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80" r:id="rId2"/>
    <p:sldId id="310" r:id="rId3"/>
    <p:sldId id="350" r:id="rId4"/>
    <p:sldId id="317" r:id="rId5"/>
    <p:sldId id="318" r:id="rId6"/>
    <p:sldId id="349" r:id="rId7"/>
    <p:sldId id="329" r:id="rId8"/>
    <p:sldId id="330" r:id="rId9"/>
    <p:sldId id="331" r:id="rId10"/>
    <p:sldId id="332" r:id="rId11"/>
    <p:sldId id="333" r:id="rId12"/>
    <p:sldId id="353" r:id="rId13"/>
    <p:sldId id="354" r:id="rId14"/>
    <p:sldId id="334" r:id="rId15"/>
    <p:sldId id="335" r:id="rId16"/>
    <p:sldId id="337" r:id="rId17"/>
    <p:sldId id="338" r:id="rId18"/>
  </p:sldIdLst>
  <p:sldSz cx="9144000" cy="6858000" type="screen4x3"/>
  <p:notesSz cx="7010400" cy="92964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36" autoAdjust="0"/>
  </p:normalViewPr>
  <p:slideViewPr>
    <p:cSldViewPr snapToGrid="0" snapToObjects="1">
      <p:cViewPr varScale="1">
        <p:scale>
          <a:sx n="85" d="100"/>
          <a:sy n="85" d="100"/>
        </p:scale>
        <p:origin x="15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511" units="cm"/>
          <inkml:channel name="T" type="integer" max="2.14748E9" units="dev"/>
        </inkml:traceFormat>
        <inkml:channelProperties>
          <inkml:channelProperty channel="X" name="resolution" value="946.39398" units="1/cm"/>
          <inkml:channelProperty channel="Y" name="resolution" value="1675.80408" units="1/cm"/>
          <inkml:channelProperty channel="F" name="resolution" value="1.41944" units="1/cm"/>
          <inkml:channelProperty channel="T" name="resolution" value="1" units="1/dev"/>
        </inkml:channelProperties>
      </inkml:inkSource>
      <inkml:timestamp xml:id="ts0" timeString="2017-02-20T20:17:38.976"/>
    </inkml:context>
    <inkml:brush xml:id="br0">
      <inkml:brushProperty name="width" value="0.05292" units="cm"/>
      <inkml:brushProperty name="height" value="0.05292" units="cm"/>
      <inkml:brushProperty name="color" value="#FF0000"/>
    </inkml:brush>
  </inkml:definitions>
  <inkml:trace contextRef="#ctx0" brushRef="#br0">8505 10243 250 0,'0'0'5'0,"0"0"4"16,0 0 1-16,0 0 4 0,-9 3 1 16,9-3 3-1,0 0 1-15,-12 5 1 0,12-5-3 16,-9 0-2-1,9 0-3-15,0 0-2 0,0 0-1 16,0 0-2-16,-9 0 1 16,9 0-3-16,0 0 1 15,0 0 0-15,0 0-1 0,0 0 0 16,0 0-1-16,0 0-1 15,0 0 0-15,0 0-2 0,0 0 0 16,0 0 0 0,0 0-2-16,5 2 1 0,-5-2 0 15,14 0 0 1,-4 0-1-16,2-2 2 0,1 2-1 15,5-3 0-15,1 3 1 16,3-4-1-16,6 2 1 0,1-1-1 16,6 0 1-16,2 1 0 0,8-1-1 15,0 1 1 1,1 2-1-16,-4-2 0 0,0 2 1 15,-2 2-1 1,-5 3 1-16,-4 0-1 0,-3 0 1 16,-5 2 0-16,-2-2-1 15,0 0 1-15,-3-1-1 0,-3-1 1 16,4-3-1-16,-2 0 1 15,-1 0-1-15,3 0 0 16,-3-1 1-16,1-2-1 0,-2 1-2 16,-3 0-2-1,-1 2-10-15,-10 12-64 0,-1-12-8 16</inkml:trace>
  <inkml:trace contextRef="#ctx0" brushRef="#br0" timeOffset="850.0255">11782 9902 324 0,'0'0'7'15,"0"0"2"-15,0 0 3 16,0 0 1-16,0 0 2 16,0 0 1-16,0 0-1 15,-4-3 1-15,4 3-5 0,-6 13-3 16,3 2-3-16,-2 5 0 0,0 6-1 15,1 7-2 1,-2 4 1-16,5 5-2 0,-2 1 0 16,2 5 0-1,0 0 0-15,1 0 1 0,0-1-1 16,0-3-1-16,1-4 1 15,1-2-2-15,0-3 0 0,-1-6-3 16,3-5-3 0,-4-5-4-16,2-3-7 0,-2-7-19 15,0-9-46-15,0 0-1 0</inkml:trace>
  <inkml:trace contextRef="#ctx0" brushRef="#br0" timeOffset="1150.0345">11428 10226 242 0,'0'0'8'15,"0"0"2"-15,0 0 4 16,0 0 2-16,0 0 3 16,0 0 2-16,15-9 1 15,-3 7 1-15,5-1-5 0,5 3-5 16,7 0-1-16,4 0-3 0,5 2-2 15,6 2-2 1,2 0-2-16,2 0-1 0,-2 2-3 16,-5-4-7-1,5-9-68-15,-4 7-4 0</inkml:trace>
  <inkml:trace contextRef="#ctx0" brushRef="#br0" timeOffset="9820.2946">17423 9818 135 0,'0'0'6'15,"0"0"5"1,6-12 7-16,-6 12 2 0,4-10 5 16,-4 10 4-16,3-12 2 0,-3 12 2 15,0-10-5-15,0 10-4 16,0 0-3-16,0 0-2 15,0 0-5-15,0 0-2 16,0 0-2-16,0 0-2 0,0 0 0 16,0 0-1-1,4 5-1-15,-4 5-1 0,0 4 0 16,0 5 0-16,0 6-2 0,-2 4-1 15,-1 7 0 1,1 3-1-16,-1 4-1 0,2 5 1 16,-1-3-2-16,2 1 1 15,0-3 0-15,0-3-1 0,4-3 2 16,0-3 0-1,1-4-1-15,0-5 1 0,-1-4-1 16,-1-4-1 0,0-3-2-16,-3-5-2 0,0 0-7 15,0-9-15-15,-5 0-57 0,5 0 0 16</inkml:trace>
  <inkml:trace contextRef="#ctx0" brushRef="#br0" timeOffset="10500.3149">16916 10055 205 0,'0'0'6'15,"0"0"2"-15,6-3 1 0,-6 3 2 16,0 0 2-16,0 0 1 15,11-9 2-15,-11 9 1 0,0 0-3 16,3-9 0 0,-3 9-2-16,0 0 0 0,0 0 0 15,2-8 0 1,-2 8-1-16,0 0-2 0,0 0-2 15,0 0-1-15,0 0-1 16,0 0 0-16,0 0-1 0,0 0-1 16,0 0 0-16,0 0-1 15,0 0-1-15,0 0 1 16,12 0-1-16,-12 0 0 0,20-2 0 15,-2 2-1 1,7-2 2-16,8-1 0 0,9-2 0 16,10 1 0-1,8-2 1-15,3-1 0 0,3 0 0 16,4-1 0-16,-5 3 0 0,-5 0 0 15,-8 2-2-15,-9-1-4 16,-11 4-9-16,-12 7-56 0,-9-6-13 16</inkml:trace>
  <inkml:trace contextRef="#ctx0" brushRef="#br0" timeOffset="11470.3441">14250 10210 82 0,'0'0'6'0,"0"0"3"16,-3-11 4-1,3 11 3-15,0 0 4 0,0-10 1 16,0 10 6-16,0 0 2 15,11-8-3-15,-11 8-5 16,15 0-2-16,-6 0-3 16,3 6-4-16,3-3-3 0,2 3-3 15,7 0-4-15,2-2 0 0,8 2-1 16,5-1 2-1,5-1-1-15,2 1 1 0,6 0 1 16,1-1 0 0,0 0-1-16,0 0 1 0,-2 1-1 15,-8-2-1-15,2 5-9 16,-12-7-21-16,-8 4-43 0,5 3-3 15</inkml:trace>
  <inkml:trace contextRef="#ctx0" brushRef="#br0" timeOffset="13060.3918">20235 9956 288 0,'0'0'7'0,"0"0"1"0,0 0 3 16,0 0 2-1,0 0 1-15,0-8 1 0,0 8 2 16,0 0 0-16,0 0-5 16,0 0-4-16,0 0-1 15,0 0-1-15,0 8-2 0,2 4 0 16,1 2-1-16,0 6 1 15,-2 4-3-15,1 6 2 0,1 4 0 16,0 3-1 0,0 0 0-16,-2-1-1 0,3 1 0 15,-3-1 0 1,1-1-1-16,0-4-2 0,1-5-2 15,1-2-3-15,-2-7-6 16,1-1-20-16,6-3-47 0,-9-13-2 16</inkml:trace>
  <inkml:trace contextRef="#ctx0" brushRef="#br0" timeOffset="14010.4203">20417 10055 149 0,'0'0'3'16,"0"0"3"-1,0 0 5-15,0 0 0 0,0 13 5 16,0-2 2-16,0 4 2 16,0 6 1-16,1 3-2 0,3 3-3 15,-2 0-2-15,3 2-4 0,-1-3-1 16,2 1-2-1,-1-1-3-15,1-4-1 0,-1-5 0 16,0-4-1 0,-3-1-1-16,-2-12 0 0,8 9-1 15,-8-9-2-15,5-14 1 16,0 1 0-16,-4-6 0 0,2-3 0 15,-1-6 0 1,3-1 0-16,-1-3 1 0,3 0 1 16,0 3-1-16,7 0 0 0,-1 3 1 15,5-1 1 1,-1 8 1-16,5 3 3 0,2 5 0 15,-1 7 2-15,1 4 0 16,-1 2 0-16,1 11 1 16,-4 8-1-16,-1 4-2 15,-1 8-3-15,-2 0 0 0,-4 6 0 16,-2 0-1-16,-3 0 0 0,1-3 0 15,0-2-3 1,-3-5-3-16,3-4-4 0,-6-5-15 16,4-10-42-1,-1 1-12-15</inkml:trace>
  <inkml:trace contextRef="#ctx0" brushRef="#br0" timeOffset="14890.4467">21325 10060 249 0,'0'0'5'0,"-10"-3"4"0,10 3 1 16,-13-4 4-1,3 3 1-15,0-3 0 0,-4 4 1 16,-1-1 0-16,3 1-5 15,-4 2-2-15,1 5-4 0,0 6-2 16,0 0-1 0,1 6-2-16,2-1 0 0,1 9-1 15,2 0 0-15,2 2 1 0,5-2-2 16,2 5 0-1,1-2-3-15,8-3-3 0,2-2 0 16,5-7-1-16,0-3-3 16,5-7-3-16,-1-5-2 15,3-4 1-15,4-13 2 16,-4 2 4-16,0-8 3 0,-3 1 2 15,1-5 3 1,-9-4 2-16,7-1 2 0,-13-3 2 16,0 5-1-16,-1-10-2 0,-2 6 0 15,-1-5-1 1,2 6 2-16,-2 0 3 0,0 3 0 15,0 1 1-15,-1 1 3 16,-1 1 0-16,-3 2-1 0,0-1 1 16,-2 4 0-1,1 0 2-15,-2 4-1 0,1 1 1 16,0 5 0-16,5 9 0 0,-3-9-2 15,3 9-1 1,-5 4-1-16,2 10-2 0,2 5-2 16,-4 10-1-16,-2 4-2 15,-1 9 1-15,2 5-1 16,-1 4 0-16,-1 1-1 15,7 0 1-15,1-4-2 0,5-3 0 16,4-6-1 0,3-5-4-16,1-4-7 0,2-4-14 15,4-2-20-15,-7-7-27 0,3-2-6 16</inkml:trace>
  <inkml:trace contextRef="#ctx0" brushRef="#br0" timeOffset="15260.4577">21525 10082 245 0,'0'0'7'15,"0"0"4"1,0 0 3-16,0 0 1 0,0 0 0 15,0 0 1-15,0 0-1 16,5 8 0-16,-3 3-5 0,0 6-3 16,0 3-4-1,3 3-2-15,-1 2-1 0,3 2 1 16,1-1-1-16,2 0 0 0,3-5-1 15,2-1 1 1,1-5 1-16,6-5-2 0,1-3-1 16,0-5 0-16,3-2 0 15,0-3-1-15,-5-8 3 0,4-3-3 16,-8-4-1-1,1-8-1-15,-7-3-2 0,-2-4-7 16,-5 0-10 0,-4-10-35-16,1 11-16 0</inkml:trace>
  <inkml:trace contextRef="#ctx0" brushRef="#br0" timeOffset="15750.4725">22008 10045 325 0,'0'0'5'0,"0"0"3"0,0 0 0 16,-8-5 3-16,8 5 1 15,-13-2-1-15,13 2 1 0,-14-2 0 16,6 2-6-1,8 0-2-15,-13 4-2 0,11 8-1 16,-2 1-2 0,0 8 1-16,-3 2-1 0,5 7-2 15,-1 0-1-15,0 6-2 0,0-4 0 16,3 3-2-16,0-1-1 15,9-6 0-15,7-2-2 16,0-6 2-16,9-5-3 16,3-5-9-16,3-1-15 0,-1-9-26 15,8-2-13 1</inkml:trace>
  <inkml:trace contextRef="#ctx0" brushRef="#br0" timeOffset="15980.4794">22396 10154 184 0,'0'0'5'0,"5"10"3"0,-2 2 4 16,-1-1 1-16,3 8 1 0,-2-3 1 15,0 8-1 1,1-1 1-16,-1 1-7 0,-3 0-6 16,2-3-17-16,0 2-32 15,2-12-19-15</inkml:trace>
  <inkml:trace contextRef="#ctx0" brushRef="#br0" timeOffset="16160.4848">22436 9835 326 0,'0'0'5'16,"0"0"2"-16,0 0 3 16,0 0 1-16,0 0 0 15,0 0-2-15,0 0-4 16,0 0-19-16,-8 9-52 0,8-9-8 15</inkml:trace>
  <inkml:trace contextRef="#ctx0" brushRef="#br0" timeOffset="16870.5061">22625 9779 278 0,'0'0'5'0,"0"0"0"0,0 0 2 15,0 0-1-15,0 0 1 0,11 0 0 16,-11 0 1-1,19 11 0-15,-8 5-4 0,2 3-1 16,1 8-1-16,-6 9 0 16,3 5 0-16,-3 5-1 15,-3 5-1-15,-3-3 0 16,-1 2 0-16,-1-6-2 0,0-2-1 15,0-11-2 1,0 0-3-16,1-14-5 0,2 1-5 16,-3-18-5-16,8 10 0 0,-8-10 2 15,12-6 3 1,-7-6 7-16,-1-6 7 0,1 1 8 15,-3-8 8-15,1 4 8 16,-2-4 2-16,0 6-2 0,2-1 2 16,2 7-4-1,1 0 0-15,1 8-5 0,5 3-2 16,6 2-2-16,-2 9 0 0,3 1-4 15,3 6-1 1,1 1-4-16,1 4-2 0,-5 1 0 16,1 2 0-16,-7-2 0 15,-1 1 2-15,-6 0 1 16,-6-1 2-16,-1 1 3 15,-13-5-1-15,-2 2 1 0,-9-5 1 16,-2-1 0 0,-6-4-2-16,1-1-1 0,-2-6-2 15,0-3-3-15,4 0-6 0,6-7-15 16,1-11-54-1,13 6-3-15</inkml:trace>
  <inkml:trace contextRef="#ctx0" brushRef="#br0" timeOffset="17770.5331">23134 9645 292 0,'0'0'7'0,"0"0"2"16,0 0 1-16,6 6 1 15,-6-6 0-15,1 17 1 0,-1 0 1 16,0 4 1 0,-5 4-6-16,-1 6-3 0,-1 7-1 15,1 8-1-15,1 1 0 0,0 7-2 16,1-2-1-1,3 1 0-15,1-2-1 0,3-2-1 16,4-2-1-16,0-6-1 16,7-3 0-16,-5-4 0 0,7-6-1 15,1-2 2 1,-3-7 0-16,2-3 1 0,-4-3 1 15,1-2 0 1,-1-6 1-16,-1 1 1 0,-11-6 0 16,15 5 0-16,-6-5 0 0,2 0 0 15,6-5 1-15,0-4-1 16,6-6-1-16,2-6 1 15,7-2-1-15,3-5 1 16,-4-1 3-16,-2-4-1 0,-2-2 1 16,-5-1 1-1,-9 2 2-15,-6 3 0 0,-7 2 1 16,-6 3-1-16,-4 6-1 0,-6 5-2 15,-1 8 1 1,-4 7-2-16,0 10-1 0,0 7-1 16,1 9-1-16,3 7 1 15,2 3-1-15,5 4-1 0,7 1 1 16,3-1 0-1,10-2 0-15,8-7 1 0,5-4-1 16,5-8 1 0,5-3 0-16,3-5 2 0,-2-6-1 15,3-4 1-15,-3-1 2 0,-5 0-1 16,-4-3 1-16,-4-2 1 15,-4 2-2-15,-3-2 0 0,-3 3-1 16,-2-1-1 0,-9 3-1-16,10-3 0 0,-10 3-1 15,9-1 0 1,-9 1 0-16,0 0-1 0,0 0 0 15,9 1-1-15,-9-1-2 16,0 0-2-16,0 0-8 0,0 13-37 16,0-13-33-16,0 0-3 15</inkml:trace>
  <inkml:trace contextRef="#ctx0" brushRef="#br0" timeOffset="237307.119">8596 11849 342 0,'0'0'5'0,"0"0"2"15,0 0 4-15,0 0 0 0,0 0 2 16,0 0 2-1,-4-6 0-15,4 6 0 0,0 0-4 16,0 7-2 0,0-7-1-16,0 10-2 0,0-1-2 15,0 0 0-15,0 2-1 16,2 1-1-16,0 5 1 0,-1 1-1 15,0 5 0-15,0 2-1 0,1 2 1 16,-1 5-1 0,0 1 0-16,1 5 0 0,1-3-1 15,-2 2 1 1,0 0-1-16,0 0 1 0,-1-1-1 15,0-2-1-15,0-1 1 16,0-6-1-16,0 0-2 16,2-1 0-16,0-4-2 15,2-3-2-15,1-3-5 0,-1-3-4 16,0 0-17-16,-2 4-40 0,-1-7-11 15</inkml:trace>
  <inkml:trace contextRef="#ctx0" brushRef="#br0" timeOffset="237867.1358">8323 12074 220 0,'0'0'9'0,"0"0"4"0,-8 4 4 15,8-4 3 1,-11 9 2-16,11-9 1 0,-10 13 0 16,5-4 2-1,5-9-6-15,-3 16-6 0,3-16-2 16,4 16-2-16,6-9-2 15,5 0 0-15,5-2-4 0,6-3 2 16,7-2-2-16,8 0 0 0,8 0-1 16,2-2-1-1,5-1-1-15,-1 0 0 0,4 3-1 16,-4 0-3-1,-3 1-8-15,-6 9-48 0,-2-3-19 16</inkml:trace>
  <inkml:trace contextRef="#ctx0" brushRef="#br0" timeOffset="238927.1676">11701 11938 301 0,'0'0'7'0,"0"0"3"0,0 0 0 16,0 0-1 0,0 0 2-16,0 0 0 0,-4 13 2 15,3-4 1-15,0 3-6 16,1 4-3-16,-1 1 1 0,1 4 0 15,0 4 0 1,0 3-1-16,0 3 0 0,3 2-1 16,1 5 0-1,-1 2-1-15,0 0 0 0,2 2 0 16,-1 0-1-16,-3-2-1 0,0-2 0 15,-1-4-1-15,1-2-1 16,1-7-1-16,-1 1-2 0,2-6-3 16,0-1-7-1,-3-5-19-15,0-2-46 0,0 1-4 16</inkml:trace>
  <inkml:trace contextRef="#ctx0" brushRef="#br0" timeOffset="239397.1817">11440 12186 314 0,'0'0'7'0,"0"0"1"15,0 0 2-15,0 0 1 16,0 0 1-16,0 0 3 0,0 0 2 16,10 0-1-1,-10 0-3-15,0 0-3 0,12 10-1 16,-4-6-1-1,4 1-1-15,3-1-2 0,5 1-1 16,2 2-1-16,10-3-2 0,3 1 0 16,3 0-2-1,4 0-5-15,1-2-14 0,-2 4-62 16,3 1 1-16</inkml:trace>
  <inkml:trace contextRef="#ctx0" brushRef="#br0" timeOffset="241287.2384">4835 12547 182 0,'0'0'3'0,"0"0"-2"16,0 0 1-16,-12 1 2 15,12-1-1-15,-16 9 0 0,6-2 4 16,2-1 1-16,-3 0 1 0,3 1 3 16,8-7 1-1,-15 13 3-15,15-13-1 0,-13 8 0 16,13-8 1-1,-9 5-1-15,9-5-3 0,0 0-3 16,-10 3-2-16,10-3-2 16,0 0 0-16,0 0-2 0,0 0-2 15,0 0-1 1,0 0 2-16,0 0-2 0,0 0 0 15,0 0 1-15,0 0-1 0,0 0 1 16,0 0-1 0,0 0 0-16,0 0 1 0,9 0 0 15,-9 0 1-15,14 0 1 16,-4 0 0-16,2 0 2 15,-1-2 0-15,3 0-1 16,-1-1 1-16,2 0-1 0,-1 0-1 16,-1 0-1-1,6 1 0-15,-5 1-1 0,4 1 0 16,-2 0 0-16,2 0-1 0,1 0 1 15,0 0 0 1,0 0 1-16,2 0-1 0,-1 0 0 16,0 0 1-16,3 0-1 15,-1 0 0-15,2 0 1 0,-2 0-1 16,0 0 0-1,1 0 0-15,0 0 0 0,-2 0-1 16,2 0 1-16,-1 0 0 0,0 0-1 16,0 0 0-1,-2 0 1-15,3 1-1 0,-2 1 0 16,-2-2 0-16,2 1 1 15,-4 1-1-15,-2 0 0 0,1 1 1 16,-2-2-1 0,-2 3 0-16,-1-1 0 0,3 2 0 15,-3 0 0 1,-1-2 0-16,1 2 0 0,-1-1 0 15,0 1 1-15,0-2-1 0,-1 1 0 16,1-1 0 0,-1-1 0-16,1 1 0 0,-10-3 1 15,12 5-1-15,-12-5 0 16,10 7 2-16,-10-7-2 0,0 0 0 15,8 9 0 1,-8-9 0-16,0 0 0 0,0 0 0 16,0 0 0-1,0 0 0-15,11 5 0 0,-11-5 0 16,0 0 0-16,11 0 0 0,-11 0 0 15,10 0 0-15,-10 0 0 16,12 0 0-16,-12 0 0 0,0 0-4 16,8 2-2-1,-8-2-11-15,0 0-35 0,0 0-26 16,0 0-6-1</inkml:trace>
  <inkml:trace contextRef="#ctx0" brushRef="#br0" timeOffset="253587.6074">3542 12550 10 0,'0'0'2'16,"0"0"2"-16,0 0-1 0,0 0 0 15,0 0-1 1,0 0 0-16,0 0 1 0,0 0-1 16,0 0-1-16,0 0-1 0,0 0-1 15,0 0 2 1,0 0-1-16,10 0 0 0,-10 0 0 15,0 0 1-15,0 0-2 16,0 0 1-16,0 0 1 0,9 0-1 16,-9 0 2-1,0 0 0-15,0 0-1 0,0 0 2 16,0 0-1-1,0 0 0-15,0 0 1 0,0 0-2 16,0 0 0-16,0 0 1 0,0 0 1 16,0 0 1-1,0 0 0-15,0 0 0 0,0 0-1 16,0 0 1-16,0 0-1 15,0 0 0-15,0 0-2 0,0 0-2 16,0 0 1 0,0 0 0-16,13 0 0 0,-13 0 0 15,0 0 0-15,7 0 0 0,-7 0 0 16,0 0 1-1,10 0-1-15,-10 0 1 0,0 0-1 16,11 0 1-16,-11 0 4 16,0 0 1-16,9 0 2 15,-9 0 4-15,0 0-2 16,0 0 3-16,0 0 2 0,0 0 2 15,0 0-2 1,0 0-1-16,0 0 0 0,0 0-1 16,0 0 2-16,-5 0-2 0,5 0-1 15,-10 0-2 1,10 0 0-16,-8 0-3 0,8 0 1 15,-11 0-2-15,11 0-2 16,-10 0 1-16,10 0-2 0,-13 0 2 16,13 0-2-1,-17 0 1-15,17 0 0 0,-16 0 0 16,7 0 0-1,0 1-1-15,9-1 1 0,-18 3-1 16,18-3-1-16,-12 1 0 0,12-1-1 16,0 0 0-16,-11 2 0 15,11-2-1-15,0 0 0 0,-13 2 0 16,13-2 0-1,-13 5 0-15,5-3 0 0,-4 1 0 16,2 0 1 0,-2 1-1-16,-2-1 0 0,3-1 1 15,1 0-1-15,10-2 0 0,-14 3 0 16,14-3-1-1,0 0 1-15,-9 0-1 0,9 0 1 16,0 0 0-16,0 0 0 16,0 0 0-16,0 0 0 0,0 0-1 15,0 0 0 1,0 0-1-16,-9 0 0 0,9 0-2 15,0 0 1 1,0 0-1-16,0 0 0 0,0 0 1 16,0 0 0-16,0 0 1 0,0 0 1 15,0 0 0-15,0 0-2 16,0 0-5-16,0 0-9 0,0 0-16 15,0-7-27 1,0 7-11-16</inkml:trace>
  <inkml:trace contextRef="#ctx0" brushRef="#br0" timeOffset="254807.644">2063 12537 55 0,'0'0'2'0,"0"0"0"16,0 0 2-1,0 0 1-15,-11 6 0 0,11-6-1 16,0 0 2 0,-11 4 2-16,11-4 2 0,-15 4 0 15,15-4 2-15,-14 8 0 16,14-8 0-16,-19 11 0 15,9-5 0-15,-5 1-2 16,2 1-2-16,4-3-1 0,-5 0-2 16,3-1-2-16,1-1-2 0,2-2 0 15,8-1 0 1,-14 0 1-16,14 0-2 0,-10 0 1 15,10 0-1 1,-9-2 0-16,9 2 0 0,-10-2-6 16,10 2-10-16,0 0-15 15,-15 0-28-15,15 0 2 0</inkml:trace>
  <inkml:trace contextRef="#ctx0" brushRef="#br0" timeOffset="256917.7073">14326 12170 182 0,'0'0'5'16,"0"0"4"-16,0-10 2 0,0 10 3 15,7-10 3-15,-7 10 1 16,8-11 1-16,-8 11 3 0,14-6-4 15,-14 6-2 1,10-4-2-16,-10 4-2 0,0 0-1 16,7-3-3-16,-7 3 1 0,0 0-2 15,0 0 0 1,0 0-1-16,0 0 0 0,11 0-1 15,-11 0 1-15,0 0-1 16,13 3 0-16,-13-3 1 16,17 0-4-16,-6 0 1 15,5 0 0-15,4-1-1 0,2-1 0 16,3-1 0-1,4 1 0-15,1 1-1 0,2-2 1 16,1 3 0-16,-1 0 0 0,0 3 0 16,-2 0-1-1,-1 0 1-15,-1 2-1 0,0-1 0 16,-1 0 0-16,-3 0-1 15,-2 0 0-15,-2 0-1 0,-3-1-1 16,0 3-1 0,-5-1-2-16,2 2-1 0,-3-4-5 15,4 3-18-15,-4 2-51 0,6-6-2 16</inkml:trace>
  <inkml:trace contextRef="#ctx0" brushRef="#br0" timeOffset="258347.7502">17260 12033 228 0,'0'0'4'16,"0"0"4"-16,0 0 1 0,-5-11 2 15,5 11 2-15,0 0 4 16,-10-11 1-16,10 11 4 0,-11-6-4 15,11 6-1 1,0 0 1-16,-12-4-3 0,12 4-2 16,0 0-2-1,0 0-1-15,0 0-3 0,0 0-1 16,0 0 0-16,0 0 0 15,0 0-1-15,0 0 0 0,0 0-1 16,0 0 1-16,0 0-1 0,0 0-1 16,-8-13-1-1,8 13 0-15,-5-13-1 0,5 13 0 16,-4-15-1-1,2 6 0-15,2 1 0 0,0 8 0 16,0-16 0-16,0 16 0 16,4-17-1-16,-1 8 1 15,1 1 0-15,-4 8 0 0,9-15 0 16,-9 15 0-16,3-13 0 15,-3 13 1-15,0 0-1 0,5-10 1 16,-5 10-1 0,0 0 0-16,0 0 0 0,0 0 1 15,0 0-1 1,0 0 0-16,4 8 0 0,-3 4 0 15,4 2 0-15,-2 3 1 16,-1 5 0-16,4 3-1 0,-3 3 1 16,1 6 0-16,-1-1 0 0,-1 6 0 15,0 0-1 1,3 2 1-16,-3-2-1 0,2 1 1 15,0-3-1 1,0 0-1-16,-1-3 1 0,4-1 0 16,-4-3-1-16,3-1-1 15,-2-3-1-15,-2-4-1 16,2 0-4-16,-1-5-5 15,0 0-21-15,5-3-51 0,-8-14 0 16</inkml:trace>
  <inkml:trace contextRef="#ctx0" brushRef="#br0" timeOffset="259117.7733">16878 12214 206 0,'0'0'7'0,"0"0"3"15,0 0 3-15,0-5 3 0,0 5 1 16,0 0 2-1,10-6 1-15,-10 6 3 0,20-2-6 16,-9-1-2 0,6-1-2-16,-2-1-2 0,5 1-1 15,-1-2-1-15,4 2-2 16,1 0-1-16,6 0 0 0,-1-1-1 15,3 3 1 1,2-4-1-16,7 1 1 0,1-1-1 16,2 2 0-16,3-3-1 0,1 1 0 15,-1-4-1 1,-3 2 0-16,-2 0-1 0,-7 1 0 15,-7 1 0-15,-4-1 0 16,-5 5-1-16,-10 0-1 16,-9 2-1-16,9-1-3 15,-9 1-7-15,-6 0-22 0,-8 4-50 16,14-4-1-1</inkml:trace>
  <inkml:trace contextRef="#ctx0" brushRef="#br0" timeOffset="261207.836">19626 11610 173 0,'0'0'9'0,"0"0"7"16,-10 2 5-1,10-2 1-15,-12 6 2 0,12-6-1 16,-14 4 0-1,14-4 1-15,-11 8-8 0,11-8-7 16,0 0-1-16,-8 0-4 16,8 0 1-16,0 0 1 0,0 0-1 15,-13-3 1-15,13 3 1 0,-10 0 0 16,10 0 0-1,-15 0 0-15,15 0-1 0,-10 2-1 16,10-2 0 0,0 0-1-16,-7 4-1 0,7-4-1 15,0 0 0-15,0 0 0 16,0 0-1-16,0 0 1 15,7 9-1-15,-7-9 1 16,16 2-1-16,-5 1 1 0,1 0 0 16,4-2 0-16,1-1-1 0,6 0 1 15,2 0 0 1,0 0-1-16,2-4 1 0,-2 1-1 15,-2-1 0 1,0 0 0-16,-5 1 0 0,-6 0 0 16,0 3 0-16,-12 0 0 15,11-2 0-15,-11 2-1 0,0 0 1 16,0 0-1-1,0 0 0-15,0 0 1 0,0 0-1 16,7 2 0-16,-7-2 0 0,0 0 0 16,0 0 1-1,0 0-1-15,1 9 0 0,-1-9 0 16,0 0 0-16,0 11 0 15,0-11 0-15,-2 10-1 0,2-10 1 16,-10 18 0 0,5-8 0-16,0 3 0 0,-1-2 0 15,-2 2 0-15,1-3 1 0,1-1-1 16,6-9 0-1,-9 12 0-15,9-12 0 0,0 0 0 16,-10 8 0-16,10-8 1 16,0 0-1-16,0 0 1 15,-9 7-1-15,9-7 0 16,-13 9 1-16,3-2-1 0,-1 3 0 15,-6 1 0 1,1 2-1-16,-3 0 1 0,-1 3 0 16,-1-1 0-16,-1 2 0 0,2 1 0 15,-2 0 0 1,2-1 0-16,2-1 0 0,3 1 1 15,2-4-2-15,0-1 1 16,6 0 0-16,7-12-1 0,-10 14 1 16,10-14-1-1,0 0 1-15,0 0 0 0,0 9 0 16,0-9 0-1,0 0 1-15,0 0 0 0,12 0 0 16,-12 0 0-16,0 0 0 0,11 0 0 16,-11 0 0-16,12-1 0 15,-2 1 1-15,2 0-1 16,4 0 0-16,4 0 0 15,4 0 0-15,2 3 0 0,3 1 0 16,3 1-2 0,-1-1 0-16,2 1-5 0,-7-5-11 15,-10 6-65-15,9-3-4 0</inkml:trace>
  <inkml:trace contextRef="#ctx0" brushRef="#br0" timeOffset="261737.8519">20029 11797 312 0,'0'0'4'16,"0"0"3"-1,0 0 2-15,5-3 0 0,-5 3 3 16,10-4 1-16,-10 4 4 16,17-5-3-16,-10 3-2 0,6-1-2 15,3 1-2 1,1-1-2-16,3 1-1 0,1 0-2 15,3-1-1 1,0 0-1-16,0 3 0 0,0-2-2 16,-2 2-5-16,-6-1-10 0,3-3-44 15,-8 4-18-15</inkml:trace>
  <inkml:trace contextRef="#ctx0" brushRef="#br0" timeOffset="262037.8609">20047 11904 307 0,'0'0'5'15,"0"0"4"-15,8 0 2 0,-8 0 3 16,16 4 3 0,-8-2 3-16,4 1-1 0,0-2 1 15,-1 1-4-15,2-2-4 0,0 0-3 16,2 0-3-16,2 0-4 15,0-5-3-15,2 3-4 16,1-2-5-16,3 4-11 16,-2 6-54-16,2-6-7 0</inkml:trace>
  <inkml:trace contextRef="#ctx0" brushRef="#br0" timeOffset="262747.8822">20680 11569 313 0,'0'0'5'0,"0"0"3"16,0 0 2-1,0 0 3-15,4 6 1 0,-4-6 2 16,0 0-1-16,-7 14-1 15,-5-10-4-15,1 6-4 0,-6 0-2 16,0 5-3-16,-3 1-1 16,0 4-2-16,0 1 1 15,3 1 0-15,2 0-1 0,3 2 1 16,2-2-1-1,5 0-1-15,5 0-4 0,1-5-5 16,13 1-12-16,-1-3-19 16,13-7-25-16,9 1-13 15</inkml:trace>
  <inkml:trace contextRef="#ctx0" brushRef="#br0" timeOffset="263407.902">21026 11797 228 0,'0'0'7'0,"0"0"3"0,0 0 2 15,-1-8 2 1,1 8 3-16,-10-6 0 0,10 6 1 15,-14-5-1-15,4 4-6 16,3 1-2-16,-3 3-3 16,10-3-1-16,-18 17-3 0,9-4-1 15,0 2 0-15,2 0-1 16,-1 3-2-16,1 0 1 0,7 0 0 15,0-2 0 1,1-1 0-16,9-3 1 0,5-3-1 16,2-7-1-1,3 0 2-15,2-2 0 0,-2-8 2 16,1-5-1-16,-7-2 0 15,-3-5 1-15,-4 1 1 0,-7-1 0 16,0-2 0-16,-7 3 2 16,-2-1-1-16,-2 5 0 15,1 1 1-15,0 5-2 0,10 9 0 16,-11-12-2-1,11 12 0-15,0 0-1 0,0 0-1 16,12 7-1-16,2 0-1 16,7 3-2-16,1 2 1 15,6 5-1-15,-3 0 1 0,4 2-1 16,-7 3 1-16,0-1 1 15,-6 0 0-15,-5 3 1 0,-7-5 2 16,0 0 0 0,-4-6 0-16,-3 0 0 0,1-5 0 15,2-8 3 1,0 0-1-16,-10 0 3 0,10-7 0 15,0-10 3-15,5-5-1 16,1-4 0-16,4-6 1 0,4 3-1 16,4-2-1-16,2 4-2 15,1 3 0-15,1 7 0 16,0 7-1-16,-1 6 1 0,-2 4-1 15,0 9 0 1,-7 7 0-16,-1 4-1 0,0 5-1 16,-2 1-2-16,-3 3-3 15,0 2-7-15,-3-5-26 16,-3 0-43-16,4-3-3 15</inkml:trace>
  <inkml:trace contextRef="#ctx0" brushRef="#br0" timeOffset="264027.9206">22025 11626 303 0,'0'0'3'16,"0"0"2"-16,-12-5 5 0,0-1 0 16,-2 3 3-16,-3 0-1 15,-2 2 2-15,-4 1 0 16,-3 1-3-16,3 5-3 15,1 3-3-15,3 2-3 0,1-2-2 16,5 0-1-16,3-1 0 0,10-8-1 16,0 14 0-1,0-14 1-15,16 13-1 0,1-5 1 16,10 1 1-1,2 3 0-15,2 1 0 0,2 4 0 16,-3 1 1-16,-4 3-1 16,0 3 1-16,-5-1 1 0,-13 2-1 15,-3-1 1-15,-5 0 0 16,-12 0 1-16,-8-1 1 15,-6 0-1-15,-2-2 0 0,-6-1 1 16,1-5-1 0,1-4-1-16,1-4-1 0,6-7-4 15,8-3-5-15,2-14-16 16,8-10-48-16,7-1-8 15</inkml:trace>
  <inkml:trace contextRef="#ctx0" brushRef="#br0" timeOffset="264227.9266">22289 11465 362 0,'0'0'3'0,"0"11"1"0,0 0 0 16,0 9 0-16,0 5 2 15,-1 7-1-15,-3 5-1 0,-1 9 1 16,-4 0-7-16,5 5-24 16,4 2-46-16,-12-3-4 15</inkml:trace>
  <inkml:trace contextRef="#ctx0" brushRef="#br0" timeOffset="264427.9326">22178 11773 371 0,'0'0'3'16,"0"0"0"-16,0 0 1 16,0 0 1-16,0 0-2 0,0 0-4 15,10 0-9 1,0 0-16-16,2-2-46 0,11-6-6 15</inkml:trace>
  <inkml:trace contextRef="#ctx0" brushRef="#br0" timeOffset="264647.9392">22470 12046 401 0,'0'0'1'0,"0"0"-2"15,0 0-10-15,-2-14-48 0,2 14-16 16</inkml:trace>
  <inkml:trace contextRef="#ctx0" brushRef="#br0" timeOffset="265577.9671">19321 12326 375 0,'0'0'3'15,"0"0"3"-15,8 11 0 0,-4-3 1 16,2 4 0-16,3 6 1 16,0 4 1-16,5 4-1 0,0 4-2 15,2 2-2-15,-1 1-2 16,3 1 0-16,0 0-1 15,0-2 0-15,1-2-1 0,-1-3 0 16,-2-2-2 0,1-3-3-16,-3-1-11 0,-3-9-29 15,0 1-33-15,-2-4-6 16</inkml:trace>
  <inkml:trace contextRef="#ctx0" brushRef="#br0" timeOffset="265867.9758">19784 12468 373 0,'0'0'3'0,"0"0"1"16,-1 16 2-16,-4-3-1 15,-1 6 2-15,0 3 0 0,-4 7 1 16,-3 5 1-16,1 4-3 0,-3 5 0 16,-3 3-1-1,-1 1 1-15,-3 2-2 0,-1 0 0 16,0 0-1-1,1-3 0-15,0-2-2 0,3-5-2 16,4-3-8-16,2-8-30 16,9-8-42-16,4-5-4 0</inkml:trace>
  <inkml:trace contextRef="#ctx0" brushRef="#br0" timeOffset="266367.9908">20050 12569 353 0,'0'0'3'0,"0"0"3"15,0 0 3-15,0 0 1 16,0 0 2-16,12 0 0 15,-12 0 0-15,15-5-1 0,-1-2-1 16,1 2-6 0,2-2-3-16,4-1-5 0,1 1-4 15,2 3-9 1,-1-1-13-16,-1 0-41 0,-2 5-11 15</inkml:trace>
  <inkml:trace contextRef="#ctx0" brushRef="#br0" timeOffset="266617.9983">20077 12692 372 0,'0'0'4'0,"0"0"1"16,0 0 3-16,10 4 0 15,-10-4 0-15,10 2 1 0,-10-2 1 16,11 3-1-16,-11-3-3 0,16 0-3 16,-5 0-2-1,0-1-4-15,4 1-9 0,3-6-24 16,-4 0-44-1,14 1-2-15</inkml:trace>
  <inkml:trace contextRef="#ctx0" brushRef="#br0" timeOffset="266968.0087">20665 12601 393 0,'0'0'2'0,"0"9"1"0,1 2 0 16,2 5 0-16,-2 2 0 15,2 5 0-15,-3 3 0 0,2 6-3 16,-2-5-7-16,2 4-16 0,-2 4-44 16,0-11-10-1</inkml:trace>
  <inkml:trace contextRef="#ctx0" brushRef="#br0" timeOffset="267148.0142">20669 12363 361 0,'0'0'0'0,"0"0"-5"15,2-10-29 1,9 3-36-16,-1 0-4 0</inkml:trace>
  <inkml:trace contextRef="#ctx0" brushRef="#br0" timeOffset="267718.0313">20864 12716 219 0,'0'0'0'0,"0"0"2"16,10 9-1-1,-5 4 2-15,0-4 0 0,1 11 1 16,0 2 0-16,-1 0 1 16,-1 2-2-16,-3-5 0 0,0 2 2 15,0-12 0 1,-1 3 2-16,0-12 0 0,0-5 2 15,3-8 0 1,-2-9 2-16,-1-1 0 0,0-4 2 16,0 0-3-16,0-1 0 0,2 3-1 15,0 1 1-15,0 6 0 16,4 6-2-16,2 4 1 0,1 3-2 15,2 5 0 1,1 5 0-16,1 7 0 0,-1 6-2 16,0 2 0-1,-1 5 0-15,0 2 0 0,-2 1-4 16,1 1-4-16,-3-4-7 15,3 0-31-15,5-4-38 0,-5-3-3 16</inkml:trace>
  <inkml:trace contextRef="#ctx0" brushRef="#br0" timeOffset="268688.0604">21525 12605 312 0,'0'0'3'16,"-11"0"3"-16,2 2 0 15,-3 3 1-15,-4 2 0 0,-3 3 1 16,-3 3 1-16,-4 6-1 16,4 0-2-16,2 2-2 15,4 2-2-15,5 2-1 0,4-1 0 16,7 1-2-1,1-2 0-15,10-4-3 0,7-2-1 16,0-5-7-16,4-6-7 16,-1-6-5-16,1-11-6 15,2-6-1-15,-2-9 1 0,-1-6 4 16,0-7 6-16,-1-6 8 15,0-2 17-15,-6-2 9 0,4 7 11 16,-8-3 4 0,-2 10 1-16,-3 1 1 0,-5 10-3 15,0 9-4 1,0 15-4-16,-11-2-3 0,-1 6-6 15,0 14-3-15,-6 5-3 16,4 9-3-16,-3 2 0 0,4 5-1 16,-1 2 0-16,7 1 0 15,4-3-2-15,3 1-1 16,4-6 0-16,8-3 0 0,7-6-1 15,2-6-1 1,1-7-1-16,5-9 0 0,-1-3 1 16,2-7 0-16,-4-5 2 15,-3-6 0-15,0-1 3 16,-5 0 1-16,-3 3 2 15,-2 2 0-15,-3 5 1 0,-8 9-1 16,9-6 0-16,-9 6-2 0,5 8 0 16,-4 4-2-1,-1 3 0-15,4 4 0 0,-1 3-2 16,1 1-1-1,0 0-1-15,3-2-2 0,1-1 0 16,4-3 0-16,1-4-1 16,5-8 2-16,3-4 1 0,3-6 1 15,5-9 3-15,-6-6 3 0,4-6 2 16,-6-7 0-1,0-4 2-15,-7-2-2 0,-3 0-1 16,-4 5-1 0,-5 4-8-16,2 3-31 0,2 7-37 15,-6 6-6-15</inkml:trace>
  <inkml:trace contextRef="#ctx0" brushRef="#br0" timeOffset="268988.0694">22285 12622 363 0,'0'0'5'0,"-6"-12"1"15,6 12 1-15,-13-14 4 0,5 4 0 16,-3 2 0-16,0 0 1 0,-2 2 0 16,0 6-4-1,1 2-1-15,2 8-2 0,0 5-2 16,2 3-2-1,2 7 0-15,3-1-1 0,0 0-1 16,3 3-6-16,0-8-15 16,1 2-59-16,8 0-2 0</inkml:trace>
  <inkml:trace contextRef="#ctx0" brushRef="#br0" timeOffset="269118.0733">22505 12897 421 0,'0'0'1'15,"0"0"-2"-15,0 0-10 16,-15 0-64-16,15 0-3 16</inkml:trace>
  <inkml:trace contextRef="#ctx0" brushRef="#br0" timeOffset="394621.8383">8150 14040 236 0,'0'0'6'16,"0"0"3"-1,-7-5 0-15,7 5 3 0,0 0 1 16,-7-7 1 0,7 7 2-16,-11-6 3 0,11 6-4 15,-8 0 1-15,8 0-1 16,0 0-1-16,0 0 0 0,-10 3-2 15,10-3 0 1,0 0-2-16,1 8-2 0,-1-8-1 16,10 7-1-16,-10-7-1 0,17 7 0 15,-6-4-2 1,3 2 0-16,3-5-1 0,4 2 0 15,5-2-1 1,3 0-1-16,6-2 1 0,7-3-1 16,5-1 0-16,5-2 1 15,5 0-1-15,1 1 0 0,1 0 0 16,3 0 0-1,-4 4 0-15,-3-2 1 0,-6 3-1 16,-7 2 0-16,-8 0-1 0,-9 4-3 16,-2 3-3-1,-10-5-12-15,-2 6-63 0,-6 2-2 16</inkml:trace>
  <inkml:trace contextRef="#ctx0" brushRef="#br0" timeOffset="395551.8662">11297 13810 5 0,'0'0'6'15,"0"0"12"-15,-8-2 7 0,8 2 8 16,0 0 6-1,0 0 1-15,-10-3 3 0,10 3-1 16,0 0-5-16,0 0-8 0,0 0-6 16,0 0-5-1,0 0-3-15,3 8-2 0,-3-8-3 16,6 20-1-16,0-6-2 15,-1 5-1-15,3 3-2 16,1 4-1-16,-1 3 0 16,5 5-2-16,0 3 0 0,-2 3 0 15,0 0 1-15,1 0 0 0,-3 1 1 16,0-4-3-1,0-4 1-15,-6-3 0 0,-1-8-2 16,2-1-3 0,-3-6-5-16,2-3-10 0,-1-2-23 15,-2-10-37-15,0 9-5 16</inkml:trace>
  <inkml:trace contextRef="#ctx0" brushRef="#br0" timeOffset="396111.883">11151 13931 268 0,'0'0'4'0,"0"0"2"0,-10-2 1 16,10 2 1 0,-12 0 2-16,12 0 0 0,-16 0 3 15,4 0 0-15,4 3-1 16,8-3-2-16,-14 8 1 15,14-8 0-15,-13 11-1 16,13-11 0-16,-10 14-2 0,10-14 0 16,-2 15 0-16,2-15-1 0,4 12 0 15,11-8-1 1,4-1-1-16,8-3 0 0,4 0 0 15,7-4-2 1,6-1 0-16,5-1-2 0,-2 1 0 16,1-2-1-16,-2 4-2 15,-3 3-4-15,-3-2-9 0,2-2-64 16,-8 6-4-1</inkml:trace>
  <inkml:trace contextRef="#ctx0" brushRef="#br0" timeOffset="397271.9178">14760 13934 290 0,'0'0'6'16,"0"0"3"-16,0 0 1 0,0 0 3 15,0 0 1-15,0 0 0 16,0-8 2-16,0 8 2 15,0 0-6-15,7-12-3 16,-7 12-1-16,10-5-1 0,-10 5-2 16,18 0 2-16,-3 0-3 0,6 0 0 15,8 2-1 1,6-1 0-16,8 1-1 0,9-2 0 15,3 0 0 1,4 0-2-16,1 0-2 0,-3 0-1 16,-5 2-6-16,-3-2-19 15,-17 6-52-15,5 3-2 0</inkml:trace>
  <inkml:trace contextRef="#ctx0" brushRef="#br0" timeOffset="397861.9355">17117 13896 269 0,'0'0'8'0,"0"0"1"0,0 0 4 16,0 0 0-16,0 0 4 0,0 0-1 16,0 0 2-1,0 0 2-15,0 0-8 0,0 0-3 16,0 0-2-1,8 6-1-15,-3 9-3 0,0 4 0 16,0 8-4-16,2 8 0 16,0 6-1-16,2 5-1 0,0 3-1 15,1 0-4-15,1-1-1 16,1-2-7-16,-1-4-7 15,-1-3-16-15,-1-11-28 0,1-1-12 16</inkml:trace>
  <inkml:trace contextRef="#ctx0" brushRef="#br0" timeOffset="398131.9436">16867 14169 371 0,'0'0'3'0,"0"0"2"16,12-10 2-16,2 5-1 15,3-5 1-15,8 0 1 0,3-2-1 16,8-2 0-16,2 3-5 16,4-3-6-16,4 4-15 15,1-1-37-15,4 4-22 0</inkml:trace>
  <inkml:trace contextRef="#ctx0" brushRef="#br0" timeOffset="398691.9604">19538 14163 189 0,'0'0'7'15,"0"0"4"-15,0 0 3 0,0 0 1 16,0 0 2-16,0 0 1 15,0 0 0-15,4 17 1 16,0-4-8-16,-1 6-2 16,0 5-4-16,-1 6-5 0,4 3-7 15,1 1-21 1,5 2-40-16,-6-1-4 0</inkml:trace>
  <inkml:trace contextRef="#ctx0" brushRef="#br0" timeOffset="398911.967">19593 13888 394 0,'0'0'2'16,"0"0"0"-16,0 0 0 0,0 0-3 16,0-13-10-16,0 13-27 15,3-16-33-15,-3 6-6 16</inkml:trace>
  <inkml:trace contextRef="#ctx0" brushRef="#br0" timeOffset="399431.9826">19914 14079 270 0,'0'0'3'15,"2"17"2"1,2-5 1-16,0 5-1 0,1 4 2 15,-2 1-2-15,4 4 0 16,-2 1-1-16,1-5-3 0,-2-2-2 16,2-3 0-1,-3-5-1-15,3-3 1 0,-6-9 2 16,0 0 3-1,11 7 1-15,-11-7 3 0,7-14-1 16,-4 0 0-16,0-2-1 0,-1-5-1 16,3-1-4-1,1-4-1-15,2-1-2 0,7 3 0 16,5 0 1-16,3 7 1 15,5 3 1-15,2 7 2 0,5 1 2 16,-6 9 0 0,7 11 1-16,-7 3 1 0,-5 7-2 15,-1 0-2-15,-6 3 1 0,0 0-3 16,-5 1-5-1,1-4-5-15,-3-4-12 0,0-3-18 16,2 3-30-16,1-8-9 16</inkml:trace>
  <inkml:trace contextRef="#ctx0" brushRef="#br0" timeOffset="400001.9997">20779 14154 253 0,'0'0'5'0,"0"0"4"15,-2-11 2-15,2 11 3 0,-19-18 3 16,7 8 1-1,-2 0-1-15,-2 2 2 0,-3 2-5 16,1 6-3-16,0 0-3 0,0 12-3 16,5 4-3-1,-2 2-2-15,1 8-2 0,4 1-4 16,-1 4-2-16,8-1-6 15,2-1-2-15,8-2-5 0,5-8-10 16,17-7-9 0,9-10-6-16,4-12-11 0,8-12-5 15,1-11 18-15,-3-10 21 0,-5-7 20 16,-2-10 19-1,-18-1 18-15,-7-2 14 0,-13 4 16 16,-3 3 4 0,-12 7-13-16,-3 6-18 0,-2 10-8 15,-3 10-8-15,1 13-5 16,1 7-5-16,4 11-5 0,1 10-1 15,5 13 0 1,1 8-1-16,2 9 0 0,2 5-2 16,3 5 0-16,0 1-1 0,4-2-1 15,3-1-1 1,2-5-1-16,2-8-1 0,2-6-1 15,-1-7 0-15,5-7-2 16,-2-6-7-16,4-8-11 16,-2-4-30-16,-5-7-25 15,5-10-5-15</inkml:trace>
  <inkml:trace contextRef="#ctx0" brushRef="#br0" timeOffset="400262.0075">21187 14189 345 0,'0'0'1'0,"0"0"1"16,3 18-1-16,2-6 1 15,-2 6 0-15,2 3-1 16,-1 3-1-16,8 2-1 16,-3-1-5-16,9-3-6 0,5-5-7 15,4-7 0-15,8-8 0 0,0-4 8 16,6-13 8-1,-2-7 5-15,4-7 7 0,-12-8 6 16,-2-4 7 0,-8-2 2-16,-7 2-4 0,-4 6-7 15,-9 0-10-15,-1 15-14 16,-6 3-28-16,6 17-33 0,-14 5-6 15</inkml:trace>
  <inkml:trace contextRef="#ctx0" brushRef="#br0" timeOffset="400612.018">22004 14009 351 0,'0'0'4'0,"0"0"2"16,-17-5 3 0,5 2-1-16,-4 3 2 0,-5 3 0 15,-2 5 1-15,-6 6 0 16,-3 7-4-16,3 4-3 0,0 6-1 15,3 3 1-15,1 4-3 16,7 1 1-16,4 0-1 16,10-3-1-16,4 0 0 0,6-2-2 15,7-5-7 1,11 0-21-16,4-5-47 0,4-4-5 15</inkml:trace>
  <inkml:trace contextRef="#ctx0" brushRef="#br0" timeOffset="400802.0237">22326 14430 426 0,'0'0'0'15,"0"0"-2"-15,0 0-15 0,0 0-59 16,0 0-2-16</inkml:trace>
  <inkml:trace contextRef="#ctx0" brushRef="#br0" timeOffset="435403.0617">8155 16095 323 0,'0'0'3'0,"0"0"1"0,0 0 3 15,0 0 1 1,-14-10 2-16,14 10 3 0,-13-8 0 15,5 4 2 1,-2 1-3-16,10 3 0 0,-15-8-1 16,15 8-2-16,-11-6-2 0,11 6-1 15,0 0-2-15,0 0 0 16,0 0-1-16,0 0-1 15,10 5 0-15,8-1-1 16,10 1 1-16,6 0-1 0,11-2 1 16,8 1-1-1,5 1 0-15,5-1-1 0,7 0 1 16,-3 0-1-16,-3 1 0 15,-4-2-2-15,-3 6-6 16,-17-5-23-16,0 4-51 0,-9 0-2 16</inkml:trace>
  <inkml:trace contextRef="#ctx0" brushRef="#br0" timeOffset="436203.0857">10785 16025 333 0,'0'0'3'0,"0"0"1"0,0 0 0 16,0 0 0-16,0 0 1 0,5 1 0 15,-5-1 3-15,20 1 2 16,-2-1 1-16,3 0-1 15,9 2 0-15,5-2 2 16,3 0 0-16,6 1 0 0,6 1-2 16,5-1-2-1,9 0-2-15,2-1-1 0,3 2-2 16,9-2-1-1,-2 0 0-15,3 2 0 0,-1-2-1 16,-1 3-1-16,-3 3-1 0,-6-2-5 16,-3 4-18-16,-4-1-57 15,-15 0-4-15</inkml:trace>
  <inkml:trace contextRef="#ctx0" brushRef="#br0" timeOffset="436913.107">15107 16166 389 0,'0'0'5'0,"0"0"1"0,0 0 2 15,0 0 1-15,0 0 0 16,0 0 0-16,0 0 1 0,0 0 0 15,0 0-4 1,0 0-3-16,0 0-1 0,0 0 0 16,13 0-1-16,1 1-1 0,6 2 0 15,5 0 1 1,9 1-1-16,11 0 1 0,6 1-1 15,9 0 0-15,7 0 0 16,3-1 0-16,1 0 0 0,0 0-2 16,-7-1-5-1,-8 4-16-15,-9 7-48 0,-12-9-12 16</inkml:trace>
  <inkml:trace contextRef="#ctx0" brushRef="#br0" timeOffset="437363.1205">16783 16232 378 0,'0'0'6'0,"0"0"1"16,18 0 1-16,0 0 2 15,7 2 1-15,9-1 1 0,7 1 0 16,11 1 0-1,3-1-4-15,2-2-3 0,0 1-4 16,-1-1-7-16,3 0-13 0,-8 6-45 16,3-6-18-1</inkml:trace>
  <inkml:trace contextRef="#ctx0" brushRef="#br0" timeOffset="438583.1571">19530 15995 330 0,'0'0'4'0,"0"0"1"0,0 0 1 16,0 0 1-1,3 6 0-15,-3-6 3 0,4 16-1 16,-2-4 0-16,-1 6-4 16,2 5-1-16,1 5-2 0,0 5-1 15,-2 6-2 1,4 2-1-16,-2 2 0 0,1 3 0 15,1-2 0-15,-2-5 0 0,2-3 1 16,-1-4 2 0,0-6 0-16,0-6 0 0,-1-4 3 15,0-6 1-15,-4-10 1 16,0 0 0-16,0 0 0 15,4-15-1-15,-4-7 0 16,0-7-1-16,-2-4-2 0,2-4-2 16,0-3 0-16,0 1 0 0,4 2 0 15,3 3 0 1,0 3 0-16,4 4 1 0,3 5-1 15,-1 3 1 1,1 4 0-16,4 3 1 0,0 5-2 16,-1 5 2-16,3 2-1 15,-2 9 0-15,1 5 0 0,-3 5 0 16,3 6 0-1,-3 3-1-15,0 2 1 0,-1 2-1 16,0 2 1-16,-2-1-1 0,3-3 0 16,-1-1 0-1,2-2-1-15,-2-1 0 0,2-4-2 16,1-3-4-16,-4-4-7 15,7-1-16-15,0 5-46 16,-1-11-6-16</inkml:trace>
  <inkml:trace contextRef="#ctx0" brushRef="#br0" timeOffset="438933.1676">20272 16073 335 0,'0'0'2'0,"0"0"-1"16,-10 2 2-16,10-2 0 0,-9 20 1 16,3-3 1-16,3 4 1 15,-2 8 1-15,2 0 0 16,3 3-1-16,0 1 0 0,6-1-1 15,1-4 0 1,3-5 0-16,4-4 0 0,1-7 1 16,5-6 0-16,-1-6 0 15,4-6-1-15,-3-11 0 16,0-7 0-16,-2-5-3 15,-5-7 0-15,-9-5-2 0,-2-2-1 16,-2 1 0-16,-8 4-3 0,-9 1-6 16,1 11-16-1,-2 8-52-15,-8 11-3 0</inkml:trace>
  <inkml:trace contextRef="#ctx0" brushRef="#br0" timeOffset="439453.1832">20624 16032 318 0,'0'0'1'15,"0"0"3"-15,-5 9 1 16,5-9 1-16,-4 20 1 0,4-4 2 16,0 7 1-16,0 3 2 15,5 3-1-15,-2 4-3 16,3-1-3-16,-1 0-2 0,2-1-3 15,-3-6-3 1,1-6-2-16,0-2-1 0,-2-6 1 16,-3-11 2-1,0 0 3-15,0 0 3 0,5-5 4 16,-5-9 2-16,0-7 0 15,0-3 1-15,1-5-1 0,-1-2-3 16,4-2 0-16,1 2-3 0,1 0-1 16,2 4-1-1,3 5 1-15,2 5 1 0,2 5 0 16,-1 7 0-1,4 5 1-15,0 1-1 0,3 11 1 16,-2 3 0-16,3 8-1 16,-1 4 0-16,0 4-1 0,-1 4-1 15,-2 1 0 1,1 0-2-16,-1-2-4 0,0 0-6 15,-4-8-12-15,1-9-45 0,3 2-16 16</inkml:trace>
  <inkml:trace contextRef="#ctx0" brushRef="#br0" timeOffset="439843.1949">21349 16191 373 0,'0'0'3'0,"0"0"1"16,6 0 1 0,-6 0 0-16,0 0 0 0,12 0 0 15,-12 0 2-15,15 3-1 16,-5-2-1-16,1 0-5 0,7 5-10 15,1 3-43-15,10-5-22 16</inkml:trace>
  <inkml:trace contextRef="#ctx0" brushRef="#br0" timeOffset="440103.2027">22064 16094 365 0,'0'0'3'16,"0"0"-1"-1,8 8 0-15,-2 1 0 0,-1 3 0 16,1 5-1-16,-3 2-2 0,3 4-9 16,-6 3-31-16,3-4-32 15,-2-2-3-15</inkml:trace>
  <inkml:trace contextRef="#ctx0" brushRef="#br0" timeOffset="440273.2078">22051 15586 421 0,'0'0'-2'15,"0"0"-14"-15,0-9-58 16,0 9-4-16</inkml:trace>
  <inkml:trace contextRef="#ctx0" brushRef="#br0" timeOffset="440713.221">22275 15941 284 0,'0'0'3'0,"0"0"2"0,9 20 2 16,-5-6 2-1,2 6 2-15,-3 1 4 0,0 4 0 16,-2 3 1-16,-1-2-1 0,-1-5-3 16,-3-4-3-1,-3-2-2-15,2-5-2 0,5-10-4 16,-9 11-1-1,9-11 0-15,0 0 0 0,-11-7 1 16,8-5 0-16,3-7 1 16,0-6 0-16,8-5 0 0,7-1 1 15,8-2 2 1,3 1 1-16,9 4-1 0,3 7 0 15,1 8 1-15,4 10 0 0,-3 6 1 16,-6 13-1 0,-2 7-2-16,-4 6-2 0,-7 2-1 15,-5 3 0-15,-1 2-1 16,-9-1 0-16,3-3-3 15,-3-4-3-15,-1-2-4 16,1-5-8-16,4-6-35 0,3-2-30 16,-2-6-4-16</inkml:trace>
  <inkml:trace contextRef="#ctx0" brushRef="#br0" timeOffset="441273.2378">23207 16004 369 0,'0'0'4'0,"-13"-17"3"0,6 7 3 16,-7-4 0-16,-1 3-1 16,-3-1 1-16,-4 2 0 15,1 3 1-15,-2 7-4 16,1 7-2-16,0 8-2 0,2 6-1 15,2 7 0-15,2 3 0 0,1 3-1 16,4 4 1 0,8 3-2-16,3-2 0 0,2 2 0 15,9-4-1 1,8-1 0-16,5-4 0 0,8-5-1 15,4-7-1-15,1-9-1 16,-1-9-2-16,1-5-6 0,-4-14-3 16,-4-9 2-16,-7-10 1 0,-9-11 4 15,-6-9 0 1,-7-9 4-16,-1 2 6 0,-10 0 10 15,-1 6 3 1,-2 5 2-16,3 9-2 0,0 10-1 16,7 11-1-16,-2 9-2 15,6 13-2-15,0 0-4 16,0 0-1-16,-5 18-2 15,5 5-1-15,3 7-2 0,3 7-1 16,3 10-2-16,2 2-5 0,3 9-14 16,-5 4-60-1,2-6-2-15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511" units="cm"/>
          <inkml:channel name="T" type="integer" max="2.14748E9" units="dev"/>
        </inkml:traceFormat>
        <inkml:channelProperties>
          <inkml:channelProperty channel="X" name="resolution" value="946.39398" units="1/cm"/>
          <inkml:channelProperty channel="Y" name="resolution" value="1675.80408" units="1/cm"/>
          <inkml:channelProperty channel="F" name="resolution" value="1.41944" units="1/cm"/>
          <inkml:channelProperty channel="T" name="resolution" value="1" units="1/dev"/>
        </inkml:channelProperties>
      </inkml:inkSource>
      <inkml:timestamp xml:id="ts0" timeString="2017-02-20T20:50:20.106"/>
    </inkml:context>
    <inkml:brush xml:id="br0">
      <inkml:brushProperty name="width" value="0.05292" units="cm"/>
      <inkml:brushProperty name="height" value="0.05292" units="cm"/>
      <inkml:brushProperty name="color" value="#FF0000"/>
    </inkml:brush>
  </inkml:definitions>
  <inkml:trace contextRef="#ctx0" brushRef="#br0">14074 6638 114 0,'0'0'1'16,"2"-9"-1"-16,-2 9 2 0,3-11 4 16,-3 11 11-16,4-11 6 0,-4 11 6 15,4-10 2 1,-4 10 3-16,0 0 1 0,0 0 1 16,0 0-6-16,-9-8-4 15,9 8-8-15,-14-4-4 0,2 2-3 16,0 0-3-1,-5 1-1-15,-1 1-1 0,-4 0-2 16,-1 3-1 0,-6 4-2-16,-2 5 0 0,0 4 0 15,0 4-1-15,2 5 0 0,0 4 0 16,6 4 0-16,5 4-1 15,9 1 1-15,6 1 0 16,4-3 0-16,12-1-1 16,14-7 1-16,7-5 0 0,7-9 0 15,5-11 1 1,3-3 0-16,1-16 0 0,-2-8 0 15,-3-7 1 1,-10-6 0-16,-10-4 0 0,-7-2 1 16,-8-1-1-16,-10 4 0 0,-11-1 1 15,-6 6-1-15,-8 6-1 16,-5 5 0-16,-2 7-1 0,-2 4-2 15,3 7-2 1,3 1-6-16,6 5-18 0,8 11-43 16,7-1-11-1</inkml:trace>
  <inkml:trace contextRef="#ctx0" brushRef="#br0" timeOffset="520.0208">14843 6518 316 0,'0'0'6'0,"-10"-5"1"15,-3 1 2-15,-6 1 3 16,-4 0 0-16,-7 3 2 0,-4 0 0 15,-6 0-1 1,-4 4-3-16,5 6-3 0,-1 2-3 16,7 5-2-1,2 0 0-15,7 3 0 0,3 1-1 16,5 6 1-16,4 1-1 0,5 4 1 15,1 5 0-15,5 1-1 16,1 5 0-16,0 2-1 16,4 1-2-16,6 2-1 15,0-6-2-15,0 0 0 0,-2-9-3 16,2-3-8-1,-10-12-19-15,1-9-24 0,-1-9-20 16</inkml:trace>
  <inkml:trace contextRef="#ctx0" brushRef="#br0" timeOffset="670.0268">14236 6900 274 0,'0'0'1'0,"0"0"2"16,0 0 2-16,6 0 4 16,-6 0 0-16,19 10 0 0,-3-5 2 15,5 1-1 1,5 1-2-16,8 0-4 0,2-4-10 15,5 0-22 1,7 1-32-16,-3-4-13 0</inkml:trace>
  <inkml:trace contextRef="#ctx0" brushRef="#br0" timeOffset="1050.042">15097 6578 290 0,'0'0'10'15,"0"0"2"-15,0 0 4 0,3-12 1 16,-3 12 1-1,-1-13 4-15,1 13-2 0,-14-16 0 16,1 8-7 0,-5 6-5-16,1 2-3 0,-4 0-1 15,-1 9-3-15,1 6 0 0,0 6-2 16,0 4 1-1,5 7-1-15,2 6 1 0,4 3-1 16,4 3 1-16,6 2-2 16,0 0 0-16,5 0-4 0,1-3-5 15,4-2-8 1,-2-8-8-16,0-2-13 0,-3-7-20 15,-5-4-23 1</inkml:trace>
  <inkml:trace contextRef="#ctx0" brushRef="#br0" timeOffset="1300.052">14660 6897 293 0,'0'0'4'16,"0"0"1"-16,0 0 4 0,0 0 3 15,9 0 2 1,-9 0 4-16,24 0 2 0,-2 2 1 16,6-2-2-16,9 0-4 15,5 0-2-15,5-2-3 0,0-2-4 16,2 1-6-1,-4-2-6-15,-2 3-27 0,-1-1-47 16,-13 1-3 0</inkml:trace>
  <inkml:trace contextRef="#ctx0" brushRef="#br0" timeOffset="7010.2804">18063 6396 380 0,'0'0'6'0,"0"0"2"15,0 0 2-15,0 0 1 16,0 0 0-16,-4-6 1 0,4 6 1 15,0 0 0 1,-7 13-5-16,6 7-2 0,-1 6-2 16,1 11-1-16,-3 6-1 0,2 9 0 15,-2 5-1 1,-3 4-1-16,1-3-1 0,-2-1-2 15,-1-7-2-15,0-3-6 16,-3-13-25-16,-4-4-48 0,14-11-1 16</inkml:trace>
  <inkml:trace contextRef="#ctx0" brushRef="#br0" timeOffset="7330.2932">18221 6708 350 0,'0'0'4'0,"-12"13"0"0,2 0 1 16,0 5 0 0,-5 4 0-16,3 4-2 0,-2 2 0 15,7 2-1-15,4-3-2 0,12-3-2 16,13-4 2-1,9-7 0-15,11-5 5 0,4-8 1 16,4 0 4 0,0-14 1-16,-6-7 0 0,-8-7 0 15,-10-5 0-15,-15-3-2 16,-11 0-2-16,-8-3-2 0,-16 7-2 15,-6 5-3 1,-6 3-1-16,-5 10-7 0,-2 1-10 16,8 4-38-16,6 9-26 0,8 0-5 15</inkml:trace>
  <inkml:trace contextRef="#ctx0" brushRef="#br0" timeOffset="7800.312">18589 6668 342 0,'0'0'3'0,"0"0"1"16,-7 16 0-16,0-1 0 0,-1 4 1 16,-2 8-1-1,4 6 0-15,-1 2-3 0,6 5-10 16,2-4-2-16,12-1-3 15,6-6 0-15,9-10-1 16,0-7 2-16,10-10 3 16,-3-2 8-16,5-14 9 0,-2-2 6 15,-6-8 5-15,-2 1-1 0,-8-1 1 16,1 2 0-1,-11 5-1-15,1 3-5 0,-13 14-4 16,8-10-3 0,-8 10-1-16,0 13-1 0,0 4-1 15,0 4-1-15,0 3-2 16,4 0 0-16,3 3-2 0,10-3 1 15,3-4-1 1,7-3 1-16,5-6 1 0,4-6 3 16,-1-5 2-16,4-4 4 0,-5-7 3 15,-2-7-1 1,-8-7 3-16,-5-2 0 0,-5-2-1 15,-6 0-1-15,-4 3-3 16,-4-2-2-16,-1 5-6 16,-8-1-4-16,9 0-79 15,-4 5-4-15</inkml:trace>
  <inkml:trace contextRef="#ctx0" brushRef="#br0" timeOffset="12870.5148">22124 6481 324 0,'0'0'3'0,"0"0"0"0,0 0 2 16,0 0 1-16,0 0 1 0,0 0 2 15,8-11 0 1,-8 11 2-16,0 0-2 0,1-9-1 16,-1 9-1-16,0 0-1 15,0 0 0-15,0 0-2 0,-7 10-1 16,2 8 1-1,1 8-2-15,-3 8 1 0,-3 9-1 16,-1 7 0 0,-7 10-1-16,2-1 1 0,-5 1-2 15,1 0 0-15,-1-5 0 0,3-7 0 16,4-7 0-16,3-9-1 15,5-8 0-15,4-7 0 0,2-8 1 16,0-9 0 0,12-7 0-16,-2-8 0 0,3-9 0 15,3-5 1 1,1-4-1-16,2-1 0 0,5 0 0 15,-5 3 0-15,5 5 0 0,-2 5-1 16,-2 4 1-16,0 9 0 16,-4 1 0-16,-2 7 0 15,-4 3 1-15,-2 7-1 16,1 5 0-16,-1 3 0 0,-4 5 0 15,3 5 0 1,1 2-1-16,0 1-2 0,2-3-6 16,4 0-10-16,-3-9-18 15,2-4-29-15,4-3-14 16</inkml:trace>
  <inkml:trace contextRef="#ctx0" brushRef="#br0" timeOffset="13020.5208">22490 6887 186 0,'0'0'3'15,"3"6"1"-15,-1 10-2 0,-2 2-3 16,-1 8-8 0,-4 3-15-16,-1 4-30 0,4 5-2 15</inkml:trace>
  <inkml:trace contextRef="#ctx0" brushRef="#br0" timeOffset="13190.5276">22742 6546 369 0,'0'0'3'16,"-10"-1"-1"0,10 1 0-16,-15-7-12 0,4 1-58 15,11 6-5-15</inkml:trace>
  <inkml:trace contextRef="#ctx0" brushRef="#br0" timeOffset="14010.5604">22963 6870 362 0,'0'0'4'0,"0"-9"2"16,0 1 1 0,-5-2 3-16,-5-2 0 0,-4-2 1 15,-5 0 0-15,-7 0 1 16,-2 2-3-16,-4 5-3 0,-4 4-2 15,2 3-1 1,-1 3-2-16,0 8 0 0,3 3-1 16,4 6-1-1,4 3 0-15,4 2 0 0,8 2 0 16,9-1 0-16,3-1 0 0,8-2-1 15,8-5 1-15,7-6-1 16,4-4 0-16,0-7 1 16,1-1-1-16,-2-10 2 15,-4-2-1-15,-7-4 1 0,0 1 0 16,-5 3 1-1,-5 2 0-15,-5 10 0 0,3-10-1 16,-3 10 1-16,0 6 0 16,-3 10-1-16,-1 6 0 15,-1 6-1-15,1 5 1 0,1 6 0 16,3 5-1-16,0 2 1 15,4 1-1-15,4-3 0 0,1-1 1 16,0-5-1 0,2-5 1-16,-3-5-1 0,-2-7 1 15,-5-7 0 1,-1-14 1-16,-15 9 0 0,-4-10 1 15,-8-10 0-15,-5-2 1 0,-7-5 0 16,0-4 0-16,-3-2-2 16,-1-1 0-16,6 2-2 15,2 1-3-15,6 2-2 16,2 0-5-16,13 6-6 0,0-7-19 15,9 4-38 1,7 4-9-16</inkml:trace>
  <inkml:trace contextRef="#ctx0" brushRef="#br0" timeOffset="14460.5784">22936 6670 258 0,'0'0'6'0,"0"0"3"16,-1-14 4-1,1 4 2-15,0 10 2 0,3-17 3 16,1 9 0 0,-4 8 1-16,16-11-4 0,-16 11-5 15,19 7-2-15,-6 9-3 0,-1 4-2 16,-3 9-1-16,1 5 0 15,-4 7-3-15,-1 2 1 0,-1 6 0 16,-3-3-1 0,-1-2-1-16,0-2 0 0,0-6-1 15,0-4 0 1,0-7 0-16,0-9 0 0,2-3 0 15,-2-13 0-15,10 0 1 0,-3-13 0 16,7-6 1-16,1-5 0 16,5-2 0-16,5 0 0 15,4 1 0-15,2 3 0 16,2 7 0-16,-1 9 0 0,-4 6 0 15,-1 13 0 1,-3 9 1-16,-4 7-1 0,-2 5-1 16,1 5-1-16,-2-3-5 15,5 2-12-15,0-8-38 16,4-8-25-16,2-12-4 0</inkml:trace>
  <inkml:trace contextRef="#ctx0" brushRef="#br0" timeOffset="15590.6236">22297 6838 190 0,'0'0'3'16,"0"0"0"-16,0 0 3 15,0 0 2-15,0 0 2 0,0 0 3 16,0 0 1 0,0 0 3-16,0 0-1 0,0 0 0 15,0 0-2-15,0 0 0 0,0 0-3 16,0 0-1-1,0 0 0-15,0 0 0 0,0 0-2 16,0 0 0-16,-8-1 1 16,8 1-1-16,0 0-2 15,0 0 0-15,-6 6-2 16,6-6 0-16,-2 9-1 0,2-9 0 15,-4 11-1-15,2-1 0 0,-2 0 1 16,1 2-1 0,-4 2 1-16,4 1-1 0,-3 2 1 15,2 0-1 1,1 0-1-16,1-3-1 0,-3-1-1 15,5-4-4-15,0-9-5 16,-1 12-13-16,1-12-31 0,0 0-26 16,0 0-4-1</inkml:trace>
  <inkml:trace contextRef="#ctx0" brushRef="#br0" timeOffset="15910.6364">22447 6534 360 0,'0'0'6'0,"0"0"4"16,0 0 1-16,0 0 0 0,0 0 0 15,2 5 0-15,-2-5-1 0,0 0-1 16,0 0-17 0,0 0-48-16,0 0-22 0</inkml:trace>
  <inkml:trace contextRef="#ctx0" brushRef="#br0" timeOffset="38431.5372">13749 7911 305 0,'0'0'5'0,"0"0"1"15,-11-3 3 1,11 3-1-16,-12 0 2 0,3 0 1 16,-2 0 0-1,-1 5 1-15,-1 1-3 0,0 6-3 16,2 4-1-16,-2 4-2 15,-3 4 0-15,4 5 0 16,-2 5-2-16,3 2 0 0,5 1 0 16,3 1-1-16,3 0 1 15,9-5-1-15,10-5 1 0,8-10 1 16,6-6 0-1,10-9 2-15,2-6 0 0,0-13 2 16,-3-8 0 0,-4-8 0-16,-6-4-1 0,-12-2 0 15,-12-2-1-15,-10 3-1 16,-13 1-1-16,-12 4-1 0,-4 6-2 15,-5 3-1-15,-2 4-2 0,4 7-4 16,3 0-5 0,11 7-10-16,3 4-27 0,17 1-30 15,0 0-6 1</inkml:trace>
  <inkml:trace contextRef="#ctx0" brushRef="#br0" timeOffset="38771.5508">14591 7645 310 0,'0'0'4'0,"-3"-13"4"16,-11 5-1-16,-4 2 3 0,-8-1 0 16,-6 4 1-16,-5 3 2 15,-10 7-1-15,-2 13-5 0,1 11-2 16,3 7-2-1,3 10-1-15,7 6-2 0,12 3 0 16,7 3 0 0,11-2-1-16,5-3-1 0,17-3-7 15,-1-7-11-15,11-3-12 16,-3-11-7-16,-1-6-9 0,-2-3-22 15,-7-11-14-15</inkml:trace>
  <inkml:trace contextRef="#ctx0" brushRef="#br0" timeOffset="38901.556">13938 8107 258 0,'0'0'6'0,"0"0"0"0,14-3 1 16,4 3-4-16,6 0-31 0,18 0-31 15,0 0-4 1</inkml:trace>
  <inkml:trace contextRef="#ctx0" brushRef="#br0" timeOffset="39101.564">14752 7736 142 0,'0'0'7'15,"-8"-9"6"-15,-2 5 5 0,-7 3 6 16,3 1 2-16,-7 4 1 0,0 7 1 16,-7 10-1-1,4 11-6-15,4 9-5 0,-2 7-6 16,5 5-8-16,1 1-11 15,7-1-25-15,9-2-34 0,1-8-8 16</inkml:trace>
  <inkml:trace contextRef="#ctx0" brushRef="#br0" timeOffset="39251.57">14504 8127 192 0,'0'0'2'15,"-23"-7"2"-15,5 4 8 0,-5 0 6 16,1 0 4 0,-2 2 1-16,1 1 4 0,6 0 1 15,8 4-2-15,10 6-2 16,11 1-5-16,12-3-8 0,9 2-14 15,8 5-50 1,11-15-20-16</inkml:trace>
  <inkml:trace contextRef="#ctx0" brushRef="#br0" timeOffset="39801.5919">17970 7795 329 0,'0'0'7'16,"0"0"3"-16,0 0 0 0,-6 0 3 15,6 0-2-15,-7 11 3 16,3 0-1-16,-1 8 1 16,1 7-6-16,-2 9-3 15,3 8-1-15,-2 10 0 0,0 6-1 16,2 3-1-1,1-3-2-15,0-4-6 0,2-1-20 16,9-9-52-16,-2-11-2 0</inkml:trace>
  <inkml:trace contextRef="#ctx0" brushRef="#br0" timeOffset="40541.6215">18111 8179 339 0,'0'0'1'0,"-5"10"0"0,0 1 1 15,-1 3-1-15,2 3-1 0,-2 3 1 16,5 3 0 0,1 0 0-16,10-2-1 0,9-4 2 15,6-7 0-15,13-5 1 16,-2-5 2-16,4-8 1 0,-4-10 2 15,-3-3 0 1,-12-8 0-16,-6-5-2 0,-13 0-1 16,-4 0-1-16,-10 1-1 0,-3 1-1 15,-3 6-2 1,1 3-1-16,3 7-1 0,3 6 0 15,11 10-1 1,-8-10 0-16,8 10 0 0,10 1 1 16,2 5 1-16,2 4 1 15,-2 3 2-15,2 0 1 0,-3 3 0 16,0 0 0-1,-2-1 0-15,-1 2 0 0,-2-3-1 16,2-3 0-16,2-3 1 0,-1-2-1 16,2-4 0-1,0-2 0-15,1 0-1 0,1 0 1 16,0 0-1-16,-3 5 0 15,3 2 0-15,-1 6-1 0,0 3 1 16,0 1 0 0,5 1 0-16,2 0 1 0,3-2-1 15,3-2 1 1,2-5 0-16,0-5 0 0,2-4 1 15,0-1 0-15,-4-8 0 0,-6-5 0 16,-2 1 0-16,-6-1 0 16,-5 1-1-16,0 1 0 15,-5 3-2-15,-1 9 0 16,0 0-1-16,0 0 1 0,0 4-1 15,0 7 0 1,3 3 1-16,6 0 0 0,3 0 1 16,5-2 1-16,7-2-1 0,4-5 2 15,4-3 1 1,2-2 1-16,2-7 0 0,-1-4 0 15,-7-5 0-15,-4-4-1 16,-6-3 0-16,-10-5-3 0,-3 1-3 16,-5-2-5-1,-3 6-26-15,3-4-51 0,-9-1-2 16</inkml:trace>
  <inkml:trace contextRef="#ctx0" brushRef="#br0" timeOffset="41341.6536">22068 7914 316 0,'0'0'7'16,"0"0"0"-16,0 0 2 0,-9 10 3 15,-1 2 2-15,-2 8 2 16,-3 6 1-16,-4 7 0 0,1 10-5 15,-3 3-1 1,1 4-4-16,1 1-1 0,5 0-3 16,2-6-3-1,8-1-5-15,0-10-6 0,4-5-32 16,11-1-38-16,2-11-1 15</inkml:trace>
  <inkml:trace contextRef="#ctx0" brushRef="#br0" timeOffset="42071.6828">22281 8168 344 0,'0'0'4'0,"0"0"1"15,-8 0 2-15,-5 2 2 0,-5 7 0 16,-3 4 2-16,-4 3-2 16,-2 5 1-16,-3 4-3 0,4 4-2 15,5 1-2 1,8 1-2-16,8-4 1 0,6-1-1 15,13-4 0 1,9-8 1-16,12-3 0 0,6-8 0 16,5-3 0-16,-1-7 1 0,-5-6 0 15,-6-7-1-15,-4-5-1 16,-12-4 0-16,-13-2-1 0,-5-1-1 15,-14 3 0 1,-2 2-2-16,-3 1-2 0,0 4-2 16,-4 6-2-1,6 3-1-15,0 5-3 0,17 8 0 16,-10-13-1-16,10 13 1 15,6-11 3-15,6 6 1 16,8 2 2-16,1 3 3 0,1 0 4 16,0 0 3-16,-1 7 1 15,-2 4 2-15,-7 5 0 0,-1 3 1 16,-5 3 0-1,-3 1-1-15,2 0 1 0,-1 1-4 16,2 0-1 0,2-4-1-16,2-5 1 0,8-7 1 15,-1-1 1-15,1-7 0 16,3 0-1-16,0-4 1 0,-3-2 0 15,-3 0 1-15,0 1-1 0,-6 5 0 16,2 0-1 0,-6 10 0-16,1 4 0 0,-2 2 0 15,1 4-1 1,1 2 0-16,5 1-1 0,7-3-1 15,2-2 1-15,7-4 0 16,5-4 2-16,3-9 2 16,1-1 1-16,2-6 3 0,-4-6 0 15,-8-7 0-15,-2-3 0 16,-12-4-1-16,-5-3-3 0,-7 2-3 15,-5-5-3 1,-2 8-7-16,-8-5-32 0,1 5-46 16,3 2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FCCAB6E-C4E3-B645-BED8-84D82F044303}" type="datetimeFigureOut">
              <a:rPr lang="en-US" smtClean="0"/>
              <a:t>2/20/2017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9DE7A76-74A2-B448-BB4D-6DDC0C6F1564}" type="slidenum">
              <a:rPr lang="en-US" smtClean="0"/>
              <a:t>‹#›</a:t>
            </a:fld>
            <a:endParaRPr lang="en-US"/>
          </a:p>
        </p:txBody>
      </p:sp>
    </p:spTree>
    <p:extLst>
      <p:ext uri="{BB962C8B-B14F-4D97-AF65-F5344CB8AC3E}">
        <p14:creationId xmlns:p14="http://schemas.microsoft.com/office/powerpoint/2010/main" val="87593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DE7A76-74A2-B448-BB4D-6DDC0C6F1564}" type="slidenum">
              <a:rPr lang="en-US" smtClean="0"/>
              <a:t>1</a:t>
            </a:fld>
            <a:endParaRPr lang="en-US"/>
          </a:p>
        </p:txBody>
      </p:sp>
    </p:spTree>
    <p:extLst>
      <p:ext uri="{BB962C8B-B14F-4D97-AF65-F5344CB8AC3E}">
        <p14:creationId xmlns:p14="http://schemas.microsoft.com/office/powerpoint/2010/main" val="170066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3</a:t>
            </a:fld>
            <a:endParaRPr lang="en-US"/>
          </a:p>
        </p:txBody>
      </p:sp>
    </p:spTree>
    <p:extLst>
      <p:ext uri="{BB962C8B-B14F-4D97-AF65-F5344CB8AC3E}">
        <p14:creationId xmlns:p14="http://schemas.microsoft.com/office/powerpoint/2010/main" val="361538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09406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76126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1981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22995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37275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960D0-0B92-4743-A608-F495A3CB2C7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414860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960D0-0B92-4743-A608-F495A3CB2C7D}"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69663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960D0-0B92-4743-A608-F495A3CB2C7D}"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68707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960D0-0B92-4743-A608-F495A3CB2C7D}"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127758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960D0-0B92-4743-A608-F495A3CB2C7D}"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1784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960D0-0B92-4743-A608-F495A3CB2C7D}"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405447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960D0-0B92-4743-A608-F495A3CB2C7D}"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7707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960D0-0B92-4743-A608-F495A3CB2C7D}" type="datetimeFigureOut">
              <a:rPr lang="en-US" smtClean="0"/>
              <a:t>2/20/2017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F2272-DB20-A544-8A20-15C69D0528B4}" type="slidenum">
              <a:rPr lang="en-US" smtClean="0"/>
              <a:t>‹#›</a:t>
            </a:fld>
            <a:endParaRPr lang="en-US"/>
          </a:p>
        </p:txBody>
      </p:sp>
    </p:spTree>
    <p:extLst>
      <p:ext uri="{BB962C8B-B14F-4D97-AF65-F5344CB8AC3E}">
        <p14:creationId xmlns:p14="http://schemas.microsoft.com/office/powerpoint/2010/main" val="1551101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Layout" Target="../slideLayouts/slideLayout12.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oBwtxdI1zv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tags" Target="../tags/tag5.xml"/><Relationship Id="rId10" Type="http://schemas.openxmlformats.org/officeDocument/2006/relationships/image" Target="../media/image4.jpeg"/><Relationship Id="rId4" Type="http://schemas.openxmlformats.org/officeDocument/2006/relationships/tags" Target="../tags/tag4.xml"/><Relationship Id="rId9"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813" y="880864"/>
            <a:ext cx="7751966" cy="5693866"/>
          </a:xfrm>
          <a:prstGeom prst="rect">
            <a:avLst/>
          </a:prstGeom>
          <a:noFill/>
        </p:spPr>
        <p:txBody>
          <a:bodyPr wrap="square" rtlCol="0">
            <a:spAutoFit/>
          </a:bodyPr>
          <a:lstStyle/>
          <a:p>
            <a:r>
              <a:rPr lang="en-US" sz="2800" dirty="0" smtClean="0"/>
              <a:t>BB2920-C16: Genetics</a:t>
            </a:r>
          </a:p>
          <a:p>
            <a:r>
              <a:rPr lang="en-US" sz="2800" dirty="0" smtClean="0"/>
              <a:t>Prof. Farny</a:t>
            </a:r>
            <a:br>
              <a:rPr lang="en-US" sz="2800" dirty="0" smtClean="0"/>
            </a:br>
            <a:endParaRPr lang="en-US" sz="2800" dirty="0" smtClean="0"/>
          </a:p>
          <a:p>
            <a:r>
              <a:rPr lang="en-US" sz="2800" dirty="0" smtClean="0"/>
              <a:t>Lecture 15</a:t>
            </a:r>
          </a:p>
          <a:p>
            <a:r>
              <a:rPr lang="en-US" sz="2800" dirty="0" smtClean="0"/>
              <a:t>2/20/17</a:t>
            </a:r>
          </a:p>
          <a:p>
            <a:endParaRPr lang="en-US" sz="2800" dirty="0"/>
          </a:p>
          <a:p>
            <a:endParaRPr lang="en-US" sz="2800" dirty="0"/>
          </a:p>
          <a:p>
            <a:r>
              <a:rPr lang="en-US" sz="2800" dirty="0"/>
              <a:t>Conference Wednesday (I will be there!)</a:t>
            </a:r>
          </a:p>
          <a:p>
            <a:r>
              <a:rPr lang="en-US" sz="2800" dirty="0"/>
              <a:t>Office hours Thursday 10-11am</a:t>
            </a:r>
          </a:p>
          <a:p>
            <a:r>
              <a:rPr lang="en-US" sz="2800" dirty="0"/>
              <a:t>PS5 due Thursday 3pm</a:t>
            </a:r>
          </a:p>
          <a:p>
            <a:r>
              <a:rPr lang="en-US" sz="2800" dirty="0"/>
              <a:t>JC3 Friday</a:t>
            </a:r>
            <a:endParaRPr lang="en-US" sz="3200" dirty="0"/>
          </a:p>
          <a:p>
            <a:endParaRPr lang="en-US" sz="2800" dirty="0" smtClean="0"/>
          </a:p>
          <a:p>
            <a:endParaRPr lang="en-US" sz="2800" dirty="0"/>
          </a:p>
        </p:txBody>
      </p:sp>
    </p:spTree>
    <p:extLst>
      <p:ext uri="{BB962C8B-B14F-4D97-AF65-F5344CB8AC3E}">
        <p14:creationId xmlns:p14="http://schemas.microsoft.com/office/powerpoint/2010/main" val="3685993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_11_18"/>
          <p:cNvPicPr>
            <a:picLocks noChangeAspect="1" noChangeArrowheads="1"/>
          </p:cNvPicPr>
          <p:nvPr/>
        </p:nvPicPr>
        <p:blipFill rotWithShape="1">
          <a:blip r:embed="rId2">
            <a:extLst>
              <a:ext uri="{28A0092B-C50C-407E-A947-70E740481C1C}">
                <a14:useLocalDpi xmlns:a14="http://schemas.microsoft.com/office/drawing/2010/main" val="0"/>
              </a:ext>
            </a:extLst>
          </a:blip>
          <a:srcRect b="8156"/>
          <a:stretch/>
        </p:blipFill>
        <p:spPr bwMode="auto">
          <a:xfrm>
            <a:off x="2450246" y="1565414"/>
            <a:ext cx="4382043" cy="491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214531" y="250438"/>
            <a:ext cx="8798903" cy="954107"/>
          </a:xfrm>
          <a:prstGeom prst="rect">
            <a:avLst/>
          </a:prstGeom>
          <a:noFill/>
        </p:spPr>
        <p:txBody>
          <a:bodyPr wrap="none" rtlCol="0">
            <a:spAutoFit/>
          </a:bodyPr>
          <a:lstStyle/>
          <a:p>
            <a:pPr algn="ctr"/>
            <a:r>
              <a:rPr lang="en-US" sz="2800" dirty="0" smtClean="0"/>
              <a:t>Genes can be regulated by repression (negative regulation) </a:t>
            </a:r>
          </a:p>
          <a:p>
            <a:pPr algn="ctr"/>
            <a:r>
              <a:rPr lang="en-US" sz="2800" dirty="0" smtClean="0"/>
              <a:t>or activation (positive regulation)</a:t>
            </a:r>
            <a:endParaRPr lang="en-US" sz="2800" dirty="0"/>
          </a:p>
        </p:txBody>
      </p:sp>
    </p:spTree>
    <p:extLst>
      <p:ext uri="{BB962C8B-B14F-4D97-AF65-F5344CB8AC3E}">
        <p14:creationId xmlns:p14="http://schemas.microsoft.com/office/powerpoint/2010/main" val="3538688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_11_13"/>
          <p:cNvPicPr>
            <a:picLocks noChangeAspect="1" noChangeArrowheads="1"/>
          </p:cNvPicPr>
          <p:nvPr/>
        </p:nvPicPr>
        <p:blipFill rotWithShape="1">
          <a:blip r:embed="rId2">
            <a:extLst>
              <a:ext uri="{28A0092B-C50C-407E-A947-70E740481C1C}">
                <a14:useLocalDpi xmlns:a14="http://schemas.microsoft.com/office/drawing/2010/main" val="0"/>
              </a:ext>
            </a:extLst>
          </a:blip>
          <a:srcRect b="8491"/>
          <a:stretch/>
        </p:blipFill>
        <p:spPr bwMode="auto">
          <a:xfrm>
            <a:off x="2658403" y="1328575"/>
            <a:ext cx="3646321" cy="389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1210183" y="128246"/>
            <a:ext cx="7373747" cy="1200329"/>
          </a:xfrm>
          <a:prstGeom prst="rect">
            <a:avLst/>
          </a:prstGeom>
          <a:noFill/>
        </p:spPr>
        <p:txBody>
          <a:bodyPr wrap="square" rtlCol="0">
            <a:spAutoFit/>
          </a:bodyPr>
          <a:lstStyle/>
          <a:p>
            <a:r>
              <a:rPr lang="en-US" sz="3600" dirty="0" smtClean="0"/>
              <a:t>The lac operon is also positively regulated in response to glucose</a:t>
            </a:r>
            <a:endParaRPr lang="en-US" sz="3600" dirty="0"/>
          </a:p>
        </p:txBody>
      </p:sp>
      <p:sp>
        <p:nvSpPr>
          <p:cNvPr id="2" name="TextBox 1"/>
          <p:cNvSpPr txBox="1"/>
          <p:nvPr/>
        </p:nvSpPr>
        <p:spPr>
          <a:xfrm>
            <a:off x="522514" y="5355771"/>
            <a:ext cx="7918101" cy="1200329"/>
          </a:xfrm>
          <a:prstGeom prst="rect">
            <a:avLst/>
          </a:prstGeom>
          <a:noFill/>
        </p:spPr>
        <p:txBody>
          <a:bodyPr wrap="square" rtlCol="0">
            <a:spAutoFit/>
          </a:bodyPr>
          <a:lstStyle/>
          <a:p>
            <a:r>
              <a:rPr lang="en-US" dirty="0" smtClean="0"/>
              <a:t>Remember the purpose of this operon! The cell will use energy to turn lactose into glucose ONLY if there is no glucose already around! The cell will not waste energy metabolizing lactose if it doesn’t have to! (It doesn’t need to carry around the ski boots in July!)</a:t>
            </a:r>
            <a:endParaRPr lang="en-US" dirty="0"/>
          </a:p>
        </p:txBody>
      </p:sp>
      <p:sp>
        <p:nvSpPr>
          <p:cNvPr id="3" name="TextBox 2"/>
          <p:cNvSpPr txBox="1"/>
          <p:nvPr/>
        </p:nvSpPr>
        <p:spPr>
          <a:xfrm>
            <a:off x="6642594" y="3714750"/>
            <a:ext cx="1603466" cy="1200329"/>
          </a:xfrm>
          <a:prstGeom prst="rect">
            <a:avLst/>
          </a:prstGeom>
          <a:noFill/>
        </p:spPr>
        <p:txBody>
          <a:bodyPr wrap="square" rtlCol="0">
            <a:spAutoFit/>
          </a:bodyPr>
          <a:lstStyle/>
          <a:p>
            <a:r>
              <a:rPr lang="en-US" dirty="0" smtClean="0">
                <a:solidFill>
                  <a:srgbClr val="FF0000"/>
                </a:solidFill>
              </a:rPr>
              <a:t>AAHHHHH!!!</a:t>
            </a:r>
          </a:p>
          <a:p>
            <a:r>
              <a:rPr lang="en-US" dirty="0" smtClean="0">
                <a:solidFill>
                  <a:srgbClr val="FF0000"/>
                </a:solidFill>
              </a:rPr>
              <a:t>Why??!!</a:t>
            </a:r>
          </a:p>
          <a:p>
            <a:r>
              <a:rPr lang="en-US" dirty="0" smtClean="0">
                <a:solidFill>
                  <a:srgbClr val="FF0000"/>
                </a:solidFill>
              </a:rPr>
              <a:t>Why do we need this??</a:t>
            </a:r>
            <a:endParaRPr lang="en-US" dirty="0">
              <a:solidFill>
                <a:srgbClr val="FF0000"/>
              </a:solidFill>
            </a:endParaRPr>
          </a:p>
        </p:txBody>
      </p:sp>
    </p:spTree>
    <p:extLst>
      <p:ext uri="{BB962C8B-B14F-4D97-AF65-F5344CB8AC3E}">
        <p14:creationId xmlns:p14="http://schemas.microsoft.com/office/powerpoint/2010/main" val="349977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_11_13"/>
          <p:cNvPicPr>
            <a:picLocks noChangeAspect="1" noChangeArrowheads="1"/>
          </p:cNvPicPr>
          <p:nvPr/>
        </p:nvPicPr>
        <p:blipFill rotWithShape="1">
          <a:blip r:embed="rId2">
            <a:extLst>
              <a:ext uri="{28A0092B-C50C-407E-A947-70E740481C1C}">
                <a14:useLocalDpi xmlns:a14="http://schemas.microsoft.com/office/drawing/2010/main" val="0"/>
              </a:ext>
            </a:extLst>
          </a:blip>
          <a:srcRect b="8491"/>
          <a:stretch/>
        </p:blipFill>
        <p:spPr bwMode="auto">
          <a:xfrm>
            <a:off x="1473071" y="1470012"/>
            <a:ext cx="3646321" cy="389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553157" y="223460"/>
            <a:ext cx="8082844" cy="1077218"/>
          </a:xfrm>
          <a:prstGeom prst="rect">
            <a:avLst/>
          </a:prstGeom>
          <a:noFill/>
        </p:spPr>
        <p:txBody>
          <a:bodyPr wrap="square" rtlCol="0">
            <a:spAutoFit/>
          </a:bodyPr>
          <a:lstStyle/>
          <a:p>
            <a:pPr algn="ctr"/>
            <a:r>
              <a:rPr lang="en-US" sz="3200" dirty="0" err="1" smtClean="0"/>
              <a:t>cAMP</a:t>
            </a:r>
            <a:r>
              <a:rPr lang="en-US" sz="3200" dirty="0" smtClean="0"/>
              <a:t>-CAP regulation is an example of </a:t>
            </a:r>
            <a:r>
              <a:rPr lang="en-US" sz="3200" dirty="0" err="1" smtClean="0"/>
              <a:t>Catabolite</a:t>
            </a:r>
            <a:r>
              <a:rPr lang="en-US" sz="3200" dirty="0" smtClean="0"/>
              <a:t> Repression</a:t>
            </a:r>
            <a:endParaRPr lang="en-US" sz="3200" dirty="0"/>
          </a:p>
        </p:txBody>
      </p:sp>
      <p:sp>
        <p:nvSpPr>
          <p:cNvPr id="2" name="TextBox 1"/>
          <p:cNvSpPr txBox="1"/>
          <p:nvPr/>
        </p:nvSpPr>
        <p:spPr>
          <a:xfrm>
            <a:off x="1357892" y="5796038"/>
            <a:ext cx="7120064" cy="646331"/>
          </a:xfrm>
          <a:prstGeom prst="rect">
            <a:avLst/>
          </a:prstGeom>
          <a:noFill/>
        </p:spPr>
        <p:txBody>
          <a:bodyPr wrap="square" rtlCol="0">
            <a:spAutoFit/>
          </a:bodyPr>
          <a:lstStyle/>
          <a:p>
            <a:r>
              <a:rPr lang="en-US" dirty="0" smtClean="0"/>
              <a:t>Glucose is a </a:t>
            </a:r>
            <a:r>
              <a:rPr lang="en-US" b="1" i="1" dirty="0" err="1" smtClean="0"/>
              <a:t>catabolite</a:t>
            </a:r>
            <a:r>
              <a:rPr lang="en-US" dirty="0" smtClean="0"/>
              <a:t>, or break down product, of lactose metabolism. </a:t>
            </a:r>
          </a:p>
          <a:p>
            <a:r>
              <a:rPr lang="en-US" dirty="0" smtClean="0"/>
              <a:t>The presence of the </a:t>
            </a:r>
            <a:r>
              <a:rPr lang="en-US" dirty="0" err="1" smtClean="0"/>
              <a:t>catabolite</a:t>
            </a:r>
            <a:r>
              <a:rPr lang="en-US" dirty="0" smtClean="0"/>
              <a:t> represses expression of the operon</a:t>
            </a:r>
            <a:endParaRPr lang="en-US" dirty="0"/>
          </a:p>
        </p:txBody>
      </p:sp>
      <p:pic>
        <p:nvPicPr>
          <p:cNvPr id="6" name="Picture 5" descr="figure_11_05"/>
          <p:cNvPicPr>
            <a:picLocks noChangeAspect="1" noChangeArrowheads="1"/>
          </p:cNvPicPr>
          <p:nvPr/>
        </p:nvPicPr>
        <p:blipFill rotWithShape="1">
          <a:blip r:embed="rId3">
            <a:extLst>
              <a:ext uri="{28A0092B-C50C-407E-A947-70E740481C1C}">
                <a14:useLocalDpi xmlns:a14="http://schemas.microsoft.com/office/drawing/2010/main" val="0"/>
              </a:ext>
            </a:extLst>
          </a:blip>
          <a:srcRect b="10607"/>
          <a:stretch/>
        </p:blipFill>
        <p:spPr bwMode="auto">
          <a:xfrm>
            <a:off x="5643698" y="2454219"/>
            <a:ext cx="2834258" cy="155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72006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4959"/>
            <a:ext cx="8229600" cy="1143000"/>
          </a:xfrm>
        </p:spPr>
        <p:txBody>
          <a:bodyPr>
            <a:normAutofit fontScale="90000"/>
          </a:bodyPr>
          <a:lstStyle/>
          <a:p>
            <a:r>
              <a:rPr lang="en-US" dirty="0" smtClean="0"/>
              <a:t>Think-Pair-Share:</a:t>
            </a:r>
            <a:br>
              <a:rPr lang="en-US" dirty="0" smtClean="0"/>
            </a:br>
            <a:r>
              <a:rPr lang="en-US" dirty="0" smtClean="0"/>
              <a:t>Why is it better to use IPTG as an effector in an experiment to test the lac operon than lactose?</a:t>
            </a:r>
            <a:endParaRPr lang="en-US" dirty="0"/>
          </a:p>
        </p:txBody>
      </p:sp>
      <p:pic>
        <p:nvPicPr>
          <p:cNvPr id="3" name="Picture 2" descr="figure_11_07"/>
          <p:cNvPicPr>
            <a:picLocks noChangeAspect="1" noChangeArrowheads="1"/>
          </p:cNvPicPr>
          <p:nvPr/>
        </p:nvPicPr>
        <p:blipFill rotWithShape="1">
          <a:blip r:embed="rId2">
            <a:extLst>
              <a:ext uri="{28A0092B-C50C-407E-A947-70E740481C1C}">
                <a14:useLocalDpi xmlns:a14="http://schemas.microsoft.com/office/drawing/2010/main" val="0"/>
              </a:ext>
            </a:extLst>
          </a:blip>
          <a:srcRect b="9469"/>
          <a:stretch/>
        </p:blipFill>
        <p:spPr bwMode="auto">
          <a:xfrm>
            <a:off x="1127734" y="3519380"/>
            <a:ext cx="2529691" cy="184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descr="Screen Shot 2013-02-18 at 1.26.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835" y="3511865"/>
            <a:ext cx="3038312" cy="1785749"/>
          </a:xfrm>
          <a:prstGeom prst="rect">
            <a:avLst/>
          </a:prstGeom>
        </p:spPr>
      </p:pic>
      <p:sp>
        <p:nvSpPr>
          <p:cNvPr id="6" name="TextBox 5"/>
          <p:cNvSpPr txBox="1"/>
          <p:nvPr/>
        </p:nvSpPr>
        <p:spPr>
          <a:xfrm>
            <a:off x="6632457" y="5353455"/>
            <a:ext cx="850000" cy="369332"/>
          </a:xfrm>
          <a:prstGeom prst="rect">
            <a:avLst/>
          </a:prstGeom>
          <a:noFill/>
        </p:spPr>
        <p:txBody>
          <a:bodyPr wrap="none" rtlCol="0">
            <a:spAutoFit/>
          </a:bodyPr>
          <a:lstStyle/>
          <a:p>
            <a:r>
              <a:rPr lang="en-US" dirty="0" smtClean="0"/>
              <a:t>lactose</a:t>
            </a:r>
            <a:endParaRPr lang="en-US" dirty="0"/>
          </a:p>
        </p:txBody>
      </p:sp>
    </p:spTree>
    <p:extLst>
      <p:ext uri="{BB962C8B-B14F-4D97-AF65-F5344CB8AC3E}">
        <p14:creationId xmlns:p14="http://schemas.microsoft.com/office/powerpoint/2010/main" val="796653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11_17"/>
          <p:cNvPicPr>
            <a:picLocks noChangeAspect="1" noChangeArrowheads="1"/>
          </p:cNvPicPr>
          <p:nvPr/>
        </p:nvPicPr>
        <p:blipFill rotWithShape="1">
          <a:blip r:embed="rId2">
            <a:extLst>
              <a:ext uri="{28A0092B-C50C-407E-A947-70E740481C1C}">
                <a14:useLocalDpi xmlns:a14="http://schemas.microsoft.com/office/drawing/2010/main" val="0"/>
              </a:ext>
            </a:extLst>
          </a:blip>
          <a:srcRect b="72158"/>
          <a:stretch/>
        </p:blipFill>
        <p:spPr bwMode="auto">
          <a:xfrm>
            <a:off x="2328084" y="1331603"/>
            <a:ext cx="4820381" cy="157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411480" y="221533"/>
            <a:ext cx="8412480" cy="830997"/>
          </a:xfrm>
          <a:prstGeom prst="rect">
            <a:avLst/>
          </a:prstGeom>
          <a:noFill/>
        </p:spPr>
        <p:txBody>
          <a:bodyPr wrap="square" rtlCol="0">
            <a:spAutoFit/>
          </a:bodyPr>
          <a:lstStyle/>
          <a:p>
            <a:pPr algn="ctr"/>
            <a:r>
              <a:rPr lang="en-US" sz="2400" dirty="0" smtClean="0"/>
              <a:t>Dual positive and negative regulation of the lac operon ensures optimal gene expression under a variety of conditions</a:t>
            </a:r>
            <a:endParaRPr lang="en-US" sz="2400" dirty="0"/>
          </a:p>
        </p:txBody>
      </p:sp>
      <p:pic>
        <p:nvPicPr>
          <p:cNvPr id="4" name="Picture 2" descr="figure_11_17"/>
          <p:cNvPicPr>
            <a:picLocks noChangeAspect="1" noChangeArrowheads="1"/>
          </p:cNvPicPr>
          <p:nvPr/>
        </p:nvPicPr>
        <p:blipFill rotWithShape="1">
          <a:blip r:embed="rId2">
            <a:extLst>
              <a:ext uri="{28A0092B-C50C-407E-A947-70E740481C1C}">
                <a14:useLocalDpi xmlns:a14="http://schemas.microsoft.com/office/drawing/2010/main" val="0"/>
              </a:ext>
            </a:extLst>
          </a:blip>
          <a:srcRect t="28990" b="40231"/>
          <a:stretch/>
        </p:blipFill>
        <p:spPr bwMode="auto">
          <a:xfrm>
            <a:off x="2331894" y="3120389"/>
            <a:ext cx="4820381" cy="173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2" descr="figure_11_17"/>
          <p:cNvPicPr>
            <a:picLocks noChangeAspect="1" noChangeArrowheads="1"/>
          </p:cNvPicPr>
          <p:nvPr/>
        </p:nvPicPr>
        <p:blipFill rotWithShape="1">
          <a:blip r:embed="rId2">
            <a:extLst>
              <a:ext uri="{28A0092B-C50C-407E-A947-70E740481C1C}">
                <a14:useLocalDpi xmlns:a14="http://schemas.microsoft.com/office/drawing/2010/main" val="0"/>
              </a:ext>
            </a:extLst>
          </a:blip>
          <a:srcRect t="61524" b="8096"/>
          <a:stretch/>
        </p:blipFill>
        <p:spPr bwMode="auto">
          <a:xfrm>
            <a:off x="2328083" y="5074919"/>
            <a:ext cx="4820381" cy="171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2993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86862" y="458633"/>
            <a:ext cx="8229600" cy="1143000"/>
          </a:xfrm>
        </p:spPr>
        <p:txBody>
          <a:bodyPr>
            <a:noAutofit/>
          </a:bodyPr>
          <a:lstStyle/>
          <a:p>
            <a:r>
              <a:rPr lang="en-US" sz="2800" dirty="0" smtClean="0"/>
              <a:t>A mutation inhibits the allosteric site of CAP (so, not able to bind to </a:t>
            </a:r>
            <a:r>
              <a:rPr lang="en-US" sz="2800" dirty="0" err="1" smtClean="0"/>
              <a:t>cAMP</a:t>
            </a:r>
            <a:r>
              <a:rPr lang="en-US" sz="2800" dirty="0" smtClean="0"/>
              <a:t>). In the </a:t>
            </a:r>
            <a:r>
              <a:rPr lang="en-US" sz="2800" b="1" dirty="0" smtClean="0"/>
              <a:t>absence</a:t>
            </a:r>
            <a:r>
              <a:rPr lang="en-US" sz="2800" dirty="0" smtClean="0"/>
              <a:t> of glucose AND </a:t>
            </a:r>
            <a:r>
              <a:rPr lang="en-US" sz="2800" b="1" dirty="0" smtClean="0"/>
              <a:t>presence</a:t>
            </a:r>
            <a:r>
              <a:rPr lang="en-US" sz="2800" dirty="0" smtClean="0"/>
              <a:t> of lactose, the transcription of the lac operon would be:</a:t>
            </a:r>
            <a:endParaRPr lang="en-US" sz="2800" dirty="0"/>
          </a:p>
        </p:txBody>
      </p:sp>
      <p:sp>
        <p:nvSpPr>
          <p:cNvPr id="3" name="TPAnswers"/>
          <p:cNvSpPr>
            <a:spLocks noGrp="1"/>
          </p:cNvSpPr>
          <p:nvPr>
            <p:ph type="body" idx="1"/>
            <p:custDataLst>
              <p:tags r:id="rId3"/>
            </p:custDataLst>
          </p:nvPr>
        </p:nvSpPr>
        <p:spPr>
          <a:xfrm>
            <a:off x="5788233" y="1889074"/>
            <a:ext cx="2828229" cy="1918010"/>
          </a:xfrm>
        </p:spPr>
        <p:txBody>
          <a:bodyPr/>
          <a:lstStyle/>
          <a:p>
            <a:pPr marL="514350" indent="-514350">
              <a:buFont typeface="Arial"/>
              <a:buAutoNum type="alphaUcPeriod"/>
            </a:pPr>
            <a:r>
              <a:rPr lang="en-US" dirty="0" smtClean="0"/>
              <a:t>OFF</a:t>
            </a:r>
          </a:p>
          <a:p>
            <a:pPr marL="514350" indent="-514350">
              <a:buFont typeface="Arial"/>
              <a:buAutoNum type="alphaUcPeriod"/>
            </a:pPr>
            <a:r>
              <a:rPr lang="en-US" dirty="0" smtClean="0"/>
              <a:t>ON low</a:t>
            </a:r>
          </a:p>
          <a:p>
            <a:pPr marL="514350" indent="-514350">
              <a:buFont typeface="Arial"/>
              <a:buAutoNum type="alphaUcPeriod"/>
            </a:pPr>
            <a:r>
              <a:rPr lang="en-US" dirty="0" smtClean="0"/>
              <a:t>ON high</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95760852"/>
              </p:ext>
            </p:extLst>
          </p:nvPr>
        </p:nvGraphicFramePr>
        <p:xfrm>
          <a:off x="5378295" y="3578669"/>
          <a:ext cx="2828229" cy="3181758"/>
        </p:xfrm>
        <a:graphic>
          <a:graphicData uri="http://schemas.openxmlformats.org/presentationml/2006/ole">
            <mc:AlternateContent xmlns:mc="http://schemas.openxmlformats.org/markup-compatibility/2006">
              <mc:Choice xmlns:v="urn:schemas-microsoft-com:vml" Requires="v">
                <p:oleObj spid="_x0000_s11322"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5378295" y="3578669"/>
                        <a:ext cx="2828229" cy="3181758"/>
                      </a:xfrm>
                      <a:prstGeom prst="rect">
                        <a:avLst/>
                      </a:prstGeom>
                    </p:spPr>
                  </p:pic>
                </p:oleObj>
              </mc:Fallback>
            </mc:AlternateContent>
          </a:graphicData>
        </a:graphic>
      </p:graphicFrame>
      <p:pic>
        <p:nvPicPr>
          <p:cNvPr id="5" name="Picture 2" descr="figure_11_17"/>
          <p:cNvPicPr>
            <a:picLocks noChangeAspect="1" noChangeArrowheads="1"/>
          </p:cNvPicPr>
          <p:nvPr/>
        </p:nvPicPr>
        <p:blipFill rotWithShape="1">
          <a:blip r:embed="rId9">
            <a:extLst>
              <a:ext uri="{28A0092B-C50C-407E-A947-70E740481C1C}">
                <a14:useLocalDpi xmlns:a14="http://schemas.microsoft.com/office/drawing/2010/main" val="0"/>
              </a:ext>
            </a:extLst>
          </a:blip>
          <a:srcRect b="8096"/>
          <a:stretch/>
        </p:blipFill>
        <p:spPr bwMode="auto">
          <a:xfrm>
            <a:off x="1082081" y="1889073"/>
            <a:ext cx="4187882" cy="450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CAI1"/>
          <p:cNvSpPr/>
          <p:nvPr>
            <p:custDataLst>
              <p:tags r:id="rId5"/>
            </p:custDataLst>
          </p:nvPr>
        </p:nvSpPr>
        <p:spPr>
          <a:xfrm rot="10800000">
            <a:off x="5553283" y="2498922"/>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6317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11_17"/>
          <p:cNvPicPr>
            <a:picLocks noChangeAspect="1" noChangeArrowheads="1"/>
          </p:cNvPicPr>
          <p:nvPr/>
        </p:nvPicPr>
        <p:blipFill rotWithShape="1">
          <a:blip r:embed="rId2">
            <a:extLst>
              <a:ext uri="{28A0092B-C50C-407E-A947-70E740481C1C}">
                <a14:useLocalDpi xmlns:a14="http://schemas.microsoft.com/office/drawing/2010/main" val="0"/>
              </a:ext>
            </a:extLst>
          </a:blip>
          <a:srcRect b="8096"/>
          <a:stretch/>
        </p:blipFill>
        <p:spPr bwMode="auto">
          <a:xfrm>
            <a:off x="736702" y="1232212"/>
            <a:ext cx="3666333" cy="394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395331" y="511072"/>
            <a:ext cx="3362331" cy="369332"/>
          </a:xfrm>
          <a:prstGeom prst="rect">
            <a:avLst/>
          </a:prstGeom>
          <a:noFill/>
        </p:spPr>
        <p:txBody>
          <a:bodyPr wrap="none" rtlCol="0">
            <a:spAutoFit/>
          </a:bodyPr>
          <a:lstStyle/>
          <a:p>
            <a:r>
              <a:rPr lang="en-US" dirty="0" smtClean="0"/>
              <a:t>Consider the following mutations:</a:t>
            </a:r>
            <a:endParaRPr lang="en-US" dirty="0"/>
          </a:p>
        </p:txBody>
      </p:sp>
      <p:sp>
        <p:nvSpPr>
          <p:cNvPr id="4" name="TextBox 3"/>
          <p:cNvSpPr txBox="1"/>
          <p:nvPr/>
        </p:nvSpPr>
        <p:spPr>
          <a:xfrm>
            <a:off x="5557083" y="1460360"/>
            <a:ext cx="3030326" cy="2123658"/>
          </a:xfrm>
          <a:prstGeom prst="rect">
            <a:avLst/>
          </a:prstGeom>
          <a:noFill/>
        </p:spPr>
        <p:txBody>
          <a:bodyPr wrap="square" rtlCol="0">
            <a:spAutoFit/>
          </a:bodyPr>
          <a:lstStyle/>
          <a:p>
            <a:r>
              <a:rPr lang="en-US" sz="2400" b="1" dirty="0" smtClean="0"/>
              <a:t>CAP-   </a:t>
            </a:r>
          </a:p>
          <a:p>
            <a:r>
              <a:rPr lang="en-US" dirty="0" smtClean="0"/>
              <a:t>CAP protein is inactive</a:t>
            </a:r>
          </a:p>
          <a:p>
            <a:r>
              <a:rPr lang="en-US" dirty="0" smtClean="0"/>
              <a:t>Can be either allosteric site OR DNA-binding site (these aren’t considered as separate mutations as they are for I- and I</a:t>
            </a:r>
            <a:r>
              <a:rPr lang="en-US" baseline="30000" dirty="0" smtClean="0"/>
              <a:t>S</a:t>
            </a:r>
            <a:r>
              <a:rPr lang="en-US" dirty="0" smtClean="0"/>
              <a:t>.  </a:t>
            </a:r>
            <a:r>
              <a:rPr lang="en-US" dirty="0"/>
              <a:t>W</a:t>
            </a:r>
            <a:r>
              <a:rPr lang="en-US" dirty="0" smtClean="0"/>
              <a:t>hy??)</a:t>
            </a:r>
            <a:endParaRPr lang="en-US" dirty="0"/>
          </a:p>
        </p:txBody>
      </p:sp>
      <p:sp>
        <p:nvSpPr>
          <p:cNvPr id="5" name="TextBox 4"/>
          <p:cNvSpPr txBox="1"/>
          <p:nvPr/>
        </p:nvSpPr>
        <p:spPr>
          <a:xfrm>
            <a:off x="5457692" y="4163974"/>
            <a:ext cx="3129717" cy="1015663"/>
          </a:xfrm>
          <a:prstGeom prst="rect">
            <a:avLst/>
          </a:prstGeom>
          <a:noFill/>
        </p:spPr>
        <p:txBody>
          <a:bodyPr wrap="square" rtlCol="0">
            <a:spAutoFit/>
          </a:bodyPr>
          <a:lstStyle/>
          <a:p>
            <a:r>
              <a:rPr lang="en-US" sz="2400" b="1" dirty="0" smtClean="0"/>
              <a:t>P</a:t>
            </a:r>
            <a:r>
              <a:rPr lang="en-US" sz="2400" b="1" baseline="30000" dirty="0" smtClean="0"/>
              <a:t>CAP</a:t>
            </a:r>
          </a:p>
          <a:p>
            <a:r>
              <a:rPr lang="en-US" dirty="0" smtClean="0"/>
              <a:t>Mutation in CAP-binding site in promoter</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930" y="5385157"/>
            <a:ext cx="3396731" cy="1421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186" t="40380"/>
          <a:stretch/>
        </p:blipFill>
        <p:spPr bwMode="auto">
          <a:xfrm>
            <a:off x="4614661" y="5943599"/>
            <a:ext cx="2932041" cy="667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455" b="57859"/>
          <a:stretch/>
        </p:blipFill>
        <p:spPr bwMode="auto">
          <a:xfrm>
            <a:off x="4535149" y="5371008"/>
            <a:ext cx="2833060" cy="47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1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11_17"/>
          <p:cNvPicPr>
            <a:picLocks noChangeAspect="1" noChangeArrowheads="1"/>
          </p:cNvPicPr>
          <p:nvPr/>
        </p:nvPicPr>
        <p:blipFill rotWithShape="1">
          <a:blip r:embed="rId2">
            <a:extLst>
              <a:ext uri="{28A0092B-C50C-407E-A947-70E740481C1C}">
                <a14:useLocalDpi xmlns:a14="http://schemas.microsoft.com/office/drawing/2010/main" val="0"/>
              </a:ext>
            </a:extLst>
          </a:blip>
          <a:srcRect b="8096"/>
          <a:stretch/>
        </p:blipFill>
        <p:spPr bwMode="auto">
          <a:xfrm>
            <a:off x="498163" y="1547322"/>
            <a:ext cx="3748845" cy="403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4800601" y="1809917"/>
            <a:ext cx="3937296" cy="369332"/>
          </a:xfrm>
          <a:prstGeom prst="rect">
            <a:avLst/>
          </a:prstGeom>
          <a:solidFill>
            <a:schemeClr val="accent2">
              <a:lumMod val="20000"/>
              <a:lumOff val="80000"/>
            </a:schemeClr>
          </a:solidFill>
        </p:spPr>
        <p:txBody>
          <a:bodyPr wrap="none" rtlCol="0">
            <a:spAutoFit/>
          </a:bodyPr>
          <a:lstStyle/>
          <a:p>
            <a:r>
              <a:rPr lang="en-US" dirty="0" err="1" smtClean="0"/>
              <a:t>Glu</a:t>
            </a:r>
            <a:r>
              <a:rPr lang="en-US" dirty="0" smtClean="0"/>
              <a:t>+ Lac-           </a:t>
            </a:r>
            <a:r>
              <a:rPr lang="en-US" dirty="0" err="1" smtClean="0"/>
              <a:t>Glu+Lac</a:t>
            </a:r>
            <a:r>
              <a:rPr lang="en-US" dirty="0" smtClean="0"/>
              <a:t>+            </a:t>
            </a:r>
            <a:r>
              <a:rPr lang="en-US" dirty="0" err="1" smtClean="0"/>
              <a:t>Glu</a:t>
            </a:r>
            <a:r>
              <a:rPr lang="en-US" dirty="0" smtClean="0"/>
              <a:t>-Lac+</a:t>
            </a:r>
            <a:endParaRPr lang="en-US" dirty="0"/>
          </a:p>
        </p:txBody>
      </p:sp>
      <p:sp>
        <p:nvSpPr>
          <p:cNvPr id="4" name="TextBox 3"/>
          <p:cNvSpPr txBox="1"/>
          <p:nvPr/>
        </p:nvSpPr>
        <p:spPr>
          <a:xfrm>
            <a:off x="4928841" y="1362656"/>
            <a:ext cx="3680816" cy="369332"/>
          </a:xfrm>
          <a:prstGeom prst="rect">
            <a:avLst/>
          </a:prstGeom>
          <a:noFill/>
        </p:spPr>
        <p:txBody>
          <a:bodyPr wrap="none" rtlCol="0">
            <a:spAutoFit/>
          </a:bodyPr>
          <a:lstStyle/>
          <a:p>
            <a:r>
              <a:rPr lang="en-US" dirty="0" smtClean="0"/>
              <a:t>Z and Y transcription: Hi, Lo or Off???</a:t>
            </a:r>
            <a:endParaRPr lang="en-US" dirty="0"/>
          </a:p>
        </p:txBody>
      </p:sp>
      <p:sp>
        <p:nvSpPr>
          <p:cNvPr id="5" name="TextBox 4"/>
          <p:cNvSpPr txBox="1"/>
          <p:nvPr/>
        </p:nvSpPr>
        <p:spPr>
          <a:xfrm>
            <a:off x="4068103" y="2179249"/>
            <a:ext cx="4669794" cy="3600986"/>
          </a:xfrm>
          <a:prstGeom prst="rect">
            <a:avLst/>
          </a:prstGeom>
          <a:noFill/>
        </p:spPr>
        <p:txBody>
          <a:bodyPr wrap="square" rtlCol="0">
            <a:spAutoFit/>
          </a:bodyPr>
          <a:lstStyle/>
          <a:p>
            <a:r>
              <a:rPr lang="en-US" dirty="0" smtClean="0"/>
              <a:t>All +           </a:t>
            </a:r>
          </a:p>
          <a:p>
            <a:endParaRPr lang="en-US" dirty="0"/>
          </a:p>
          <a:p>
            <a:r>
              <a:rPr lang="en-US" dirty="0" smtClean="0"/>
              <a:t>CAP-		 </a:t>
            </a:r>
          </a:p>
          <a:p>
            <a:endParaRPr lang="en-US" dirty="0"/>
          </a:p>
          <a:p>
            <a:r>
              <a:rPr lang="en-US" dirty="0" smtClean="0"/>
              <a:t>P</a:t>
            </a:r>
            <a:r>
              <a:rPr lang="en-US" baseline="30000" dirty="0" smtClean="0"/>
              <a:t>CAP</a:t>
            </a:r>
            <a:r>
              <a:rPr lang="en-US" dirty="0" smtClean="0"/>
              <a:t>		 </a:t>
            </a:r>
          </a:p>
          <a:p>
            <a:endParaRPr lang="en-US" dirty="0"/>
          </a:p>
          <a:p>
            <a:r>
              <a:rPr lang="en-US" dirty="0" smtClean="0"/>
              <a:t>I-		 </a:t>
            </a:r>
          </a:p>
          <a:p>
            <a:endParaRPr lang="en-US" dirty="0"/>
          </a:p>
          <a:p>
            <a:r>
              <a:rPr lang="en-US" dirty="0" smtClean="0"/>
              <a:t>I</a:t>
            </a:r>
            <a:r>
              <a:rPr lang="en-US" baseline="30000" dirty="0" smtClean="0"/>
              <a:t>S</a:t>
            </a:r>
            <a:r>
              <a:rPr lang="en-US" dirty="0" smtClean="0"/>
              <a:t>		 </a:t>
            </a:r>
            <a:endParaRPr lang="en-US" baseline="30000" dirty="0" smtClean="0"/>
          </a:p>
          <a:p>
            <a:endParaRPr lang="en-US" baseline="30000" dirty="0"/>
          </a:p>
          <a:p>
            <a:r>
              <a:rPr lang="en-US" dirty="0" err="1" smtClean="0"/>
              <a:t>O</a:t>
            </a:r>
            <a:r>
              <a:rPr lang="en-US" baseline="30000" dirty="0" err="1" smtClean="0"/>
              <a:t>c</a:t>
            </a:r>
            <a:r>
              <a:rPr lang="en-US" baseline="30000" dirty="0" smtClean="0"/>
              <a:t> </a:t>
            </a:r>
            <a:r>
              <a:rPr lang="en-US" dirty="0" smtClean="0"/>
              <a:t>		 </a:t>
            </a:r>
            <a:endParaRPr lang="en-US" baseline="30000" dirty="0" smtClean="0"/>
          </a:p>
          <a:p>
            <a:endParaRPr lang="en-US" dirty="0"/>
          </a:p>
          <a:p>
            <a:r>
              <a:rPr lang="en-US" dirty="0" smtClean="0"/>
              <a:t>P-		 		</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4889520" y="2300400"/>
              <a:ext cx="3573000" cy="753840"/>
            </p14:xfrm>
          </p:contentPart>
        </mc:Choice>
        <mc:Fallback xmlns="">
          <p:pic>
            <p:nvPicPr>
              <p:cNvPr id="6" name="Ink 5"/>
              <p:cNvPicPr/>
              <p:nvPr/>
            </p:nvPicPr>
            <p:blipFill>
              <a:blip r:embed="rId4"/>
              <a:stretch>
                <a:fillRect/>
              </a:stretch>
            </p:blipFill>
            <p:spPr>
              <a:xfrm>
                <a:off x="4875480" y="2284920"/>
                <a:ext cx="3594960" cy="784440"/>
              </a:xfrm>
              <a:prstGeom prst="rect">
                <a:avLst/>
              </a:prstGeom>
            </p:spPr>
          </p:pic>
        </mc:Fallback>
      </mc:AlternateContent>
    </p:spTree>
    <p:extLst>
      <p:ext uri="{BB962C8B-B14F-4D97-AF65-F5344CB8AC3E}">
        <p14:creationId xmlns:p14="http://schemas.microsoft.com/office/powerpoint/2010/main" val="3968537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Learning Objectives</a:t>
            </a:r>
            <a:endParaRPr lang="en-US" dirty="0"/>
          </a:p>
        </p:txBody>
      </p:sp>
      <p:sp>
        <p:nvSpPr>
          <p:cNvPr id="3" name="Content Placeholder 2"/>
          <p:cNvSpPr>
            <a:spLocks noGrp="1"/>
          </p:cNvSpPr>
          <p:nvPr>
            <p:ph idx="1"/>
          </p:nvPr>
        </p:nvSpPr>
        <p:spPr/>
        <p:txBody>
          <a:bodyPr>
            <a:normAutofit/>
          </a:bodyPr>
          <a:lstStyle/>
          <a:p>
            <a:r>
              <a:rPr lang="en-US" dirty="0" smtClean="0"/>
              <a:t>Review negative regulation of the lac operon by lactose, including use of partial diploids to examine dominance of mutations</a:t>
            </a:r>
          </a:p>
          <a:p>
            <a:r>
              <a:rPr lang="en-US" dirty="0" smtClean="0"/>
              <a:t>Understand </a:t>
            </a:r>
            <a:r>
              <a:rPr lang="en-US" dirty="0" smtClean="0">
                <a:solidFill>
                  <a:srgbClr val="FF0000"/>
                </a:solidFill>
              </a:rPr>
              <a:t>positive</a:t>
            </a:r>
            <a:r>
              <a:rPr lang="en-US" dirty="0" smtClean="0"/>
              <a:t> regulation of the lac operon by </a:t>
            </a:r>
            <a:r>
              <a:rPr lang="en-US" dirty="0" smtClean="0">
                <a:solidFill>
                  <a:srgbClr val="FF0000"/>
                </a:solidFill>
              </a:rPr>
              <a:t>glucose</a:t>
            </a:r>
          </a:p>
          <a:p>
            <a:r>
              <a:rPr lang="en-US" dirty="0" smtClean="0"/>
              <a:t>Predict the transcriptional state of the operon under certain physiological conditions, or in response to particular mutations.</a:t>
            </a:r>
          </a:p>
        </p:txBody>
      </p:sp>
    </p:spTree>
    <p:extLst>
      <p:ext uri="{BB962C8B-B14F-4D97-AF65-F5344CB8AC3E}">
        <p14:creationId xmlns:p14="http://schemas.microsoft.com/office/powerpoint/2010/main" val="1005738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Lac operon video</a:t>
            </a:r>
            <a:br>
              <a:rPr lang="en-US" dirty="0"/>
            </a:b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a:t>
            </a:r>
            <a:r>
              <a:rPr lang="en-US" dirty="0" smtClean="0">
                <a:hlinkClick r:id="rId3"/>
              </a:rPr>
              <a:t>youtu.be/oBwtxdI1zvk</a:t>
            </a:r>
            <a:endParaRPr lang="en-US" dirty="0" smtClean="0"/>
          </a:p>
          <a:p>
            <a:r>
              <a:rPr lang="en-US" dirty="0" smtClean="0"/>
              <a:t>They refer to the operator as a “regulatory region” but otherwise it’s a helpful visualization. Does not include positive regulation by glucose which we will discuss today.</a:t>
            </a:r>
            <a:endParaRPr lang="en-US" dirty="0"/>
          </a:p>
        </p:txBody>
      </p:sp>
    </p:spTree>
    <p:extLst>
      <p:ext uri="{BB962C8B-B14F-4D97-AF65-F5344CB8AC3E}">
        <p14:creationId xmlns:p14="http://schemas.microsoft.com/office/powerpoint/2010/main" val="4094741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253"/>
            <a:ext cx="8229600" cy="1143000"/>
          </a:xfrm>
        </p:spPr>
        <p:txBody>
          <a:bodyPr>
            <a:noAutofit/>
          </a:bodyPr>
          <a:lstStyle/>
          <a:p>
            <a:r>
              <a:rPr lang="en-US" sz="3200" dirty="0" smtClean="0"/>
              <a:t>In the absence of lactose, the </a:t>
            </a:r>
            <a:r>
              <a:rPr lang="en-US" sz="3200" dirty="0" err="1" smtClean="0"/>
              <a:t>lacI</a:t>
            </a:r>
            <a:r>
              <a:rPr lang="en-US" sz="3200" dirty="0" smtClean="0"/>
              <a:t> repressor protein binds the operator, and the operon is “off” - no transcription of the </a:t>
            </a:r>
            <a:r>
              <a:rPr lang="en-US" sz="3200" dirty="0" err="1" smtClean="0"/>
              <a:t>lacZ</a:t>
            </a:r>
            <a:r>
              <a:rPr lang="en-US" sz="3200" dirty="0" smtClean="0"/>
              <a:t> </a:t>
            </a:r>
            <a:r>
              <a:rPr lang="en-US" sz="3200" dirty="0" err="1" smtClean="0"/>
              <a:t>lacY</a:t>
            </a:r>
            <a:r>
              <a:rPr lang="en-US" sz="3200" dirty="0" smtClean="0"/>
              <a:t> and </a:t>
            </a:r>
            <a:r>
              <a:rPr lang="en-US" sz="3200" dirty="0" err="1" smtClean="0"/>
              <a:t>lacA</a:t>
            </a:r>
            <a:r>
              <a:rPr lang="en-US" sz="3200" dirty="0" smtClean="0"/>
              <a:t> genes</a:t>
            </a:r>
            <a:endParaRPr lang="en-US" sz="3200" dirty="0"/>
          </a:p>
        </p:txBody>
      </p:sp>
      <p:pic>
        <p:nvPicPr>
          <p:cNvPr id="4" name="Picture 2" descr="figure_11_06a"/>
          <p:cNvPicPr>
            <a:picLocks noChangeAspect="1" noChangeArrowheads="1"/>
          </p:cNvPicPr>
          <p:nvPr/>
        </p:nvPicPr>
        <p:blipFill rotWithShape="1">
          <a:blip r:embed="rId2">
            <a:extLst>
              <a:ext uri="{28A0092B-C50C-407E-A947-70E740481C1C}">
                <a14:useLocalDpi xmlns:a14="http://schemas.microsoft.com/office/drawing/2010/main" val="0"/>
              </a:ext>
            </a:extLst>
          </a:blip>
          <a:srcRect b="13001"/>
          <a:stretch/>
        </p:blipFill>
        <p:spPr bwMode="auto">
          <a:xfrm>
            <a:off x="868680" y="2587670"/>
            <a:ext cx="7967345" cy="338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12161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125"/>
            <a:ext cx="8229600" cy="1143000"/>
          </a:xfrm>
        </p:spPr>
        <p:txBody>
          <a:bodyPr>
            <a:noAutofit/>
          </a:bodyPr>
          <a:lstStyle/>
          <a:p>
            <a:r>
              <a:rPr lang="en-US" sz="2400" dirty="0" smtClean="0"/>
              <a:t>When lactose is present, the lactose binds to the </a:t>
            </a:r>
            <a:r>
              <a:rPr lang="en-US" sz="2400" dirty="0" err="1" smtClean="0"/>
              <a:t>lacI</a:t>
            </a:r>
            <a:r>
              <a:rPr lang="en-US" sz="2400" dirty="0" smtClean="0"/>
              <a:t> repressor, the repressor can no longer bind the operator, and the operon is “on”  - transcription may begin, </a:t>
            </a:r>
            <a:r>
              <a:rPr lang="en-US" sz="2400" dirty="0" err="1" smtClean="0"/>
              <a:t>lacZ</a:t>
            </a:r>
            <a:r>
              <a:rPr lang="en-US" sz="2400" dirty="0" smtClean="0"/>
              <a:t> </a:t>
            </a:r>
            <a:r>
              <a:rPr lang="en-US" sz="2400" dirty="0" err="1" smtClean="0"/>
              <a:t>lacY</a:t>
            </a:r>
            <a:r>
              <a:rPr lang="en-US" sz="2400" dirty="0" smtClean="0"/>
              <a:t> and </a:t>
            </a:r>
            <a:r>
              <a:rPr lang="en-US" sz="2400" dirty="0" err="1" smtClean="0"/>
              <a:t>lacA</a:t>
            </a:r>
            <a:r>
              <a:rPr lang="en-US" sz="2400" dirty="0" smtClean="0"/>
              <a:t> are produced</a:t>
            </a:r>
            <a:endParaRPr lang="en-US" sz="2400" dirty="0"/>
          </a:p>
        </p:txBody>
      </p:sp>
      <p:pic>
        <p:nvPicPr>
          <p:cNvPr id="3" name="Picture 2" descr="figure_11_06b"/>
          <p:cNvPicPr>
            <a:picLocks noChangeAspect="1" noChangeArrowheads="1"/>
          </p:cNvPicPr>
          <p:nvPr/>
        </p:nvPicPr>
        <p:blipFill rotWithShape="1">
          <a:blip r:embed="rId2">
            <a:extLst>
              <a:ext uri="{28A0092B-C50C-407E-A947-70E740481C1C}">
                <a14:useLocalDpi xmlns:a14="http://schemas.microsoft.com/office/drawing/2010/main" val="0"/>
              </a:ext>
            </a:extLst>
          </a:blip>
          <a:srcRect b="9562"/>
          <a:stretch/>
        </p:blipFill>
        <p:spPr bwMode="auto">
          <a:xfrm>
            <a:off x="1209884" y="2016109"/>
            <a:ext cx="6724231" cy="404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35361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502"/>
            <a:ext cx="8229600" cy="1143000"/>
          </a:xfrm>
        </p:spPr>
        <p:txBody>
          <a:bodyPr>
            <a:normAutofit fontScale="90000"/>
          </a:bodyPr>
          <a:lstStyle/>
          <a:p>
            <a:r>
              <a:rPr lang="en-US" i="1" dirty="0" smtClean="0"/>
              <a:t>E. coli </a:t>
            </a:r>
            <a:r>
              <a:rPr lang="en-US" dirty="0" smtClean="0"/>
              <a:t>as a model for gene regulation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924" y="3372558"/>
            <a:ext cx="5812574" cy="2187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22763" y="1064234"/>
            <a:ext cx="7384896" cy="2308324"/>
          </a:xfrm>
          <a:prstGeom prst="rect">
            <a:avLst/>
          </a:prstGeom>
          <a:noFill/>
        </p:spPr>
        <p:txBody>
          <a:bodyPr wrap="square" rtlCol="0">
            <a:spAutoFit/>
          </a:bodyPr>
          <a:lstStyle/>
          <a:p>
            <a:r>
              <a:rPr lang="en-US" dirty="0" smtClean="0"/>
              <a:t>Haploid – one copy of each gene, single large circular chromosome, mutations will be expressed (no heterozygous state)</a:t>
            </a:r>
          </a:p>
          <a:p>
            <a:endParaRPr lang="en-US" dirty="0"/>
          </a:p>
          <a:p>
            <a:r>
              <a:rPr lang="en-US" dirty="0" smtClean="0"/>
              <a:t>HOWEVER</a:t>
            </a:r>
          </a:p>
          <a:p>
            <a:endParaRPr lang="en-US" dirty="0"/>
          </a:p>
          <a:p>
            <a:r>
              <a:rPr lang="en-US" dirty="0" smtClean="0"/>
              <a:t>Using plasmids, you can create a second copy of a gene if you wish (in order to examine dominance of different mutations) – a partial diploid</a:t>
            </a:r>
          </a:p>
          <a:p>
            <a:r>
              <a:rPr lang="en-US" dirty="0" smtClean="0"/>
              <a:t>These plasmids are called “F’ plasmids”</a:t>
            </a:r>
          </a:p>
        </p:txBody>
      </p:sp>
      <p:sp>
        <p:nvSpPr>
          <p:cNvPr id="5" name="TextBox 4"/>
          <p:cNvSpPr txBox="1"/>
          <p:nvPr/>
        </p:nvSpPr>
        <p:spPr>
          <a:xfrm>
            <a:off x="505987" y="5671124"/>
            <a:ext cx="8481896" cy="646331"/>
          </a:xfrm>
          <a:prstGeom prst="rect">
            <a:avLst/>
          </a:prstGeom>
          <a:noFill/>
        </p:spPr>
        <p:txBody>
          <a:bodyPr wrap="square" rtlCol="0">
            <a:spAutoFit/>
          </a:bodyPr>
          <a:lstStyle/>
          <a:p>
            <a:r>
              <a:rPr lang="en-US" dirty="0" smtClean="0"/>
              <a:t>Lactose metabolism: </a:t>
            </a:r>
            <a:r>
              <a:rPr lang="en-US" i="1" dirty="0" smtClean="0"/>
              <a:t>E coli </a:t>
            </a:r>
            <a:r>
              <a:rPr lang="en-US" dirty="0" smtClean="0"/>
              <a:t>can use lactose as a carbon source but only when </a:t>
            </a:r>
            <a:r>
              <a:rPr lang="en-US" dirty="0" err="1" smtClean="0"/>
              <a:t>galactose</a:t>
            </a:r>
            <a:r>
              <a:rPr lang="en-US" dirty="0" smtClean="0"/>
              <a:t> and glucose are not available, turns on lactose metabolizing genes only when necessary</a:t>
            </a:r>
            <a:endParaRPr lang="en-US" dirty="0"/>
          </a:p>
        </p:txBody>
      </p:sp>
    </p:spTree>
    <p:extLst>
      <p:ext uri="{BB962C8B-B14F-4D97-AF65-F5344CB8AC3E}">
        <p14:creationId xmlns:p14="http://schemas.microsoft.com/office/powerpoint/2010/main" val="1548059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907" y="475962"/>
            <a:ext cx="8229600" cy="1143000"/>
          </a:xfrm>
        </p:spPr>
        <p:txBody>
          <a:bodyPr>
            <a:normAutofit/>
          </a:bodyPr>
          <a:lstStyle/>
          <a:p>
            <a:r>
              <a:rPr lang="en-US" sz="2400" dirty="0" smtClean="0"/>
              <a:t>Consider the affects of the following partial diploids on the function of </a:t>
            </a:r>
            <a:r>
              <a:rPr lang="en-US" sz="2400" dirty="0" err="1" smtClean="0"/>
              <a:t>lacZ</a:t>
            </a:r>
            <a:r>
              <a:rPr lang="en-US" sz="2400" dirty="0" smtClean="0"/>
              <a:t> and </a:t>
            </a:r>
            <a:r>
              <a:rPr lang="en-US" sz="2400" dirty="0" err="1" smtClean="0"/>
              <a:t>lacY</a:t>
            </a:r>
            <a:r>
              <a:rPr lang="en-US" sz="2400" dirty="0" smtClean="0"/>
              <a:t>, as well as the result for the cell:</a:t>
            </a:r>
            <a:endParaRPr lang="en-US" sz="2400" dirty="0"/>
          </a:p>
        </p:txBody>
      </p:sp>
      <p:pic>
        <p:nvPicPr>
          <p:cNvPr id="3" name="Picture 2" descr="table_11_02"/>
          <p:cNvPicPr>
            <a:picLocks noChangeAspect="1" noChangeArrowheads="1"/>
          </p:cNvPicPr>
          <p:nvPr/>
        </p:nvPicPr>
        <p:blipFill rotWithShape="1">
          <a:blip r:embed="rId2">
            <a:extLst>
              <a:ext uri="{28A0092B-C50C-407E-A947-70E740481C1C}">
                <a14:useLocalDpi xmlns:a14="http://schemas.microsoft.com/office/drawing/2010/main" val="0"/>
              </a:ext>
            </a:extLst>
          </a:blip>
          <a:srcRect l="7749" t="19569" b="61196"/>
          <a:stretch/>
        </p:blipFill>
        <p:spPr bwMode="auto">
          <a:xfrm>
            <a:off x="733303" y="2710115"/>
            <a:ext cx="7870204" cy="55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2" descr="figure_11_06a"/>
          <p:cNvPicPr>
            <a:picLocks noChangeAspect="1" noChangeArrowheads="1"/>
          </p:cNvPicPr>
          <p:nvPr/>
        </p:nvPicPr>
        <p:blipFill rotWithShape="1">
          <a:blip r:embed="rId3">
            <a:extLst>
              <a:ext uri="{28A0092B-C50C-407E-A947-70E740481C1C}">
                <a14:useLocalDpi xmlns:a14="http://schemas.microsoft.com/office/drawing/2010/main" val="0"/>
              </a:ext>
            </a:extLst>
          </a:blip>
          <a:srcRect l="9845" t="22418" b="55912"/>
          <a:stretch/>
        </p:blipFill>
        <p:spPr bwMode="auto">
          <a:xfrm>
            <a:off x="733274" y="1779954"/>
            <a:ext cx="5007964" cy="58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TextBox 9"/>
          <p:cNvSpPr txBox="1"/>
          <p:nvPr/>
        </p:nvSpPr>
        <p:spPr>
          <a:xfrm>
            <a:off x="2503952" y="2200336"/>
            <a:ext cx="242825" cy="369332"/>
          </a:xfrm>
          <a:prstGeom prst="rect">
            <a:avLst/>
          </a:prstGeom>
          <a:noFill/>
        </p:spPr>
        <p:txBody>
          <a:bodyPr wrap="none" rtlCol="0">
            <a:spAutoFit/>
          </a:bodyPr>
          <a:lstStyle/>
          <a:p>
            <a:r>
              <a:rPr lang="en-US" dirty="0" smtClean="0"/>
              <a:t>I</a:t>
            </a:r>
            <a:endParaRPr lang="en-US" dirty="0"/>
          </a:p>
        </p:txBody>
      </p:sp>
      <p:sp>
        <p:nvSpPr>
          <p:cNvPr id="11" name="TextBox 10"/>
          <p:cNvSpPr txBox="1"/>
          <p:nvPr/>
        </p:nvSpPr>
        <p:spPr>
          <a:xfrm>
            <a:off x="3398227" y="2064603"/>
            <a:ext cx="1582509" cy="369332"/>
          </a:xfrm>
          <a:prstGeom prst="rect">
            <a:avLst/>
          </a:prstGeom>
          <a:noFill/>
        </p:spPr>
        <p:txBody>
          <a:bodyPr wrap="none" rtlCol="0">
            <a:spAutoFit/>
          </a:bodyPr>
          <a:lstStyle/>
          <a:p>
            <a:r>
              <a:rPr lang="en-US" dirty="0" smtClean="0"/>
              <a:t>Z          Y          A </a:t>
            </a:r>
            <a:endParaRPr lang="en-US" dirty="0"/>
          </a:p>
        </p:txBody>
      </p:sp>
      <p:sp>
        <p:nvSpPr>
          <p:cNvPr id="12" name="TextBox 11"/>
          <p:cNvSpPr txBox="1"/>
          <p:nvPr/>
        </p:nvSpPr>
        <p:spPr>
          <a:xfrm>
            <a:off x="2254530" y="2010939"/>
            <a:ext cx="874233" cy="369332"/>
          </a:xfrm>
          <a:prstGeom prst="rect">
            <a:avLst/>
          </a:prstGeom>
          <a:noFill/>
        </p:spPr>
        <p:txBody>
          <a:bodyPr wrap="none" rtlCol="0">
            <a:spAutoFit/>
          </a:bodyPr>
          <a:lstStyle/>
          <a:p>
            <a:r>
              <a:rPr lang="en-US" dirty="0" smtClean="0"/>
              <a:t>P        O</a:t>
            </a:r>
            <a:endParaRPr lang="en-US" dirty="0"/>
          </a:p>
        </p:txBody>
      </p:sp>
      <p:sp>
        <p:nvSpPr>
          <p:cNvPr id="13" name="Oval 12"/>
          <p:cNvSpPr/>
          <p:nvPr/>
        </p:nvSpPr>
        <p:spPr>
          <a:xfrm>
            <a:off x="6581892" y="1514291"/>
            <a:ext cx="1126791" cy="983825"/>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6975374" y="1879937"/>
            <a:ext cx="348323" cy="369332"/>
          </a:xfrm>
          <a:prstGeom prst="rect">
            <a:avLst/>
          </a:prstGeom>
          <a:noFill/>
        </p:spPr>
        <p:txBody>
          <a:bodyPr wrap="none" rtlCol="0">
            <a:spAutoFit/>
          </a:bodyPr>
          <a:lstStyle/>
          <a:p>
            <a:r>
              <a:rPr lang="en-US" dirty="0" smtClean="0"/>
              <a:t>F’</a:t>
            </a:r>
            <a:endParaRPr lang="en-US" dirty="0"/>
          </a:p>
        </p:txBody>
      </p:sp>
      <p:sp>
        <p:nvSpPr>
          <p:cNvPr id="15" name="TextBox 14"/>
          <p:cNvSpPr txBox="1"/>
          <p:nvPr/>
        </p:nvSpPr>
        <p:spPr>
          <a:xfrm>
            <a:off x="6206296" y="1510605"/>
            <a:ext cx="503977" cy="369332"/>
          </a:xfrm>
          <a:prstGeom prst="rect">
            <a:avLst/>
          </a:prstGeom>
          <a:noFill/>
        </p:spPr>
        <p:txBody>
          <a:bodyPr wrap="none" rtlCol="0">
            <a:spAutoFit/>
          </a:bodyPr>
          <a:lstStyle/>
          <a:p>
            <a:r>
              <a:rPr lang="en-US" dirty="0" err="1" smtClean="0"/>
              <a:t>lacI</a:t>
            </a:r>
            <a:endParaRPr lang="en-US" dirty="0"/>
          </a:p>
        </p:txBody>
      </p:sp>
      <p:sp>
        <p:nvSpPr>
          <p:cNvPr id="16" name="TextBox 15"/>
          <p:cNvSpPr txBox="1"/>
          <p:nvPr/>
        </p:nvSpPr>
        <p:spPr>
          <a:xfrm>
            <a:off x="7708683" y="1549828"/>
            <a:ext cx="337502" cy="646331"/>
          </a:xfrm>
          <a:prstGeom prst="rect">
            <a:avLst/>
          </a:prstGeom>
          <a:noFill/>
        </p:spPr>
        <p:txBody>
          <a:bodyPr wrap="none" rtlCol="0">
            <a:spAutoFit/>
          </a:bodyPr>
          <a:lstStyle/>
          <a:p>
            <a:r>
              <a:rPr lang="en-US" dirty="0" smtClean="0"/>
              <a:t>P</a:t>
            </a:r>
          </a:p>
          <a:p>
            <a:r>
              <a:rPr lang="en-US" dirty="0"/>
              <a:t>O</a:t>
            </a:r>
          </a:p>
        </p:txBody>
      </p:sp>
      <p:sp>
        <p:nvSpPr>
          <p:cNvPr id="17" name="TextBox 16"/>
          <p:cNvSpPr txBox="1"/>
          <p:nvPr/>
        </p:nvSpPr>
        <p:spPr>
          <a:xfrm>
            <a:off x="7492277" y="2195605"/>
            <a:ext cx="553908" cy="369332"/>
          </a:xfrm>
          <a:prstGeom prst="rect">
            <a:avLst/>
          </a:prstGeom>
          <a:noFill/>
        </p:spPr>
        <p:txBody>
          <a:bodyPr wrap="none" rtlCol="0">
            <a:spAutoFit/>
          </a:bodyPr>
          <a:lstStyle/>
          <a:p>
            <a:r>
              <a:rPr lang="en-US" dirty="0" err="1" smtClean="0"/>
              <a:t>lacZ</a:t>
            </a:r>
            <a:endParaRPr lang="en-US" dirty="0"/>
          </a:p>
        </p:txBody>
      </p:sp>
      <p:sp>
        <p:nvSpPr>
          <p:cNvPr id="18" name="TextBox 17"/>
          <p:cNvSpPr txBox="1"/>
          <p:nvPr/>
        </p:nvSpPr>
        <p:spPr>
          <a:xfrm>
            <a:off x="7026659" y="2380271"/>
            <a:ext cx="558303" cy="369332"/>
          </a:xfrm>
          <a:prstGeom prst="rect">
            <a:avLst/>
          </a:prstGeom>
          <a:noFill/>
        </p:spPr>
        <p:txBody>
          <a:bodyPr wrap="none" rtlCol="0">
            <a:spAutoFit/>
          </a:bodyPr>
          <a:lstStyle/>
          <a:p>
            <a:r>
              <a:rPr lang="en-US" dirty="0" err="1" smtClean="0"/>
              <a:t>lacY</a:t>
            </a:r>
            <a:endParaRPr lang="en-US" dirty="0"/>
          </a:p>
        </p:txBody>
      </p:sp>
      <p:sp>
        <p:nvSpPr>
          <p:cNvPr id="19" name="TextBox 18"/>
          <p:cNvSpPr txBox="1"/>
          <p:nvPr/>
        </p:nvSpPr>
        <p:spPr>
          <a:xfrm>
            <a:off x="5867742" y="1879937"/>
            <a:ext cx="338554" cy="461665"/>
          </a:xfrm>
          <a:prstGeom prst="rect">
            <a:avLst/>
          </a:prstGeom>
          <a:noFill/>
        </p:spPr>
        <p:txBody>
          <a:bodyPr wrap="none" rtlCol="0">
            <a:spAutoFit/>
          </a:bodyPr>
          <a:lstStyle/>
          <a:p>
            <a:r>
              <a:rPr lang="en-US" sz="2400" dirty="0" smtClean="0"/>
              <a:t>+</a:t>
            </a:r>
            <a:endParaRPr lang="en-US" sz="2400" dirty="0"/>
          </a:p>
        </p:txBody>
      </p:sp>
      <p:sp>
        <p:nvSpPr>
          <p:cNvPr id="20" name="TextBox 19"/>
          <p:cNvSpPr txBox="1"/>
          <p:nvPr/>
        </p:nvSpPr>
        <p:spPr>
          <a:xfrm>
            <a:off x="482415" y="3547963"/>
            <a:ext cx="2148883" cy="369332"/>
          </a:xfrm>
          <a:prstGeom prst="rect">
            <a:avLst/>
          </a:prstGeom>
          <a:noFill/>
        </p:spPr>
        <p:txBody>
          <a:bodyPr wrap="none" rtlCol="0">
            <a:spAutoFit/>
          </a:bodyPr>
          <a:lstStyle/>
          <a:p>
            <a:r>
              <a:rPr lang="en-US" dirty="0" smtClean="0"/>
              <a:t>O+ Z+ Y+/F’ O+ Z- Y+</a:t>
            </a:r>
            <a:endParaRPr lang="en-US" dirty="0"/>
          </a:p>
        </p:txBody>
      </p:sp>
      <p:sp>
        <p:nvSpPr>
          <p:cNvPr id="21" name="TextBox 20"/>
          <p:cNvSpPr txBox="1"/>
          <p:nvPr/>
        </p:nvSpPr>
        <p:spPr>
          <a:xfrm>
            <a:off x="475086" y="4259800"/>
            <a:ext cx="2106729" cy="369332"/>
          </a:xfrm>
          <a:prstGeom prst="rect">
            <a:avLst/>
          </a:prstGeom>
          <a:noFill/>
        </p:spPr>
        <p:txBody>
          <a:bodyPr wrap="none" rtlCol="0">
            <a:spAutoFit/>
          </a:bodyPr>
          <a:lstStyle/>
          <a:p>
            <a:r>
              <a:rPr lang="en-US" dirty="0" smtClean="0"/>
              <a:t>O+ Z- Y+/ F’ O</a:t>
            </a:r>
            <a:r>
              <a:rPr lang="en-US" baseline="30000" dirty="0" smtClean="0"/>
              <a:t>C </a:t>
            </a:r>
            <a:r>
              <a:rPr lang="en-US" dirty="0" smtClean="0"/>
              <a:t>Z+ Y-</a:t>
            </a:r>
            <a:endParaRPr lang="en-US" dirty="0"/>
          </a:p>
        </p:txBody>
      </p:sp>
      <p:sp>
        <p:nvSpPr>
          <p:cNvPr id="22" name="TextBox 21"/>
          <p:cNvSpPr txBox="1"/>
          <p:nvPr/>
        </p:nvSpPr>
        <p:spPr>
          <a:xfrm>
            <a:off x="533400" y="4912437"/>
            <a:ext cx="1857074" cy="369332"/>
          </a:xfrm>
          <a:prstGeom prst="rect">
            <a:avLst/>
          </a:prstGeom>
          <a:noFill/>
        </p:spPr>
        <p:txBody>
          <a:bodyPr wrap="none" rtlCol="0">
            <a:spAutoFit/>
          </a:bodyPr>
          <a:lstStyle/>
          <a:p>
            <a:r>
              <a:rPr lang="en-US" dirty="0" smtClean="0"/>
              <a:t>I+ Z- Y+/F’ I- Z+ Y+</a:t>
            </a:r>
            <a:endParaRPr lang="en-US" dirty="0"/>
          </a:p>
        </p:txBody>
      </p:sp>
      <p:sp>
        <p:nvSpPr>
          <p:cNvPr id="23" name="TextBox 22"/>
          <p:cNvSpPr txBox="1"/>
          <p:nvPr/>
        </p:nvSpPr>
        <p:spPr>
          <a:xfrm>
            <a:off x="533400" y="5638800"/>
            <a:ext cx="1903085" cy="369332"/>
          </a:xfrm>
          <a:prstGeom prst="rect">
            <a:avLst/>
          </a:prstGeom>
          <a:noFill/>
        </p:spPr>
        <p:txBody>
          <a:bodyPr wrap="none" rtlCol="0">
            <a:spAutoFit/>
          </a:bodyPr>
          <a:lstStyle/>
          <a:p>
            <a:r>
              <a:rPr lang="en-US" dirty="0" smtClean="0"/>
              <a:t>I</a:t>
            </a:r>
            <a:r>
              <a:rPr lang="en-US" baseline="30000" dirty="0" smtClean="0"/>
              <a:t>S</a:t>
            </a:r>
            <a:r>
              <a:rPr lang="en-US" dirty="0" smtClean="0"/>
              <a:t> Z+ Y+/F’ I+ Z+ Y+</a:t>
            </a:r>
            <a:endParaRPr lang="en-US" dirty="0"/>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664200" y="3472200"/>
              <a:ext cx="7902720" cy="2480760"/>
            </p14:xfrm>
          </p:contentPart>
        </mc:Choice>
        <mc:Fallback xmlns="">
          <p:pic>
            <p:nvPicPr>
              <p:cNvPr id="4" name="Ink 3"/>
              <p:cNvPicPr/>
              <p:nvPr/>
            </p:nvPicPr>
            <p:blipFill>
              <a:blip r:embed="rId5"/>
              <a:stretch>
                <a:fillRect/>
              </a:stretch>
            </p:blipFill>
            <p:spPr>
              <a:xfrm>
                <a:off x="659160" y="3461040"/>
                <a:ext cx="7923960" cy="2501640"/>
              </a:xfrm>
              <a:prstGeom prst="rect">
                <a:avLst/>
              </a:prstGeom>
            </p:spPr>
          </p:pic>
        </mc:Fallback>
      </mc:AlternateContent>
    </p:spTree>
    <p:extLst>
      <p:ext uri="{BB962C8B-B14F-4D97-AF65-F5344CB8AC3E}">
        <p14:creationId xmlns:p14="http://schemas.microsoft.com/office/powerpoint/2010/main" val="139761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12" y="893399"/>
            <a:ext cx="8229600" cy="1143000"/>
          </a:xfrm>
        </p:spPr>
        <p:txBody>
          <a:bodyPr/>
          <a:lstStyle/>
          <a:p>
            <a:r>
              <a:rPr lang="en-US" dirty="0" smtClean="0"/>
              <a:t>Here’s a tough one!</a:t>
            </a:r>
            <a:endParaRPr lang="en-US" dirty="0"/>
          </a:p>
        </p:txBody>
      </p:sp>
      <p:sp>
        <p:nvSpPr>
          <p:cNvPr id="3" name="TextBox 2"/>
          <p:cNvSpPr txBox="1"/>
          <p:nvPr/>
        </p:nvSpPr>
        <p:spPr>
          <a:xfrm>
            <a:off x="2254530" y="3714478"/>
            <a:ext cx="4646132" cy="523220"/>
          </a:xfrm>
          <a:prstGeom prst="rect">
            <a:avLst/>
          </a:prstGeom>
          <a:noFill/>
        </p:spPr>
        <p:txBody>
          <a:bodyPr wrap="none" rtlCol="0">
            <a:spAutoFit/>
          </a:bodyPr>
          <a:lstStyle/>
          <a:p>
            <a:r>
              <a:rPr lang="en-US" sz="2800" dirty="0" smtClean="0"/>
              <a:t>I</a:t>
            </a:r>
            <a:r>
              <a:rPr lang="en-US" sz="2800" baseline="30000" dirty="0" smtClean="0"/>
              <a:t>S</a:t>
            </a:r>
            <a:r>
              <a:rPr lang="en-US" sz="2800" dirty="0" smtClean="0"/>
              <a:t> P+ O+ Z+ Y- / F’ I- P+ O</a:t>
            </a:r>
            <a:r>
              <a:rPr lang="en-US" sz="2800" baseline="30000" dirty="0" smtClean="0"/>
              <a:t>C</a:t>
            </a:r>
            <a:r>
              <a:rPr lang="en-US" sz="2800" dirty="0" smtClean="0"/>
              <a:t> Z- Y+</a:t>
            </a:r>
            <a:endParaRPr lang="en-US" sz="2800" dirty="0"/>
          </a:p>
        </p:txBody>
      </p:sp>
      <p:pic>
        <p:nvPicPr>
          <p:cNvPr id="4" name="Picture 2" descr="figure_11_06a"/>
          <p:cNvPicPr>
            <a:picLocks noChangeAspect="1" noChangeArrowheads="1"/>
          </p:cNvPicPr>
          <p:nvPr/>
        </p:nvPicPr>
        <p:blipFill rotWithShape="1">
          <a:blip r:embed="rId2">
            <a:extLst>
              <a:ext uri="{28A0092B-C50C-407E-A947-70E740481C1C}">
                <a14:useLocalDpi xmlns:a14="http://schemas.microsoft.com/office/drawing/2010/main" val="0"/>
              </a:ext>
            </a:extLst>
          </a:blip>
          <a:srcRect l="9845" t="22418" b="55912"/>
          <a:stretch/>
        </p:blipFill>
        <p:spPr bwMode="auto">
          <a:xfrm>
            <a:off x="733274" y="2567005"/>
            <a:ext cx="5007964" cy="58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2503952" y="2987387"/>
            <a:ext cx="242825" cy="369332"/>
          </a:xfrm>
          <a:prstGeom prst="rect">
            <a:avLst/>
          </a:prstGeom>
          <a:noFill/>
        </p:spPr>
        <p:txBody>
          <a:bodyPr wrap="none" rtlCol="0">
            <a:spAutoFit/>
          </a:bodyPr>
          <a:lstStyle/>
          <a:p>
            <a:r>
              <a:rPr lang="en-US" dirty="0" smtClean="0"/>
              <a:t>I</a:t>
            </a:r>
            <a:endParaRPr lang="en-US" dirty="0"/>
          </a:p>
        </p:txBody>
      </p:sp>
      <p:sp>
        <p:nvSpPr>
          <p:cNvPr id="6" name="TextBox 5"/>
          <p:cNvSpPr txBox="1"/>
          <p:nvPr/>
        </p:nvSpPr>
        <p:spPr>
          <a:xfrm>
            <a:off x="3398227" y="2851654"/>
            <a:ext cx="1582509" cy="369332"/>
          </a:xfrm>
          <a:prstGeom prst="rect">
            <a:avLst/>
          </a:prstGeom>
          <a:noFill/>
        </p:spPr>
        <p:txBody>
          <a:bodyPr wrap="none" rtlCol="0">
            <a:spAutoFit/>
          </a:bodyPr>
          <a:lstStyle/>
          <a:p>
            <a:r>
              <a:rPr lang="en-US" dirty="0" smtClean="0"/>
              <a:t>Z          Y          A </a:t>
            </a:r>
            <a:endParaRPr lang="en-US" dirty="0"/>
          </a:p>
        </p:txBody>
      </p:sp>
      <p:sp>
        <p:nvSpPr>
          <p:cNvPr id="7" name="TextBox 6"/>
          <p:cNvSpPr txBox="1"/>
          <p:nvPr/>
        </p:nvSpPr>
        <p:spPr>
          <a:xfrm>
            <a:off x="2254530" y="2797990"/>
            <a:ext cx="874233" cy="369332"/>
          </a:xfrm>
          <a:prstGeom prst="rect">
            <a:avLst/>
          </a:prstGeom>
          <a:noFill/>
        </p:spPr>
        <p:txBody>
          <a:bodyPr wrap="none" rtlCol="0">
            <a:spAutoFit/>
          </a:bodyPr>
          <a:lstStyle/>
          <a:p>
            <a:r>
              <a:rPr lang="en-US" dirty="0" smtClean="0"/>
              <a:t>P        O</a:t>
            </a:r>
            <a:endParaRPr lang="en-US" dirty="0"/>
          </a:p>
        </p:txBody>
      </p:sp>
      <p:sp>
        <p:nvSpPr>
          <p:cNvPr id="8" name="Oval 7"/>
          <p:cNvSpPr/>
          <p:nvPr/>
        </p:nvSpPr>
        <p:spPr>
          <a:xfrm>
            <a:off x="6581892" y="2301342"/>
            <a:ext cx="1126791" cy="983825"/>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6975374" y="2666988"/>
            <a:ext cx="348323" cy="369332"/>
          </a:xfrm>
          <a:prstGeom prst="rect">
            <a:avLst/>
          </a:prstGeom>
          <a:noFill/>
        </p:spPr>
        <p:txBody>
          <a:bodyPr wrap="none" rtlCol="0">
            <a:spAutoFit/>
          </a:bodyPr>
          <a:lstStyle/>
          <a:p>
            <a:r>
              <a:rPr lang="en-US" dirty="0" smtClean="0"/>
              <a:t>F’</a:t>
            </a:r>
            <a:endParaRPr lang="en-US" dirty="0"/>
          </a:p>
        </p:txBody>
      </p:sp>
      <p:sp>
        <p:nvSpPr>
          <p:cNvPr id="10" name="TextBox 9"/>
          <p:cNvSpPr txBox="1"/>
          <p:nvPr/>
        </p:nvSpPr>
        <p:spPr>
          <a:xfrm>
            <a:off x="6206296" y="2297656"/>
            <a:ext cx="503977" cy="369332"/>
          </a:xfrm>
          <a:prstGeom prst="rect">
            <a:avLst/>
          </a:prstGeom>
          <a:noFill/>
        </p:spPr>
        <p:txBody>
          <a:bodyPr wrap="none" rtlCol="0">
            <a:spAutoFit/>
          </a:bodyPr>
          <a:lstStyle/>
          <a:p>
            <a:r>
              <a:rPr lang="en-US" dirty="0" err="1" smtClean="0"/>
              <a:t>lacI</a:t>
            </a:r>
            <a:endParaRPr lang="en-US" dirty="0"/>
          </a:p>
        </p:txBody>
      </p:sp>
      <p:sp>
        <p:nvSpPr>
          <p:cNvPr id="11" name="TextBox 10"/>
          <p:cNvSpPr txBox="1"/>
          <p:nvPr/>
        </p:nvSpPr>
        <p:spPr>
          <a:xfrm>
            <a:off x="7708683" y="2336879"/>
            <a:ext cx="337502" cy="646331"/>
          </a:xfrm>
          <a:prstGeom prst="rect">
            <a:avLst/>
          </a:prstGeom>
          <a:noFill/>
        </p:spPr>
        <p:txBody>
          <a:bodyPr wrap="none" rtlCol="0">
            <a:spAutoFit/>
          </a:bodyPr>
          <a:lstStyle/>
          <a:p>
            <a:r>
              <a:rPr lang="en-US" dirty="0" smtClean="0"/>
              <a:t>P</a:t>
            </a:r>
          </a:p>
          <a:p>
            <a:r>
              <a:rPr lang="en-US" dirty="0"/>
              <a:t>O</a:t>
            </a:r>
          </a:p>
        </p:txBody>
      </p:sp>
      <p:sp>
        <p:nvSpPr>
          <p:cNvPr id="12" name="TextBox 11"/>
          <p:cNvSpPr txBox="1"/>
          <p:nvPr/>
        </p:nvSpPr>
        <p:spPr>
          <a:xfrm>
            <a:off x="7492277" y="2982656"/>
            <a:ext cx="553908" cy="369332"/>
          </a:xfrm>
          <a:prstGeom prst="rect">
            <a:avLst/>
          </a:prstGeom>
          <a:noFill/>
        </p:spPr>
        <p:txBody>
          <a:bodyPr wrap="none" rtlCol="0">
            <a:spAutoFit/>
          </a:bodyPr>
          <a:lstStyle/>
          <a:p>
            <a:r>
              <a:rPr lang="en-US" dirty="0" err="1" smtClean="0"/>
              <a:t>lacZ</a:t>
            </a:r>
            <a:endParaRPr lang="en-US" dirty="0"/>
          </a:p>
        </p:txBody>
      </p:sp>
      <p:sp>
        <p:nvSpPr>
          <p:cNvPr id="13" name="TextBox 12"/>
          <p:cNvSpPr txBox="1"/>
          <p:nvPr/>
        </p:nvSpPr>
        <p:spPr>
          <a:xfrm>
            <a:off x="7026659" y="3167322"/>
            <a:ext cx="558303" cy="369332"/>
          </a:xfrm>
          <a:prstGeom prst="rect">
            <a:avLst/>
          </a:prstGeom>
          <a:noFill/>
        </p:spPr>
        <p:txBody>
          <a:bodyPr wrap="none" rtlCol="0">
            <a:spAutoFit/>
          </a:bodyPr>
          <a:lstStyle/>
          <a:p>
            <a:r>
              <a:rPr lang="en-US" dirty="0" err="1" smtClean="0"/>
              <a:t>lacY</a:t>
            </a:r>
            <a:endParaRPr lang="en-US" dirty="0"/>
          </a:p>
        </p:txBody>
      </p:sp>
      <p:sp>
        <p:nvSpPr>
          <p:cNvPr id="14" name="TextBox 13"/>
          <p:cNvSpPr txBox="1"/>
          <p:nvPr/>
        </p:nvSpPr>
        <p:spPr>
          <a:xfrm>
            <a:off x="5867742" y="2666988"/>
            <a:ext cx="338554" cy="461665"/>
          </a:xfrm>
          <a:prstGeom prst="rect">
            <a:avLst/>
          </a:prstGeom>
          <a:noFill/>
        </p:spPr>
        <p:txBody>
          <a:bodyPr wrap="none" rtlCol="0">
            <a:spAutoFit/>
          </a:bodyPr>
          <a:lstStyle/>
          <a:p>
            <a:r>
              <a:rPr lang="en-US" sz="2400" dirty="0" smtClean="0"/>
              <a:t>+</a:t>
            </a:r>
            <a:endParaRPr lang="en-US" sz="2400" dirty="0"/>
          </a:p>
        </p:txBody>
      </p:sp>
      <p:pic>
        <p:nvPicPr>
          <p:cNvPr id="15" name="Picture 14" descr="table_11_02"/>
          <p:cNvPicPr>
            <a:picLocks noChangeAspect="1" noChangeArrowheads="1"/>
          </p:cNvPicPr>
          <p:nvPr/>
        </p:nvPicPr>
        <p:blipFill rotWithShape="1">
          <a:blip r:embed="rId3">
            <a:extLst>
              <a:ext uri="{28A0092B-C50C-407E-A947-70E740481C1C}">
                <a14:useLocalDpi xmlns:a14="http://schemas.microsoft.com/office/drawing/2010/main" val="0"/>
              </a:ext>
            </a:extLst>
          </a:blip>
          <a:srcRect l="28504" t="19569" r="22191" b="61196"/>
          <a:stretch/>
        </p:blipFill>
        <p:spPr bwMode="auto">
          <a:xfrm>
            <a:off x="2503952" y="4649640"/>
            <a:ext cx="4206321" cy="55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 name="TextBox 15"/>
          <p:cNvSpPr txBox="1"/>
          <p:nvPr/>
        </p:nvSpPr>
        <p:spPr>
          <a:xfrm>
            <a:off x="2915349" y="5414431"/>
            <a:ext cx="3587077" cy="369332"/>
          </a:xfrm>
          <a:prstGeom prst="rect">
            <a:avLst/>
          </a:prstGeom>
          <a:noFill/>
        </p:spPr>
        <p:txBody>
          <a:bodyPr wrap="none" rtlCol="0">
            <a:spAutoFit/>
          </a:bodyPr>
          <a:lstStyle/>
          <a:p>
            <a:r>
              <a:rPr lang="en-US" dirty="0" smtClean="0"/>
              <a:t>?                  ?                     ?                  ?</a:t>
            </a:r>
            <a:endParaRPr lang="en-US" dirty="0"/>
          </a:p>
        </p:txBody>
      </p:sp>
    </p:spTree>
    <p:extLst>
      <p:ext uri="{BB962C8B-B14F-4D97-AF65-F5344CB8AC3E}">
        <p14:creationId xmlns:p14="http://schemas.microsoft.com/office/powerpoint/2010/main" val="3945194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PAnswers"/>
          <p:cNvSpPr>
            <a:spLocks noGrp="1"/>
          </p:cNvSpPr>
          <p:nvPr>
            <p:ph type="body" idx="1"/>
            <p:custDataLst>
              <p:tags r:id="rId3"/>
            </p:custDataLst>
          </p:nvPr>
        </p:nvSpPr>
        <p:spPr>
          <a:xfrm>
            <a:off x="1169264" y="2783861"/>
            <a:ext cx="4114800" cy="3513592"/>
          </a:xfrm>
        </p:spPr>
        <p:txBody>
          <a:bodyPr/>
          <a:lstStyle/>
          <a:p>
            <a:pPr marL="514350" indent="-514350">
              <a:buFont typeface="Arial"/>
              <a:buAutoNum type="alphaUcPeriod"/>
            </a:pPr>
            <a:r>
              <a:rPr lang="en-US" dirty="0" smtClean="0"/>
              <a:t>-	+	-	+</a:t>
            </a:r>
          </a:p>
          <a:p>
            <a:pPr marL="514350" indent="-514350">
              <a:buFont typeface="Arial"/>
              <a:buAutoNum type="alphaUcPeriod"/>
            </a:pPr>
            <a:r>
              <a:rPr lang="en-US" dirty="0" smtClean="0"/>
              <a:t>-	-	-	+</a:t>
            </a:r>
          </a:p>
          <a:p>
            <a:pPr marL="514350" indent="-514350">
              <a:buFont typeface="Arial"/>
              <a:buAutoNum type="alphaUcPeriod"/>
            </a:pPr>
            <a:r>
              <a:rPr lang="en-US" dirty="0" smtClean="0"/>
              <a:t>+	+	+	+</a:t>
            </a:r>
          </a:p>
          <a:p>
            <a:pPr marL="514350" indent="-514350">
              <a:buFont typeface="Arial"/>
              <a:buAutoNum type="alphaUcPeriod"/>
            </a:pPr>
            <a:r>
              <a:rPr lang="en-US" dirty="0" smtClean="0"/>
              <a:t>-	-	+	+</a:t>
            </a:r>
          </a:p>
          <a:p>
            <a:pPr marL="514350" indent="-514350">
              <a:buFont typeface="Arial"/>
              <a:buAutoNum type="alphaUcPeriod"/>
            </a:pPr>
            <a:r>
              <a:rPr lang="en-US" dirty="0" smtClean="0"/>
              <a:t>-	-	-	-	</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505536947"/>
              </p:ext>
            </p:extLst>
          </p:nvPr>
        </p:nvGraphicFramePr>
        <p:xfrm>
          <a:off x="5181740" y="2612571"/>
          <a:ext cx="3258876" cy="3666236"/>
        </p:xfrm>
        <a:graphic>
          <a:graphicData uri="http://schemas.openxmlformats.org/presentationml/2006/ole">
            <mc:AlternateContent xmlns:mc="http://schemas.openxmlformats.org/markup-compatibility/2006">
              <mc:Choice xmlns:v="urn:schemas-microsoft-com:vml" Requires="v">
                <p:oleObj spid="_x0000_s10298"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5181740" y="2612571"/>
                        <a:ext cx="3258876" cy="3666236"/>
                      </a:xfrm>
                      <a:prstGeom prst="rect">
                        <a:avLst/>
                      </a:prstGeom>
                    </p:spPr>
                  </p:pic>
                </p:oleObj>
              </mc:Fallback>
            </mc:AlternateContent>
          </a:graphicData>
        </a:graphic>
      </p:graphicFrame>
      <p:pic>
        <p:nvPicPr>
          <p:cNvPr id="6" name="Picture 2" descr="figure_11_06a"/>
          <p:cNvPicPr>
            <a:picLocks noChangeAspect="1" noChangeArrowheads="1"/>
          </p:cNvPicPr>
          <p:nvPr/>
        </p:nvPicPr>
        <p:blipFill rotWithShape="1">
          <a:blip r:embed="rId9">
            <a:extLst>
              <a:ext uri="{28A0092B-C50C-407E-A947-70E740481C1C}">
                <a14:useLocalDpi xmlns:a14="http://schemas.microsoft.com/office/drawing/2010/main" val="0"/>
              </a:ext>
            </a:extLst>
          </a:blip>
          <a:srcRect l="9845" t="22418" b="55912"/>
          <a:stretch/>
        </p:blipFill>
        <p:spPr bwMode="auto">
          <a:xfrm>
            <a:off x="534377" y="1606671"/>
            <a:ext cx="5007964" cy="58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Box 6"/>
          <p:cNvSpPr txBox="1"/>
          <p:nvPr/>
        </p:nvSpPr>
        <p:spPr>
          <a:xfrm>
            <a:off x="2305055" y="2027053"/>
            <a:ext cx="242825" cy="369332"/>
          </a:xfrm>
          <a:prstGeom prst="rect">
            <a:avLst/>
          </a:prstGeom>
          <a:noFill/>
        </p:spPr>
        <p:txBody>
          <a:bodyPr wrap="none" rtlCol="0">
            <a:spAutoFit/>
          </a:bodyPr>
          <a:lstStyle/>
          <a:p>
            <a:r>
              <a:rPr lang="en-US" dirty="0" smtClean="0"/>
              <a:t>I</a:t>
            </a:r>
            <a:endParaRPr lang="en-US" dirty="0"/>
          </a:p>
        </p:txBody>
      </p:sp>
      <p:sp>
        <p:nvSpPr>
          <p:cNvPr id="8" name="TextBox 7"/>
          <p:cNvSpPr txBox="1"/>
          <p:nvPr/>
        </p:nvSpPr>
        <p:spPr>
          <a:xfrm>
            <a:off x="3199330" y="1891320"/>
            <a:ext cx="1582509" cy="369332"/>
          </a:xfrm>
          <a:prstGeom prst="rect">
            <a:avLst/>
          </a:prstGeom>
          <a:noFill/>
        </p:spPr>
        <p:txBody>
          <a:bodyPr wrap="none" rtlCol="0">
            <a:spAutoFit/>
          </a:bodyPr>
          <a:lstStyle/>
          <a:p>
            <a:r>
              <a:rPr lang="en-US" dirty="0" smtClean="0"/>
              <a:t>Z          Y          A </a:t>
            </a:r>
            <a:endParaRPr lang="en-US" dirty="0"/>
          </a:p>
        </p:txBody>
      </p:sp>
      <p:sp>
        <p:nvSpPr>
          <p:cNvPr id="9" name="TextBox 8"/>
          <p:cNvSpPr txBox="1"/>
          <p:nvPr/>
        </p:nvSpPr>
        <p:spPr>
          <a:xfrm>
            <a:off x="2055633" y="1837656"/>
            <a:ext cx="874233" cy="369332"/>
          </a:xfrm>
          <a:prstGeom prst="rect">
            <a:avLst/>
          </a:prstGeom>
          <a:noFill/>
        </p:spPr>
        <p:txBody>
          <a:bodyPr wrap="none" rtlCol="0">
            <a:spAutoFit/>
          </a:bodyPr>
          <a:lstStyle/>
          <a:p>
            <a:r>
              <a:rPr lang="en-US" dirty="0" smtClean="0"/>
              <a:t>P        O</a:t>
            </a:r>
            <a:endParaRPr lang="en-US" dirty="0"/>
          </a:p>
        </p:txBody>
      </p:sp>
      <p:sp>
        <p:nvSpPr>
          <p:cNvPr id="10" name="Oval 9"/>
          <p:cNvSpPr/>
          <p:nvPr/>
        </p:nvSpPr>
        <p:spPr>
          <a:xfrm>
            <a:off x="6382995" y="1341008"/>
            <a:ext cx="1126791" cy="983825"/>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6776477" y="1706654"/>
            <a:ext cx="348323" cy="369332"/>
          </a:xfrm>
          <a:prstGeom prst="rect">
            <a:avLst/>
          </a:prstGeom>
          <a:noFill/>
        </p:spPr>
        <p:txBody>
          <a:bodyPr wrap="none" rtlCol="0">
            <a:spAutoFit/>
          </a:bodyPr>
          <a:lstStyle/>
          <a:p>
            <a:r>
              <a:rPr lang="en-US" dirty="0" smtClean="0"/>
              <a:t>F’</a:t>
            </a:r>
            <a:endParaRPr lang="en-US" dirty="0"/>
          </a:p>
        </p:txBody>
      </p:sp>
      <p:sp>
        <p:nvSpPr>
          <p:cNvPr id="12" name="TextBox 11"/>
          <p:cNvSpPr txBox="1"/>
          <p:nvPr/>
        </p:nvSpPr>
        <p:spPr>
          <a:xfrm>
            <a:off x="6007399" y="1337322"/>
            <a:ext cx="503977" cy="369332"/>
          </a:xfrm>
          <a:prstGeom prst="rect">
            <a:avLst/>
          </a:prstGeom>
          <a:noFill/>
        </p:spPr>
        <p:txBody>
          <a:bodyPr wrap="none" rtlCol="0">
            <a:spAutoFit/>
          </a:bodyPr>
          <a:lstStyle/>
          <a:p>
            <a:r>
              <a:rPr lang="en-US" dirty="0" err="1" smtClean="0"/>
              <a:t>lacI</a:t>
            </a:r>
            <a:endParaRPr lang="en-US" dirty="0"/>
          </a:p>
        </p:txBody>
      </p:sp>
      <p:sp>
        <p:nvSpPr>
          <p:cNvPr id="13" name="TextBox 12"/>
          <p:cNvSpPr txBox="1"/>
          <p:nvPr/>
        </p:nvSpPr>
        <p:spPr>
          <a:xfrm>
            <a:off x="7509786" y="1376545"/>
            <a:ext cx="337502" cy="646331"/>
          </a:xfrm>
          <a:prstGeom prst="rect">
            <a:avLst/>
          </a:prstGeom>
          <a:noFill/>
        </p:spPr>
        <p:txBody>
          <a:bodyPr wrap="none" rtlCol="0">
            <a:spAutoFit/>
          </a:bodyPr>
          <a:lstStyle/>
          <a:p>
            <a:r>
              <a:rPr lang="en-US" dirty="0" smtClean="0"/>
              <a:t>P</a:t>
            </a:r>
          </a:p>
          <a:p>
            <a:r>
              <a:rPr lang="en-US" dirty="0"/>
              <a:t>O</a:t>
            </a:r>
          </a:p>
        </p:txBody>
      </p:sp>
      <p:sp>
        <p:nvSpPr>
          <p:cNvPr id="14" name="TextBox 13"/>
          <p:cNvSpPr txBox="1"/>
          <p:nvPr/>
        </p:nvSpPr>
        <p:spPr>
          <a:xfrm>
            <a:off x="7293380" y="2022322"/>
            <a:ext cx="553908" cy="369332"/>
          </a:xfrm>
          <a:prstGeom prst="rect">
            <a:avLst/>
          </a:prstGeom>
          <a:noFill/>
        </p:spPr>
        <p:txBody>
          <a:bodyPr wrap="none" rtlCol="0">
            <a:spAutoFit/>
          </a:bodyPr>
          <a:lstStyle/>
          <a:p>
            <a:r>
              <a:rPr lang="en-US" dirty="0" err="1" smtClean="0"/>
              <a:t>lacZ</a:t>
            </a:r>
            <a:endParaRPr lang="en-US" dirty="0"/>
          </a:p>
        </p:txBody>
      </p:sp>
      <p:sp>
        <p:nvSpPr>
          <p:cNvPr id="15" name="TextBox 14"/>
          <p:cNvSpPr txBox="1"/>
          <p:nvPr/>
        </p:nvSpPr>
        <p:spPr>
          <a:xfrm>
            <a:off x="6827762" y="2206988"/>
            <a:ext cx="558303" cy="369332"/>
          </a:xfrm>
          <a:prstGeom prst="rect">
            <a:avLst/>
          </a:prstGeom>
          <a:noFill/>
        </p:spPr>
        <p:txBody>
          <a:bodyPr wrap="none" rtlCol="0">
            <a:spAutoFit/>
          </a:bodyPr>
          <a:lstStyle/>
          <a:p>
            <a:r>
              <a:rPr lang="en-US" dirty="0" err="1" smtClean="0"/>
              <a:t>lacY</a:t>
            </a:r>
            <a:endParaRPr lang="en-US" dirty="0"/>
          </a:p>
        </p:txBody>
      </p:sp>
      <p:sp>
        <p:nvSpPr>
          <p:cNvPr id="16" name="TextBox 15"/>
          <p:cNvSpPr txBox="1"/>
          <p:nvPr/>
        </p:nvSpPr>
        <p:spPr>
          <a:xfrm>
            <a:off x="5668845" y="1706654"/>
            <a:ext cx="338554" cy="461665"/>
          </a:xfrm>
          <a:prstGeom prst="rect">
            <a:avLst/>
          </a:prstGeom>
          <a:noFill/>
        </p:spPr>
        <p:txBody>
          <a:bodyPr wrap="none" rtlCol="0">
            <a:spAutoFit/>
          </a:bodyPr>
          <a:lstStyle/>
          <a:p>
            <a:r>
              <a:rPr lang="en-US" sz="2400" dirty="0" smtClean="0"/>
              <a:t>+</a:t>
            </a:r>
            <a:endParaRPr lang="en-US" sz="2400" dirty="0"/>
          </a:p>
        </p:txBody>
      </p:sp>
      <p:pic>
        <p:nvPicPr>
          <p:cNvPr id="17" name="Picture 16" descr="table_11_02"/>
          <p:cNvPicPr>
            <a:picLocks noChangeAspect="1" noChangeArrowheads="1"/>
          </p:cNvPicPr>
          <p:nvPr/>
        </p:nvPicPr>
        <p:blipFill rotWithShape="1">
          <a:blip r:embed="rId10">
            <a:extLst>
              <a:ext uri="{28A0092B-C50C-407E-A947-70E740481C1C}">
                <a14:useLocalDpi xmlns:a14="http://schemas.microsoft.com/office/drawing/2010/main" val="0"/>
              </a:ext>
            </a:extLst>
          </a:blip>
          <a:srcRect l="28504" t="19569" r="22191" b="61196"/>
          <a:stretch/>
        </p:blipFill>
        <p:spPr bwMode="auto">
          <a:xfrm>
            <a:off x="1169264" y="2576320"/>
            <a:ext cx="2598541" cy="34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9" name="TPQuestion"/>
          <p:cNvSpPr>
            <a:spLocks noGrp="1"/>
          </p:cNvSpPr>
          <p:nvPr>
            <p:ph type="title"/>
          </p:nvPr>
        </p:nvSpPr>
        <p:spPr/>
        <p:txBody>
          <a:bodyPr/>
          <a:lstStyle/>
          <a:p>
            <a:r>
              <a:rPr lang="en-US" dirty="0"/>
              <a:t>I</a:t>
            </a:r>
            <a:r>
              <a:rPr lang="en-US" baseline="30000" dirty="0"/>
              <a:t>S</a:t>
            </a:r>
            <a:r>
              <a:rPr lang="en-US" dirty="0"/>
              <a:t> P+ O+ Z+ Y- / F’ I- P+ O</a:t>
            </a:r>
            <a:r>
              <a:rPr lang="en-US" baseline="30000" dirty="0"/>
              <a:t>C</a:t>
            </a:r>
            <a:r>
              <a:rPr lang="en-US" dirty="0"/>
              <a:t> Z- Y+</a:t>
            </a:r>
          </a:p>
        </p:txBody>
      </p:sp>
      <p:sp>
        <p:nvSpPr>
          <p:cNvPr id="2" name="CAI1"/>
          <p:cNvSpPr/>
          <p:nvPr>
            <p:custDataLst>
              <p:tags r:id="rId5"/>
            </p:custDataLst>
          </p:nvPr>
        </p:nvSpPr>
        <p:spPr>
          <a:xfrm rot="10800000">
            <a:off x="793344" y="4644327"/>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91210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WASPOLLED" val="7B1265257F5F44FAAFB4976D32C522FD"/>
  <p:tag name="TPVERSION" val="5"/>
  <p:tag name="TPFULLVERSION" val="5.3.2.24"/>
  <p:tag name="PPTVERSION" val="15"/>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83C43CEEDED54EE8B847906DD5C68F74&lt;/guid&gt;&#10;        &lt;description /&gt;&#10;        &lt;date&gt;2/24/2015 11:50:1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131AA016BEF4DB685F6FAEA84DD5522&lt;/guid&gt;&#10;            &lt;repollguid&gt;1C62C8C44EFE4C23A244D95AF82D6894&lt;/repollguid&gt;&#10;            &lt;sourceid&gt;A82E79FE93E34F11AF718800757D65A1&lt;/sourceid&gt;&#10;            &lt;questiontext&gt;IS P+ O+ Z+ Y- / F’ I- P+ OC Z- Y+&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659D37DA60B84E3F963C0E6F4C678013&lt;/guid&gt;&#10;                    &lt;answertext&gt;- + - +&lt;/answertext&gt;&#10;                    &lt;valuetype&gt;-1&lt;/valuetype&gt;&#10;                &lt;/answer&gt;&#10;                &lt;answer&gt;&#10;                    &lt;guid&gt;BD05A15723D047A9BCA8909FEB0022AC&lt;/guid&gt;&#10;                    &lt;answertext&gt;- - - +&lt;/answertext&gt;&#10;                    &lt;valuetype&gt;-1&lt;/valuetype&gt;&#10;                &lt;/answer&gt;&#10;                &lt;answer&gt;&#10;                    &lt;guid&gt;3C32C01A73E84AD189811F41C4C8CBBA&lt;/guid&gt;&#10;                    &lt;answertext&gt;+ + + +&lt;/answertext&gt;&#10;                    &lt;valuetype&gt;-1&lt;/valuetype&gt;&#10;                &lt;/answer&gt;&#10;                &lt;answer&gt;&#10;                    &lt;guid&gt;95DAED7DA131485AB968635433602766&lt;/guid&gt;&#10;                    &lt;answertext&gt;- - + +&lt;/answertext&gt;&#10;                    &lt;valuetype&gt;1&lt;/valuetype&gt;&#10;                &lt;/answer&gt;&#10;                &lt;answer&gt;&#10;                    &lt;guid&gt;1769A612B1094D209B8409C4B8F5CFEC&lt;/guid&gt;&#10;                    &lt;answertext&gt;- - - - &lt;/answertext&gt;&#10;                    &lt;valuetype&gt;-1&lt;/valuetype&gt;&#10;                &lt;/answer&gt;&#10;            &lt;/answers&gt;&#10;        &lt;/multichoice&gt;&#10;    &lt;/questions&gt;&#10;&lt;/questionlist&gt;"/>
  <p:tag name="AUTOOPENPOLL" val="True"/>
  <p:tag name="AUTOFORMATCHART" val="True"/>
  <p:tag name="RESULTS" val="IS P+ O+ Z+ Y- / F’ I- P+ OC Z- Y+[;crlf;]66[;]71[;]66[;]False[;]47[;][;crlf;]3.68181818181818[;]4[;]0.940004689045218[;]0.883608815426997[;crlf;]2[;]-1[;]- + - +1[;]- + - +[;][;crlf;]10[;]-1[;]- - - +2[;]- - - +[;][;crlf;]1[;]-1[;]+ + + +3[;]+ + + +[;][;crlf;]47[;]1[;]- - + +4[;]- - + +[;][;crlf;]6[;]-1[;]- - - - 5[;]- - - - [;]"/>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NUMBERFORMAT" val="0"/>
  <p:tag name="COLORTYPE" val="SCHEME"/>
</p:tagLst>
</file>

<file path=ppt/tags/tag5.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RESULTS" val="A mutation inhibits the allosteric site of CAP (so, not able to bind to cAMP). In the absence of glucose AND presence of lactose, the transcription of the lac operon would be:[;crlf;]70[;]71[;]70[;]False[;]48[;][;crlf;]2.05714285714286[;]2[;]0.557692037026947[;]0.311020408163265[;crlf;]9[;]-1[;]OFF1[;]OFF[;][;crlf;]48[;]1[;]ON low2[;]ON low[;][;crlf;]13[;]-1[;]ON high3[;]ON high[;]"/>
  <p:tag name="HASRESULTS" val="True"/>
  <p:tag name="LIVECHARTING" val="False"/>
  <p:tag name="TPQUESTIONXML" val="﻿&lt;?xml version=&quot;1.0&quot; encoding=&quot;utf-8&quot;?&gt;&#10;&lt;questionlist&gt;&#10;    &lt;properties&gt;&#10;        &lt;guid&gt;C0249A8052A64EA0ABBB157728577732&lt;/guid&gt;&#10;        &lt;description /&gt;&#10;        &lt;date&gt;2/27/2014 1:54:1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09E8F4A7FE74FB5A32C5041FAB53262&lt;/guid&gt;&#10;            &lt;repollguid&gt;667111B1439846BBA4A822131C63281D&lt;/repollguid&gt;&#10;            &lt;sourceid&gt;DEA43E219C8B48429C9CE271F10F6F53&lt;/sourceid&gt;&#10;            &lt;questiontext&gt;A mutation inhibits the allosteric site of CAP (so, not able to bind to cAMP). In the absence of glucose AND presence of lactose, the transcription of the lac operon would b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333103B3B2D24B57A220889D9B20F030&lt;/guid&gt;&#10;                    &lt;answertext&gt;OFF&lt;/answertext&gt;&#10;                    &lt;valuetype&gt;-1&lt;/valuetype&gt;&#10;                &lt;/answer&gt;&#10;                &lt;answer&gt;&#10;                    &lt;guid&gt;9CC76510C7C24CFAB9C206C47CBE55AC&lt;/guid&gt;&#10;                    &lt;answertext&gt;ON low&lt;/answertext&gt;&#10;                    &lt;valuetype&gt;1&lt;/valuetype&gt;&#10;                &lt;/answer&gt;&#10;                &lt;answer&gt;&#10;                    &lt;guid&gt;872B57AF6AEE4ED5840CA2E9766CC7DC&lt;/guid&gt;&#10;                    &lt;answertext&gt;ON high&lt;/answertext&gt;&#10;                    &lt;valuetype&gt;-1&lt;/valuetype&gt;&#10;                &lt;/answer&gt;&#10;            &lt;/answers&gt;&#10;        &lt;/multichoice&gt;&#10;    &lt;/questions&gt;&#10;&lt;/questionlist&gt;"/>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9.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2979</TotalTime>
  <Words>677</Words>
  <Application>Microsoft Office PowerPoint</Application>
  <PresentationFormat>On-screen Show (4:3)</PresentationFormat>
  <Paragraphs>111</Paragraphs>
  <Slides>17</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Office Theme</vt:lpstr>
      <vt:lpstr>Chart</vt:lpstr>
      <vt:lpstr>PowerPoint Presentation</vt:lpstr>
      <vt:lpstr>Today’s Learning Objectives</vt:lpstr>
      <vt:lpstr>Lac operon video </vt:lpstr>
      <vt:lpstr>In the absence of lactose, the lacI repressor protein binds the operator, and the operon is “off” - no transcription of the lacZ lacY and lacA genes</vt:lpstr>
      <vt:lpstr>When lactose is present, the lactose binds to the lacI repressor, the repressor can no longer bind the operator, and the operon is “on”  - transcription may begin, lacZ lacY and lacA are produced</vt:lpstr>
      <vt:lpstr>E. coli as a model for gene regulation</vt:lpstr>
      <vt:lpstr>Consider the affects of the following partial diploids on the function of lacZ and lacY, as well as the result for the cell:</vt:lpstr>
      <vt:lpstr>Here’s a tough one!</vt:lpstr>
      <vt:lpstr>IS P+ O+ Z+ Y- / F’ I- P+ OC Z- Y+</vt:lpstr>
      <vt:lpstr>PowerPoint Presentation</vt:lpstr>
      <vt:lpstr>PowerPoint Presentation</vt:lpstr>
      <vt:lpstr>PowerPoint Presentation</vt:lpstr>
      <vt:lpstr>Think-Pair-Share: Why is it better to use IPTG as an effector in an experiment to test the lac operon than lactose?</vt:lpstr>
      <vt:lpstr>PowerPoint Presentation</vt:lpstr>
      <vt:lpstr>A mutation inhibits the allosteric site of CAP (so, not able to bind to cAMP). In the absence of glucose AND presence of lactose, the transcription of the lac operon would be: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dc:title>
  <dc:creator>Natalie Farny</dc:creator>
  <cp:lastModifiedBy>Farny, Natalie</cp:lastModifiedBy>
  <cp:revision>146</cp:revision>
  <cp:lastPrinted>2017-02-16T23:21:33Z</cp:lastPrinted>
  <dcterms:created xsi:type="dcterms:W3CDTF">2013-02-08T14:34:30Z</dcterms:created>
  <dcterms:modified xsi:type="dcterms:W3CDTF">2017-02-20T22:01:37Z</dcterms:modified>
</cp:coreProperties>
</file>