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92" r:id="rId2"/>
    <p:sldId id="371" r:id="rId3"/>
    <p:sldId id="307" r:id="rId4"/>
    <p:sldId id="392" r:id="rId5"/>
    <p:sldId id="393" r:id="rId6"/>
    <p:sldId id="394" r:id="rId7"/>
    <p:sldId id="395" r:id="rId8"/>
    <p:sldId id="285" r:id="rId9"/>
    <p:sldId id="365" r:id="rId10"/>
    <p:sldId id="366" r:id="rId11"/>
    <p:sldId id="367" r:id="rId12"/>
    <p:sldId id="368" r:id="rId13"/>
    <p:sldId id="369" r:id="rId14"/>
    <p:sldId id="290" r:id="rId15"/>
    <p:sldId id="329" r:id="rId16"/>
    <p:sldId id="327" r:id="rId17"/>
    <p:sldId id="328" r:id="rId18"/>
    <p:sldId id="330" r:id="rId19"/>
    <p:sldId id="353" r:id="rId20"/>
    <p:sldId id="331" r:id="rId21"/>
    <p:sldId id="332" r:id="rId22"/>
    <p:sldId id="355" r:id="rId23"/>
    <p:sldId id="356" r:id="rId24"/>
    <p:sldId id="357" r:id="rId25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13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5A5D7-8626-E549-953D-6E6A1AD5B8E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AFC62-8D71-9949-A0D1-376418503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10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9698A-B3A3-E842-91B7-2DE817BE9517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84429-DF5F-C346-B51E-753658FE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1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84429-DF5F-C346-B51E-753658FEB2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67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prokaryotes, the RNA is made and that’s it. In eukaryotes, the RNA is processed before it is ready</a:t>
            </a:r>
            <a:r>
              <a:rPr lang="en-US" baseline="0" dirty="0" smtClean="0"/>
              <a:t> for translation into protein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D10D-B5BB-C84D-BD24-F4D8414EE1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82441-4A7B-9A4D-AD89-1DB7EB4D2CE2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Esters are chemical compounds consisting of a carbonyl adjacent to an ether linkage. They are derived by reacting an </a:t>
            </a:r>
            <a:r>
              <a:rPr lang="en-US" dirty="0" err="1" smtClean="0">
                <a:cs typeface="+mn-cs"/>
              </a:rPr>
              <a:t>oxoacid</a:t>
            </a:r>
            <a:r>
              <a:rPr lang="en-US" dirty="0" smtClean="0">
                <a:cs typeface="+mn-cs"/>
              </a:rPr>
              <a:t> with a hydroxyl compound such as an alcohol or phenol. Esters are usually derived from an inorganic acid or organic acid in which at least one -OH (hydroxyl) group is replaced by an -O-alkyl (</a:t>
            </a:r>
            <a:r>
              <a:rPr lang="en-US" dirty="0" err="1" smtClean="0">
                <a:cs typeface="+mn-cs"/>
              </a:rPr>
              <a:t>alkoxy</a:t>
            </a:r>
            <a:r>
              <a:rPr lang="en-US" dirty="0" smtClean="0">
                <a:cs typeface="+mn-cs"/>
              </a:rPr>
              <a:t>) group, and most commonly from carboxylic acids and alcohols. That is, esters are formed by condensing an acid with an alcohol.</a:t>
            </a:r>
          </a:p>
        </p:txBody>
      </p:sp>
    </p:spTree>
    <p:extLst>
      <p:ext uri="{BB962C8B-B14F-4D97-AF65-F5344CB8AC3E}">
        <p14:creationId xmlns:p14="http://schemas.microsoft.com/office/powerpoint/2010/main" val="33038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466266-79C9-3847-B071-45EEB2C2A72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746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E2E031-AB18-C641-9C45-BC65B12A2C49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598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809208-561B-F24C-A3A7-23453B63812F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282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84429-DF5F-C346-B51E-753658FEB2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8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8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25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3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2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9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2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4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5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5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4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2238-E1FE-0B40-9F5E-D5BBEDFAA70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62238-E1FE-0B40-9F5E-D5BBEDFAA70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67D6C-D19B-434D-A078-31B16D31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3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tags" Target="../tags/tag3.xml"/><Relationship Id="rId7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tags" Target="../tags/tag7.xml"/><Relationship Id="rId7" Type="http://schemas.openxmlformats.org/officeDocument/2006/relationships/oleObject" Target="../embeddings/oleObject2.bin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tags" Target="../tags/tag11.xml"/><Relationship Id="rId7" Type="http://schemas.openxmlformats.org/officeDocument/2006/relationships/oleObject" Target="../embeddings/oleObject3.bin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5bLEDd-PST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tags" Target="../tags/tag15.xml"/><Relationship Id="rId7" Type="http://schemas.openxmlformats.org/officeDocument/2006/relationships/oleObject" Target="../embeddings/oleObject4.bin"/><Relationship Id="rId2" Type="http://schemas.openxmlformats.org/officeDocument/2006/relationships/tags" Target="../tags/tag14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tags" Target="../tags/tag19.xml"/><Relationship Id="rId7" Type="http://schemas.openxmlformats.org/officeDocument/2006/relationships/oleObject" Target="../embeddings/oleObject5.bin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4106" y="1475731"/>
            <a:ext cx="75385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BB2920: Genetics</a:t>
            </a:r>
          </a:p>
          <a:p>
            <a:r>
              <a:rPr lang="en-US" sz="2800" dirty="0" smtClean="0"/>
              <a:t>Prof. Farny</a:t>
            </a:r>
          </a:p>
          <a:p>
            <a:endParaRPr lang="en-US" sz="2800" dirty="0"/>
          </a:p>
          <a:p>
            <a:r>
              <a:rPr lang="en-US" sz="2800" dirty="0" smtClean="0"/>
              <a:t>Lecture 6</a:t>
            </a:r>
          </a:p>
          <a:p>
            <a:r>
              <a:rPr lang="en-US" sz="2800" dirty="0" smtClean="0"/>
              <a:t>1/23/17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5630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-20637"/>
            <a:ext cx="8229600" cy="1143000"/>
          </a:xfrm>
        </p:spPr>
        <p:txBody>
          <a:bodyPr/>
          <a:lstStyle/>
          <a:p>
            <a:r>
              <a:rPr lang="en-US" dirty="0" smtClean="0"/>
              <a:t>Where is the promoter?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23875" y="3246437"/>
            <a:ext cx="4114800" cy="3497263"/>
          </a:xfrm>
        </p:spPr>
        <p:txBody>
          <a:bodyPr/>
          <a:lstStyle/>
          <a:p>
            <a:pPr marL="514350" indent="-514350">
              <a:buFont typeface="Arial"/>
              <a:buAutoNum type="alphaUcPeriod"/>
            </a:pPr>
            <a:r>
              <a:rPr lang="en-US" dirty="0" smtClean="0"/>
              <a:t>Upstream of Exon 1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Downstream of Exon 1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Upstream of exon 3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Downstream of exon 3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12825774"/>
              </p:ext>
            </p:extLst>
          </p:nvPr>
        </p:nvGraphicFramePr>
        <p:xfrm>
          <a:off x="4508500" y="3095624"/>
          <a:ext cx="3683000" cy="414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Chart" r:id="rId7" imgW="4571952" imgH="5143584" progId="MSGraph.Chart.8">
                  <p:embed followColorScheme="full"/>
                </p:oleObj>
              </mc:Choice>
              <mc:Fallback>
                <p:oleObj name="Chart" r:id="rId7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8500" y="3095624"/>
                        <a:ext cx="3683000" cy="414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1" y="904612"/>
            <a:ext cx="6091237" cy="23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57373" y="1478256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Exon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0991" y="1478256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Exon 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2009" y="1478256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Exon 3</a:t>
            </a:r>
            <a:endParaRPr lang="en-US" dirty="0"/>
          </a:p>
        </p:txBody>
      </p:sp>
      <p:sp>
        <p:nvSpPr>
          <p:cNvPr id="9" name="CAI1"/>
          <p:cNvSpPr/>
          <p:nvPr>
            <p:custDataLst>
              <p:tags r:id="rId5"/>
            </p:custDataLst>
          </p:nvPr>
        </p:nvSpPr>
        <p:spPr>
          <a:xfrm rot="10800000">
            <a:off x="208915" y="3292157"/>
            <a:ext cx="393700" cy="3937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gradFill flip="none" rotWithShape="1">
            <a:gsLst>
              <a:gs pos="0">
                <a:srgbClr val="00C8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7958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103188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Which of the primary transcripts is the longest?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3114675"/>
            <a:ext cx="4114800" cy="3011488"/>
          </a:xfrm>
        </p:spPr>
        <p:txBody>
          <a:bodyPr/>
          <a:lstStyle/>
          <a:p>
            <a:pPr marL="514350" indent="-514350">
              <a:buFont typeface="Arial"/>
              <a:buAutoNum type="alphaUcPeriod"/>
            </a:pPr>
            <a:r>
              <a:rPr lang="en-US" dirty="0" smtClean="0"/>
              <a:t>Transcript A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Transcript B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Transcript C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They are all the same length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08584963"/>
              </p:ext>
            </p:extLst>
          </p:nvPr>
        </p:nvGraphicFramePr>
        <p:xfrm>
          <a:off x="4508500" y="3057525"/>
          <a:ext cx="3378200" cy="380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Chart" r:id="rId7" imgW="4571952" imgH="5143584" progId="MSGraph.Chart.8">
                  <p:embed followColorScheme="full"/>
                </p:oleObj>
              </mc:Choice>
              <mc:Fallback>
                <p:oleObj name="Chart" r:id="rId7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8500" y="3057525"/>
                        <a:ext cx="3378200" cy="380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0" y="772850"/>
            <a:ext cx="6091237" cy="23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1902" y="1346494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Exon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65520" y="1346494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Exon 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76538" y="1346494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Exon 3</a:t>
            </a:r>
            <a:endParaRPr lang="en-US" dirty="0"/>
          </a:p>
        </p:txBody>
      </p:sp>
      <p:sp>
        <p:nvSpPr>
          <p:cNvPr id="9" name="CAI1"/>
          <p:cNvSpPr/>
          <p:nvPr>
            <p:custDataLst>
              <p:tags r:id="rId5"/>
            </p:custDataLst>
          </p:nvPr>
        </p:nvSpPr>
        <p:spPr>
          <a:xfrm rot="10800000">
            <a:off x="-10160" y="5013241"/>
            <a:ext cx="584200" cy="5842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gradFill flip="none" rotWithShape="1">
            <a:gsLst>
              <a:gs pos="0">
                <a:srgbClr val="00C8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4404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708025" y="274638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Which of the fully processed mRNAs is the longest?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93700" y="3867150"/>
            <a:ext cx="4114800" cy="27638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Arial"/>
              <a:buAutoNum type="alphaUcPeriod"/>
            </a:pPr>
            <a:r>
              <a:rPr lang="en-US" dirty="0"/>
              <a:t>Transcript A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/>
              <a:t>Transcript B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/>
              <a:t>Transcript C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/>
              <a:t>They are all the same length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90825193"/>
              </p:ext>
            </p:extLst>
          </p:nvPr>
        </p:nvGraphicFramePr>
        <p:xfrm>
          <a:off x="5013325" y="2638424"/>
          <a:ext cx="3778250" cy="4250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Chart" r:id="rId7" imgW="4571952" imgH="5143584" progId="MSGraph.Chart.8">
                  <p:embed followColorScheme="full"/>
                </p:oleObj>
              </mc:Choice>
              <mc:Fallback>
                <p:oleObj name="Chart" r:id="rId7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13325" y="2638424"/>
                        <a:ext cx="3778250" cy="4250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65" y="1077649"/>
            <a:ext cx="6091237" cy="23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5677" y="1651293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Exon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9295" y="1651293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Exon 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00313" y="1651293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Exon 3</a:t>
            </a:r>
            <a:endParaRPr lang="en-US" dirty="0"/>
          </a:p>
        </p:txBody>
      </p:sp>
      <p:sp>
        <p:nvSpPr>
          <p:cNvPr id="9" name="CAI1"/>
          <p:cNvSpPr/>
          <p:nvPr>
            <p:custDataLst>
              <p:tags r:id="rId5"/>
            </p:custDataLst>
          </p:nvPr>
        </p:nvSpPr>
        <p:spPr>
          <a:xfrm rot="10800000">
            <a:off x="48260" y="4495716"/>
            <a:ext cx="431800" cy="4318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gradFill flip="none" rotWithShape="1">
            <a:gsLst>
              <a:gs pos="0">
                <a:srgbClr val="00C8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9832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838" y="333704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Survival of Motor Neuron genes (SMN1/2) are regulated by alternative splicing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61838" y="6271553"/>
            <a:ext cx="8548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Cartegni</a:t>
            </a:r>
            <a:r>
              <a:rPr lang="en-US" sz="1000" dirty="0"/>
              <a:t>, L., Chew, S. L. &amp; </a:t>
            </a:r>
            <a:r>
              <a:rPr lang="en-US" sz="1000" dirty="0" err="1"/>
              <a:t>Krainer</a:t>
            </a:r>
            <a:r>
              <a:rPr lang="en-US" sz="1000" dirty="0"/>
              <a:t>, A. R. Listening to silence and understanding nonsense: </a:t>
            </a:r>
            <a:r>
              <a:rPr lang="en-US" sz="1000" dirty="0" err="1"/>
              <a:t>exonic</a:t>
            </a:r>
            <a:r>
              <a:rPr lang="en-US" sz="1000" dirty="0"/>
              <a:t> mutations that affect splicing. </a:t>
            </a:r>
            <a:r>
              <a:rPr lang="en-US" sz="1000" i="1" dirty="0"/>
              <a:t>Nature Rev. Genet.</a:t>
            </a:r>
            <a:r>
              <a:rPr lang="en-US" sz="1000" dirty="0"/>
              <a:t> </a:t>
            </a:r>
            <a:r>
              <a:rPr lang="en-US" sz="1000" b="1" dirty="0"/>
              <a:t>3</a:t>
            </a:r>
            <a:r>
              <a:rPr lang="en-US" sz="1000" dirty="0"/>
              <a:t>, 285-298 (2002)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916" y="1476386"/>
            <a:ext cx="5648325" cy="3648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4880" y="5374841"/>
            <a:ext cx="764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Deletion of SMN1 is causative for Spinal Muscular Atrophy (SMA), but could be treated by changing the alternative splicing of SMN2.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3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creen Shot 2013-01-15 at 12.34.3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3" t="78518" r="26528"/>
          <a:stretch/>
        </p:blipFill>
        <p:spPr>
          <a:xfrm>
            <a:off x="3986469" y="3938186"/>
            <a:ext cx="2186636" cy="557719"/>
          </a:xfrm>
          <a:prstGeom prst="rect">
            <a:avLst/>
          </a:prstGeom>
        </p:spPr>
      </p:pic>
      <p:pic>
        <p:nvPicPr>
          <p:cNvPr id="4" name="Picture 3" descr="Screen Shot 2013-01-15 at 12.34.2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6" r="16923" b="74070"/>
          <a:stretch/>
        </p:blipFill>
        <p:spPr>
          <a:xfrm>
            <a:off x="3810000" y="876235"/>
            <a:ext cx="2590800" cy="516020"/>
          </a:xfrm>
          <a:prstGeom prst="rect">
            <a:avLst/>
          </a:prstGeom>
        </p:spPr>
      </p:pic>
      <p:pic>
        <p:nvPicPr>
          <p:cNvPr id="5" name="Picture 4" descr="Screen Shot 2013-01-15 at 12.34.3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07"/>
          <a:stretch/>
        </p:blipFill>
        <p:spPr>
          <a:xfrm>
            <a:off x="2280400" y="4865240"/>
            <a:ext cx="4957383" cy="10408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41030" y="906833"/>
            <a:ext cx="1106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rimary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transcript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8748" y="572263"/>
            <a:ext cx="195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length = 12kb</a:t>
            </a:r>
            <a:endParaRPr lang="en-US" dirty="0"/>
          </a:p>
        </p:txBody>
      </p:sp>
      <p:pic>
        <p:nvPicPr>
          <p:cNvPr id="9" name="Picture 8" descr="Screen Shot 2013-01-15 at 12.34.2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36" r="14985"/>
          <a:stretch/>
        </p:blipFill>
        <p:spPr>
          <a:xfrm>
            <a:off x="3044808" y="2600914"/>
            <a:ext cx="3279792" cy="4589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01240" y="1933208"/>
            <a:ext cx="225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 (capping enzyme)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095088" y="1553164"/>
            <a:ext cx="0" cy="894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42449" y="4489330"/>
            <a:ext cx="268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Polyadenylate</a:t>
            </a:r>
            <a:r>
              <a:rPr lang="en-US" dirty="0" smtClean="0"/>
              <a:t> (poly A pol.)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079787" y="3149556"/>
            <a:ext cx="0" cy="721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36202" y="3325498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Splice (</a:t>
            </a:r>
            <a:r>
              <a:rPr lang="en-US" dirty="0" err="1" smtClean="0"/>
              <a:t>spliceosome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079787" y="4360357"/>
            <a:ext cx="0" cy="6272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93891" y="6170624"/>
            <a:ext cx="300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ready to translate into protein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91200" y="5308600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AAAAAAAAA…..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24217" y="1286958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5’ UTR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175760" y="1209678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Exon</a:t>
            </a:r>
          </a:p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548986" y="1193800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Exon</a:t>
            </a:r>
          </a:p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961401" y="1286958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3’ UTR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847930" y="1219200"/>
            <a:ext cx="562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intron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228600"/>
            <a:ext cx="386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Eukaryotic mRNA processing Summary: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6797040" y="3718560"/>
            <a:ext cx="330228" cy="641797"/>
          </a:xfrm>
          <a:custGeom>
            <a:avLst/>
            <a:gdLst>
              <a:gd name="connsiteX0" fmla="*/ 264160 w 660456"/>
              <a:gd name="connsiteY0" fmla="*/ 0 h 1036320"/>
              <a:gd name="connsiteX1" fmla="*/ 304800 w 660456"/>
              <a:gd name="connsiteY1" fmla="*/ 60960 h 1036320"/>
              <a:gd name="connsiteX2" fmla="*/ 314960 w 660456"/>
              <a:gd name="connsiteY2" fmla="*/ 91440 h 1036320"/>
              <a:gd name="connsiteX3" fmla="*/ 335280 w 660456"/>
              <a:gd name="connsiteY3" fmla="*/ 121920 h 1036320"/>
              <a:gd name="connsiteX4" fmla="*/ 314960 w 660456"/>
              <a:gd name="connsiteY4" fmla="*/ 243840 h 1036320"/>
              <a:gd name="connsiteX5" fmla="*/ 304800 w 660456"/>
              <a:gd name="connsiteY5" fmla="*/ 274320 h 1036320"/>
              <a:gd name="connsiteX6" fmla="*/ 243840 w 660456"/>
              <a:gd name="connsiteY6" fmla="*/ 345440 h 1036320"/>
              <a:gd name="connsiteX7" fmla="*/ 193040 w 660456"/>
              <a:gd name="connsiteY7" fmla="*/ 426720 h 1036320"/>
              <a:gd name="connsiteX8" fmla="*/ 162560 w 660456"/>
              <a:gd name="connsiteY8" fmla="*/ 457200 h 1036320"/>
              <a:gd name="connsiteX9" fmla="*/ 142240 w 660456"/>
              <a:gd name="connsiteY9" fmla="*/ 487680 h 1036320"/>
              <a:gd name="connsiteX10" fmla="*/ 111760 w 660456"/>
              <a:gd name="connsiteY10" fmla="*/ 518160 h 1036320"/>
              <a:gd name="connsiteX11" fmla="*/ 71120 w 660456"/>
              <a:gd name="connsiteY11" fmla="*/ 579120 h 1036320"/>
              <a:gd name="connsiteX12" fmla="*/ 50800 w 660456"/>
              <a:gd name="connsiteY12" fmla="*/ 619760 h 1036320"/>
              <a:gd name="connsiteX13" fmla="*/ 20320 w 660456"/>
              <a:gd name="connsiteY13" fmla="*/ 650240 h 1036320"/>
              <a:gd name="connsiteX14" fmla="*/ 0 w 660456"/>
              <a:gd name="connsiteY14" fmla="*/ 751840 h 1036320"/>
              <a:gd name="connsiteX15" fmla="*/ 10160 w 660456"/>
              <a:gd name="connsiteY15" fmla="*/ 944880 h 1036320"/>
              <a:gd name="connsiteX16" fmla="*/ 50800 w 660456"/>
              <a:gd name="connsiteY16" fmla="*/ 995680 h 1036320"/>
              <a:gd name="connsiteX17" fmla="*/ 91440 w 660456"/>
              <a:gd name="connsiteY17" fmla="*/ 1016000 h 1036320"/>
              <a:gd name="connsiteX18" fmla="*/ 203200 w 660456"/>
              <a:gd name="connsiteY18" fmla="*/ 1036320 h 1036320"/>
              <a:gd name="connsiteX19" fmla="*/ 508000 w 660456"/>
              <a:gd name="connsiteY19" fmla="*/ 1026160 h 1036320"/>
              <a:gd name="connsiteX20" fmla="*/ 568960 w 660456"/>
              <a:gd name="connsiteY20" fmla="*/ 1005840 h 1036320"/>
              <a:gd name="connsiteX21" fmla="*/ 599440 w 660456"/>
              <a:gd name="connsiteY21" fmla="*/ 975360 h 1036320"/>
              <a:gd name="connsiteX22" fmla="*/ 640080 w 660456"/>
              <a:gd name="connsiteY22" fmla="*/ 914400 h 1036320"/>
              <a:gd name="connsiteX23" fmla="*/ 660400 w 660456"/>
              <a:gd name="connsiteY23" fmla="*/ 833120 h 1036320"/>
              <a:gd name="connsiteX24" fmla="*/ 650240 w 660456"/>
              <a:gd name="connsiteY24" fmla="*/ 568960 h 1036320"/>
              <a:gd name="connsiteX25" fmla="*/ 609600 w 660456"/>
              <a:gd name="connsiteY25" fmla="*/ 508000 h 1036320"/>
              <a:gd name="connsiteX26" fmla="*/ 548640 w 660456"/>
              <a:gd name="connsiteY26" fmla="*/ 477520 h 1036320"/>
              <a:gd name="connsiteX27" fmla="*/ 518160 w 660456"/>
              <a:gd name="connsiteY27" fmla="*/ 457200 h 1036320"/>
              <a:gd name="connsiteX28" fmla="*/ 447040 w 660456"/>
              <a:gd name="connsiteY28" fmla="*/ 436880 h 1036320"/>
              <a:gd name="connsiteX29" fmla="*/ 416560 w 660456"/>
              <a:gd name="connsiteY29" fmla="*/ 426720 h 1036320"/>
              <a:gd name="connsiteX30" fmla="*/ 193040 w 660456"/>
              <a:gd name="connsiteY30" fmla="*/ 43688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60456" h="1036320">
                <a:moveTo>
                  <a:pt x="264160" y="0"/>
                </a:moveTo>
                <a:cubicBezTo>
                  <a:pt x="277707" y="20320"/>
                  <a:pt x="292940" y="39612"/>
                  <a:pt x="304800" y="60960"/>
                </a:cubicBezTo>
                <a:cubicBezTo>
                  <a:pt x="310001" y="70322"/>
                  <a:pt x="310171" y="81861"/>
                  <a:pt x="314960" y="91440"/>
                </a:cubicBezTo>
                <a:cubicBezTo>
                  <a:pt x="320421" y="102362"/>
                  <a:pt x="328507" y="111760"/>
                  <a:pt x="335280" y="121920"/>
                </a:cubicBezTo>
                <a:cubicBezTo>
                  <a:pt x="328507" y="162560"/>
                  <a:pt x="323040" y="203440"/>
                  <a:pt x="314960" y="243840"/>
                </a:cubicBezTo>
                <a:cubicBezTo>
                  <a:pt x="312860" y="254342"/>
                  <a:pt x="310113" y="265021"/>
                  <a:pt x="304800" y="274320"/>
                </a:cubicBezTo>
                <a:cubicBezTo>
                  <a:pt x="255068" y="361351"/>
                  <a:pt x="295314" y="273376"/>
                  <a:pt x="243840" y="345440"/>
                </a:cubicBezTo>
                <a:cubicBezTo>
                  <a:pt x="169501" y="449514"/>
                  <a:pt x="284535" y="319976"/>
                  <a:pt x="193040" y="426720"/>
                </a:cubicBezTo>
                <a:cubicBezTo>
                  <a:pt x="183689" y="437629"/>
                  <a:pt x="171758" y="446162"/>
                  <a:pt x="162560" y="457200"/>
                </a:cubicBezTo>
                <a:cubicBezTo>
                  <a:pt x="154743" y="466581"/>
                  <a:pt x="150057" y="478299"/>
                  <a:pt x="142240" y="487680"/>
                </a:cubicBezTo>
                <a:cubicBezTo>
                  <a:pt x="133042" y="498718"/>
                  <a:pt x="120581" y="506818"/>
                  <a:pt x="111760" y="518160"/>
                </a:cubicBezTo>
                <a:cubicBezTo>
                  <a:pt x="96767" y="537437"/>
                  <a:pt x="82042" y="557277"/>
                  <a:pt x="71120" y="579120"/>
                </a:cubicBezTo>
                <a:cubicBezTo>
                  <a:pt x="64347" y="592667"/>
                  <a:pt x="59603" y="607435"/>
                  <a:pt x="50800" y="619760"/>
                </a:cubicBezTo>
                <a:cubicBezTo>
                  <a:pt x="42449" y="631452"/>
                  <a:pt x="30480" y="640080"/>
                  <a:pt x="20320" y="650240"/>
                </a:cubicBezTo>
                <a:cubicBezTo>
                  <a:pt x="13607" y="677094"/>
                  <a:pt x="0" y="726929"/>
                  <a:pt x="0" y="751840"/>
                </a:cubicBezTo>
                <a:cubicBezTo>
                  <a:pt x="0" y="816276"/>
                  <a:pt x="4326" y="880709"/>
                  <a:pt x="10160" y="944880"/>
                </a:cubicBezTo>
                <a:cubicBezTo>
                  <a:pt x="13110" y="977327"/>
                  <a:pt x="24033" y="980384"/>
                  <a:pt x="50800" y="995680"/>
                </a:cubicBezTo>
                <a:cubicBezTo>
                  <a:pt x="63950" y="1003194"/>
                  <a:pt x="77072" y="1011211"/>
                  <a:pt x="91440" y="1016000"/>
                </a:cubicBezTo>
                <a:cubicBezTo>
                  <a:pt x="105640" y="1020733"/>
                  <a:pt x="192965" y="1034614"/>
                  <a:pt x="203200" y="1036320"/>
                </a:cubicBezTo>
                <a:cubicBezTo>
                  <a:pt x="304800" y="1032933"/>
                  <a:pt x="406695" y="1034602"/>
                  <a:pt x="508000" y="1026160"/>
                </a:cubicBezTo>
                <a:cubicBezTo>
                  <a:pt x="529345" y="1024381"/>
                  <a:pt x="568960" y="1005840"/>
                  <a:pt x="568960" y="1005840"/>
                </a:cubicBezTo>
                <a:cubicBezTo>
                  <a:pt x="579120" y="995680"/>
                  <a:pt x="590619" y="986702"/>
                  <a:pt x="599440" y="975360"/>
                </a:cubicBezTo>
                <a:cubicBezTo>
                  <a:pt x="614433" y="956083"/>
                  <a:pt x="640080" y="914400"/>
                  <a:pt x="640080" y="914400"/>
                </a:cubicBezTo>
                <a:cubicBezTo>
                  <a:pt x="646853" y="887307"/>
                  <a:pt x="661473" y="861027"/>
                  <a:pt x="660400" y="833120"/>
                </a:cubicBezTo>
                <a:cubicBezTo>
                  <a:pt x="657013" y="745067"/>
                  <a:pt x="656303" y="656870"/>
                  <a:pt x="650240" y="568960"/>
                </a:cubicBezTo>
                <a:cubicBezTo>
                  <a:pt x="648255" y="540175"/>
                  <a:pt x="630589" y="525491"/>
                  <a:pt x="609600" y="508000"/>
                </a:cubicBezTo>
                <a:cubicBezTo>
                  <a:pt x="565924" y="471604"/>
                  <a:pt x="594462" y="500431"/>
                  <a:pt x="548640" y="477520"/>
                </a:cubicBezTo>
                <a:cubicBezTo>
                  <a:pt x="537718" y="472059"/>
                  <a:pt x="529082" y="462661"/>
                  <a:pt x="518160" y="457200"/>
                </a:cubicBezTo>
                <a:cubicBezTo>
                  <a:pt x="501920" y="449080"/>
                  <a:pt x="462231" y="441220"/>
                  <a:pt x="447040" y="436880"/>
                </a:cubicBezTo>
                <a:cubicBezTo>
                  <a:pt x="436742" y="433938"/>
                  <a:pt x="426720" y="430107"/>
                  <a:pt x="416560" y="426720"/>
                </a:cubicBezTo>
                <a:lnTo>
                  <a:pt x="193040" y="43688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410200" y="3429000"/>
            <a:ext cx="1209111" cy="610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27268" y="3991025"/>
            <a:ext cx="143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Intron (lariat)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5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9" grpId="0"/>
      <p:bldP spid="22" grpId="0"/>
      <p:bldP spid="16" grpId="0"/>
      <p:bldP spid="24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466617" y="3255705"/>
            <a:ext cx="58485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Anatomy of a mature eukaryotic mRNA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17805" y="3094709"/>
            <a:ext cx="3952712" cy="3577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98333" y="3094709"/>
            <a:ext cx="357770" cy="35777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81584" y="3058933"/>
            <a:ext cx="186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AAAA....(150-200)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8740" y="3452479"/>
            <a:ext cx="53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6103" y="418590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5’ UTR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22662" y="3569027"/>
            <a:ext cx="2664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open reading frame (ORF)</a:t>
            </a:r>
          </a:p>
          <a:p>
            <a:r>
              <a:rPr lang="en-US" dirty="0" smtClean="0"/>
              <a:t>translated into protein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13608" y="418590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3’ UTR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90797" y="3821811"/>
            <a:ext cx="789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poly-A</a:t>
            </a:r>
          </a:p>
          <a:p>
            <a:r>
              <a:rPr lang="en-US" dirty="0" smtClean="0"/>
              <a:t>tail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0"/>
          </p:cNvCxnSpPr>
          <p:nvPr/>
        </p:nvCxnSpPr>
        <p:spPr>
          <a:xfrm flipH="1" flipV="1">
            <a:off x="1877985" y="3428265"/>
            <a:ext cx="78228" cy="7576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0"/>
          </p:cNvCxnSpPr>
          <p:nvPr/>
        </p:nvCxnSpPr>
        <p:spPr>
          <a:xfrm flipH="1" flipV="1">
            <a:off x="6707090" y="3452479"/>
            <a:ext cx="6628" cy="7334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96767" y="2224499"/>
            <a:ext cx="248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AUG (Met) = </a:t>
            </a:r>
            <a:r>
              <a:rPr lang="en-US" b="1" u="sng" dirty="0" smtClean="0"/>
              <a:t>start codon</a:t>
            </a:r>
            <a:endParaRPr lang="en-US" b="1" u="sng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217805" y="2593831"/>
            <a:ext cx="138517" cy="4651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82751" y="2266057"/>
            <a:ext cx="124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stop codon</a:t>
            </a:r>
            <a:endParaRPr lang="en-US" b="1" u="sn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170517" y="2635389"/>
            <a:ext cx="143091" cy="45932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10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4"/>
          <p:cNvSpPr>
            <a:spLocks/>
          </p:cNvSpPr>
          <p:nvPr/>
        </p:nvSpPr>
        <p:spPr bwMode="auto">
          <a:xfrm rot="2823690">
            <a:off x="2560778" y="1610841"/>
            <a:ext cx="425450" cy="547688"/>
          </a:xfrm>
          <a:custGeom>
            <a:avLst/>
            <a:gdLst>
              <a:gd name="T0" fmla="*/ 0 w 344"/>
              <a:gd name="T1" fmla="*/ 2147483647 h 384"/>
              <a:gd name="T2" fmla="*/ 2147483647 w 344"/>
              <a:gd name="T3" fmla="*/ 0 h 384"/>
              <a:gd name="T4" fmla="*/ 2147483647 w 344"/>
              <a:gd name="T5" fmla="*/ 2147483647 h 384"/>
              <a:gd name="T6" fmla="*/ 2147483647 w 344"/>
              <a:gd name="T7" fmla="*/ 2147483647 h 384"/>
              <a:gd name="T8" fmla="*/ 2147483647 w 344"/>
              <a:gd name="T9" fmla="*/ 2147483647 h 384"/>
              <a:gd name="T10" fmla="*/ 2147483647 w 344"/>
              <a:gd name="T11" fmla="*/ 2147483647 h 384"/>
              <a:gd name="T12" fmla="*/ 0 w 344"/>
              <a:gd name="T13" fmla="*/ 2147483647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44" h="384">
                <a:moveTo>
                  <a:pt x="0" y="48"/>
                </a:moveTo>
                <a:cubicBezTo>
                  <a:pt x="28" y="24"/>
                  <a:pt x="56" y="0"/>
                  <a:pt x="96" y="0"/>
                </a:cubicBezTo>
                <a:cubicBezTo>
                  <a:pt x="136" y="0"/>
                  <a:pt x="200" y="16"/>
                  <a:pt x="240" y="48"/>
                </a:cubicBezTo>
                <a:cubicBezTo>
                  <a:pt x="280" y="80"/>
                  <a:pt x="328" y="144"/>
                  <a:pt x="336" y="192"/>
                </a:cubicBezTo>
                <a:cubicBezTo>
                  <a:pt x="344" y="240"/>
                  <a:pt x="320" y="304"/>
                  <a:pt x="288" y="336"/>
                </a:cubicBezTo>
                <a:cubicBezTo>
                  <a:pt x="256" y="368"/>
                  <a:pt x="192" y="384"/>
                  <a:pt x="144" y="384"/>
                </a:cubicBezTo>
                <a:cubicBezTo>
                  <a:pt x="96" y="384"/>
                  <a:pt x="24" y="344"/>
                  <a:pt x="0" y="336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16"/>
          <p:cNvSpPr>
            <a:spLocks noChangeShapeType="1"/>
          </p:cNvSpPr>
          <p:nvPr/>
        </p:nvSpPr>
        <p:spPr bwMode="auto">
          <a:xfrm>
            <a:off x="2575859" y="1589410"/>
            <a:ext cx="17526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5184122" y="1606873"/>
            <a:ext cx="1295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1737659" y="132906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  <a:cs typeface="Arial" charset="0"/>
              </a:rPr>
              <a:t>DNA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4328459" y="132906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  <a:cs typeface="Arial" charset="0"/>
              </a:rPr>
              <a:t>RNA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6538259" y="1329060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  <a:cs typeface="Arial" charset="0"/>
              </a:rPr>
              <a:t>Protein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V="1">
            <a:off x="2512079" y="1778042"/>
            <a:ext cx="0" cy="23653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65"/>
          <p:cNvSpPr txBox="1">
            <a:spLocks noChangeArrowheads="1"/>
          </p:cNvSpPr>
          <p:nvPr/>
        </p:nvSpPr>
        <p:spPr bwMode="auto">
          <a:xfrm>
            <a:off x="2733022" y="1259210"/>
            <a:ext cx="1290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latin typeface="Arial" charset="0"/>
                <a:cs typeface="Arial" charset="0"/>
              </a:rPr>
              <a:t>transcription</a:t>
            </a:r>
          </a:p>
        </p:txBody>
      </p:sp>
      <p:sp>
        <p:nvSpPr>
          <p:cNvPr id="12" name="Text Box 66"/>
          <p:cNvSpPr txBox="1">
            <a:spLocks noChangeArrowheads="1"/>
          </p:cNvSpPr>
          <p:nvPr/>
        </p:nvSpPr>
        <p:spPr bwMode="auto">
          <a:xfrm>
            <a:off x="5150784" y="1290960"/>
            <a:ext cx="1122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latin typeface="Arial" charset="0"/>
                <a:cs typeface="Arial" charset="0"/>
              </a:rPr>
              <a:t>translation</a:t>
            </a:r>
          </a:p>
        </p:txBody>
      </p:sp>
      <p:sp>
        <p:nvSpPr>
          <p:cNvPr id="13" name="Text Box 67"/>
          <p:cNvSpPr txBox="1">
            <a:spLocks noChangeArrowheads="1"/>
          </p:cNvSpPr>
          <p:nvPr/>
        </p:nvSpPr>
        <p:spPr bwMode="auto">
          <a:xfrm>
            <a:off x="2956859" y="1813248"/>
            <a:ext cx="1109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latin typeface="Arial" charset="0"/>
                <a:cs typeface="Arial" charset="0"/>
              </a:rPr>
              <a:t>replication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66059" y="452760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tx2"/>
                </a:solidFill>
                <a:latin typeface="Arial" charset="0"/>
                <a:cs typeface="Arial" charset="0"/>
              </a:rPr>
              <a:t>The Central Dogma of Molecular Biology</a:t>
            </a:r>
          </a:p>
        </p:txBody>
      </p:sp>
      <p:pic>
        <p:nvPicPr>
          <p:cNvPr id="15" name="Picture 2" descr="figure_01_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300" y="2297437"/>
            <a:ext cx="3340847" cy="421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5013372" y="1123144"/>
            <a:ext cx="1636900" cy="8385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1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4"/>
          <p:cNvSpPr>
            <a:spLocks/>
          </p:cNvSpPr>
          <p:nvPr/>
        </p:nvSpPr>
        <p:spPr bwMode="auto">
          <a:xfrm rot="2823690">
            <a:off x="2337646" y="1113172"/>
            <a:ext cx="425450" cy="547688"/>
          </a:xfrm>
          <a:custGeom>
            <a:avLst/>
            <a:gdLst>
              <a:gd name="T0" fmla="*/ 0 w 344"/>
              <a:gd name="T1" fmla="*/ 2147483647 h 384"/>
              <a:gd name="T2" fmla="*/ 2147483647 w 344"/>
              <a:gd name="T3" fmla="*/ 0 h 384"/>
              <a:gd name="T4" fmla="*/ 2147483647 w 344"/>
              <a:gd name="T5" fmla="*/ 2147483647 h 384"/>
              <a:gd name="T6" fmla="*/ 2147483647 w 344"/>
              <a:gd name="T7" fmla="*/ 2147483647 h 384"/>
              <a:gd name="T8" fmla="*/ 2147483647 w 344"/>
              <a:gd name="T9" fmla="*/ 2147483647 h 384"/>
              <a:gd name="T10" fmla="*/ 2147483647 w 344"/>
              <a:gd name="T11" fmla="*/ 2147483647 h 384"/>
              <a:gd name="T12" fmla="*/ 0 w 344"/>
              <a:gd name="T13" fmla="*/ 2147483647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44" h="384">
                <a:moveTo>
                  <a:pt x="0" y="48"/>
                </a:moveTo>
                <a:cubicBezTo>
                  <a:pt x="28" y="24"/>
                  <a:pt x="56" y="0"/>
                  <a:pt x="96" y="0"/>
                </a:cubicBezTo>
                <a:cubicBezTo>
                  <a:pt x="136" y="0"/>
                  <a:pt x="200" y="16"/>
                  <a:pt x="240" y="48"/>
                </a:cubicBezTo>
                <a:cubicBezTo>
                  <a:pt x="280" y="80"/>
                  <a:pt x="328" y="144"/>
                  <a:pt x="336" y="192"/>
                </a:cubicBezTo>
                <a:cubicBezTo>
                  <a:pt x="344" y="240"/>
                  <a:pt x="320" y="304"/>
                  <a:pt x="288" y="336"/>
                </a:cubicBezTo>
                <a:cubicBezTo>
                  <a:pt x="256" y="368"/>
                  <a:pt x="192" y="384"/>
                  <a:pt x="144" y="384"/>
                </a:cubicBezTo>
                <a:cubicBezTo>
                  <a:pt x="96" y="384"/>
                  <a:pt x="24" y="344"/>
                  <a:pt x="0" y="336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16"/>
          <p:cNvSpPr>
            <a:spLocks noChangeShapeType="1"/>
          </p:cNvSpPr>
          <p:nvPr/>
        </p:nvSpPr>
        <p:spPr bwMode="auto">
          <a:xfrm>
            <a:off x="2352727" y="1091741"/>
            <a:ext cx="17526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4960990" y="1109204"/>
            <a:ext cx="1295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1514527" y="831391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  <a:cs typeface="Arial" charset="0"/>
              </a:rPr>
              <a:t>DNA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4105327" y="831391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  <a:cs typeface="Arial" charset="0"/>
              </a:rPr>
              <a:t>RNA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6315127" y="831391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  <a:cs typeface="Arial" charset="0"/>
              </a:rPr>
              <a:t>Protein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V="1">
            <a:off x="2288947" y="1280373"/>
            <a:ext cx="0" cy="23653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65"/>
          <p:cNvSpPr txBox="1">
            <a:spLocks noChangeArrowheads="1"/>
          </p:cNvSpPr>
          <p:nvPr/>
        </p:nvSpPr>
        <p:spPr bwMode="auto">
          <a:xfrm>
            <a:off x="2509890" y="761541"/>
            <a:ext cx="13022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Arial" charset="0"/>
                <a:cs typeface="Arial" charset="0"/>
              </a:rPr>
              <a:t>transcription</a:t>
            </a:r>
          </a:p>
        </p:txBody>
      </p:sp>
      <p:sp>
        <p:nvSpPr>
          <p:cNvPr id="12" name="Text Box 66"/>
          <p:cNvSpPr txBox="1">
            <a:spLocks noChangeArrowheads="1"/>
          </p:cNvSpPr>
          <p:nvPr/>
        </p:nvSpPr>
        <p:spPr bwMode="auto">
          <a:xfrm>
            <a:off x="4927652" y="793291"/>
            <a:ext cx="1233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b="1" dirty="0">
                <a:solidFill>
                  <a:srgbClr val="FF0000"/>
                </a:solidFill>
                <a:latin typeface="Arial" charset="0"/>
                <a:cs typeface="Arial" charset="0"/>
              </a:rPr>
              <a:t>translation</a:t>
            </a:r>
          </a:p>
        </p:txBody>
      </p:sp>
      <p:sp>
        <p:nvSpPr>
          <p:cNvPr id="13" name="Text Box 67"/>
          <p:cNvSpPr txBox="1">
            <a:spLocks noChangeArrowheads="1"/>
          </p:cNvSpPr>
          <p:nvPr/>
        </p:nvSpPr>
        <p:spPr bwMode="auto">
          <a:xfrm>
            <a:off x="2733727" y="1315579"/>
            <a:ext cx="1109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latin typeface="Arial" charset="0"/>
                <a:cs typeface="Arial" charset="0"/>
              </a:rPr>
              <a:t>replication</a:t>
            </a:r>
          </a:p>
        </p:txBody>
      </p:sp>
      <p:pic>
        <p:nvPicPr>
          <p:cNvPr id="14" name="Picture 2" descr="figure_08_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848" y="2577465"/>
            <a:ext cx="7040716" cy="4048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514527" y="1957426"/>
            <a:ext cx="608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Ribosomes translate the information of the mRNA into proteins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66382" y="5844090"/>
            <a:ext cx="2466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Translation occurs ONLY in the cytoplasm!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27" descr="d:\powerpoint\figures\chapter06\060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03" y="2059782"/>
            <a:ext cx="4342543" cy="3086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7848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Arial" charset="0"/>
                <a:cs typeface="Arial" charset="0"/>
              </a:rPr>
              <a:t>Cells use </a:t>
            </a:r>
            <a:r>
              <a:rPr lang="en-US" sz="2800" b="1" u="sng" dirty="0">
                <a:latin typeface="Arial" charset="0"/>
                <a:cs typeface="Arial" charset="0"/>
              </a:rPr>
              <a:t>The Genetic Code </a:t>
            </a:r>
            <a:r>
              <a:rPr lang="en-US" sz="2800" dirty="0">
                <a:latin typeface="Arial" charset="0"/>
                <a:cs typeface="Arial" charset="0"/>
              </a:rPr>
              <a:t>to translate the</a:t>
            </a:r>
          </a:p>
          <a:p>
            <a:pPr algn="ctr"/>
            <a:r>
              <a:rPr lang="en-US" sz="2800" dirty="0">
                <a:latin typeface="Arial" charset="0"/>
                <a:cs typeface="Arial" charset="0"/>
              </a:rPr>
              <a:t>A-G-U-C nucleotides in an mRNA </a:t>
            </a:r>
            <a:r>
              <a:rPr lang="en-US" sz="2800" dirty="0" smtClean="0">
                <a:latin typeface="Arial" charset="0"/>
                <a:cs typeface="Arial" charset="0"/>
              </a:rPr>
              <a:t>into the </a:t>
            </a:r>
            <a:r>
              <a:rPr lang="en-US" sz="2800" dirty="0">
                <a:latin typeface="Arial" charset="0"/>
                <a:cs typeface="Arial" charset="0"/>
              </a:rPr>
              <a:t>20 different amino </a:t>
            </a:r>
            <a:r>
              <a:rPr lang="en-US" sz="2800" dirty="0" smtClean="0">
                <a:latin typeface="Arial" charset="0"/>
                <a:cs typeface="Arial" charset="0"/>
              </a:rPr>
              <a:t>acids of proteins</a:t>
            </a:r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2926" y="1919905"/>
            <a:ext cx="3048000" cy="480131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The Genetic Code is: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b="1" u="sng" dirty="0" smtClean="0">
                <a:latin typeface="Arial"/>
                <a:cs typeface="Arial"/>
              </a:rPr>
              <a:t>Unambiguous</a:t>
            </a:r>
            <a:r>
              <a:rPr lang="en-US" dirty="0" smtClean="0">
                <a:latin typeface="Arial"/>
                <a:cs typeface="Arial"/>
              </a:rPr>
              <a:t> – each codon </a:t>
            </a:r>
            <a:r>
              <a:rPr lang="en-US" dirty="0">
                <a:latin typeface="Arial"/>
                <a:cs typeface="Arial"/>
              </a:rPr>
              <a:t>ALWAYS and ONLY encodes </a:t>
            </a:r>
            <a:r>
              <a:rPr lang="en-US" dirty="0" smtClean="0">
                <a:latin typeface="Arial"/>
                <a:cs typeface="Arial"/>
              </a:rPr>
              <a:t>the same amino acid 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dirty="0" smtClean="0">
                <a:latin typeface="Arial"/>
                <a:cs typeface="Arial"/>
              </a:rPr>
              <a:t>(E.g., CAA always and only = Q)</a:t>
            </a: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en-US" b="1" u="sng" dirty="0" smtClean="0">
                <a:latin typeface="Arial"/>
                <a:cs typeface="Arial"/>
              </a:rPr>
              <a:t>Degenerate</a:t>
            </a:r>
            <a:r>
              <a:rPr lang="en-US" dirty="0" smtClean="0">
                <a:latin typeface="Arial"/>
                <a:cs typeface="Arial"/>
              </a:rPr>
              <a:t> – an amino acid can be represented by more than one codon</a:t>
            </a: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en-US" b="1" u="sng" dirty="0">
                <a:latin typeface="Arial"/>
                <a:cs typeface="Arial"/>
              </a:rPr>
              <a:t>Non-</a:t>
            </a:r>
            <a:r>
              <a:rPr lang="en-US" b="1" u="sng" dirty="0" smtClean="0">
                <a:latin typeface="Arial"/>
                <a:cs typeface="Arial"/>
              </a:rPr>
              <a:t>overlapping </a:t>
            </a:r>
            <a:r>
              <a:rPr lang="en-US" dirty="0" smtClean="0">
                <a:latin typeface="Arial"/>
                <a:cs typeface="Arial"/>
              </a:rPr>
              <a:t>– every 3 bases = one codon</a:t>
            </a: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en-US" b="1" u="sng" dirty="0" smtClean="0">
                <a:latin typeface="Arial"/>
                <a:cs typeface="Arial"/>
              </a:rPr>
              <a:t>Universal</a:t>
            </a:r>
            <a:r>
              <a:rPr lang="en-US" dirty="0" smtClean="0">
                <a:latin typeface="Arial"/>
                <a:cs typeface="Arial"/>
              </a:rPr>
              <a:t> – ALL known organisms on Earth use the same genetic code</a:t>
            </a:r>
            <a:endParaRPr lang="en-US" dirty="0">
              <a:latin typeface="Arial"/>
              <a:cs typeface="Arial"/>
            </a:endParaRPr>
          </a:p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655084" y="1828801"/>
            <a:ext cx="3444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3 nucleotides = 1 codon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03" y="5382403"/>
            <a:ext cx="5312596" cy="133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0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youtu.be/5bLEDd-PSTQ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Extra Credit Opportunity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45" y="1343025"/>
            <a:ext cx="5579110" cy="3338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7760" y="4794627"/>
            <a:ext cx="768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will attend the seminar and/or read the research article, write a 1 page summary, and answer some questions online.</a:t>
            </a:r>
          </a:p>
          <a:p>
            <a:r>
              <a:rPr lang="en-US" dirty="0" smtClean="0"/>
              <a:t>You will receive </a:t>
            </a:r>
            <a:r>
              <a:rPr lang="en-US" i="1" dirty="0" smtClean="0"/>
              <a:t>up to</a:t>
            </a:r>
            <a:r>
              <a:rPr lang="en-US" dirty="0" smtClean="0"/>
              <a:t> +3 points on the first exam for your participation and (quality) write-up.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2480" y="6120476"/>
            <a:ext cx="8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Materials are posted under Modules. Brief write-ups due Monday Jan 30 11:59pm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38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756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200" dirty="0" smtClean="0">
                <a:ea typeface="+mj-ea"/>
              </a:rPr>
              <a:t>mRNAs are decoded by ribosomes</a:t>
            </a:r>
            <a:endParaRPr lang="en-US" sz="3200" dirty="0">
              <a:ea typeface="+mj-ea"/>
            </a:endParaRPr>
          </a:p>
        </p:txBody>
      </p:sp>
      <p:pic>
        <p:nvPicPr>
          <p:cNvPr id="3" name="Picture 3" descr="d:\powerpoint\figures\chapter06\06064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879156"/>
            <a:ext cx="7653429" cy="3901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7733" y="5096933"/>
            <a:ext cx="6366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site (</a:t>
            </a:r>
            <a:r>
              <a:rPr lang="en-US" b="1" u="sng" dirty="0" err="1" smtClean="0"/>
              <a:t>a</a:t>
            </a:r>
            <a:r>
              <a:rPr lang="en-US" dirty="0" err="1" smtClean="0"/>
              <a:t>minoacyl</a:t>
            </a:r>
            <a:r>
              <a:rPr lang="en-US" dirty="0" smtClean="0"/>
              <a:t> </a:t>
            </a:r>
            <a:r>
              <a:rPr lang="en-US" dirty="0" err="1" smtClean="0"/>
              <a:t>tRNA</a:t>
            </a:r>
            <a:r>
              <a:rPr lang="en-US" dirty="0" smtClean="0"/>
              <a:t> entry)</a:t>
            </a:r>
          </a:p>
          <a:p>
            <a:r>
              <a:rPr lang="en-US" dirty="0" smtClean="0"/>
              <a:t>P site (</a:t>
            </a:r>
            <a:r>
              <a:rPr lang="en-US" b="1" u="sng" dirty="0" err="1" smtClean="0"/>
              <a:t>p</a:t>
            </a:r>
            <a:r>
              <a:rPr lang="en-US" dirty="0" err="1" smtClean="0"/>
              <a:t>eptidyl</a:t>
            </a:r>
            <a:r>
              <a:rPr lang="en-US" dirty="0" smtClean="0"/>
              <a:t> transfer site)</a:t>
            </a:r>
          </a:p>
          <a:p>
            <a:r>
              <a:rPr lang="en-US" dirty="0" smtClean="0"/>
              <a:t>E site (</a:t>
            </a:r>
            <a:r>
              <a:rPr lang="en-US" b="1" u="sng" dirty="0" smtClean="0"/>
              <a:t>e</a:t>
            </a:r>
            <a:r>
              <a:rPr lang="en-US" dirty="0" smtClean="0"/>
              <a:t>xit site)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4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dirty="0" smtClean="0">
                <a:ea typeface="+mj-ea"/>
              </a:rPr>
              <a:t>(transfer) </a:t>
            </a:r>
            <a:r>
              <a:rPr lang="en-US" sz="2800" dirty="0" err="1" smtClean="0">
                <a:ea typeface="+mj-ea"/>
              </a:rPr>
              <a:t>tRNAs</a:t>
            </a:r>
            <a:r>
              <a:rPr lang="en-US" sz="2800" dirty="0" smtClean="0">
                <a:ea typeface="+mj-ea"/>
              </a:rPr>
              <a:t> deliver the correct amino acid by pairing with the codon</a:t>
            </a:r>
            <a:br>
              <a:rPr lang="en-US" sz="2800" dirty="0" smtClean="0">
                <a:ea typeface="+mj-ea"/>
              </a:rPr>
            </a:br>
            <a:endParaRPr lang="en-US" sz="2800" dirty="0">
              <a:ea typeface="+mj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505" y="2697248"/>
            <a:ext cx="6216989" cy="37639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4948" y="1293687"/>
            <a:ext cx="7674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</a:t>
            </a:r>
            <a:r>
              <a:rPr lang="en-US" dirty="0" err="1" smtClean="0"/>
              <a:t>tRNAs</a:t>
            </a:r>
            <a:r>
              <a:rPr lang="en-US" dirty="0" smtClean="0"/>
              <a:t> know which codon is right? They apply “The Rules”!!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codon and anticodon will base pair using </a:t>
            </a:r>
            <a:r>
              <a:rPr lang="en-US" b="1" i="1" dirty="0" smtClean="0">
                <a:solidFill>
                  <a:srgbClr val="FF0000"/>
                </a:solidFill>
              </a:rPr>
              <a:t>complementarity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tRNA</a:t>
            </a:r>
            <a:r>
              <a:rPr lang="en-US" dirty="0" smtClean="0"/>
              <a:t> and mRNA will be </a:t>
            </a:r>
            <a:r>
              <a:rPr lang="en-US" b="1" i="1" dirty="0" smtClean="0">
                <a:solidFill>
                  <a:srgbClr val="FF0000"/>
                </a:solidFill>
              </a:rPr>
              <a:t>antiparallel</a:t>
            </a:r>
            <a:r>
              <a:rPr lang="en-US" dirty="0" smtClean="0"/>
              <a:t> as they base pair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codon that will be recognized by this </a:t>
            </a:r>
            <a:r>
              <a:rPr lang="en-US" dirty="0" err="1" smtClean="0"/>
              <a:t>tRNA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32228" y="1812924"/>
            <a:ext cx="1864760" cy="4525963"/>
          </a:xfrm>
        </p:spPr>
        <p:txBody>
          <a:bodyPr/>
          <a:lstStyle/>
          <a:p>
            <a:pPr marL="514350" indent="-514350">
              <a:buFont typeface="Arial"/>
              <a:buAutoNum type="alphaUcPeriod"/>
            </a:pPr>
            <a:r>
              <a:rPr lang="en-US" dirty="0"/>
              <a:t>AAG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/>
              <a:t>TTC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UUC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CUU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CTT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GAA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37768575"/>
              </p:ext>
            </p:extLst>
          </p:nvPr>
        </p:nvGraphicFramePr>
        <p:xfrm>
          <a:off x="4508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Chart" r:id="rId7" imgW="4571952" imgH="5143584" progId="MSGraph.Chart.8">
                  <p:embed followColorScheme="full"/>
                </p:oleObj>
              </mc:Choice>
              <mc:Fallback>
                <p:oleObj name="Chart" r:id="rId7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8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2976" y="1487186"/>
            <a:ext cx="2971800" cy="4333875"/>
          </a:xfrm>
          <a:prstGeom prst="rect">
            <a:avLst/>
          </a:prstGeom>
        </p:spPr>
      </p:pic>
      <p:sp>
        <p:nvSpPr>
          <p:cNvPr id="6" name="CAI1"/>
          <p:cNvSpPr/>
          <p:nvPr>
            <p:custDataLst>
              <p:tags r:id="rId5"/>
            </p:custDataLst>
          </p:nvPr>
        </p:nvSpPr>
        <p:spPr>
          <a:xfrm rot="10800000">
            <a:off x="107821" y="3029561"/>
            <a:ext cx="469900" cy="4699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gradFill flip="none" rotWithShape="1">
            <a:gsLst>
              <a:gs pos="0">
                <a:srgbClr val="00C8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2582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amino acid is encoded by this codon?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29119" y="1787509"/>
            <a:ext cx="1731195" cy="4525963"/>
          </a:xfrm>
        </p:spPr>
        <p:txBody>
          <a:bodyPr/>
          <a:lstStyle/>
          <a:p>
            <a:pPr marL="514350" indent="-514350">
              <a:buFont typeface="Arial"/>
              <a:buAutoNum type="alphaUcPeriod"/>
            </a:pPr>
            <a:r>
              <a:rPr lang="en-US" dirty="0" err="1" smtClean="0"/>
              <a:t>Leu</a:t>
            </a:r>
            <a:endParaRPr lang="en-US" dirty="0" smtClean="0"/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Ile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err="1"/>
              <a:t>Glu</a:t>
            </a:r>
            <a:endParaRPr lang="en-US" dirty="0"/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Lys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err="1" smtClean="0"/>
              <a:t>Phe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114439305"/>
              </p:ext>
            </p:extLst>
          </p:nvPr>
        </p:nvGraphicFramePr>
        <p:xfrm>
          <a:off x="4728580" y="1677259"/>
          <a:ext cx="4121078" cy="463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Chart" r:id="rId7" imgW="4571952" imgH="5143584" progId="MSGraph.Chart.8">
                  <p:embed followColorScheme="full"/>
                </p:oleObj>
              </mc:Choice>
              <mc:Fallback>
                <p:oleObj name="Chart" r:id="rId7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8580" y="1677259"/>
                        <a:ext cx="4121078" cy="4636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9"/>
          <a:srcRect t="561"/>
          <a:stretch/>
        </p:blipFill>
        <p:spPr>
          <a:xfrm>
            <a:off x="2188395" y="1808251"/>
            <a:ext cx="2536383" cy="3678149"/>
          </a:xfrm>
          <a:prstGeom prst="rect">
            <a:avLst/>
          </a:prstGeom>
        </p:spPr>
      </p:pic>
      <p:sp>
        <p:nvSpPr>
          <p:cNvPr id="6" name="CAI1"/>
          <p:cNvSpPr/>
          <p:nvPr>
            <p:custDataLst>
              <p:tags r:id="rId5"/>
            </p:custDataLst>
          </p:nvPr>
        </p:nvSpPr>
        <p:spPr>
          <a:xfrm rot="10800000">
            <a:off x="153199" y="4233190"/>
            <a:ext cx="469900" cy="4699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gradFill flip="none" rotWithShape="1">
            <a:gsLst>
              <a:gs pos="0">
                <a:srgbClr val="00C8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2976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Wobble Bases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30" y="2627135"/>
            <a:ext cx="4440294" cy="27564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8643" y="1417638"/>
            <a:ext cx="7469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position of the codon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Still favors a purine-pyrimidine base pairing, but allows pairing outside of conventional base pairs of A-T and C-G</a:t>
            </a:r>
            <a:endParaRPr lang="en-US" dirty="0"/>
          </a:p>
        </p:txBody>
      </p:sp>
      <p:pic>
        <p:nvPicPr>
          <p:cNvPr id="5" name="Picture 1027" descr="d:\powerpoint\figures\chapter06\0605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8" r="31289" b="54350"/>
          <a:stretch/>
        </p:blipFill>
        <p:spPr bwMode="auto">
          <a:xfrm>
            <a:off x="6637105" y="2560193"/>
            <a:ext cx="1530850" cy="140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39501" y="3969292"/>
            <a:ext cx="2147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dirty="0" err="1" smtClean="0"/>
              <a:t>tRNA</a:t>
            </a:r>
            <a:r>
              <a:rPr lang="en-US" dirty="0" smtClean="0"/>
              <a:t> can identify two different codons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15785" y="5874615"/>
            <a:ext cx="677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is it ok to have wobble pairing in this context, but NOT ok during a process like replication?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4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931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Understand the process and the purpose of </a:t>
            </a:r>
            <a:r>
              <a:rPr lang="en-US" dirty="0"/>
              <a:t>post-transcriptional RNA processing (</a:t>
            </a:r>
            <a:r>
              <a:rPr lang="en-US" dirty="0" smtClean="0"/>
              <a:t>capping, splicing, polyadenylation, alternative splicing) in eukaryotes</a:t>
            </a:r>
          </a:p>
          <a:p>
            <a:r>
              <a:rPr lang="en-US" dirty="0" smtClean="0"/>
              <a:t>Understand the process of translation, and the features of the genetic code that make translation possible</a:t>
            </a:r>
          </a:p>
          <a:p>
            <a:r>
              <a:rPr lang="en-US" dirty="0" smtClean="0"/>
              <a:t>Describe </a:t>
            </a:r>
            <a:r>
              <a:rPr lang="en-US" dirty="0"/>
              <a:t>the types of mutations (both physical and functional) that can affect translation of proteins</a:t>
            </a:r>
          </a:p>
          <a:p>
            <a:r>
              <a:rPr lang="en-US" dirty="0"/>
              <a:t>Predict the functional consequences of a mutation on the activity of a protein, and the effects these mutations can have in human disease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0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Prokaryotic mRNAs are ready-to-go;</a:t>
            </a:r>
            <a:br>
              <a:rPr lang="en-US" dirty="0" smtClean="0"/>
            </a:br>
            <a:r>
              <a:rPr lang="en-US" dirty="0" smtClean="0"/>
              <a:t>Eukaryotic mRNAs require processing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4" y="3190062"/>
            <a:ext cx="5362575" cy="347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471613"/>
            <a:ext cx="52292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1450" y="2457450"/>
            <a:ext cx="127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Prokaryote: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" y="4928781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Eukaryote: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28825" y="3417272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DNA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922224" y="629816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mRNA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42900" y="3190062"/>
            <a:ext cx="82677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68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ure_08_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39" y="697647"/>
            <a:ext cx="3452322" cy="6636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71467" y="304107"/>
            <a:ext cx="659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Eukaryotic mRNAs require processing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541342" y="843074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Processing is said to occur co-transcriptionally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35915" y="1770961"/>
            <a:ext cx="360893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RNA pol II CTD </a:t>
            </a:r>
            <a:r>
              <a:rPr lang="en-US" dirty="0" smtClean="0"/>
              <a:t>– C-terminal domain:</a:t>
            </a:r>
          </a:p>
          <a:p>
            <a:r>
              <a:rPr lang="en-US" dirty="0" smtClean="0"/>
              <a:t>processing enzymes “ride along”</a:t>
            </a:r>
          </a:p>
          <a:p>
            <a:endParaRPr lang="en-US" dirty="0"/>
          </a:p>
          <a:p>
            <a:r>
              <a:rPr lang="en-US" b="1" u="sng" dirty="0" smtClean="0"/>
              <a:t>Capping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7-methylguanosine, 5’-5’ linkage</a:t>
            </a:r>
          </a:p>
          <a:p>
            <a:r>
              <a:rPr lang="en-US" dirty="0" smtClean="0"/>
              <a:t> (“backwards” G)</a:t>
            </a:r>
          </a:p>
          <a:p>
            <a:r>
              <a:rPr lang="en-US" dirty="0" smtClean="0"/>
              <a:t>why? protects 5’ end</a:t>
            </a:r>
          </a:p>
          <a:p>
            <a:endParaRPr lang="en-US" dirty="0"/>
          </a:p>
          <a:p>
            <a:r>
              <a:rPr lang="en-US" b="1" u="sng" dirty="0" smtClean="0"/>
              <a:t>Splicing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removal of introns</a:t>
            </a:r>
          </a:p>
          <a:p>
            <a:endParaRPr lang="en-US" dirty="0"/>
          </a:p>
          <a:p>
            <a:r>
              <a:rPr lang="en-US" b="1" u="sng" dirty="0" smtClean="0"/>
              <a:t>Cleavage and </a:t>
            </a:r>
            <a:r>
              <a:rPr lang="en-US" b="1" u="sng" dirty="0" err="1" smtClean="0"/>
              <a:t>polyadenylation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AAUAAA sequence</a:t>
            </a:r>
          </a:p>
          <a:p>
            <a:r>
              <a:rPr lang="en-US" dirty="0" smtClean="0"/>
              <a:t>mRNA cut</a:t>
            </a:r>
          </a:p>
          <a:p>
            <a:r>
              <a:rPr lang="en-US" dirty="0" smtClean="0"/>
              <a:t>poly-A tail added by poly A pol. </a:t>
            </a:r>
          </a:p>
          <a:p>
            <a:r>
              <a:rPr lang="en-US" dirty="0" smtClean="0"/>
              <a:t>why? protects 3’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3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3" name="Picture 3" descr="d:\powerpoint\figures\chapter06\06026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578" y="1219200"/>
            <a:ext cx="2679743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655232" y="375159"/>
            <a:ext cx="81243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 dirty="0" smtClean="0">
                <a:latin typeface="Arial" charset="0"/>
                <a:cs typeface="Arial" charset="0"/>
              </a:rPr>
              <a:t>Splicing removes introns and joins exons together</a:t>
            </a:r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533400" y="5046663"/>
            <a:ext cx="38481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Arial" charset="0"/>
                <a:cs typeface="Arial" charset="0"/>
              </a:rPr>
              <a:t>This process does not require energy (the reaction is spontaneous under physiological </a:t>
            </a:r>
            <a:r>
              <a:rPr lang="en-US" sz="2000" dirty="0" smtClean="0">
                <a:latin typeface="Arial" charset="0"/>
                <a:cs typeface="Arial" charset="0"/>
              </a:rPr>
              <a:t>conditions)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8" name="Content Placeholder 3" descr="Screen Shot 2012-09-14 at 2.54.08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026" t="-1299" r="-2938" b="1299"/>
          <a:stretch/>
        </p:blipFill>
        <p:spPr>
          <a:xfrm>
            <a:off x="4381500" y="1409579"/>
            <a:ext cx="3309240" cy="32768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15467" y="4960035"/>
            <a:ext cx="25569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Protein complex called the </a:t>
            </a:r>
            <a:r>
              <a:rPr lang="en-US" dirty="0" err="1" smtClean="0">
                <a:latin typeface="Arial" charset="0"/>
                <a:cs typeface="Arial" charset="0"/>
              </a:rPr>
              <a:t>spliceosome</a:t>
            </a:r>
            <a:r>
              <a:rPr lang="en-US" dirty="0" smtClean="0">
                <a:latin typeface="Arial" charset="0"/>
                <a:cs typeface="Arial" charset="0"/>
              </a:rPr>
              <a:t> identifies the correct splice sites and brings </a:t>
            </a:r>
            <a:r>
              <a:rPr lang="en-US" dirty="0">
                <a:latin typeface="Arial" charset="0"/>
                <a:cs typeface="Arial" charset="0"/>
              </a:rPr>
              <a:t>the splice sites into proximity</a:t>
            </a:r>
          </a:p>
        </p:txBody>
      </p:sp>
    </p:spTree>
    <p:extLst>
      <p:ext uri="{BB962C8B-B14F-4D97-AF65-F5344CB8AC3E}">
        <p14:creationId xmlns:p14="http://schemas.microsoft.com/office/powerpoint/2010/main" val="153398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1" name="Picture 3" descr="d:\powerpoint\figures\chapter06\060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733800"/>
            <a:ext cx="51054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5602" name="Picture 1" descr="Screen Shot 2012-09-14 at 3.00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152400" y="223838"/>
            <a:ext cx="8772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  <a:cs typeface="Arial" charset="0"/>
              </a:rPr>
              <a:t>How is the correct splice site located among all that DNA??!!??</a:t>
            </a:r>
          </a:p>
        </p:txBody>
      </p:sp>
      <p:sp>
        <p:nvSpPr>
          <p:cNvPr id="25604" name="TextBox 5"/>
          <p:cNvSpPr txBox="1">
            <a:spLocks noChangeArrowheads="1"/>
          </p:cNvSpPr>
          <p:nvPr/>
        </p:nvSpPr>
        <p:spPr bwMode="auto">
          <a:xfrm>
            <a:off x="457200" y="28956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Specific sequences define the 5’ and 3’ splice sites, and the lariat branch point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 flipV="1">
            <a:off x="4191000" y="4572000"/>
            <a:ext cx="18288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606" name="TextBox 10"/>
          <p:cNvSpPr txBox="1">
            <a:spLocks noChangeArrowheads="1"/>
          </p:cNvSpPr>
          <p:nvPr/>
        </p:nvSpPr>
        <p:spPr bwMode="auto">
          <a:xfrm>
            <a:off x="6019800" y="5486400"/>
            <a:ext cx="1992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Arial" charset="0"/>
                <a:cs typeface="Arial" charset="0"/>
              </a:rPr>
              <a:t>Branch site A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5791200" y="3733800"/>
            <a:ext cx="10668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608" name="TextBox 15"/>
          <p:cNvSpPr txBox="1">
            <a:spLocks noChangeArrowheads="1"/>
          </p:cNvSpPr>
          <p:nvPr/>
        </p:nvSpPr>
        <p:spPr bwMode="auto">
          <a:xfrm>
            <a:off x="6837363" y="3429000"/>
            <a:ext cx="1849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Arial" charset="0"/>
                <a:cs typeface="Arial" charset="0"/>
              </a:rPr>
              <a:t>3’ splice site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2438400" y="4648200"/>
            <a:ext cx="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610" name="TextBox 21"/>
          <p:cNvSpPr txBox="1">
            <a:spLocks noChangeArrowheads="1"/>
          </p:cNvSpPr>
          <p:nvPr/>
        </p:nvSpPr>
        <p:spPr bwMode="auto">
          <a:xfrm>
            <a:off x="1219200" y="5329238"/>
            <a:ext cx="1849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Arial" charset="0"/>
                <a:cs typeface="Arial" charset="0"/>
              </a:rPr>
              <a:t>5’ splice site</a:t>
            </a:r>
          </a:p>
        </p:txBody>
      </p:sp>
      <p:sp>
        <p:nvSpPr>
          <p:cNvPr id="25611" name="TextBox 22"/>
          <p:cNvSpPr txBox="1">
            <a:spLocks noChangeArrowheads="1"/>
          </p:cNvSpPr>
          <p:nvPr/>
        </p:nvSpPr>
        <p:spPr bwMode="auto">
          <a:xfrm>
            <a:off x="6629400" y="4724400"/>
            <a:ext cx="213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latin typeface="Arial" charset="0"/>
                <a:cs typeface="Arial" charset="0"/>
              </a:rPr>
              <a:t>Y=pyrimidine (C, U)</a:t>
            </a:r>
          </a:p>
          <a:p>
            <a:r>
              <a:rPr lang="en-US" sz="1600">
                <a:latin typeface="Arial" charset="0"/>
                <a:cs typeface="Arial" charset="0"/>
              </a:rPr>
              <a:t>R=purine (A, G)</a:t>
            </a:r>
          </a:p>
        </p:txBody>
      </p:sp>
    </p:spTree>
    <p:extLst>
      <p:ext uri="{BB962C8B-B14F-4D97-AF65-F5344CB8AC3E}">
        <p14:creationId xmlns:p14="http://schemas.microsoft.com/office/powerpoint/2010/main" val="106487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06" grpId="0"/>
      <p:bldP spid="25608" grpId="0"/>
      <p:bldP spid="25610" grpId="0"/>
      <p:bldP spid="256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7" name="Picture 1027" descr="d:\powerpoint\figures\chapter06\0602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9"/>
          <a:stretch/>
        </p:blipFill>
        <p:spPr bwMode="auto">
          <a:xfrm>
            <a:off x="1214967" y="1642349"/>
            <a:ext cx="67056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1506" name="TextBox 1"/>
          <p:cNvSpPr txBox="1">
            <a:spLocks noChangeArrowheads="1"/>
          </p:cNvSpPr>
          <p:nvPr/>
        </p:nvSpPr>
        <p:spPr bwMode="auto">
          <a:xfrm>
            <a:off x="381000" y="295275"/>
            <a:ext cx="8458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i="1" dirty="0" smtClean="0">
                <a:latin typeface="Arial" charset="0"/>
                <a:cs typeface="Arial" charset="0"/>
              </a:rPr>
              <a:t>Why bother with splicing??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Alternative Splicing </a:t>
            </a:r>
            <a:r>
              <a:rPr lang="en-US" dirty="0" smtClean="0">
                <a:latin typeface="Arial" charset="0"/>
                <a:cs typeface="Arial" charset="0"/>
              </a:rPr>
              <a:t>creates multiple coding regions from the same primary transcript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252942" y="3645366"/>
            <a:ext cx="2284776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1600" dirty="0" smtClean="0">
                <a:latin typeface="Arial" charset="0"/>
                <a:cs typeface="Arial" charset="0"/>
              </a:rPr>
              <a:t>Up to 90% of human genes are estimated to be alternatively spliced</a:t>
            </a:r>
          </a:p>
          <a:p>
            <a:pPr>
              <a:buFont typeface="Arial" charset="0"/>
              <a:buChar char="•"/>
            </a:pPr>
            <a:r>
              <a:rPr lang="en-US" sz="1600" dirty="0" smtClean="0">
                <a:latin typeface="Arial" charset="0"/>
                <a:cs typeface="Arial" charset="0"/>
              </a:rPr>
              <a:t>Remember: Prokaryotic genes </a:t>
            </a:r>
            <a:r>
              <a:rPr lang="en-US" sz="1600" dirty="0">
                <a:latin typeface="Arial" charset="0"/>
                <a:cs typeface="Arial" charset="0"/>
              </a:rPr>
              <a:t>do not contain </a:t>
            </a:r>
            <a:r>
              <a:rPr lang="en-US" sz="1600" dirty="0" smtClean="0">
                <a:latin typeface="Arial" charset="0"/>
                <a:cs typeface="Arial" charset="0"/>
              </a:rPr>
              <a:t>introns so cannot be alternatively spliced!!</a:t>
            </a:r>
            <a:endParaRPr lang="en-US" sz="1600" dirty="0">
              <a:latin typeface="Arial" charset="0"/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917" y="3400901"/>
            <a:ext cx="571101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23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76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Below is a schematic of the primary transcript of the beta-globin gene, a component of hemoglobin. The normal beta-globin gene contains three exons and two introns. Mutations that affect beta-globin cause many blood diseases including sickle cell anemia and beta-thalassemia.</a:t>
            </a:r>
            <a:endParaRPr 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2085974"/>
            <a:ext cx="6091237" cy="23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01516" y="5046071"/>
            <a:ext cx="7140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would the promoter be located in the corresponding DNA? </a:t>
            </a:r>
          </a:p>
          <a:p>
            <a:r>
              <a:rPr lang="en-US" dirty="0" smtClean="0"/>
              <a:t>Which of the three primary transcripts shown above will be the longest? </a:t>
            </a:r>
          </a:p>
          <a:p>
            <a:r>
              <a:rPr lang="en-US" dirty="0" smtClean="0"/>
              <a:t>Which of the resulting mRNAs will be the longest?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375" y="2659618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Exon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60993" y="2659618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Exon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2011" y="2659618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3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A5893DF811AD4F0E961DB4656FF4AE9C"/>
  <p:tag name="TPVERSION" val="5"/>
  <p:tag name="TPFULLVERSION" val="5.3.2.24"/>
  <p:tag name="PPTVERSION" val="15"/>
  <p:tag name="TPOS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8313E669FC5748B1AE8F1D861D906974&lt;/guid&gt;&#10;        &lt;description /&gt;&#10;        &lt;date&gt;1/23/2014 1:40:56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4E7DFC3AC1A64867B793554C34520205&lt;/guid&gt;&#10;            &lt;repollguid&gt;BE232368256941D28DB8F3E555D45E85&lt;/repollguid&gt;&#10;            &lt;sourceid&gt;2EE3E099FC2E48779AFA1DB6C8788A2D&lt;/sourceid&gt;&#10;            &lt;questiontext&gt;Which of the fully processed mRNAs is the longest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9507D65C4B284D7FA7DD93B579DBE0A7&lt;/guid&gt;&#10;                    &lt;answertext&gt;Transcript A&lt;/answertext&gt;&#10;                    &lt;valuetype&gt;-1&lt;/valuetype&gt;&#10;                &lt;/answer&gt;&#10;                &lt;answer&gt;&#10;                    &lt;guid&gt;3E3FE7C1A8E542B1ABAB8877F2E1DACA&lt;/guid&gt;&#10;                    &lt;answertext&gt;Transcript B&lt;/answertext&gt;&#10;                    &lt;valuetype&gt;1&lt;/valuetype&gt;&#10;                &lt;/answer&gt;&#10;                &lt;answer&gt;&#10;                    &lt;guid&gt;43BBBF3EE7FB4FC3ADA48D2808B1C753&lt;/guid&gt;&#10;                    &lt;answertext&gt;Transcript C&lt;/answertext&gt;&#10;                    &lt;valuetype&gt;-1&lt;/valuetype&gt;&#10;                &lt;/answer&gt;&#10;                &lt;answer&gt;&#10;                    &lt;guid&gt;D7D318116EBA431E814C1A07B7E09294&lt;/guid&gt;&#10;                    &lt;answertext&gt;They are all the same length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Which of the fully processed mRNAs is the longest?[;crlf;]73[;]74[;]73[;]False[;]67[;][;crlf;]2.06849315068493[;]2[;]0.344378221643193[;]0.118596359542128[;crlf;]1[;]-1[;]Transcript A1[;]Transcript A[;][;crlf;]67[;]1[;]Transcript B2[;]Transcript B[;][;crlf;]4[;]-1[;]Transcript C3[;]Transcript C[;][;crlf;]1[;]-1[;]They are all the same length4[;]They are all the same length[;]"/>
  <p:tag name="HASRESULTS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2797E15634674016B4378871B21091AF&lt;/guid&gt;&#10;        &lt;description /&gt;&#10;        &lt;date&gt;1/22/2016 12:12:35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29A50A61A832472EAAAF3E5490F3518E&lt;/guid&gt;&#10;            &lt;repollguid&gt;037FF203F0AA44B7911FDCDE7433836F&lt;/repollguid&gt;&#10;            &lt;sourceid&gt;B152B0A922CB44CEA07E5ADD87507359&lt;/sourceid&gt;&#10;            &lt;questiontext&gt;What is the codon that will be recognized by this tRNA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5200420FCC0D42489A6281085FE8C6D6&lt;/guid&gt;&#10;                    &lt;answertext&gt;AAG&lt;/answertext&gt;&#10;                    &lt;valuetype&gt;-1&lt;/valuetype&gt;&#10;                &lt;/answer&gt;&#10;                &lt;answer&gt;&#10;                    &lt;guid&gt;89E1418129164C2F87029E64E0F8B7A5&lt;/guid&gt;&#10;                    &lt;answertext&gt;TTC&lt;/answertext&gt;&#10;                    &lt;valuetype&gt;-1&lt;/valuetype&gt;&#10;                &lt;/answer&gt;&#10;                &lt;answer&gt;&#10;                    &lt;guid&gt;A4065FD302BA4931B6E7555A917DF79E&lt;/guid&gt;&#10;                    &lt;answertext&gt;UUC&lt;/answertext&gt;&#10;                    &lt;valuetype&gt;1&lt;/valuetype&gt;&#10;                &lt;/answer&gt;&#10;                &lt;answer&gt;&#10;                    &lt;guid&gt;5419271818F145E2A7096F7130B59B1A&lt;/guid&gt;&#10;                    &lt;answertext&gt;CUU&lt;/answertext&gt;&#10;                    &lt;valuetype&gt;-1&lt;/valuetype&gt;&#10;                &lt;/answer&gt;&#10;                &lt;answer&gt;&#10;                    &lt;guid&gt;8CD1B14819574F07BB139E22BED3F26A&lt;/guid&gt;&#10;                    &lt;answertext&gt;CTT&lt;/answertext&gt;&#10;                    &lt;valuetype&gt;-1&lt;/valuetype&gt;&#10;                &lt;/answer&gt;&#10;                &lt;answer&gt;&#10;                    &lt;guid&gt;DF656932DD3A486AABDAA0A6596023BC&lt;/guid&gt;&#10;                    &lt;answertext&gt;GAA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What is the codon that will be recognized by this tRNA?[;crlf;]73[;]74[;]73[;]False[;]60[;][;crlf;]3[;]3[;]0.702246883176783[;]0.493150684931507[;crlf;]3[;]-1[;]AAG1[;]AAG[;][;crlf;]4[;]-1[;]TTC2[;]TTC[;][;crlf;]60[;]1[;]UUC3[;]UUC[;][;crlf;]3[;]-1[;]CUU4[;]CUU[;][;crlf;]2[;]-1[;]CTT5[;]CTT[;][;crlf;]1[;]-1[;]GAA6[;]GAA[;]"/>
  <p:tag name="HASRESULTS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LABELFORMAT" val="0"/>
  <p:tag name="NUMBERFORMAT" val="0"/>
  <p:tag name="COLORTYPE" val="SCHEM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RESULTS" val="What amino acid is encoded by this codon?[;crlf;]72[;]74[;]72[;]False[;]68[;][;crlf;]4.86111111111111[;]5[;]0.673002302199207[;]0.452932098765432[;crlf;]2[;]-1[;]Leu1[;]Leu[;][;crlf;]0[;]-1[;]Ile2[;]Ile[;][;crlf;]0[;]-1[;]Glu3[;]Glu[;][;crlf;]2[;]-1[;]Lys4[;]Lys[;][;crlf;]68[;]1[;]Phe5[;]Phe[;]"/>
  <p:tag name="HASRESULTS" val="False"/>
  <p:tag name="TPQUESTIONXML" val="﻿&lt;?xml version=&quot;1.0&quot; encoding=&quot;utf-8&quot;?&gt;&#10;&lt;questionlist&gt;&#10;    &lt;properties&gt;&#10;        &lt;guid&gt;352E9865FDF64D8D84812A4B02343D50&lt;/guid&gt;&#10;        &lt;description /&gt;&#10;        &lt;date&gt;1/22/2016 12:21:38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FC58D4CA4BD8411F80D2E1D2BFED5AC3&lt;/guid&gt;&#10;            &lt;repollguid&gt;640EFAE7B36D427CA89AD6EDEBA92023&lt;/repollguid&gt;&#10;            &lt;sourceid&gt;BF069B3AF80844079E947837CC44E249&lt;/sourceid&gt;&#10;            &lt;questiontext&gt;What amino acid is encoded by this codon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F18DD84AC213448087F4EBB3411D0DC4&lt;/guid&gt;&#10;                    &lt;answertext&gt;Leu&lt;/answertext&gt;&#10;                    &lt;valuetype&gt;-1&lt;/valuetype&gt;&#10;                &lt;/answer&gt;&#10;                &lt;answer&gt;&#10;                    &lt;guid&gt;9CF7806B657845CC9FDE8272CCB1DACC&lt;/guid&gt;&#10;                    &lt;answertext&gt;Ile&lt;/answertext&gt;&#10;                    &lt;valuetype&gt;-1&lt;/valuetype&gt;&#10;                &lt;/answer&gt;&#10;                &lt;answer&gt;&#10;                    &lt;guid&gt;97C4416474324046ADFBD7E6A10ABB5F&lt;/guid&gt;&#10;                    &lt;answertext&gt;Glu&lt;/answertext&gt;&#10;                    &lt;valuetype&gt;-1&lt;/valuetype&gt;&#10;                &lt;/answer&gt;&#10;                &lt;answer&gt;&#10;                    &lt;guid&gt;09D5DBFC7CD247BD89B29B1FF84046B5&lt;/guid&gt;&#10;                    &lt;answertext&gt;Lys&lt;/answertext&gt;&#10;                    &lt;valuetype&gt;-1&lt;/valuetype&gt;&#10;                &lt;/answer&gt;&#10;                &lt;answer&gt;&#10;                    &lt;guid&gt;922D117229D447DFBD350A6429F28E51&lt;/guid&gt;&#10;                    &lt;answertext&gt;Phe&lt;/answertext&gt;&#10;                    &lt;valuetype&gt;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LIVECHARTING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968181E0EAC44F3C9DA9F74BE1A0C62A&lt;/guid&gt;&#10;        &lt;description /&gt;&#10;        &lt;date&gt;1/23/2014 1:35:41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AD7B84E146C9402BB995779CE81E5C17&lt;/guid&gt;&#10;            &lt;repollguid&gt;6A6705099AFF40C28BF6E9ED255598C4&lt;/repollguid&gt;&#10;            &lt;sourceid&gt;EC83C738ED5E48089757D7187583E90F&lt;/sourceid&gt;&#10;            &lt;questiontext&gt;Where is the promoter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EB49D843256149F682C2736838897DCE&lt;/guid&gt;&#10;                    &lt;answertext&gt;Upstream of Exon 1&lt;/answertext&gt;&#10;                    &lt;valuetype&gt;1&lt;/valuetype&gt;&#10;                &lt;/answer&gt;&#10;                &lt;answer&gt;&#10;                    &lt;guid&gt;DADF6722EB2B4FDFB8558B45157E5A3C&lt;/guid&gt;&#10;                    &lt;answertext&gt;Downstream of Exon 1&lt;/answertext&gt;&#10;                    &lt;valuetype&gt;-1&lt;/valuetype&gt;&#10;                &lt;/answer&gt;&#10;                &lt;answer&gt;&#10;                    &lt;guid&gt;C61C1013A4244DE4B6D0DDECC79D31A4&lt;/guid&gt;&#10;                    &lt;answertext&gt;Upstream of exon 3&lt;/answertext&gt;&#10;                    &lt;valuetype&gt;-1&lt;/valuetype&gt;&#10;                &lt;/answer&gt;&#10;                &lt;answer&gt;&#10;                    &lt;guid&gt;C453D40A63E641248CFD0AA9370BA279&lt;/guid&gt;&#10;                    &lt;answertext&gt;Downstream of exon 3&lt;/answertext&gt;&#10;                    &lt;valuetype&gt;-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RESULTS" val="Where is the promoter?[;crlf;]74[;]74[;]74[;]False[;]69[;][;crlf;]1.13513513513514[;]1[;]0.502004746513695[;]0.252008765522279[;crlf;]69[;]1[;]Upstream of Exon 11[;]Upstream of Exon 1[;][;crlf;]0[;]-1[;]Downstream of Exon 12[;]Downstream of Exon 1[;][;crlf;]5[;]-1[;]Upstream of exon 33[;]Upstream of exon 3[;][;crlf;]0[;]-1[;]Downstream of exon 34[;]Downstream of exon 3[;]"/>
  <p:tag name="HASRESULTS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NUMBERFORMAT" val="0"/>
  <p:tag name="LABELFORMAT" val="0"/>
  <p:tag name="COLORTYPE" val="SCHEM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A61A3782F10B4463A4E3CA0758A6B61C&lt;/guid&gt;&#10;        &lt;description /&gt;&#10;        &lt;date&gt;1/23/2014 1:38:55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442DA3549DF7434AB910E154B72D23D9&lt;/guid&gt;&#10;            &lt;repollguid&gt;8117071EB9894DA49A5D65EC1A4FFA06&lt;/repollguid&gt;&#10;            &lt;sourceid&gt;98F172163614456893A1D552F6832585&lt;/sourceid&gt;&#10;            &lt;questiontext&gt;Which of the primary transcripts is the longest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3E38192332E64B0799D94174056A2584&lt;/guid&gt;&#10;                    &lt;answertext&gt;Transcript A&lt;/answertext&gt;&#10;                    &lt;valuetype&gt;-1&lt;/valuetype&gt;&#10;                &lt;/answer&gt;&#10;                &lt;answer&gt;&#10;                    &lt;guid&gt;C352AB251B244E5B9B2C3465A35768F1&lt;/guid&gt;&#10;                    &lt;answertext&gt;Transcript B&lt;/answertext&gt;&#10;                    &lt;valuetype&gt;-1&lt;/valuetype&gt;&#10;                &lt;/answer&gt;&#10;                &lt;answer&gt;&#10;                    &lt;guid&gt;4AD8C051B89A47199D3A1DB09AE9CB2A&lt;/guid&gt;&#10;                    &lt;answertext&gt;Transcript C&lt;/answertext&gt;&#10;                    &lt;valuetype&gt;-1&lt;/valuetype&gt;&#10;                &lt;/answer&gt;&#10;                &lt;answer&gt;&#10;                    &lt;guid&gt;EDC09F33FE8B44E1B309DF244E871FF7&lt;/guid&gt;&#10;                    &lt;answertext&gt;They are all the same length&lt;/answertext&gt;&#10;                    &lt;valuetype&gt;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Which of the primary transcripts is the longest?[;crlf;]74[;]74[;]74[;]False[;]65[;][;crlf;]3.77027027027027[;]4[;]0.668748271981547[;]0.447224251278305[;crlf;]2[;]-1[;]Transcript A1[;]Transcript A[;][;crlf;]4[;]-1[;]Transcript B2[;]Transcript B[;][;crlf;]3[;]-1[;]Transcript C3[;]Transcript C[;][;crlf;]65[;]1[;]They are all the same length4[;]They are all the same length[;]"/>
  <p:tag name="HASRESULTS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1094</Words>
  <Application>Microsoft Office PowerPoint</Application>
  <PresentationFormat>On-screen Show (4:3)</PresentationFormat>
  <Paragraphs>177</Paragraphs>
  <Slides>24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ＭＳ Ｐゴシック</vt:lpstr>
      <vt:lpstr>Arial</vt:lpstr>
      <vt:lpstr>Calibri</vt:lpstr>
      <vt:lpstr>Wingdings</vt:lpstr>
      <vt:lpstr>Office Theme</vt:lpstr>
      <vt:lpstr>Chart</vt:lpstr>
      <vt:lpstr>PowerPoint Presentation</vt:lpstr>
      <vt:lpstr>Extra Credit Opportunity </vt:lpstr>
      <vt:lpstr>Today’s Learning Objectives</vt:lpstr>
      <vt:lpstr>Prokaryotic mRNAs are ready-to-go; Eukaryotic mRNAs require processing</vt:lpstr>
      <vt:lpstr>PowerPoint Presentation</vt:lpstr>
      <vt:lpstr>PowerPoint Presentation</vt:lpstr>
      <vt:lpstr>PowerPoint Presentation</vt:lpstr>
      <vt:lpstr>PowerPoint Presentation</vt:lpstr>
      <vt:lpstr>Below is a schematic of the primary transcript of the beta-globin gene, a component of hemoglobin. The normal beta-globin gene contains three exons and two introns. Mutations that affect beta-globin cause many blood diseases including sickle cell anemia and beta-thalassemia.</vt:lpstr>
      <vt:lpstr>Where is the promoter?</vt:lpstr>
      <vt:lpstr>Which of the primary transcripts is the longest?</vt:lpstr>
      <vt:lpstr>Which of the fully processed mRNAs is the longest?</vt:lpstr>
      <vt:lpstr>The Survival of Motor Neuron genes (SMN1/2) are regulated by alternative splicing </vt:lpstr>
      <vt:lpstr>PowerPoint Presentation</vt:lpstr>
      <vt:lpstr>Anatomy of a mature eukaryotic mRNA</vt:lpstr>
      <vt:lpstr>PowerPoint Presentation</vt:lpstr>
      <vt:lpstr>PowerPoint Presentation</vt:lpstr>
      <vt:lpstr>PowerPoint Presentation</vt:lpstr>
      <vt:lpstr>Translation</vt:lpstr>
      <vt:lpstr>mRNAs are decoded by ribosomes</vt:lpstr>
      <vt:lpstr>(transfer) tRNAs deliver the correct amino acid by pairing with the codon </vt:lpstr>
      <vt:lpstr>What is the codon that will be recognized by this tRNA?</vt:lpstr>
      <vt:lpstr>What amino acid is encoded by this codon?</vt:lpstr>
      <vt:lpstr>Wobble Bases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Farny</dc:creator>
  <cp:lastModifiedBy>Farny, Natalie</cp:lastModifiedBy>
  <cp:revision>139</cp:revision>
  <cp:lastPrinted>2013-01-17T16:54:22Z</cp:lastPrinted>
  <dcterms:created xsi:type="dcterms:W3CDTF">2013-01-15T22:07:51Z</dcterms:created>
  <dcterms:modified xsi:type="dcterms:W3CDTF">2017-01-23T21:24:45Z</dcterms:modified>
</cp:coreProperties>
</file>