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2" r:id="rId2"/>
    <p:sldId id="435" r:id="rId3"/>
    <p:sldId id="307" r:id="rId4"/>
    <p:sldId id="398" r:id="rId5"/>
    <p:sldId id="399" r:id="rId6"/>
    <p:sldId id="400" r:id="rId7"/>
    <p:sldId id="401" r:id="rId8"/>
    <p:sldId id="402" r:id="rId9"/>
    <p:sldId id="404" r:id="rId10"/>
    <p:sldId id="405" r:id="rId11"/>
    <p:sldId id="406" r:id="rId12"/>
    <p:sldId id="407" r:id="rId13"/>
    <p:sldId id="408" r:id="rId14"/>
    <p:sldId id="409" r:id="rId15"/>
    <p:sldId id="433" r:id="rId16"/>
    <p:sldId id="434" r:id="rId17"/>
    <p:sldId id="411" r:id="rId18"/>
    <p:sldId id="413" r:id="rId19"/>
    <p:sldId id="414" r:id="rId20"/>
    <p:sldId id="415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9" r:id="rId35"/>
    <p:sldId id="436" r:id="rId36"/>
    <p:sldId id="437" r:id="rId37"/>
    <p:sldId id="438" r:id="rId38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65A5D7-8626-E549-953D-6E6A1AD5B8E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9AFC62-8D71-9949-A0D1-37641850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1-26T20:21:51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2791 13895 377 0,'0'0'10'0,"-11"-10"1"0,0 3 2 16,-4-2 1-16,-5 2 1 16,-6-1-1-16,-6 3 2 15,-7 4-1-15,-3 7-7 16,-7 15-3-16,-1 11-2 0,-6 14-1 15,0 10-1 1,0 14 1-16,4 17 0 0,1 8 1 16,9 11-3-16,8 3 0 0,8 2 0 15,14-5 0 1,11-4 0-16,12-10 0 0,18-13 0 15,13-14 0-15,14-20 0 16,12-15 0-16,8-20 0 0,5-21 0 16,5-24 0-1,-4-22 0-15,-5-20 0 0,-6-16 0 16,-11-16 0-16,-15-7 0 0,-14-2 0 15,-15 7 0 1,-16 9 0-16,-8 15 0 0,-18 17 0 16,-17 8 0-16,-18 24-76 15,7 19-12-15</inkml:trace>
  <inkml:trace contextRef="#ctx0" brushRef="#br0" timeOffset="15070.4521">3201 13143 247 0,'0'0'9'0,"7"-5"4"0,-7 5 5 15,12-8 3-15,-12 8 3 16,12-7 2-16,-12 7 3 0,13-8 1 16,-13 8-7-1,0 0-4-15,0 0-3 0,0 0-3 16,0 0-3-16,9-6-1 0,-9 6-5 15,0 0-4 1,0 0 0-16,0 0 0 0,0 0 0 16,0 0 0-16,0 0 0 15,0 0 0-15,0 0 0 0,0 0 0 16,0 0 0-1,-5-1 0-15,5 1 0 0,-18-4 0 16,8 1 0 0,-5 2 0-16,0-1 0 0,0 1 0 15,0 1 0-15,3-1 0 0,2 1 0 16,1 0 0-1,9 0 0-15,-9 0 0 0,9 0 0 16,0 0 0-16,-10-2 0 16,10 2 0-16,-10-4 0 0,10 4 0 15,-13-6 0 1,13 6 0-16,-15-4 0 0,15 4 0 15,-14-3 0-15,14 3 0 0,-11-1 0 16,11 1 0 0,0 0 0-16,-13 0 0 0,13 0 0 15,-4 11 0-15,1-3 0 16,-1 3 0-16,2 2 0 0,-2 3 0 15,0 6 0 1,2 0 0-16,0 2 0 0,0 2 0 16,1-1 0-1,1-1 0-15,-2-2 0 0,2 1 0 16,0-6 0-16,0-2 0 0,0-6 0 15,0-9 0-15,4 11 0 16,-4-11 0-16,0 0 0 16,0 0 0-16,0 0 0 15,3-5 0-15,-3 5 0 0,4-15 0 16,-4 15 0-1,7-12 0-15,-7 12 0 0,18-12 0 16,-4 10 0-16,7 2 0 16,3 0 0-16,5 5 0 15,9 4 0-15,2 1 0 0,2 5 0 16,1 1 0-16,1 1 0 15,-4 3-2-15,-4-2 0 0,-4 0 2 16,-7 1-1 0,-8-2 2-16,-4 2 1 0,-9-1 0 15,-4 3-2 1,-13-4 0-16,-4 4 0 0,-5-1 0 15,-6-3 0-15,-4 1 0 0,-2-4 0 16,-1-2 0-16,-3-6 0 16,3-5 0-16,-2-1 0 15,2-10-4-15,8-11-65 16,3 1-19-16</inkml:trace>
  <inkml:trace contextRef="#ctx0" brushRef="#br0" timeOffset="15560.4668">3460 12672 297 0,'0'0'6'0,"0"0"4"15,0 0 4-15,0 0 2 16,0 0 2-16,0 0 1 0,0 0 1 15,0 0 0 1,3 6-5-16,-3-6-3 0,3 18-3 16,3-5-2-16,-2 6-3 15,2 1 1-15,-4 5 0 16,3 0-1-16,-4-2-6 0,2 0-11 15,-3-1-63-15,-2-12-6 16</inkml:trace>
  <inkml:trace contextRef="#ctx0" brushRef="#br0" timeOffset="17930.5379">4048 13220 331 0,'0'0'3'0,"0"0"2"15,0 0 0 1,0 0 1-16,0 0 1 0,0 0-1 16,0 0 2-16,0 0 0 15,0 0-2-15,2 9-3 0,-2-9 0 16,10 16 0-16,-10-16-1 0,18 18 1 15,-3-10 0 1,5 1-1-16,7-2 1 0,4-2 0 16,6-1 0-1,5-3 0-15,9-1-1 0,0 0 0 16,4 0 1-16,1-3-1 15,0-1 0-15,-1-1 0 0,-1 0 0 16,0 2-1 0,-4-3 0-16,1 3 0 0,-2-2 0 15,-2 1-1-15,1-1 1 0,-2 1-1 16,0 2 0-1,2-1 0-15,-4 2 0 0,3-1-1 16,0 2 2-16,-1 0-1 16,-1 0 0-16,-1 0 0 15,1 1 2-15,0 0-2 16,-2 1 1-16,-1 0 1 0,1 0-1 15,-2-1 1-15,3-1 0 0,0 0 0 16,4 0 0 0,-2 0 0-16,5 0-1 0,0-3 0 15,0 0-1 1,1-1 1-16,-5 0-1 0,4 4 1 15,-7-3 1-15,-1 3-1 16,-3 0 1-16,0 0 0 0,-4 0 0 16,0 0 1-1,-1 0-1-15,-3 0 1 0,-3 0-1 16,0 0 0-16,-3-2 0 0,1 0 0 15,-7 1 0 1,1-3-1-16,-2 1 0 0,-2 1 1 16,0-1-1-16,-1-1 0 15,0 1 0-15,-2 1 0 16,1-1-1-16,1 3 1 15,-3-2 0-15,5 1-1 0,-5 1 1 16,3 0 0 0,-1 0 1-16,1 0-1 0,0 0 1 15,1 0 1-15,-2 0-1 0,2-1 0 16,-5 0 2 0,3 1-4-16,-4-2 0 0,2 2 0 15,-4-1 0-15,0 0 0 16,-9 1 0-16,13-3 0 0,-13 3 0 15,13-4 0 1,-13 4 0-16,16-5 0 0,-16 5 0 16,17-5 0-16,-7 5 0 0,0-3 0 15,3 3 0 1,-4-1 0-16,2 0 0 0,-11 1 0 15,19 0 0-15,-19 0 0 16,14 0 0-16,-14 0 0 16,16 0 0-16,-8 0 0 15,2 0 0-15,1 0 0 0,2 0 0 16,0 0 0-1,4 0 0-15,-1 1 0 0,4 2 0 16,-1-2 0-16,0-1 0 0,-3 2 0 16,1 0 0-1,-5-2 0-15,-2 0 0 0,-10 0 0 16,12 0 0-16,-12 0 0 15,0 0 0-15,0 0 0 0,10 0 0 16,-10 0 0 0,0 0 0-16,0 0 0 0,0 0 0 15,0 0 0 1,0 0 0-16,0 0 0 0,0 0 0 15,9 3 0-15,-9-3 0 0,0 0 0 16,0 0 0-16,0 0 0 16,0 0 0-16,0 0 0 0,10 0 0 15,-10 0 0 1,0 0 0-16,0 0 0 0,11 0 0 15,-11 0 0 1,9 0 0-16,-9 0 0 0,9 0 0 16,-9 0-4-16,10-2-2 0,-10 2-1 15,0 0 0-15,12-12 0 16,-12 12 1-16,4-15 1 15,-4 5 1-15,0 1 2 16,0-2 2-16,-1 0 2 0,-4 1 0 16,-2-1 0-1,-1 0 0-15,-2 2-1 0,3-3 0 16,-4 0 0-16,-3 0-1 15,2-1 0-15,-2-1 0 16,-4 0 0-16,1 1 0 0,-1 0 0 16,-1 2 0-16,0 0 0 15,-2 2 1-15,1 2 0 0,0 0 0 16,4 2 1-1,-1 1 1-15,2-1 0 0,4 2 1 16,2 2 0 0,9 1-1-16,-10-4 1 0,10 4-1 15,0 0-1-15,0 0 0 16,0 0-1-16,0 0-1 0,0 0 0 15,6-4 0-15,-6 4 0 16,17-2 0-16,-8 0 0 16,4 1 0-16,2 1 1 0,-1-2-1 15,2 2 0 1,2-1 0-16,0 1 0 0,-2 0 0 15,2 1 0-15,0 2 0 16,-2 1 0-16,3 0 0 16,-2 1 0-16,-2 0 0 0,1-1-1 15,-3 0 1-15,-1 1 1 16,0 1-1-16,-3-3 0 0,-9-3 0 15,12 12 0 1,-12-12 0-16,9 19 0 0,-7-7 0 16,-2 6 0-1,0 4 2-15,-4 4-2 0,-3 3 0 16,-2 4 0-16,-1 1 0 15,-3 0 0-15,0 2 0 0,-1-2 0 16,-1-2 0-16,0-1 0 0,-1 1 0 16,1-6-6-1,6 4-25-15,1-6-53 0,-2-6-4 16</inkml:trace>
  <inkml:trace contextRef="#ctx0" brushRef="#br0" timeOffset="18860.5658">7659 12806 407 0,'0'0'4'0,"0"0"3"15,0 0 2-15,0 0 0 16,0 0 1-16,1-8 1 0,-1 8 0 16,0 0-1-16,4-9-4 0,-4 9-3 15,11-14-3 1,2 9-3-16,1-2-2 0,6 4-3 15,-1 0-1 1,2 3 1-16,-2 5 0 0,-3 8 1 16,-6 4 3-16,-6 5 4 15,-4 2 3-15,-1 0 1 0,-7 0 1 16,-1-5 1-1,0 1-1-15,-1-6-2 0,6-4-1 16,4-10-1-16,-1 9-2 0,1-9 1 16,11 3-1-1,3-1 0-15,3 1 0 0,3 0 0 16,4 5 1-16,0 3 0 15,2 2-1-15,-1 5 1 16,-3-1 0-16,-3 5-1 16,-6-2 2-16,-3 2 2 0,-5 1 0 15,-5 0 1 1,-6 0 1-16,-10 1 1 0,-3 1 0 15,-7-1 0-15,-2 0-1 0,-3-2-1 16,-4-5-1 0,3-2-3-16,-2-6-1 0,3-5-6 15,-1-8-9-15,10-13-61 16,1 2-9-16</inkml:trace>
  <inkml:trace contextRef="#ctx0" brushRef="#br0" timeOffset="19220.5766">8323 12525 336 0,'0'0'5'0,"0"0"4"16,0 0 1-16,0 0 3 16,8 1 1-16,-8-1 1 0,4 17 1 15,-4-1 0 1,0 3-4-16,-4 6-3 0,1 3-3 15,-2 2-2-15,-1 1-4 0,-1 0-6 16,-1-7-10 0,4-4-55-16,0 5-9 0</inkml:trace>
  <inkml:trace contextRef="#ctx0" brushRef="#br0" timeOffset="21070.6321">3835 13944 282 0,'0'0'4'16,"0"0"3"0,-5-9 3-16,5 9 3 0,-6-14 4 15,1 2 2 1,1 0 3-16,-2-2 3 0,3 0-4 15,-5-1-3-15,3 1-2 0,-4 1-3 16,2 1-4 0,-6 5-3-16,1 2-2 0,-4 5-3 15,1 0-1-15,-2 7 0 16,-2 8-1-16,4 4 1 0,-3 5 0 15,7 2 0 1,0 4 0-16,5-1 0 0,2 1 1 16,4-3-1-16,0-4 0 0,7-1-1 15,3-8 0 1,-1-4 1-16,1-5-1 0,1-5-1 15,0-8-1-15,-1-6-1 16,0-7 0-16,-2-5-1 0,1-2 0 16,-2-4-1-1,1 3 1-15,-2 3 1 0,1 2 2 16,-3 7 3-1,1 5 0-15,-5 12 2 0,9-4 2 16,-9 4-1-16,8 19 0 0,0-1 1 16,-3 6-2-1,2 1 0-15,2 1-3 0,2 3-2 16,-4-4-6-16,8 2-14 15,5 1-51-15,-1-13-9 0</inkml:trace>
  <inkml:trace contextRef="#ctx0" brushRef="#br0" timeOffset="21800.654">4271 13817 351 0,'0'0'5'0,"0"0"2"16,0 0 2-1,0 0 0-15,0 0 3 0,-11-12 2 16,11 12 1-16,-11-14 2 15,1 7-4-15,1 2-2 16,-3-2-1-16,2 4-2 16,-3 0-1-16,0 3-4 0,-3 0-1 15,1 3-2 1,-2 4-1-16,0 4 0 0,0 2-1 15,0 2 0-15,4 3 1 0,2 0 0 16,1 3 0 0,5 2 0-16,2-2 0 0,3 0 0 15,3-3 0-15,3-1 1 16,6-3-2-16,3-6 1 0,2-4 0 15,2-4-1 1,2-6-1-16,-3-9-1 0,0-2 0 16,-3-3 0-16,-2-3 0 0,-2 2 1 15,-3 0 1 1,-3 4 1-16,-2 3 1 0,-3 14 1 15,3-12-1-15,-3 12 0 16,0 0 1-16,0 9-1 16,-1 4 0-16,-3 4 1 15,0 2-1-15,3 3 1 0,1 1 1 16,-1 0 0-1,1 1 0-15,2-5 0 0,7-2-1 16,2-2-6-16,-1-11-30 0,0 2-43 16,9-3-2-1</inkml:trace>
  <inkml:trace contextRef="#ctx0" brushRef="#br0" timeOffset="22320.6696">4691 13655 317 0,'0'0'7'0,"0"0"0"15,0 0 0-15,0 6 1 16,0 3 0-16,0 5 3 16,-2 3 0-16,-1 10 1 0,-1 7-6 15,0 9-2 1,-1 6-2-16,1 8-6 0,0 0-11 15,2 1-22-15,2-2-35 0,-3-11-6 16</inkml:trace>
  <inkml:trace contextRef="#ctx0" brushRef="#br0" timeOffset="22510.6753">4486 13885 379 0,'0'0'4'15,"0"0"2"1,11 15 1-16,-2-7 1 0,3 1-1 15,2 0 0 1,4 4-4-16,0-4-3 0,4 1-18 16,2 4-54-16,-1-11-5 15</inkml:trace>
  <inkml:trace contextRef="#ctx0" brushRef="#br0" timeOffset="22770.6831">5007 13658 325 0,'0'0'6'0,"0"0"2"16,0 17 3-16,0-3 0 0,0 5 3 15,0 6 0-15,-1 7 0 0,0 8 0 16,1 0-5 0,-1 8-6-16,-1-3-8 0,2 4-9 15,0-3-23 1,0-8-39-16,1-6-5 0</inkml:trace>
  <inkml:trace contextRef="#ctx0" brushRef="#br0" timeOffset="22940.6882">4920 13811 422 0,'0'0'4'0,"0"0"2"16,8 4 1-1,3-1 1-15,2 0 0 0,7-1-2 16,2-2-7-16,14-10-67 15,-5 5-11-15</inkml:trace>
  <inkml:trace contextRef="#ctx0" brushRef="#br0" timeOffset="23740.7122">5441 13823 359 0,'0'0'4'0,"0"0"3"0,-10-12 1 16,1 9 1 0,-4 0-2-16,-3 1 1 0,-5 2 0 15,1 5 0 1,0 8-3-16,-1 5-3 0,3 4-2 15,3 4 1-15,3 3-1 0,4 1 0 16,7-1-2-16,1-4-2 16,5-2-2-16,6-7-3 0,1-3-1 15,2-7 0 1,2-6-1-16,-2-1 2 0,-3-9 0 15,1 0 3 1,-4-2 4-16,-1 3 3 0,-3-3 2 16,-4 12 2-16,3-11 1 0,-3 11 1 15,0 0-1 1,6 15 2-16,-5 2-2 0,1 8 1 15,0 1-2-15,4 8 0 16,-3 2-2-16,2 4 1 0,-1-2 1 16,0-1 1-1,-3-5 2-15,-1-5-1 0,-5-2 1 16,-5-8-1-1,-3-5-1-15,-6-7-4 0,-2-2-13 16,-2-3-58-16,0-8-13 0</inkml:trace>
  <inkml:trace contextRef="#ctx0" brushRef="#br0" timeOffset="24540.7362">5685 13880 137 0,'0'0'6'0,"0"0"6"0,10 0 6 16,-10 0 5-1,0 0 3-15,11 0 5 0,-11 0 1 16,12-2 2-1,-12 2-4-15,0 0-4 0,0 0-6 16,11-12-4-16,-11 12-4 0,0 0-3 16,0 0-3-16,8-10 0 15,-8 10-2-15,0 0-1 16,0-14 0-16,0 14 1 15,-3-10-1-15,3 10 2 0,-10-11-2 16,10 11 0 0,-12-6-1-16,12 6 0 0,-15 2-1 15,4 3 0-15,2 7-1 16,-2 0-1-16,3 5 0 15,-3 0 0-15,5 3 0 0,0 1-1 16,5-1 1-16,1-3-2 16,4 0 1-16,5-8-1 15,5-2 0-15,1-7 1 16,6 0-1-16,-2-8 0 0,0-7 0 15,-3 0 1 1,1-4 1-16,-5 1-1 0,-2 2 1 16,-2 4 1-16,-4 2-1 0,-4 10 1 15,0 0 1 1,0 0 0-16,0 0-1 0,10 19 1 15,-10-1 0-15,1 7 0 16,1 4 1-16,2 3-2 0,-1 6 1 16,-2 2-1-1,4-1 1-15,-2 1 0 0,-2-1 1 16,1-1 1-1,-2-3 1-15,-1-1 1 0,-8-5 0 16,-3-4 1-16,-8-1-2 0,-1-8-2 16,-3-1-12-16,-8-3-64 15,1-12-9-15</inkml:trace>
  <inkml:trace contextRef="#ctx0" brushRef="#br0" timeOffset="25280.7584">6212 13805 313 0,'0'0'2'0,"0"0"0"0,0 0 3 16,-4-11-1 0,4 11 1-16,-17-7 3 0,2 4 1 15,-2 0 1 1,-4 3 1-16,0 0-2 0,-5 9 0 15,0 4-2-15,2 4 0 0,-1 2-3 16,2 6-1-16,6 3-1 16,0 3 0-16,7 1 0 15,2 0 0-15,6-4-2 16,3-3-1-16,9-4 2 0,6-8-1 15,1-8-2 1,1-8-1-16,3-9-2 0,1-6 1 16,-3-6 0-16,0-3 1 0,-5-1-1 15,-2 2 3 1,2 4 2-16,-2 5 2 0,-4 4 4 15,1 7 1-15,-9 6 0 16,16 2 1-16,-8 10-1 0,-2 5-1 16,2 0-2-1,0 5-3-15,1 0-7 0,3 0-12 16,-6-1-34-1,4-3-26-15,6-2-6 0</inkml:trace>
  <inkml:trace contextRef="#ctx0" brushRef="#br0" timeOffset="25790.7737">6541 13769 349 0,'0'0'7'16,"0"0"3"-16,0 0 2 0,1-10 1 15,-1 10-1 1,0 0 1-16,-10-13 0 0,0 11-1 16,-2 1-6-16,-2 1-3 0,-1 7-2 15,-2 7 0 1,0 3 1-16,0 5-1 0,2 4 2 15,1 3-1-15,5 2 1 16,1 0-2-16,3-3 0 16,5-1-2-16,1-9-2 15,8-4 1-15,0-7-2 0,3-7 0 16,0-5-1-1,3-10 0-15,0-2 0 0,-3-5 2 16,1-4 0-16,-2 4 0 0,-2 0 2 16,-2 5 2-1,-2 3 2-15,-5 14 0 0,6-9 2 16,-6 9-1-16,0 17 1 15,0 1 0-15,0 7 0 0,0 2-2 16,0 1 0 0,1 1-1-16,4-3-5 0,9 1-17 15,8-7-59 1,-4-9-1-16</inkml:trace>
  <inkml:trace contextRef="#ctx0" brushRef="#br0" timeOffset="28050.8415">6924 13776 56 0,'0'0'-1'16,"5"-4"3"-16,-5 4 11 0,10-7 12 16,-10 7 8-1,15-6 5-15,-15 6 5 0,13-9 1 16,-13 9 2-16,0 0-2 15,4-10-9-15,-4 10-8 0,0 0-8 16,0-12-5 0,0 12-2-16,-10-10-3 0,10 10-3 15,-18-9-1 1,8 8-1-16,-2-1-1 0,-2 2-1 15,0 0 0-15,2 3-2 0,-3 4 0 16,1 3 0-16,2 2 0 16,3 4 0-16,5 0-1 0,2 3 1 15,2 0-2 1,2-2-2-16,5-2-2 0,9-1-6 15,-3-9-3 1,7-3-4-16,-4-4-1 0,6-6-1 16,-7-6 2-16,5-6 5 0,-1 0 7 15,-6-1 8 1,2 4 6-16,-8 3 6 0,6 4 2 15,-13 10 2-15,12 0 0 16,-10 7-2-16,-2 12-1 0,0 8-3 16,0 4 0-1,-3 6-2-15,-2 7 1 0,2-1 0 16,-4 1-1-1,0-1-1-15,2-5-5 0,-4-5-3 16,1-7 0-16,-2-4 0 0,-3-11 0 16,2 4-5-16,-5-18-80 15,-9-12-2-15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1-26T20:23:40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22040 13690 231 0,'0'0'4'0,"0"0"4"0,0 0 3 16,0 0 4-1,-1-6 4-15,1 6 3 0,0 0 4 16,0-9 1-1,0 9 0-15,0 0-4 0,0-11-3 16,0 11-2-16,0 0-3 0,0-11-4 16,0 11-3-16,0 0-2 15,-11-10 0-15,11 10-2 0,-8-6 0 16,0 2-2-1,8 4 0-15,-17-7 0 0,7 3-2 16,-2-1 0 0,-2 0 0-16,-2 0 0 0,-5 0 0 15,1 3 0-15,-1-1 0 16,0 1 0-16,0 1 0 0,-2 0 0 15,2 0 0-15,2-1 0 16,5 0 0-16,2-1 0 16,0 1 0-16,3-1 0 0,9 3 0 15,-9-7 0 1,9 7 0-16,-8-4 0 0,8 4 0 15,0 0 0 1,-10-1 0-16,10 1 0 0,0 0 0 16,-11 0 0-16,11 0 0 0,0 0 0 15,0 0 0-15,0 0 0 16,-9 3 0-16,9-3 0 0,-5 12 0 15,0-2 0 1,2 4 0-16,-1 5 0 0,-2-1 0 16,-1 5 0-1,2 2 0-15,-1 1 0 0,0 0 0 16,-3-1 0-16,3-1 0 15,-1-1 0-15,1-2 0 0,1-2 0 16,1-3 0-16,0-1 0 16,-1-5 0-16,5-10 0 15,-2 14 0-15,2-14 0 0,0 0 0 16,0 0 0-1,0 0 0-15,0 0 0 0,0-7 0 16,0 7 0 0,2-10 0-16,-2 10 0 0,18-11 0 15,-6 8 0-15,6 3 0 16,-1 0 0-16,6 0 0 0,0 6 0 15,0 4 0-15,4 5 0 0,-4 3 0 16,1 3 0 0,-3 4 0-16,0 1 0 0,-6 3 0 15,-3 3 0 1,-5-3 0-16,-3 2 0 0,-4-2 0 15,-2 0 0-15,-11-4 0 16,0-4 0-16,-6-1 0 0,1-2 0 16,-7-5 0-16,1-3 0 15,-4-4 0-15,0-3 0 16,-1-3 0-16,-5 0 0 0,5-6 0 15,-1-1 0 1,5 1 0-16,-5-6-13 0,-2 6-73 16,12 2-2-1</inkml:trace>
  <inkml:trace contextRef="#ctx0" brushRef="#br0" timeOffset="560.0168">22424 13325 352 0,'0'0'5'0,"0"0"1"16,0 0 4-16,0 0 0 16,0 0-1-16,0 0 0 15,0 0 1-15,0 0 1 0,1 16-3 16,1 1-3-1,-1 7 1-15,-1 3-1 0,0 5 0 16,0 3 0-16,-4-6-1 16,-5 0-5-16,0-2-13 15,-5-2-62-15,-2-14-4 16</inkml:trace>
  <inkml:trace contextRef="#ctx0" brushRef="#br0" timeOffset="2270.0681">20759 13912 253 0,'0'0'11'16,"0"0"3"-16,0 0 1 0,0 0 2 15,0 0 2-15,0 0 0 16,0 0 4-16,-9-3 2 0,9 3-10 15,-12-7-3 1,12 7-1-16,-20-10-2 0,9 6-2 16,-3 1-1-1,-4 1-3-15,-1-1-1 0,0 3-1 16,-6 0-1-16,2 0 1 15,-6 0-1-15,-1 3 1 0,-4-3 0 16,-3 0 0-16,-7 3 0 16,-3-3 0-16,-5 1 0 15,-5-1-1-15,-5 0 1 0,-4 0-1 16,-3 0 0-1,-4 0 1-15,-7 0-1 0,0-2 0 16,-2 0 0-16,-4-1 0 16,-1 1 0-16,-2-1 0 15,1-1 0-15,-1 1 0 16,1-1-1-16,-2 1 1 0,0 0 0 15,2-1 0-15,-4 4 0 0,3-3-1 16,-3 1 1 0,0 0 0-16,-2 1 0 0,0 1 0 15,-1 0 0 1,6 0 0-16,-2 0 0 0,4 1 0 15,-1 3-1-15,2-1 1 16,3 2 0-16,1-1 0 0,2 1-1 16,-3 0 1-16,4 2 0 15,2-2 0-15,0 2 1 16,5-2-1-16,3 2 0 0,5 0 0 16,2-2 1-1,5-1-1-15,4 0 1 0,5 1-1 16,2-5 0-16,5 4 0 15,4-2 0-15,5-1 1 16,5 1-1-16,2-1 1 16,8 0 1-16,1-1-1 0,6 1 1 15,1-1 0-15,9 0 0 0,0 0 1 16,0 0-1-1,-9 0 0-15,9 0-1 0,0 0 0 16,0 0 1 0,0 0-1-16,0 0-1 0,0 0 1 15,6 0-1-15,-6 0 0 16,0 0 0-16,0 0-1 0,11 0 1 15,-2 5-1 1,3 2 0-16,4 5 1 0,3 2-1 16,6 2 1-16,1 4 0 0,2 0 0 15,0 0-1 1,-5 1 1-16,1-4-1 0,-6-2 1 15,-4-4-1-15,-4-1 0 16,-10-10 0-16,12 10 1 16,-12-10-3-16,0 0-2 15,0 0-6-15,0 0-10 0,0 0-16 16,-9-5-26-16,9-4-19 0</inkml:trace>
  <inkml:trace contextRef="#ctx0" brushRef="#br0" timeOffset="2550.0765">16775 13690 283 0,'0'0'5'16,"0"0"3"-16,0 0 0 15,0 0 2-15,0 0 2 0,-2 6-1 16,2-6 2 0,-13 12 2-16,2-4-4 0,-7 4 0 15,-2 1-2-15,-6 1 0 16,-2 2 0-16,-4 2-2 15,-1-2 0-15,-1 4-3 16,1-5-5-16,6 1-36 0,-2-1-39 16,7-3-2-16</inkml:trace>
  <inkml:trace contextRef="#ctx0" brushRef="#br0" timeOffset="3670.1101">15949 13587 329 0,'0'0'5'16,"0"0"2"-16,-10-7 2 0,10 7-1 16,-6-14 2-16,5 6-1 0,1-4 0 15,3 0-1 1,12 0-5-16,0-2-2 0,9 5-2 15,3 1 1 1,1 4-1-16,2 4 1 0,-3 2 1 16,-5 7 0-16,-4 5 3 15,-5 6-1-15,-8 2 1 0,-5 0 1 16,-4-1 0-16,-8 1 0 15,-6-2-1-15,2-4-1 16,-1 1-1-16,0-5-1 0,2-4-3 16,5-1 0-1,10-7-1-15,0 0 0 0,-1 10 0 16,7-6 0-1,8 1 1-15,4 5 0 0,1 4 2 16,0 3 0-16,3 5 1 16,-4 2-1-16,-3 4 2 0,-4-2-1 15,-6 1 2-15,-5-1 0 0,-2-4 0 16,-10-3 1-1,-6-3 0-15,-6-3-1 0,-4-5 0 16,-4-2 0 0,-4-4-2-16,-1-2-2 0,-4-6-5 15,1-6-10-15,4-5-28 16,8 0-33-16,-3-6-5 0</inkml:trace>
  <inkml:trace contextRef="#ctx0" brushRef="#br0" timeOffset="4040.1212">16450 13220 284 0,'0'0'5'15,"0"0"3"-15,0 0 2 16,5 9 4-16,-5 2-1 15,-2 7 2-15,-3 4 1 0,-4 5-1 16,-4 3-3 0,-1 8-12-16,-9 1-32 0,4 1-38 15,0-1-6-15</inkml:trace>
  <inkml:trace contextRef="#ctx0" brushRef="#br0" timeOffset="6760.2028">20979 12076 221 0,'0'0'7'0,"0"0"3"16,0 0 3-16,0 0 1 15,0 7 3-15,0-7 0 16,0 0-1-16,0 0 2 0,0 10-5 15,0-10-4 1,0 0-1-16,-4 10-1 0,4-10-3 16,-2 9-1-16,2-9 0 0,-3 10 0 15,3-10-2 1,0 0 0-16,-1 10 1 0,1-10 0 15,0 0 0-15,0 0 0 16,0 0 0-16,0 0-1 0,0 0 0 16,-10-6-1-1,9-4-1-15,1 2-1 0,-2-3 1 16,2 1 2-16,0-2 1 0,0 3 1 15,0-3 1 1,1 4 1-16,-1 8 0 0,1-15 0 16,-1 15-1-16,2-12-1 15,-2 12-2-15,4-9 0 16,-4 9-1-16,0 0 0 15,0 0 0-15,0 0 1 0,0 0 0 16,6 11 0 0,-6 7 0-16,0 2 0 0,0 11 1 15,0 5-1-15,-2 6 0 0,-2 6-1 16,0 3-1-1,2 3-2-15,1-4-2 0,-1 1-4 16,1-6-4-16,-1-8-8 16,-2-6-29-16,4-7-27 0,-3-10-3 15</inkml:trace>
  <inkml:trace contextRef="#ctx0" brushRef="#br0" timeOffset="6990.2097">20799 12262 279 0,'0'0'4'0,"0"0"2"0,0 0 3 16,0 0 0-16,7 2 2 0,2-2 2 15,3 0-1 1,4-4-1-16,5-2-12 0,-1-3-36 16,3-1-28-1,3-3-7-15</inkml:trace>
  <inkml:trace contextRef="#ctx0" brushRef="#br0" timeOffset="7390.2217">20598 11835 257 0,'0'0'3'0,"0"11"4"0,2 0 3 16,-1 8 1-1,-1 9 4-15,0 6 0 0,0 11 1 16,0 6-2-16,-3 8-2 0,-4 2-6 15,2 3-7 1,-5-3-8-16,3-3-16 0,-3-5-19 16,-4-14-24-16,4-1-10 15</inkml:trace>
  <inkml:trace contextRef="#ctx0" brushRef="#br0" timeOffset="7580.2274">20381 12232 384 0,'0'0'3'16,"9"0"1"0,1-5 0-16,3 0 0 0,3-3 0 15,5 0-1-15,-1-4-6 16,6 3-11-16,-7-3-36 0,3-1-23 15,0 3-7 1</inkml:trace>
  <inkml:trace contextRef="#ctx0" brushRef="#br0" timeOffset="7960.2388">20286 11854 329 0,'0'0'1'0,"0"0"0"0,0 4 3 15,0 7 2-15,0 7 3 0,1 5 1 16,-1 10 2-1,0 5 0-15,1 8-1 0,-1 4-1 16,0 3-3 0,0 2-2-16,-1-3-5 0,-2-1-6 15,1-5-11-15,-3-4-26 16,-2-11-30-16,1-4-7 0</inkml:trace>
  <inkml:trace contextRef="#ctx0" brushRef="#br0" timeOffset="8140.2442">20057 12254 377 0,'0'0'4'0,"6"0"2"15,5-1 1-15,2-5 0 0,8 1 1 16,2-2 0-16,6-3-2 15,1-7-13-15,-6 5-64 16,8-2-4-16</inkml:trace>
  <inkml:trace contextRef="#ctx0" brushRef="#br0" timeOffset="8810.2643">19914 12198 318 0,'0'0'4'16,"0"0"0"-16,-5-14 0 0,5 14 0 15,-13-12 1-15,2 5 0 0,-1-3 1 16,-3 5 1-1,1 2-2-15,0 2 2 0,1 1 0 16,0 3 2 0,2 8 0-16,1 1 1 0,-1 5-2 15,6 4 0-15,-1 4-1 16,1 4-1-16,1 4-1 0,4 1-3 15,1 3 0 1,7-5-1-16,2-3-1 0,3-1 0 16,5-10-1-16,5-4-3 0,-2-11-17 15,-9-3-56 1,16-5 0-16</inkml:trace>
  <inkml:trace contextRef="#ctx0" brushRef="#br0" timeOffset="9560.2868">19393 12146 317 0,'0'0'4'16,"0"0"1"-1,0 0 2-15,-1-8 0 0,1 8 2 16,-8-12 2-16,8 12 2 0,-16-12 0 15,1 3-2 1,1 5-3-16,-4 3-1 0,3 1 0 16,-3 4-2-1,0 6-1-15,3 5-1 0,0 4-2 16,3 5 0-16,2 5 0 15,6 0 0-15,2 5-1 0,2-5-1 16,8 0 1 0,6-6-2-16,2-9-1 0,8-7-4 15,-1-7-2-15,0-10 0 0,-2-7-1 16,0-10 1-1,-7-4-1-15,-1 0 1 0,-4 2 5 16,-3 5 7-16,-3 2 1 16,-3 10 1-16,0 12 1 0,0 0 1 15,0 7-1 1,0 12-1-16,0 10-1 0,-1 0-2 15,1 6-1 1,2-2-2-16,5 0-10 0,-1-6-60 16,15-2-4-16</inkml:trace>
  <inkml:trace contextRef="#ctx0" brushRef="#br0" timeOffset="10100.303">18998 12123 361 0,'0'0'7'0,"0"0"0"16,0 0 1-16,-7 5-1 15,7-5 2-15,-16 15 0 16,6-1 0-16,-1 2-1 0,1 3-4 16,-1 5-2-1,1 2 0-15,4 2-1 0,3 0-1 16,3 1-1-16,3-2 0 0,8-3-4 15,6-4-7 1,1-4-34-16,7-8-28 0,4-8-7 16</inkml:trace>
  <inkml:trace contextRef="#ctx0" brushRef="#br0" timeOffset="11370.3411">18638 12141 93 0,'0'0'5'0,"0"0"11"15,0 0 4-15,0 0 7 0,0 0 4 16,0 0 1 0,0 0 3-16,0 0 1 0,0-15-5 15,0 15-7 1,-4-17-4-16,4 17-4 0,-9-17-5 15,3 8-2-15,-2-1 0 16,8 10-1-16,-14-14-1 0,3 9-2 16,1 5 0-16,1 0-1 0,-4 1-1 15,3 10-1 1,0 3-1-16,-1 6-2 0,2 3 1 15,5 5-1 1,-1 1 1-16,5 0-1 0,0-1 1 16,8-5-1-16,4-7-1 15,3-7-1-15,1-9-2 0,3-9-2 16,-2-7 0-16,-1-9 1 15,0-2 0-15,-5-3 1 16,-2 1 3-16,-4 3 2 0,-2 6 3 16,-1 7 2-1,-2 13 0-15,0 0-1 0,0 0 1 16,-4 24 0-1,1 3-2-15,-2 7-2 0,2 5-1 16,0 1 0-16,3 2-9 16,-2-1-35-16,2-9-31 0,3-4-4 15</inkml:trace>
  <inkml:trace contextRef="#ctx0" brushRef="#br0" timeOffset="11740.3522">18342 11955 310 0,'0'0'4'0,"-8"0"3"15,-1 1 1-15,-1 7 2 16,-6 1 2-16,-4 9 2 0,0 2-1 16,-2 8 3-1,4 5-5-15,-1 4-1 0,8 5-3 16,1 1-2-1,5 0-1-15,5-2-2 0,5-1-10 16,5-3-34-16,6-7-34 16,5-9-3-16</inkml:trace>
  <inkml:trace contextRef="#ctx0" brushRef="#br0" timeOffset="15470.4641">21238 11589 327 0,'0'0'2'0,"0"0"1"0,0 0 2 15,-9 0 1-15,9 0 0 0,0 0 2 16,-2-10 3-1,2 10 4-15,8-7-2 0,-8 7 0 16,21-12-1-16,-10 6 0 16,5 2 0-16,1 1-3 0,3 3-2 15,0 0-3 1,1 8-2-16,2 6-2 0,-3 6 0 15,1 4 0 1,-4 3 1-16,1 5-1 0,-6 1 1 16,-4 4 0-16,-5-2 1 0,-2-2 0 15,-1 0 0-15,-5-4-1 16,-6-4-3-16,-1-4-5 0,-8-6-12 15,-1-8-19 1,-6 0-30-16,2-11-15 0</inkml:trace>
  <inkml:trace contextRef="#ctx0" brushRef="#br0" timeOffset="15660.4698">21263 11492 420 0,'0'0'5'0,"0"0"2"15,19 1 0-15,-3-1 0 0,3-1-4 16,9-4-9 0,0-6-21-16,2-1-45 0,6-2-8 15</inkml:trace>
  <inkml:trace contextRef="#ctx0" brushRef="#br0" timeOffset="15890.4767">21753 11100 361 0,'0'0'5'0,"3"7"4"15,1 8 1-15,-1 5 1 16,-1 9-1-16,-2 7-5 0,-3 8-43 16,-4 2-28-1,-4 0-8-15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99698A-B3A3-E842-91B7-2DE817BE951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884429-DF5F-C346-B51E-753658FE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4429-DF5F-C346-B51E-753658FEB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en-US" dirty="0">
                <a:latin typeface="Arial" panose="020B0604020202020204" pitchFamily="34" charset="0"/>
                <a:ea typeface="msgothic" charset="0"/>
                <a:cs typeface="msgothic" charset="0"/>
              </a:rPr>
              <a:t>Representative Northern blot of CFTR and GAPDH mRNA in normal small intestine during postnatal development. CFTR Northern blot of 5 </a:t>
            </a:r>
            <a:r>
              <a:rPr lang="en-GB" altLang="en-US" dirty="0" err="1">
                <a:latin typeface="Arial" panose="020B0604020202020204" pitchFamily="34" charset="0"/>
                <a:ea typeface="msgothic" charset="0"/>
                <a:cs typeface="msgothic" charset="0"/>
              </a:rPr>
              <a:t>μg</a:t>
            </a:r>
            <a:r>
              <a:rPr lang="en-GB" altLang="en-US" dirty="0">
                <a:latin typeface="Arial" panose="020B0604020202020204" pitchFamily="34" charset="0"/>
                <a:ea typeface="msgothic" charset="0"/>
                <a:cs typeface="msgothic" charset="0"/>
              </a:rPr>
              <a:t> total RNA from mice of indicated ages exposed for 24 h; even after a 2-wk exposure no signal was detected atP8. Also shown are blot probed for GAPDH and blot stained with methylene blue before probing to demonstrate equal total RNA loading.</a:t>
            </a:r>
          </a:p>
        </p:txBody>
      </p:sp>
    </p:spTree>
    <p:extLst>
      <p:ext uri="{BB962C8B-B14F-4D97-AF65-F5344CB8AC3E}">
        <p14:creationId xmlns:p14="http://schemas.microsoft.com/office/powerpoint/2010/main" val="402439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en-US" dirty="0">
                <a:latin typeface="Arial" panose="020B0604020202020204" pitchFamily="34" charset="0"/>
                <a:ea typeface="msgothic" charset="0"/>
                <a:cs typeface="msgothic" charset="0"/>
              </a:rPr>
              <a:t>Representative Northern blot of CFTR and GAPDH mRNA in normal small intestine during postnatal development. CFTR Northern blot of 5 </a:t>
            </a:r>
            <a:r>
              <a:rPr lang="en-GB" altLang="en-US" dirty="0" err="1">
                <a:latin typeface="Arial" panose="020B0604020202020204" pitchFamily="34" charset="0"/>
                <a:ea typeface="msgothic" charset="0"/>
                <a:cs typeface="msgothic" charset="0"/>
              </a:rPr>
              <a:t>μg</a:t>
            </a:r>
            <a:r>
              <a:rPr lang="en-GB" altLang="en-US" dirty="0">
                <a:latin typeface="Arial" panose="020B0604020202020204" pitchFamily="34" charset="0"/>
                <a:ea typeface="msgothic" charset="0"/>
                <a:cs typeface="msgothic" charset="0"/>
              </a:rPr>
              <a:t> total RNA from mice of indicated ages exposed for 24 h; even after a 2-wk exposure no signal was detected atP8. Also shown are blot probed for GAPDH and blot stained with methylene blue before probing to demonstrate equal total RNA loading.</a:t>
            </a:r>
          </a:p>
        </p:txBody>
      </p:sp>
    </p:spTree>
    <p:extLst>
      <p:ext uri="{BB962C8B-B14F-4D97-AF65-F5344CB8AC3E}">
        <p14:creationId xmlns:p14="http://schemas.microsoft.com/office/powerpoint/2010/main" val="405621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Class question: What could be the extended utility of a drug like </a:t>
            </a:r>
            <a:r>
              <a:rPr lang="en-US" dirty="0" err="1" smtClean="0">
                <a:cs typeface="+mn-cs"/>
              </a:rPr>
              <a:t>Ataluren</a:t>
            </a:r>
            <a:r>
              <a:rPr lang="en-US" dirty="0" smtClean="0">
                <a:cs typeface="+mn-cs"/>
              </a:rPr>
              <a:t> (A: useful for any nonsense mutation disease)? What are its limitations (not useful for CF due to </a:t>
            </a:r>
            <a:r>
              <a:rPr lang="en-US" dirty="0" err="1" smtClean="0">
                <a:cs typeface="+mn-cs"/>
              </a:rPr>
              <a:t>misssense</a:t>
            </a:r>
            <a:r>
              <a:rPr lang="en-US" dirty="0" smtClean="0">
                <a:cs typeface="+mn-cs"/>
              </a:rPr>
              <a:t> or DNA deletion mutations)? Hints: Is this drug specific for CFTR?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581D1-5CD5-434D-AFF4-94E43C8FB837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2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2238-E1FE-0B40-9F5E-D5BBEDFAA70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7.xml"/><Relationship Id="rId7" Type="http://schemas.openxmlformats.org/officeDocument/2006/relationships/oleObject" Target="../embeddings/oleObject1.bin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11.xml"/><Relationship Id="rId7" Type="http://schemas.openxmlformats.org/officeDocument/2006/relationships/oleObject" Target="../embeddings/oleObject2.bin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youtu.be/6ldtdWjDw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v8p4ph2M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tags" Target="../tags/tag18.xml"/><Relationship Id="rId7" Type="http://schemas.openxmlformats.org/officeDocument/2006/relationships/oleObject" Target="../embeddings/oleObject3.bin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.xml"/><Relationship Id="rId10" Type="http://schemas.openxmlformats.org/officeDocument/2006/relationships/image" Target="../media/image22.png"/><Relationship Id="rId4" Type="http://schemas.openxmlformats.org/officeDocument/2006/relationships/tags" Target="../tags/tag19.xml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tags" Target="../tags/tag22.xml"/><Relationship Id="rId7" Type="http://schemas.openxmlformats.org/officeDocument/2006/relationships/oleObject" Target="../embeddings/oleObject4.bin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tags" Target="../tags/tag26.xml"/><Relationship Id="rId7" Type="http://schemas.openxmlformats.org/officeDocument/2006/relationships/oleObject" Target="../embeddings/oleObject5.bin"/><Relationship Id="rId2" Type="http://schemas.openxmlformats.org/officeDocument/2006/relationships/tags" Target="../tags/tag2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ejmech.2015.06.038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2" Type="http://schemas.openxmlformats.org/officeDocument/2006/relationships/tags" Target="../tags/tag29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7.bin"/><Relationship Id="rId2" Type="http://schemas.openxmlformats.org/officeDocument/2006/relationships/tags" Target="../tags/tag33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MC7c2T8fV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706" y="937251"/>
            <a:ext cx="75385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BB2920: Genetics</a:t>
            </a:r>
          </a:p>
          <a:p>
            <a:r>
              <a:rPr lang="en-US" sz="2800" dirty="0" smtClean="0"/>
              <a:t>Prof. Farny</a:t>
            </a:r>
          </a:p>
          <a:p>
            <a:endParaRPr lang="en-US" sz="2800" dirty="0"/>
          </a:p>
          <a:p>
            <a:r>
              <a:rPr lang="en-US" sz="2800" dirty="0" smtClean="0"/>
              <a:t>Lecture 7+</a:t>
            </a:r>
          </a:p>
          <a:p>
            <a:r>
              <a:rPr lang="en-US" sz="2800" dirty="0" smtClean="0"/>
              <a:t>1/26/17</a:t>
            </a:r>
          </a:p>
          <a:p>
            <a:endParaRPr lang="en-US" sz="2800" dirty="0" smtClean="0"/>
          </a:p>
          <a:p>
            <a:r>
              <a:rPr lang="en-US" sz="2800" b="1" i="1" dirty="0" smtClean="0"/>
              <a:t>Coming Up:</a:t>
            </a:r>
          </a:p>
          <a:p>
            <a:r>
              <a:rPr lang="en-US" sz="2800" dirty="0" smtClean="0"/>
              <a:t>PLA help hours tonight 7-9pm, Sun 7-9pm</a:t>
            </a:r>
          </a:p>
          <a:p>
            <a:r>
              <a:rPr lang="en-US" sz="2800" dirty="0" smtClean="0"/>
              <a:t>PS2 tomorrow!</a:t>
            </a:r>
          </a:p>
          <a:p>
            <a:r>
              <a:rPr lang="en-US" sz="2800" dirty="0" smtClean="0"/>
              <a:t>Exam 1 MONDAY!</a:t>
            </a:r>
          </a:p>
          <a:p>
            <a:r>
              <a:rPr lang="en-US" sz="2800" dirty="0" smtClean="0"/>
              <a:t>RQ3 Tuesday!</a:t>
            </a:r>
          </a:p>
        </p:txBody>
      </p:sp>
    </p:spTree>
    <p:extLst>
      <p:ext uri="{BB962C8B-B14F-4D97-AF65-F5344CB8AC3E}">
        <p14:creationId xmlns:p14="http://schemas.microsoft.com/office/powerpoint/2010/main" val="24563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920" y="4107091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5’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aattggaagcaaatgacatc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…6kb…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aaatccatacatttgtgtgaaa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3’</a:t>
            </a:r>
          </a:p>
          <a:p>
            <a:endParaRPr lang="en-US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en-US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en-US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3’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ttaaccttcgtttactgtag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…6kb…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tttaggtatgtaaacacacttt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5’</a:t>
            </a:r>
            <a:endParaRPr lang="en-US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3988" y="800585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two sequences below are complimentary strands of the CFTR gene, which you would like to amplify by PCR</a:t>
            </a:r>
          </a:p>
          <a:p>
            <a:endParaRPr lang="en-US" dirty="0" smtClean="0"/>
          </a:p>
          <a:p>
            <a:r>
              <a:rPr lang="en-US" dirty="0" smtClean="0"/>
              <a:t>Draw in the location of the primers for each strand! You need two primers: one to anneal to the 5’ strand, and one to anneal to the 3’ strand. </a:t>
            </a:r>
          </a:p>
          <a:p>
            <a:r>
              <a:rPr lang="en-US" dirty="0" smtClean="0"/>
              <a:t>Write the first 8 </a:t>
            </a:r>
            <a:r>
              <a:rPr lang="en-US" dirty="0" err="1" smtClean="0"/>
              <a:t>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Label the 5’ and 3’ ends!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Remember your rules!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15698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Which of the following is the correct primer sequence for annealing to the 3’ strand?</a:t>
            </a:r>
            <a:endParaRPr lang="en-US" sz="32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75698" y="4037744"/>
            <a:ext cx="4903742" cy="2581184"/>
          </a:xfrm>
        </p:spPr>
        <p:txBody>
          <a:bodyPr>
            <a:normAutofit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5’-gtgtgaaa-3’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Arial"/>
              <a:buAutoNum type="alphaUcPeriod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5’-aattggaa-3’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5’-ttaacctt-3’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5’-cacacttt-3’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06163096"/>
              </p:ext>
            </p:extLst>
          </p:nvPr>
        </p:nvGraphicFramePr>
        <p:xfrm>
          <a:off x="5147352" y="3299984"/>
          <a:ext cx="3061081" cy="344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7352" y="3299984"/>
                        <a:ext cx="3061081" cy="3443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399779" y="4727777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098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080" y="3975011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5’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aattggaagcaaatgacatc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…6kb…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aaatccatacatttgtgtgaaa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3’</a:t>
            </a:r>
          </a:p>
          <a:p>
            <a:endParaRPr lang="en-US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en-US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en-US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3’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ttaaccttcgtttactgtag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…6kb…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tttaggtatgtaaacacacttt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5’</a:t>
            </a:r>
            <a:endParaRPr lang="en-US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868" y="944423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two sequences below are complimentary strands of the CFTR gene, which you would like to amplify by PCR</a:t>
            </a:r>
          </a:p>
          <a:p>
            <a:endParaRPr lang="en-US" dirty="0" smtClean="0"/>
          </a:p>
          <a:p>
            <a:r>
              <a:rPr lang="en-US" dirty="0" smtClean="0"/>
              <a:t>Draw in the location of the primers for each strand! You need two primers: one to anneal to the 5’ strand, and one to anneal to the 3’ strand. </a:t>
            </a:r>
          </a:p>
          <a:p>
            <a:r>
              <a:rPr lang="en-US" dirty="0" smtClean="0"/>
              <a:t>Write the first 8 </a:t>
            </a:r>
            <a:r>
              <a:rPr lang="en-US" dirty="0" err="1" smtClean="0"/>
              <a:t>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Label the 5’ and 3’ ends!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Remember your rules!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59600" y="4509000"/>
              <a:ext cx="2241360" cy="933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040" y="4495680"/>
                <a:ext cx="2273040" cy="9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5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316230" y="14713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of the following is the correct primer sequence for annealing to the 5’ strand?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3544584"/>
            <a:ext cx="5598160" cy="2581579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5’-cacacttt-3’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5’-gtgtgaaa-3’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5’-aaagtgtg-3’</a:t>
            </a:r>
            <a:endParaRPr lang="en-US" dirty="0"/>
          </a:p>
          <a:p>
            <a:pPr marL="514350" indent="-514350">
              <a:buFont typeface="Arial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5’-tttcacac-3’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82090661"/>
              </p:ext>
            </p:extLst>
          </p:nvPr>
        </p:nvGraphicFramePr>
        <p:xfrm>
          <a:off x="5836292" y="3270639"/>
          <a:ext cx="3080392" cy="3465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6292" y="3270639"/>
                        <a:ext cx="3080392" cy="3465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81280" y="5405050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598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401731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5’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aattggaagcaaatgacatc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…6kb…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aaatccatacatttgtgtgaaa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3’</a:t>
            </a:r>
          </a:p>
          <a:p>
            <a:endParaRPr lang="en-US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en-US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en-US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3’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ttaaccttcgtttactgtag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…6kb…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tttaggtatgtaaacacacttt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5’</a:t>
            </a:r>
            <a:endParaRPr lang="en-US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868" y="1269543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two sequences below are complimentary strands of the CFTR gene, which you would like to amplify by PCR</a:t>
            </a:r>
          </a:p>
          <a:p>
            <a:endParaRPr lang="en-US" dirty="0" smtClean="0"/>
          </a:p>
          <a:p>
            <a:r>
              <a:rPr lang="en-US" dirty="0" smtClean="0"/>
              <a:t>Draw in the location of the primers for each strand! You need two primers: one to anneal to the 5’ strand, and one to anneal to the 3’ strand. </a:t>
            </a:r>
          </a:p>
          <a:p>
            <a:r>
              <a:rPr lang="en-US" dirty="0" smtClean="0"/>
              <a:t>Write the first 8 </a:t>
            </a:r>
            <a:r>
              <a:rPr lang="en-US" dirty="0" err="1" smtClean="0"/>
              <a:t>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Label the 5’ and 3’ ends!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Remember your rules!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699160" y="3996000"/>
              <a:ext cx="2375280" cy="1150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0520" y="3983400"/>
                <a:ext cx="2399400" cy="11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55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34" y="213235"/>
            <a:ext cx="825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Restriction endonuclease</a:t>
            </a:r>
            <a:r>
              <a:rPr lang="en-US" sz="2800" dirty="0" smtClean="0"/>
              <a:t>: (or just “restriction enzyme” cut DNA at specific sequences</a:t>
            </a:r>
            <a:endParaRPr lang="en-US" sz="2800" dirty="0"/>
          </a:p>
        </p:txBody>
      </p:sp>
      <p:pic>
        <p:nvPicPr>
          <p:cNvPr id="3" name="Picture 2" descr="Screen Shot 2013-01-18 at 12.20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87" y="2025010"/>
            <a:ext cx="3547666" cy="3495030"/>
          </a:xfrm>
          <a:prstGeom prst="rect">
            <a:avLst/>
          </a:prstGeom>
        </p:spPr>
      </p:pic>
      <p:pic>
        <p:nvPicPr>
          <p:cNvPr id="4" name="Picture 3" descr="Screen Shot 2013-01-18 at 12.1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3" y="2279490"/>
            <a:ext cx="4248961" cy="2694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2318" y="4973781"/>
            <a:ext cx="3896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sticky or blunt ends</a:t>
            </a:r>
          </a:p>
          <a:p>
            <a:pPr marL="285750" indent="-285750">
              <a:buFont typeface="Arial"/>
              <a:buChar char="•"/>
            </a:pPr>
            <a:r>
              <a:rPr lang="en-US" i="1" u="sng" dirty="0" smtClean="0"/>
              <a:t>Palindromic – </a:t>
            </a:r>
            <a:r>
              <a:rPr lang="en-US" dirty="0" smtClean="0"/>
              <a:t>same sequence on both strands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hundreds of enzymes that cut almost any sequence 4-10 </a:t>
            </a:r>
            <a:r>
              <a:rPr lang="en-US" dirty="0" err="1" smtClean="0"/>
              <a:t>nt</a:t>
            </a:r>
            <a:r>
              <a:rPr lang="en-US" dirty="0" smtClean="0"/>
              <a:t> long (most common is 6nt)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2689" y="1407845"/>
            <a:ext cx="3343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“restriction digest”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51256" y="2726267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552267" y="2540000"/>
            <a:ext cx="364066" cy="186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7552267" y="2910933"/>
            <a:ext cx="498989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78261" y="3626635"/>
            <a:ext cx="34138" cy="1724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53687" y="4404117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sticky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916333" y="3626635"/>
            <a:ext cx="261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916333" y="5350933"/>
            <a:ext cx="2966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614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0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854" y="1149793"/>
            <a:ext cx="3995391" cy="551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1893" y="230567"/>
            <a:ext cx="55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Cloning DNA into a vector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470743" y="4979610"/>
            <a:ext cx="216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ligation</a:t>
            </a:r>
            <a:r>
              <a:rPr lang="en-US" dirty="0" smtClean="0"/>
              <a:t>, DNA ligase glues the DNA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369" y="1235598"/>
            <a:ext cx="17678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Vector</a:t>
            </a:r>
            <a:r>
              <a:rPr lang="en-US" dirty="0" smtClean="0"/>
              <a:t> – a circular piece of DNA used to facilitate the manipulation of DNA, many types accommodate different size DNA inserts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2554" y="1149793"/>
            <a:ext cx="11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DNA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2854" y="866266"/>
            <a:ext cx="125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DNA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948" y="451626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Smaller inserts (&lt;15kb): plasmids</a:t>
            </a:r>
          </a:p>
          <a:p>
            <a:r>
              <a:rPr lang="en-US" dirty="0" smtClean="0"/>
              <a:t>Larger inserts: </a:t>
            </a:r>
            <a:r>
              <a:rPr lang="en-US" dirty="0" err="1" smtClean="0"/>
              <a:t>fosmids</a:t>
            </a:r>
            <a:r>
              <a:rPr lang="en-US" dirty="0" smtClean="0"/>
              <a:t>, </a:t>
            </a:r>
            <a:r>
              <a:rPr lang="en-US" dirty="0" err="1" smtClean="0"/>
              <a:t>cosmids</a:t>
            </a:r>
            <a:r>
              <a:rPr lang="en-US" dirty="0" smtClean="0"/>
              <a:t>, BAC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2061" y="1235598"/>
            <a:ext cx="11156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Insert </a:t>
            </a:r>
            <a:r>
              <a:rPr lang="en-US" dirty="0" smtClean="0"/>
              <a:t>– the DNA to be cloned in the vector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43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0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02" y="207943"/>
            <a:ext cx="4259263" cy="628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621" y="312296"/>
            <a:ext cx="37624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Where do we get the CFTR gene template from?</a:t>
            </a:r>
          </a:p>
          <a:p>
            <a:r>
              <a:rPr lang="en-US" sz="3600" b="1" dirty="0" smtClean="0"/>
              <a:t>Reverse Transcription</a:t>
            </a:r>
          </a:p>
          <a:p>
            <a:r>
              <a:rPr lang="en-US" sz="2400" dirty="0" smtClean="0"/>
              <a:t>Making DNA from RNA:</a:t>
            </a:r>
          </a:p>
          <a:p>
            <a:r>
              <a:rPr lang="en-US" sz="2400" dirty="0" smtClean="0"/>
              <a:t>(complementary)</a:t>
            </a:r>
            <a:r>
              <a:rPr lang="en-US" sz="2400" dirty="0" err="1" smtClean="0"/>
              <a:t>cDNA</a:t>
            </a:r>
            <a:r>
              <a:rPr lang="en-US" sz="2400" dirty="0" smtClean="0"/>
              <a:t> synthesis by reverse transcriptase and PCR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1289" y="4865611"/>
            <a:ext cx="3713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ame sequence as mature mRNA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 introns or regulatory regions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Ease of expression (no processing steps)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xpression of eukaryotic genes in prokaryotes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52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sequencing (classic Sanger)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1987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DNA sequencing is just replication with fancy “chain terminating” nucleotides</a:t>
            </a:r>
          </a:p>
          <a:p>
            <a:r>
              <a:rPr lang="en-US" dirty="0" smtClean="0"/>
              <a:t>You still need a primer and DNA polymerase</a:t>
            </a:r>
          </a:p>
          <a:p>
            <a:endParaRPr lang="en-US" dirty="0"/>
          </a:p>
          <a:p>
            <a:r>
              <a:rPr lang="en-US" dirty="0" smtClean="0"/>
              <a:t>Beautifully simple explanation: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youtu.be/6ldtdWjDwes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figure_10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711" y="3863181"/>
            <a:ext cx="2647950" cy="159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0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" y="1960533"/>
            <a:ext cx="3285723" cy="197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75413" y="381415"/>
            <a:ext cx="362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Dideoxy</a:t>
            </a:r>
            <a:r>
              <a:rPr lang="en-US" dirty="0" smtClean="0"/>
              <a:t> (Sanger) Sequencing of DNA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9950" y="1484105"/>
            <a:ext cx="8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ddNTP</a:t>
            </a:r>
            <a:endParaRPr lang="en-US" dirty="0"/>
          </a:p>
        </p:txBody>
      </p:sp>
      <p:pic>
        <p:nvPicPr>
          <p:cNvPr id="5" name="Picture 2" descr="figure_10_1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06" y="1313613"/>
            <a:ext cx="4279812" cy="433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917" y="4304037"/>
            <a:ext cx="3397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labeled </a:t>
            </a:r>
            <a:r>
              <a:rPr lang="en-US" dirty="0" err="1" smtClean="0"/>
              <a:t>ddNTP</a:t>
            </a:r>
            <a:r>
              <a:rPr lang="en-US" dirty="0" smtClean="0"/>
              <a:t> is mixed with the 4 </a:t>
            </a:r>
            <a:r>
              <a:rPr lang="en-US" dirty="0" err="1" smtClean="0"/>
              <a:t>dNTPs</a:t>
            </a:r>
            <a:r>
              <a:rPr lang="en-US" dirty="0" smtClean="0"/>
              <a:t> so that incorporation of </a:t>
            </a:r>
            <a:r>
              <a:rPr lang="en-US" dirty="0" err="1" smtClean="0"/>
              <a:t>ddNTP</a:t>
            </a:r>
            <a:r>
              <a:rPr lang="en-US" dirty="0" smtClean="0"/>
              <a:t> does not happen at every one of a given nucleotide – allows fragments to be different sizes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57700" y="1498279"/>
            <a:ext cx="647700" cy="4924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57925" y="1498279"/>
            <a:ext cx="352426" cy="4924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2 9"/>
          <p:cNvSpPr/>
          <p:nvPr/>
        </p:nvSpPr>
        <p:spPr>
          <a:xfrm rot="19901672">
            <a:off x="3040607" y="1369089"/>
            <a:ext cx="1114425" cy="968696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9079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iGEM 2017 info session</a:t>
            </a:r>
            <a:br>
              <a:rPr lang="en-US" dirty="0" smtClean="0"/>
            </a:br>
            <a:r>
              <a:rPr lang="en-US" dirty="0" smtClean="0"/>
              <a:t>Tuesday 1/31 and Friday 2/3 </a:t>
            </a:r>
            <a:br>
              <a:rPr lang="en-US" dirty="0" smtClean="0"/>
            </a:br>
            <a:r>
              <a:rPr lang="en-US" dirty="0" smtClean="0"/>
              <a:t>4pm in HL116</a:t>
            </a:r>
            <a:br>
              <a:rPr lang="en-US" dirty="0" smtClean="0"/>
            </a:br>
            <a:r>
              <a:rPr lang="en-US" dirty="0" smtClean="0"/>
              <a:t>Applications due Fri Feb 10.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76" y="2771985"/>
            <a:ext cx="4048538" cy="315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46476" y="6133068"/>
            <a:ext cx="43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info and application on course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1-18 at 5.0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91" y="1084299"/>
            <a:ext cx="4298267" cy="2486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0824" y="1437080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capillary tube</a:t>
            </a:r>
            <a:endParaRPr lang="en-US" dirty="0"/>
          </a:p>
        </p:txBody>
      </p:sp>
      <p:pic>
        <p:nvPicPr>
          <p:cNvPr id="4" name="Picture 2" descr="figure_10_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02"/>
          <a:stretch/>
        </p:blipFill>
        <p:spPr bwMode="auto">
          <a:xfrm>
            <a:off x="304800" y="4152425"/>
            <a:ext cx="8531225" cy="169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1064" y="2061424"/>
            <a:ext cx="2220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Sanger reaction</a:t>
            </a:r>
          </a:p>
          <a:p>
            <a:r>
              <a:rPr lang="en-US" dirty="0" smtClean="0"/>
              <a:t>with all four fluorescent</a:t>
            </a:r>
          </a:p>
          <a:p>
            <a:r>
              <a:rPr lang="en-US" dirty="0" err="1" smtClean="0"/>
              <a:t>ddNTPs</a:t>
            </a:r>
            <a:r>
              <a:rPr lang="en-US" dirty="0" smtClean="0"/>
              <a:t> in here</a:t>
            </a:r>
          </a:p>
          <a:p>
            <a:r>
              <a:rPr lang="en-US" dirty="0" smtClean="0"/>
              <a:t>together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11478" y="2922204"/>
            <a:ext cx="567313" cy="122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8081" y="3405390"/>
            <a:ext cx="614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electric current applied, fragments move down the capillary tube in order of size (similar to gel electrophoresis)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4764" y="890879"/>
            <a:ext cx="1858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each fragment passes</a:t>
            </a:r>
          </a:p>
          <a:p>
            <a:r>
              <a:rPr lang="en-US" dirty="0" smtClean="0"/>
              <a:t>the laser, the computer</a:t>
            </a:r>
          </a:p>
          <a:p>
            <a:r>
              <a:rPr lang="en-US" dirty="0" smtClean="0"/>
              <a:t>records the fluorescence as</a:t>
            </a:r>
          </a:p>
          <a:p>
            <a:r>
              <a:rPr lang="en-US" dirty="0" smtClean="0"/>
              <a:t>a peak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5761" y="149726"/>
            <a:ext cx="357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Automated sequencing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17860" y="5995524"/>
            <a:ext cx="8105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how the human genome was sequenced!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42176" y="303771"/>
            <a:ext cx="4828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57893" y="456171"/>
            <a:ext cx="667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35220" y="608571"/>
            <a:ext cx="7898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80491" y="807205"/>
            <a:ext cx="9445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1241" y="978441"/>
            <a:ext cx="1191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59250" y="1130841"/>
            <a:ext cx="13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53767" y="1283241"/>
            <a:ext cx="1571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09929" y="1447628"/>
            <a:ext cx="17151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45543" y="1601741"/>
            <a:ext cx="18751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1430" y="1754141"/>
            <a:ext cx="20069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4302" y="1906541"/>
            <a:ext cx="22740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xplosion 2 22"/>
          <p:cNvSpPr/>
          <p:nvPr/>
        </p:nvSpPr>
        <p:spPr>
          <a:xfrm rot="19901672">
            <a:off x="2195892" y="161552"/>
            <a:ext cx="313766" cy="194518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xplosion 2 23"/>
          <p:cNvSpPr/>
          <p:nvPr/>
        </p:nvSpPr>
        <p:spPr>
          <a:xfrm rot="19901672">
            <a:off x="1723608" y="673393"/>
            <a:ext cx="313766" cy="194518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2 24"/>
          <p:cNvSpPr/>
          <p:nvPr/>
        </p:nvSpPr>
        <p:spPr>
          <a:xfrm rot="19901672">
            <a:off x="1505179" y="858549"/>
            <a:ext cx="313766" cy="194518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2 25"/>
          <p:cNvSpPr/>
          <p:nvPr/>
        </p:nvSpPr>
        <p:spPr>
          <a:xfrm rot="19901672">
            <a:off x="1989711" y="332898"/>
            <a:ext cx="313766" cy="194518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xplosion 2 26"/>
          <p:cNvSpPr/>
          <p:nvPr/>
        </p:nvSpPr>
        <p:spPr>
          <a:xfrm rot="19901672">
            <a:off x="604418" y="1649262"/>
            <a:ext cx="313766" cy="194518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xplosion 2 27"/>
          <p:cNvSpPr/>
          <p:nvPr/>
        </p:nvSpPr>
        <p:spPr>
          <a:xfrm rot="19901672">
            <a:off x="1257813" y="1041202"/>
            <a:ext cx="313766" cy="194518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2 28"/>
          <p:cNvSpPr/>
          <p:nvPr/>
        </p:nvSpPr>
        <p:spPr>
          <a:xfrm rot="19901672">
            <a:off x="1073570" y="1205590"/>
            <a:ext cx="313766" cy="194518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xplosion 2 29"/>
          <p:cNvSpPr/>
          <p:nvPr/>
        </p:nvSpPr>
        <p:spPr>
          <a:xfrm rot="19901672">
            <a:off x="971099" y="1326740"/>
            <a:ext cx="313766" cy="194518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xplosion 2 30"/>
          <p:cNvSpPr/>
          <p:nvPr/>
        </p:nvSpPr>
        <p:spPr>
          <a:xfrm rot="19901672">
            <a:off x="1875440" y="528455"/>
            <a:ext cx="313766" cy="194518"/>
          </a:xfrm>
          <a:prstGeom prst="irregularSeal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xplosion 2 31"/>
          <p:cNvSpPr/>
          <p:nvPr/>
        </p:nvSpPr>
        <p:spPr>
          <a:xfrm rot="19901672">
            <a:off x="799351" y="1479140"/>
            <a:ext cx="313766" cy="194518"/>
          </a:xfrm>
          <a:prstGeom prst="irregularSeal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xplosion 2 32"/>
          <p:cNvSpPr/>
          <p:nvPr/>
        </p:nvSpPr>
        <p:spPr>
          <a:xfrm rot="19901672">
            <a:off x="373235" y="1820801"/>
            <a:ext cx="313766" cy="194518"/>
          </a:xfrm>
          <a:prstGeom prst="irregularSeal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8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NextGen</a:t>
            </a:r>
            <a:r>
              <a:rPr lang="en-US" dirty="0" smtClean="0"/>
              <a:t>/Deep/HT 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youtu.be/v8p4ph2MAvI</a:t>
            </a:r>
            <a:endParaRPr lang="en-US" dirty="0" smtClean="0"/>
          </a:p>
          <a:p>
            <a:r>
              <a:rPr lang="en-US" dirty="0" smtClean="0"/>
              <a:t>This is how genomes today are sequenced</a:t>
            </a:r>
          </a:p>
          <a:p>
            <a:r>
              <a:rPr lang="en-US" dirty="0" smtClean="0"/>
              <a:t>We will revisit this when we talk about genomics at the end of the course.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examine DNA, RNA and Protein? (and, why would we want to?)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262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DNA: Southern blots, PCR, sequencing</a:t>
            </a:r>
          </a:p>
          <a:p>
            <a:r>
              <a:rPr lang="en-US" dirty="0" smtClean="0"/>
              <a:t>RNA: Northern blots, quantitative PCR</a:t>
            </a:r>
          </a:p>
          <a:p>
            <a:r>
              <a:rPr lang="en-US" dirty="0" smtClean="0"/>
              <a:t>Protein: Western blots, ELISA</a:t>
            </a:r>
          </a:p>
          <a:p>
            <a:endParaRPr lang="en-US" dirty="0"/>
          </a:p>
          <a:p>
            <a:r>
              <a:rPr lang="en-US" dirty="0" err="1" smtClean="0"/>
              <a:t>Southerns</a:t>
            </a:r>
            <a:r>
              <a:rPr lang="en-US" dirty="0" smtClean="0"/>
              <a:t> and </a:t>
            </a:r>
            <a:r>
              <a:rPr lang="en-US" dirty="0" err="1" smtClean="0"/>
              <a:t>Northerns</a:t>
            </a:r>
            <a:r>
              <a:rPr lang="en-US" dirty="0" smtClean="0"/>
              <a:t> depend upon hybridization of nucleotides between sample and probe</a:t>
            </a:r>
          </a:p>
          <a:p>
            <a:r>
              <a:rPr lang="en-US" dirty="0" smtClean="0"/>
              <a:t>Westerns only involve proteins and do not involve nucleotides whatsoever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270" y="293035"/>
            <a:ext cx="2190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Southern blot</a:t>
            </a:r>
            <a:endParaRPr lang="en-US" sz="2800" dirty="0"/>
          </a:p>
        </p:txBody>
      </p:sp>
      <p:pic>
        <p:nvPicPr>
          <p:cNvPr id="5" name="Picture 2" descr="figure_10_16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/>
        </p:blipFill>
        <p:spPr bwMode="auto">
          <a:xfrm>
            <a:off x="2679699" y="934788"/>
            <a:ext cx="5075767" cy="5558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7467" y="2455333"/>
            <a:ext cx="35390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Purify and cut genomic DNA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identify a specific DNA sequence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 a probe (need to know some sequence)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find gene insertions and deletions, transgene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20"/>
          <p:cNvCxnSpPr/>
          <p:nvPr/>
        </p:nvCxnSpPr>
        <p:spPr>
          <a:xfrm flipV="1">
            <a:off x="2061713" y="2424022"/>
            <a:ext cx="370936" cy="2156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6742" y="526518"/>
            <a:ext cx="814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wrong with the CFTR gene?</a:t>
            </a:r>
          </a:p>
          <a:p>
            <a:r>
              <a:rPr lang="en-US" dirty="0" smtClean="0"/>
              <a:t>Experiment: Is there an insertion or deletion in the CFTR promoter in this CF patient?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67" y="6455630"/>
            <a:ext cx="356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from: Reddy KS. </a:t>
            </a:r>
            <a:r>
              <a:rPr lang="en-US" sz="1200" i="1" dirty="0" smtClean="0"/>
              <a:t>BMC Med. Gen</a:t>
            </a:r>
            <a:r>
              <a:rPr lang="en-US" sz="1200" dirty="0" smtClean="0"/>
              <a:t>. 18 Jan. 2005</a:t>
            </a:r>
          </a:p>
          <a:p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6236785" y="1866900"/>
            <a:ext cx="1666000" cy="3390900"/>
            <a:chOff x="5309685" y="1866900"/>
            <a:chExt cx="1666000" cy="3390900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86" t="9204" r="16233" b="39301"/>
            <a:stretch/>
          </p:blipFill>
          <p:spPr bwMode="auto">
            <a:xfrm>
              <a:off x="6565900" y="1866900"/>
              <a:ext cx="409785" cy="3390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 descr="Screen Shot 2013-01-21 at 4.36.46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3" t="9206" r="67386" b="39293"/>
            <a:stretch/>
          </p:blipFill>
          <p:spPr>
            <a:xfrm>
              <a:off x="5309685" y="1866900"/>
              <a:ext cx="927100" cy="3390900"/>
            </a:xfrm>
            <a:prstGeom prst="rect">
              <a:avLst/>
            </a:prstGeom>
          </p:spPr>
        </p:pic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9205" r="42490" b="39300"/>
            <a:stretch/>
          </p:blipFill>
          <p:spPr bwMode="auto">
            <a:xfrm>
              <a:off x="6236785" y="1866900"/>
              <a:ext cx="367215" cy="3390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704144" y="2622430"/>
            <a:ext cx="5170445" cy="1811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271" y="1497568"/>
            <a:ext cx="290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of the X chromosome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92038" y="2803585"/>
            <a:ext cx="0" cy="284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01638" y="2813649"/>
            <a:ext cx="0" cy="284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40997" y="2803585"/>
            <a:ext cx="0" cy="284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24401" y="2813649"/>
            <a:ext cx="0" cy="284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464" y="3084745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EcoRI</a:t>
            </a:r>
            <a:r>
              <a:rPr lang="en-US" dirty="0" smtClean="0"/>
              <a:t> sites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88656" y="199781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CFTR Gene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061713" y="2955985"/>
            <a:ext cx="2952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153440" y="3058866"/>
            <a:ext cx="1258628" cy="979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89366" y="4038600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601638" y="3098321"/>
            <a:ext cx="587018" cy="740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13" name="Straight Connector 13312"/>
          <p:cNvCxnSpPr/>
          <p:nvPr/>
        </p:nvCxnSpPr>
        <p:spPr>
          <a:xfrm flipH="1">
            <a:off x="2247181" y="3098321"/>
            <a:ext cx="1193816" cy="740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6" name="TextBox 13315"/>
          <p:cNvSpPr txBox="1"/>
          <p:nvPr/>
        </p:nvSpPr>
        <p:spPr>
          <a:xfrm>
            <a:off x="1581774" y="383857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7.5kb</a:t>
            </a:r>
            <a:endParaRPr lang="en-US" dirty="0"/>
          </a:p>
        </p:txBody>
      </p:sp>
      <p:sp>
        <p:nvSpPr>
          <p:cNvPr id="13317" name="5-Point Star 13316"/>
          <p:cNvSpPr/>
          <p:nvPr/>
        </p:nvSpPr>
        <p:spPr>
          <a:xfrm>
            <a:off x="1928614" y="2813649"/>
            <a:ext cx="224826" cy="22590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8" name="TextBox 13317"/>
          <p:cNvSpPr txBox="1"/>
          <p:nvPr/>
        </p:nvSpPr>
        <p:spPr>
          <a:xfrm rot="18020973">
            <a:off x="6694580" y="164310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ladder</a:t>
            </a:r>
            <a:endParaRPr lang="en-US" dirty="0"/>
          </a:p>
        </p:txBody>
      </p:sp>
      <p:sp>
        <p:nvSpPr>
          <p:cNvPr id="13319" name="TextBox 13318"/>
          <p:cNvSpPr txBox="1"/>
          <p:nvPr/>
        </p:nvSpPr>
        <p:spPr>
          <a:xfrm rot="18210049">
            <a:off x="7488232" y="15970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3320" name="TextBox 13319"/>
          <p:cNvSpPr txBox="1"/>
          <p:nvPr/>
        </p:nvSpPr>
        <p:spPr>
          <a:xfrm rot="18217879">
            <a:off x="7030808" y="1479578"/>
            <a:ext cx="11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there a mutation in this CF patient?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861621"/>
            <a:ext cx="2886075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Yes, there is an insertion mutation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Yes, there is a deletion mutation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No, there is nothing wrong with the size of the CFTR gene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63962338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825491" y="2987159"/>
            <a:ext cx="1666000" cy="3390900"/>
            <a:chOff x="5309685" y="1866900"/>
            <a:chExt cx="1666000" cy="33909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86" t="9204" r="16233" b="39301"/>
            <a:stretch/>
          </p:blipFill>
          <p:spPr bwMode="auto">
            <a:xfrm>
              <a:off x="6565900" y="1866900"/>
              <a:ext cx="409785" cy="3390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 descr="Screen Shot 2013-01-21 at 4.36.46 PM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3" t="9206" r="67386" b="39293"/>
            <a:stretch/>
          </p:blipFill>
          <p:spPr>
            <a:xfrm>
              <a:off x="5309685" y="1866900"/>
              <a:ext cx="927100" cy="3390900"/>
            </a:xfrm>
            <a:prstGeom prst="rect">
              <a:avLst/>
            </a:prstGeom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9205" r="42490" b="39300"/>
            <a:stretch/>
          </p:blipFill>
          <p:spPr bwMode="auto">
            <a:xfrm>
              <a:off x="6236785" y="1866900"/>
              <a:ext cx="367215" cy="3390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 rot="18020973">
            <a:off x="4283286" y="27633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ladder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8210049">
            <a:off x="5007437" y="276336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217879">
            <a:off x="4576648" y="2579401"/>
            <a:ext cx="11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 patient</a:t>
            </a:r>
            <a:endParaRPr lang="en-US" dirty="0"/>
          </a:p>
        </p:txBody>
      </p:sp>
      <p:sp>
        <p:nvSpPr>
          <p:cNvPr id="12" name="CAI1"/>
          <p:cNvSpPr/>
          <p:nvPr>
            <p:custDataLst>
              <p:tags r:id="rId5"/>
            </p:custDataLst>
          </p:nvPr>
        </p:nvSpPr>
        <p:spPr>
          <a:xfrm rot="10800000">
            <a:off x="186360" y="3196934"/>
            <a:ext cx="368300" cy="3683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845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/>
      <p:bldP spid="10" grpId="0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07" y="568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addition to point mutations, multiple genomic deletions in CFTR have been identified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5" y="2187377"/>
            <a:ext cx="8939105" cy="35419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8006" y="6318607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800" dirty="0" err="1" smtClean="0"/>
              <a:t>Hantash</a:t>
            </a:r>
            <a:r>
              <a:rPr lang="en-US" sz="800" dirty="0" smtClean="0"/>
              <a:t> et al., </a:t>
            </a:r>
            <a:r>
              <a:rPr lang="en-US" sz="800" i="1" dirty="0" smtClean="0"/>
              <a:t>Human Genetics </a:t>
            </a:r>
            <a:r>
              <a:rPr lang="en-US" sz="800" dirty="0" smtClean="0"/>
              <a:t>March </a:t>
            </a:r>
            <a:r>
              <a:rPr lang="en-US" sz="800" dirty="0"/>
              <a:t>2006, Volume 119, Issue 1, pp 126-136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784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48121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Since the human genome has been sequenced and most genes identified, this experiment would now be done by PCR or genomic sequencing: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69" y="1426734"/>
            <a:ext cx="6790737" cy="5200677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512" y="6596390"/>
            <a:ext cx="365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Molinski</a:t>
            </a:r>
            <a:r>
              <a:rPr lang="en-US" altLang="en-US" sz="1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</a:t>
            </a:r>
            <a:r>
              <a:rPr lang="en-US" altLang="en-US" sz="100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Genetics </a:t>
            </a:r>
            <a:r>
              <a:rPr lang="en-US" altLang="en-US" sz="10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100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  <a:r>
              <a:rPr lang="en-US" altLang="en-US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(2014</a:t>
            </a:r>
            <a:r>
              <a:rPr lang="en-US" altLang="en-US" sz="1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sz="1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625–632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1535" y="272800"/>
            <a:ext cx="2194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Northern blot</a:t>
            </a:r>
            <a:endParaRPr lang="en-US" sz="2800" dirty="0"/>
          </a:p>
        </p:txBody>
      </p:sp>
      <p:pic>
        <p:nvPicPr>
          <p:cNvPr id="3" name="Picture 2" descr="figure_10_16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/>
        </p:blipFill>
        <p:spPr bwMode="auto">
          <a:xfrm>
            <a:off x="2679699" y="934788"/>
            <a:ext cx="5075767" cy="5558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5200" y="2658533"/>
            <a:ext cx="3623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purify RNA from cells or tissues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typically use a radioactive-labeled RNA or DNA probe (created by PCR or a transcription reaction)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compare gene transcription in different types of tissues, different disease states, or under different environmental conditions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900718" y="465481"/>
            <a:ext cx="5006849" cy="41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algn="ctr"/>
            <a:r>
              <a:rPr lang="en-GB" altLang="en-US" sz="1451" b="1" dirty="0">
                <a:latin typeface="Arial" panose="020B0604020202020204" pitchFamily="34" charset="0"/>
              </a:rPr>
              <a:t>Representative Northern blot of CFTR </a:t>
            </a:r>
            <a:r>
              <a:rPr lang="en-GB" altLang="en-US" sz="1451" b="1" dirty="0" smtClean="0">
                <a:latin typeface="Arial" panose="020B0604020202020204" pitchFamily="34" charset="0"/>
              </a:rPr>
              <a:t>in normal </a:t>
            </a:r>
            <a:r>
              <a:rPr lang="en-GB" altLang="en-US" sz="1451" b="1" dirty="0">
                <a:latin typeface="Arial" panose="020B0604020202020204" pitchFamily="34" charset="0"/>
              </a:rPr>
              <a:t>small intestine during postnatal development</a:t>
            </a:r>
            <a:r>
              <a:rPr lang="en-GB" altLang="en-US" sz="1451" b="1" dirty="0" smtClean="0">
                <a:latin typeface="Arial" panose="020B0604020202020204" pitchFamily="34" charset="0"/>
              </a:rPr>
              <a:t>.</a:t>
            </a:r>
          </a:p>
          <a:p>
            <a:pPr algn="ctr"/>
            <a:endParaRPr lang="en-GB" altLang="en-US" sz="1451" b="1" dirty="0">
              <a:latin typeface="Arial" panose="020B0604020202020204" pitchFamily="34" charset="0"/>
            </a:endParaRPr>
          </a:p>
          <a:p>
            <a:pPr algn="ctr"/>
            <a:r>
              <a:rPr lang="en-GB" altLang="en-US" sz="1451" b="1" dirty="0" smtClean="0">
                <a:latin typeface="Arial" panose="020B0604020202020204" pitchFamily="34" charset="0"/>
              </a:rPr>
              <a:t>(mouse intestinal </a:t>
            </a:r>
            <a:r>
              <a:rPr lang="en-GB" altLang="en-US" sz="1451" b="1" dirty="0" err="1" smtClean="0">
                <a:latin typeface="Arial" panose="020B0604020202020204" pitchFamily="34" charset="0"/>
              </a:rPr>
              <a:t>eplithelial</a:t>
            </a:r>
            <a:r>
              <a:rPr lang="en-GB" altLang="en-US" sz="1451" b="1" dirty="0" smtClean="0">
                <a:latin typeface="Arial" panose="020B0604020202020204" pitchFamily="34" charset="0"/>
              </a:rPr>
              <a:t> samples) </a:t>
            </a:r>
            <a:endParaRPr lang="en-GB" altLang="en-US" sz="1451" b="1" dirty="0">
              <a:latin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61" y="5989321"/>
            <a:ext cx="4052160" cy="64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8"/>
          <a:stretch/>
        </p:blipFill>
        <p:spPr bwMode="auto">
          <a:xfrm>
            <a:off x="2822401" y="2515380"/>
            <a:ext cx="3502080" cy="24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822401" y="5972041"/>
            <a:ext cx="3918240" cy="3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1089" b="1" dirty="0">
                <a:latin typeface="Arial" panose="020B0604020202020204" pitchFamily="34" charset="0"/>
              </a:rPr>
              <a:t>Robert C. De Lisle et al. Am J </a:t>
            </a:r>
            <a:r>
              <a:rPr lang="en-GB" altLang="en-US" sz="1089" b="1" dirty="0" err="1">
                <a:latin typeface="Arial" panose="020B0604020202020204" pitchFamily="34" charset="0"/>
              </a:rPr>
              <a:t>Physiol</a:t>
            </a:r>
            <a:r>
              <a:rPr lang="en-GB" altLang="en-US" sz="1089" b="1" dirty="0">
                <a:latin typeface="Arial" panose="020B0604020202020204" pitchFamily="34" charset="0"/>
              </a:rPr>
              <a:t> </a:t>
            </a:r>
            <a:r>
              <a:rPr lang="en-GB" altLang="en-US" sz="1089" b="1" dirty="0" err="1">
                <a:latin typeface="Arial" panose="020B0604020202020204" pitchFamily="34" charset="0"/>
              </a:rPr>
              <a:t>Gastrointest</a:t>
            </a:r>
            <a:r>
              <a:rPr lang="en-GB" altLang="en-US" sz="1089" b="1" dirty="0">
                <a:latin typeface="Arial" panose="020B0604020202020204" pitchFamily="34" charset="0"/>
              </a:rPr>
              <a:t> Liver </a:t>
            </a:r>
            <a:r>
              <a:rPr lang="en-GB" altLang="en-US" sz="1089" b="1" dirty="0" err="1">
                <a:latin typeface="Arial" panose="020B0604020202020204" pitchFamily="34" charset="0"/>
              </a:rPr>
              <a:t>Physiol</a:t>
            </a:r>
            <a:r>
              <a:rPr lang="en-GB" altLang="en-US" sz="1089" b="1" dirty="0">
                <a:latin typeface="Arial" panose="020B0604020202020204" pitchFamily="34" charset="0"/>
              </a:rPr>
              <a:t> 1998;275:G219-G227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2841"/>
            <a:ext cx="4930560" cy="3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907">
                <a:latin typeface="Arial" panose="020B0604020202020204" pitchFamily="34" charset="0"/>
              </a:rPr>
              <a:t>©1998 by American Physiological Society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7559" y="4810276"/>
            <a:ext cx="457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Post-natal days:  8    16     23     32    40    adult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61753" y="3493213"/>
            <a:ext cx="482885" cy="15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061753" y="3746521"/>
            <a:ext cx="482885" cy="209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4638" y="350871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rRNA</a:t>
            </a:r>
            <a:r>
              <a:rPr lang="en-US" dirty="0" smtClean="0"/>
              <a:t> bands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931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50171"/>
            <a:ext cx="8229600" cy="507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context of a specific genetic disease (Cystic Fibrosis) , we will:</a:t>
            </a:r>
          </a:p>
          <a:p>
            <a:pPr lvl="1"/>
            <a:r>
              <a:rPr lang="en-US" dirty="0"/>
              <a:t>Examine the process of DNA amplification by PCR</a:t>
            </a:r>
          </a:p>
          <a:p>
            <a:pPr lvl="1"/>
            <a:r>
              <a:rPr lang="en-US" dirty="0"/>
              <a:t>Clone a disease-related gene using standard molecular biology manipulations</a:t>
            </a:r>
          </a:p>
          <a:p>
            <a:pPr lvl="1"/>
            <a:r>
              <a:rPr lang="en-US" dirty="0"/>
              <a:t>Analyze the cloning process using restriction digest, gel electrophoresis and DNA sequencing</a:t>
            </a:r>
          </a:p>
          <a:p>
            <a:pPr lvl="1"/>
            <a:r>
              <a:rPr lang="en-US" dirty="0"/>
              <a:t>Demonstrate how Northern blots, Southern blots and Western blots would be used to perform experiments</a:t>
            </a:r>
          </a:p>
        </p:txBody>
      </p:sp>
    </p:spTree>
    <p:extLst>
      <p:ext uri="{BB962C8B-B14F-4D97-AF65-F5344CB8AC3E}">
        <p14:creationId xmlns:p14="http://schemas.microsoft.com/office/powerpoint/2010/main" val="3702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1142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During which time period in postnatal development is CFTR most highly expressed in the intestinal epithelium?</a:t>
            </a:r>
            <a:endParaRPr lang="en-US" sz="28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3131623"/>
              </p:ext>
            </p:extLst>
          </p:nvPr>
        </p:nvGraphicFramePr>
        <p:xfrm>
          <a:off x="4905375" y="1528762"/>
          <a:ext cx="3908425" cy="501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5375" y="1528762"/>
                        <a:ext cx="3908425" cy="501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4006552"/>
            <a:ext cx="5039474" cy="285144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8-16 days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16-23 days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23-32 days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32-40 days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Adults (40+)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It is not possible to say, northern blots are not quantitative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8"/>
          <a:stretch/>
        </p:blipFill>
        <p:spPr bwMode="auto">
          <a:xfrm>
            <a:off x="2185403" y="1179740"/>
            <a:ext cx="3502080" cy="24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0561" y="3474636"/>
            <a:ext cx="457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Post-natal days:  8    16     23     32    40    adult  </a:t>
            </a:r>
            <a:endParaRPr lang="en-US" dirty="0"/>
          </a:p>
        </p:txBody>
      </p:sp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213360" y="4839672"/>
            <a:ext cx="304800" cy="3048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69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1142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Which is the </a:t>
            </a:r>
            <a:r>
              <a:rPr lang="en-US" sz="2800" i="1" dirty="0" smtClean="0"/>
              <a:t>most</a:t>
            </a:r>
            <a:r>
              <a:rPr lang="en-US" sz="2800" dirty="0" smtClean="0"/>
              <a:t> important assumption that needs to be made in order to use a blot or gel as a quantitative measure of gene expression?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23875" y="4052277"/>
            <a:ext cx="5163608" cy="251617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samples were all taken from the same animal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The samples were all harvested at the same time 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same amount of </a:t>
            </a:r>
            <a:r>
              <a:rPr lang="en-US" dirty="0" smtClean="0"/>
              <a:t>total RNA sample was </a:t>
            </a:r>
            <a:r>
              <a:rPr lang="en-US" dirty="0"/>
              <a:t>loaded into each </a:t>
            </a:r>
            <a:r>
              <a:rPr lang="en-US" dirty="0" smtClean="0"/>
              <a:t>lane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The same researcher performed both the sample extractions and the blot protocol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5445303" y="1546225"/>
          <a:ext cx="3612972" cy="501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Chart" r:id="rId7" imgW="4572039" imgH="5143616" progId="MSGraph.Chart.8">
                  <p:embed followColorScheme="full"/>
                </p:oleObj>
              </mc:Choice>
              <mc:Fallback>
                <p:oleObj name="Chart" r:id="rId7" imgW="4572039" imgH="514361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5303" y="1546225"/>
                        <a:ext cx="3612972" cy="501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8"/>
          <a:stretch/>
        </p:blipFill>
        <p:spPr bwMode="auto">
          <a:xfrm>
            <a:off x="2185403" y="1241384"/>
            <a:ext cx="3502080" cy="24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0561" y="3474636"/>
            <a:ext cx="457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Post-natal days:  8    16     23     32    40    adult  </a:t>
            </a:r>
            <a:endParaRPr lang="en-US" dirty="0"/>
          </a:p>
        </p:txBody>
      </p:sp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280035" y="5235917"/>
            <a:ext cx="304800" cy="3048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5825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900718" y="465481"/>
            <a:ext cx="5006849" cy="41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algn="ctr"/>
            <a:r>
              <a:rPr lang="en-GB" altLang="en-US" sz="1451" b="1" dirty="0">
                <a:latin typeface="Arial" panose="020B0604020202020204" pitchFamily="34" charset="0"/>
              </a:rPr>
              <a:t>Representative Northern blot of CFTR </a:t>
            </a:r>
            <a:r>
              <a:rPr lang="en-GB" altLang="en-US" sz="1451" b="1" dirty="0" smtClean="0">
                <a:latin typeface="Arial" panose="020B0604020202020204" pitchFamily="34" charset="0"/>
              </a:rPr>
              <a:t>in normal </a:t>
            </a:r>
            <a:r>
              <a:rPr lang="en-GB" altLang="en-US" sz="1451" b="1" dirty="0">
                <a:latin typeface="Arial" panose="020B0604020202020204" pitchFamily="34" charset="0"/>
              </a:rPr>
              <a:t>small intestine during postnatal development.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61" y="5989321"/>
            <a:ext cx="4052160" cy="64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7" t="1" b="-1648"/>
          <a:stretch/>
        </p:blipFill>
        <p:spPr bwMode="auto">
          <a:xfrm>
            <a:off x="530453" y="998399"/>
            <a:ext cx="4065493" cy="497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822401" y="5972041"/>
            <a:ext cx="3918240" cy="3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1089" b="1" dirty="0">
                <a:latin typeface="Arial" panose="020B0604020202020204" pitchFamily="34" charset="0"/>
              </a:rPr>
              <a:t>Robert C. De Lisle et al. Am J </a:t>
            </a:r>
            <a:r>
              <a:rPr lang="en-GB" altLang="en-US" sz="1089" b="1" dirty="0" err="1">
                <a:latin typeface="Arial" panose="020B0604020202020204" pitchFamily="34" charset="0"/>
              </a:rPr>
              <a:t>Physiol</a:t>
            </a:r>
            <a:r>
              <a:rPr lang="en-GB" altLang="en-US" sz="1089" b="1" dirty="0">
                <a:latin typeface="Arial" panose="020B0604020202020204" pitchFamily="34" charset="0"/>
              </a:rPr>
              <a:t> </a:t>
            </a:r>
            <a:r>
              <a:rPr lang="en-GB" altLang="en-US" sz="1089" b="1" dirty="0" err="1">
                <a:latin typeface="Arial" panose="020B0604020202020204" pitchFamily="34" charset="0"/>
              </a:rPr>
              <a:t>Gastrointest</a:t>
            </a:r>
            <a:r>
              <a:rPr lang="en-GB" altLang="en-US" sz="1089" b="1" dirty="0">
                <a:latin typeface="Arial" panose="020B0604020202020204" pitchFamily="34" charset="0"/>
              </a:rPr>
              <a:t> Liver </a:t>
            </a:r>
            <a:r>
              <a:rPr lang="en-GB" altLang="en-US" sz="1089" b="1" dirty="0" err="1">
                <a:latin typeface="Arial" panose="020B0604020202020204" pitchFamily="34" charset="0"/>
              </a:rPr>
              <a:t>Physiol</a:t>
            </a:r>
            <a:r>
              <a:rPr lang="en-GB" altLang="en-US" sz="1089" b="1" dirty="0">
                <a:latin typeface="Arial" panose="020B0604020202020204" pitchFamily="34" charset="0"/>
              </a:rPr>
              <a:t> 1998;275:G219-G227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2841"/>
            <a:ext cx="4930560" cy="3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907">
                <a:latin typeface="Arial" panose="020B0604020202020204" pitchFamily="34" charset="0"/>
              </a:rPr>
              <a:t>©1998 by American Physiological Society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383" y="2573817"/>
            <a:ext cx="4025168" cy="24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0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4367" y="258126"/>
            <a:ext cx="209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Western blot</a:t>
            </a:r>
            <a:endParaRPr lang="en-US" sz="2800" dirty="0"/>
          </a:p>
        </p:txBody>
      </p:sp>
      <p:pic>
        <p:nvPicPr>
          <p:cNvPr id="3" name="Picture 2" descr="Screen Shot 2013-01-21 at 11.1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89" y="943733"/>
            <a:ext cx="1665023" cy="1718733"/>
          </a:xfrm>
          <a:prstGeom prst="rect">
            <a:avLst/>
          </a:prstGeom>
        </p:spPr>
      </p:pic>
      <p:pic>
        <p:nvPicPr>
          <p:cNvPr id="4" name="Picture 3" descr="Screen Shot 2013-01-21 at 11.2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9" y="872073"/>
            <a:ext cx="2095885" cy="1646767"/>
          </a:xfrm>
          <a:prstGeom prst="rect">
            <a:avLst/>
          </a:prstGeom>
        </p:spPr>
      </p:pic>
      <p:pic>
        <p:nvPicPr>
          <p:cNvPr id="5" name="Picture 4" descr="Screen Shot 2013-01-21 at 11.18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34" y="943733"/>
            <a:ext cx="1790700" cy="1536399"/>
          </a:xfrm>
          <a:prstGeom prst="rect">
            <a:avLst/>
          </a:prstGeom>
        </p:spPr>
      </p:pic>
      <p:pic>
        <p:nvPicPr>
          <p:cNvPr id="6" name="Picture 5" descr="Screen Shot 2013-01-21 at 11.17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1" y="3674534"/>
            <a:ext cx="4610100" cy="1768352"/>
          </a:xfrm>
          <a:prstGeom prst="rect">
            <a:avLst/>
          </a:prstGeom>
        </p:spPr>
      </p:pic>
      <p:pic>
        <p:nvPicPr>
          <p:cNvPr id="7" name="Picture 6" descr="Screen Shot 2013-01-21 at 11.08.1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5" y="3765033"/>
            <a:ext cx="2675467" cy="222353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2884134" y="1693339"/>
            <a:ext cx="654933" cy="211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</p:cNvCxnSpPr>
          <p:nvPr/>
        </p:nvCxnSpPr>
        <p:spPr>
          <a:xfrm>
            <a:off x="5436212" y="1803100"/>
            <a:ext cx="879921" cy="876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27333" y="2662466"/>
            <a:ext cx="135467" cy="8766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71335" y="4876798"/>
            <a:ext cx="734484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8062" y="2480132"/>
            <a:ext cx="23687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make a lysate in SDS</a:t>
            </a:r>
          </a:p>
          <a:p>
            <a:r>
              <a:rPr lang="en-US" sz="1400" dirty="0" smtClean="0"/>
              <a:t>sodium dodecyl sulfate</a:t>
            </a:r>
          </a:p>
          <a:p>
            <a:r>
              <a:rPr lang="en-US" sz="1400" dirty="0" smtClean="0"/>
              <a:t>imparts a net negative charge </a:t>
            </a:r>
          </a:p>
          <a:p>
            <a:r>
              <a:rPr lang="en-US" sz="1400" dirty="0" smtClean="0"/>
              <a:t>so that proteins separate only </a:t>
            </a:r>
          </a:p>
          <a:p>
            <a:r>
              <a:rPr lang="en-US" sz="1400" dirty="0" smtClean="0"/>
              <a:t>by size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0750" y="2577644"/>
            <a:ext cx="22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PAGE</a:t>
            </a:r>
          </a:p>
          <a:p>
            <a:r>
              <a:rPr lang="en-US" sz="1600" dirty="0" smtClean="0"/>
              <a:t>polyacrylamide</a:t>
            </a:r>
          </a:p>
          <a:p>
            <a:r>
              <a:rPr lang="en-US" sz="1600" dirty="0" smtClean="0"/>
              <a:t>gel electrophoresis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501468" y="2526844"/>
            <a:ext cx="11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separated</a:t>
            </a:r>
          </a:p>
          <a:p>
            <a:r>
              <a:rPr lang="en-US" dirty="0" smtClean="0"/>
              <a:t>proteins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4267" y="5691201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transfer to membrane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8062" y="5988563"/>
            <a:ext cx="258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detection with antibodies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Box 2"/>
          <p:cNvSpPr txBox="1">
            <a:spLocks noChangeArrowheads="1"/>
          </p:cNvSpPr>
          <p:nvPr/>
        </p:nvSpPr>
        <p:spPr bwMode="auto">
          <a:xfrm>
            <a:off x="304800" y="228600"/>
            <a:ext cx="863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Nonsense mutation read-through: a novel therapeutic strategy</a:t>
            </a:r>
          </a:p>
        </p:txBody>
      </p:sp>
      <p:pic>
        <p:nvPicPr>
          <p:cNvPr id="62466" name="Picture 3" descr="Screen Shot 2012-09-14 at 7.32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47713"/>
            <a:ext cx="480060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4" descr="Screen Shot 2012-09-14 at 12.40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150018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5"/>
          <p:cNvSpPr txBox="1">
            <a:spLocks noChangeArrowheads="1"/>
          </p:cNvSpPr>
          <p:nvPr/>
        </p:nvSpPr>
        <p:spPr bwMode="auto">
          <a:xfrm>
            <a:off x="609600" y="3048000"/>
            <a:ext cx="1981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  <a:cs typeface="Arial" charset="0"/>
              </a:rPr>
              <a:t>Cultured nasal epithelial cells from CF patient</a:t>
            </a:r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2209800" y="4343400"/>
            <a:ext cx="823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  <a:cs typeface="Arial" charset="0"/>
              </a:rPr>
              <a:t>No drug</a:t>
            </a:r>
          </a:p>
        </p:txBody>
      </p:sp>
      <p:sp>
        <p:nvSpPr>
          <p:cNvPr id="62470" name="TextBox 7"/>
          <p:cNvSpPr txBox="1">
            <a:spLocks noChangeArrowheads="1"/>
          </p:cNvSpPr>
          <p:nvPr/>
        </p:nvSpPr>
        <p:spPr bwMode="auto">
          <a:xfrm>
            <a:off x="2133600" y="5410200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  <a:cs typeface="Arial" charset="0"/>
              </a:rPr>
              <a:t>+ Ataluren</a:t>
            </a:r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304800" y="63246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tr-TR" sz="1000">
                <a:latin typeface="Arial" charset="0"/>
                <a:cs typeface="Arial" charset="0"/>
              </a:rPr>
              <a:t>Sermet-Gaudelus et al. Am. J. Respir. Crit. Care Med. 182 (10), 15 Nov 2010 </a:t>
            </a:r>
            <a:endParaRPr lang="en-US" sz="1000">
              <a:latin typeface="Arial" charset="0"/>
              <a:cs typeface="Arial" charset="0"/>
            </a:endParaRPr>
          </a:p>
        </p:txBody>
      </p:sp>
      <p:pic>
        <p:nvPicPr>
          <p:cNvPr id="62472" name="Picture 9" descr="Screen Shot 2012-09-14 at 1.36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1" y="4256088"/>
            <a:ext cx="31242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TextBox 10"/>
          <p:cNvSpPr txBox="1">
            <a:spLocks noChangeArrowheads="1"/>
          </p:cNvSpPr>
          <p:nvPr/>
        </p:nvSpPr>
        <p:spPr bwMode="auto">
          <a:xfrm>
            <a:off x="2255044" y="4774405"/>
            <a:ext cx="1198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Arial" charset="0"/>
                <a:cs typeface="Arial" charset="0"/>
              </a:rPr>
              <a:t>Green = CFTR</a:t>
            </a:r>
          </a:p>
          <a:p>
            <a:r>
              <a:rPr lang="en-US" sz="1200" dirty="0">
                <a:latin typeface="Arial" charset="0"/>
                <a:cs typeface="Arial" charset="0"/>
              </a:rPr>
              <a:t>Red = nucleus</a:t>
            </a:r>
          </a:p>
        </p:txBody>
      </p:sp>
      <p:sp>
        <p:nvSpPr>
          <p:cNvPr id="62474" name="TextBox 11"/>
          <p:cNvSpPr txBox="1">
            <a:spLocks noChangeArrowheads="1"/>
          </p:cNvSpPr>
          <p:nvPr/>
        </p:nvSpPr>
        <p:spPr bwMode="auto">
          <a:xfrm>
            <a:off x="4333240" y="3928268"/>
            <a:ext cx="248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Improved Cl- transport</a:t>
            </a:r>
          </a:p>
        </p:txBody>
      </p:sp>
      <p:sp>
        <p:nvSpPr>
          <p:cNvPr id="62475" name="TextBox 12"/>
          <p:cNvSpPr txBox="1">
            <a:spLocks noChangeArrowheads="1"/>
          </p:cNvSpPr>
          <p:nvPr/>
        </p:nvSpPr>
        <p:spPr bwMode="auto">
          <a:xfrm>
            <a:off x="7848600" y="2971800"/>
            <a:ext cx="928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ptcbio.com</a:t>
            </a:r>
          </a:p>
        </p:txBody>
      </p:sp>
      <p:sp>
        <p:nvSpPr>
          <p:cNvPr id="62476" name="TextBox 14"/>
          <p:cNvSpPr txBox="1">
            <a:spLocks noChangeArrowheads="1"/>
          </p:cNvSpPr>
          <p:nvPr/>
        </p:nvSpPr>
        <p:spPr bwMode="auto">
          <a:xfrm>
            <a:off x="3865563" y="6438265"/>
            <a:ext cx="3132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dirty="0" err="1">
                <a:latin typeface="Arial" charset="0"/>
                <a:cs typeface="Arial" charset="0"/>
              </a:rPr>
              <a:t>Wilschanski</a:t>
            </a:r>
            <a:r>
              <a:rPr lang="en-US" sz="1200" dirty="0">
                <a:latin typeface="Arial" charset="0"/>
                <a:cs typeface="Arial" charset="0"/>
              </a:rPr>
              <a:t> et al. </a:t>
            </a:r>
            <a:r>
              <a:rPr lang="en-US" sz="1200" dirty="0" err="1">
                <a:latin typeface="Arial" charset="0"/>
                <a:cs typeface="Arial" charset="0"/>
              </a:rPr>
              <a:t>Eur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en-US" sz="1200" dirty="0" err="1">
                <a:latin typeface="Arial" charset="0"/>
                <a:cs typeface="Arial" charset="0"/>
              </a:rPr>
              <a:t>Respir</a:t>
            </a:r>
            <a:r>
              <a:rPr lang="en-US" sz="1200" dirty="0">
                <a:latin typeface="Arial" charset="0"/>
                <a:cs typeface="Arial" charset="0"/>
              </a:rPr>
              <a:t> J 38, Jul 2011</a:t>
            </a:r>
          </a:p>
        </p:txBody>
      </p:sp>
      <p:sp>
        <p:nvSpPr>
          <p:cNvPr id="62477" name="TextBox 15"/>
          <p:cNvSpPr txBox="1">
            <a:spLocks noChangeArrowheads="1"/>
          </p:cNvSpPr>
          <p:nvPr/>
        </p:nvSpPr>
        <p:spPr bwMode="auto">
          <a:xfrm>
            <a:off x="685800" y="1219200"/>
            <a:ext cx="342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Ataluren: promotes read-through of nonsense, but not normal, stop codons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16800" y="4493300"/>
            <a:ext cx="172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Translarna</a:t>
            </a:r>
            <a:r>
              <a:rPr lang="en-US" dirty="0" smtClean="0"/>
              <a:t>” (</a:t>
            </a:r>
            <a:r>
              <a:rPr lang="en-US" dirty="0" err="1" smtClean="0"/>
              <a:t>Ataluren</a:t>
            </a:r>
            <a:r>
              <a:rPr lang="en-US" dirty="0" smtClean="0"/>
              <a:t>) is approved for </a:t>
            </a:r>
            <a:r>
              <a:rPr lang="en-US" dirty="0" err="1" smtClean="0"/>
              <a:t>nmDMD</a:t>
            </a:r>
            <a:r>
              <a:rPr lang="en-US" dirty="0" smtClean="0"/>
              <a:t> in the EU and in trials for </a:t>
            </a:r>
            <a:r>
              <a:rPr lang="en-US" dirty="0" err="1" smtClean="0"/>
              <a:t>nmCF</a:t>
            </a:r>
            <a:r>
              <a:rPr lang="en-US" dirty="0" smtClean="0"/>
              <a:t> in EU and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 of </a:t>
            </a:r>
            <a:r>
              <a:rPr lang="en-US" dirty="0" err="1" smtClean="0"/>
              <a:t>nmCF</a:t>
            </a:r>
            <a:r>
              <a:rPr lang="en-US" dirty="0" smtClean="0"/>
              <a:t> cells with </a:t>
            </a:r>
            <a:r>
              <a:rPr lang="en-US" dirty="0" err="1" smtClean="0"/>
              <a:t>Ataluren</a:t>
            </a:r>
            <a:r>
              <a:rPr lang="en-US" dirty="0" smtClean="0"/>
              <a:t>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09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Results of an experiment where cells from a person with a </a:t>
            </a:r>
            <a:r>
              <a:rPr lang="en-US" dirty="0" err="1" smtClean="0"/>
              <a:t>nmCF</a:t>
            </a:r>
            <a:r>
              <a:rPr lang="en-US" dirty="0" smtClean="0"/>
              <a:t> were treated with chemical variants of </a:t>
            </a:r>
            <a:r>
              <a:rPr lang="en-US" dirty="0" err="1" smtClean="0"/>
              <a:t>ataluren</a:t>
            </a:r>
            <a:r>
              <a:rPr lang="en-US" dirty="0" smtClean="0"/>
              <a:t>, or left untreated</a:t>
            </a:r>
          </a:p>
          <a:p>
            <a:r>
              <a:rPr lang="en-US" dirty="0" smtClean="0"/>
              <a:t>CFTR expression is assessed by Western blotting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57" y="1787842"/>
            <a:ext cx="3955628" cy="45926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138160" y="2235200"/>
            <a:ext cx="20320" cy="34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5680" y="1588433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cells (normal CFTR levels)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35040" y="2235200"/>
            <a:ext cx="71120" cy="1627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47360" y="1627207"/>
            <a:ext cx="135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antibiotic treatment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9014" y="2590800"/>
            <a:ext cx="138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ataluren</a:t>
            </a:r>
            <a:r>
              <a:rPr lang="en-US" dirty="0" smtClean="0"/>
              <a:t> compounds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10960" y="3237131"/>
            <a:ext cx="1477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0960" y="3237131"/>
            <a:ext cx="0" cy="176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78763" y="3240256"/>
            <a:ext cx="0" cy="176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2698263" y="3207529"/>
            <a:ext cx="39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relative amount of CFTR on the blot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1088" y="6276638"/>
            <a:ext cx="427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Pibiri</a:t>
            </a:r>
            <a:r>
              <a:rPr lang="en-US" sz="1200" dirty="0" smtClean="0"/>
              <a:t> et al 2015, </a:t>
            </a:r>
            <a:r>
              <a:rPr lang="en-US" sz="1200" dirty="0">
                <a:hlinkClick r:id="rId3"/>
              </a:rPr>
              <a:t>http://dx.doi.org/10.1016/j.ejmech.2015.06.038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09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532764"/>
            <a:ext cx="844804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Which </a:t>
            </a:r>
            <a:r>
              <a:rPr lang="en-US" sz="2800" dirty="0" err="1" smtClean="0"/>
              <a:t>ataluren</a:t>
            </a:r>
            <a:r>
              <a:rPr lang="en-US" sz="2800" dirty="0" smtClean="0"/>
              <a:t> derivative was most effective in causing nonsense </a:t>
            </a:r>
            <a:r>
              <a:rPr lang="en-US" sz="2800" dirty="0" err="1" smtClean="0"/>
              <a:t>readthrough</a:t>
            </a:r>
            <a:r>
              <a:rPr lang="en-US" sz="2800" dirty="0" smtClean="0"/>
              <a:t> of mutant CFTR? 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87171" y="2435013"/>
            <a:ext cx="3068320" cy="4128030"/>
          </a:xfrm>
        </p:spPr>
        <p:txBody>
          <a:bodyPr>
            <a:normAutofit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sz="2800" dirty="0" smtClean="0"/>
              <a:t>5a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800" dirty="0" smtClean="0"/>
              <a:t>5i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800" dirty="0" smtClean="0"/>
              <a:t>5b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800" dirty="0" smtClean="0"/>
              <a:t>4a</a:t>
            </a:r>
            <a:endParaRPr lang="en-US" sz="28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91851845"/>
              </p:ext>
            </p:extLst>
          </p:nvPr>
        </p:nvGraphicFramePr>
        <p:xfrm>
          <a:off x="5631368" y="2174452"/>
          <a:ext cx="3512632" cy="395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1368" y="2174452"/>
                        <a:ext cx="3512632" cy="3951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463" y="1889972"/>
            <a:ext cx="4024905" cy="4673071"/>
          </a:xfrm>
          <a:prstGeom prst="rect">
            <a:avLst/>
          </a:prstGeom>
        </p:spPr>
      </p:pic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162051" y="3554983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0672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532764"/>
            <a:ext cx="844804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Treatment of cells from this patient (nonsense mutation) with </a:t>
            </a:r>
            <a:r>
              <a:rPr lang="en-US" sz="2800" dirty="0" err="1" smtClean="0"/>
              <a:t>Ataluren</a:t>
            </a:r>
            <a:r>
              <a:rPr lang="en-US" sz="2800" dirty="0" smtClean="0"/>
              <a:t> derivatives would most likely result in which of the following </a:t>
            </a:r>
            <a:r>
              <a:rPr lang="en-US" sz="2800" i="1" dirty="0" smtClean="0"/>
              <a:t>functional </a:t>
            </a:r>
            <a:r>
              <a:rPr lang="en-US" sz="2800" dirty="0" smtClean="0"/>
              <a:t>changes: 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998133"/>
            <a:ext cx="3068320" cy="412803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Hypomorph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amorph</a:t>
            </a:r>
            <a:endParaRPr lang="en-US" sz="2800" dirty="0" smtClean="0"/>
          </a:p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Hypomorph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hypermorph</a:t>
            </a:r>
            <a:endParaRPr lang="en-US" sz="2800" dirty="0"/>
          </a:p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Neomorph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antimorph</a:t>
            </a:r>
            <a:endParaRPr lang="en-US" sz="2800" dirty="0" smtClean="0"/>
          </a:p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Amorph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hypomorph</a:t>
            </a:r>
            <a:endParaRPr lang="en-US" sz="2800" dirty="0" smtClean="0"/>
          </a:p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Hypomorph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neomorph</a:t>
            </a:r>
            <a:endParaRPr lang="en-US" sz="28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41173339"/>
              </p:ext>
            </p:extLst>
          </p:nvPr>
        </p:nvGraphicFramePr>
        <p:xfrm>
          <a:off x="5631368" y="2174452"/>
          <a:ext cx="3512632" cy="395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1368" y="2174452"/>
                        <a:ext cx="3512632" cy="3951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91440" y="4345093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7397" y="1879282"/>
            <a:ext cx="3016377" cy="350213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032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804" y="280548"/>
            <a:ext cx="8350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Now, Let’s use the tools of molecular genetics to clone the CFTR </a:t>
            </a:r>
            <a:r>
              <a:rPr lang="en-US" sz="4000" dirty="0" err="1"/>
              <a:t>wildtype</a:t>
            </a:r>
            <a:r>
              <a:rPr lang="en-US" sz="4000" dirty="0"/>
              <a:t> and mutant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9759" y="2212118"/>
            <a:ext cx="7140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can you....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isolate a gene of interest from the total genome?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manipulate a gene in order to study its function?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detect a mutation/insertion/deletion in the genome?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induce mutations in a gene of interest?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1170" y="4245046"/>
            <a:ext cx="7943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Cloning</a:t>
            </a:r>
            <a:r>
              <a:rPr lang="en-US" sz="2800" dirty="0" smtClean="0"/>
              <a:t> – copying DNA for experimental manipulation (we’re not making sheep!)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9759" y="5428661"/>
            <a:ext cx="7192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bit of vocab: hybridize = anneal = base pair = complementary = hydrogen bonding between nucleotides! You will see all of these terms used interchangeably!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55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0_03_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0"/>
          <a:stretch/>
        </p:blipFill>
        <p:spPr bwMode="auto">
          <a:xfrm>
            <a:off x="516809" y="1527334"/>
            <a:ext cx="4295151" cy="439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 descr="figure_10_03_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 bwMode="auto">
          <a:xfrm>
            <a:off x="4914943" y="497671"/>
            <a:ext cx="3805441" cy="526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9393" y="497671"/>
            <a:ext cx="445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polymerase chain reaction (PCR) amplifies DNA fragments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51379" y="6053021"/>
            <a:ext cx="753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Uses: gene cloning and manipulation, making mutations,  molecular diagnostic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8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PCR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youtu.be/HMC7c2T8fVk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792" y="501757"/>
            <a:ext cx="7149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PCR products or restriction digest products can be purified and analyzed by </a:t>
            </a:r>
            <a:r>
              <a:rPr lang="en-US" sz="2800" dirty="0" err="1" smtClean="0"/>
              <a:t>agarose</a:t>
            </a:r>
            <a:r>
              <a:rPr lang="en-US" sz="2800" dirty="0" smtClean="0"/>
              <a:t> gel electrophoresis</a:t>
            </a:r>
            <a:endParaRPr lang="en-US" sz="2800" dirty="0"/>
          </a:p>
        </p:txBody>
      </p:sp>
      <p:pic>
        <p:nvPicPr>
          <p:cNvPr id="3" name="Picture 2" descr="figure_10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22" y="1777562"/>
            <a:ext cx="3098795" cy="458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6850" y="3026222"/>
            <a:ext cx="265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ethidium</a:t>
            </a:r>
            <a:r>
              <a:rPr lang="en-US" dirty="0" smtClean="0"/>
              <a:t> bromide</a:t>
            </a:r>
          </a:p>
          <a:p>
            <a:r>
              <a:rPr lang="en-US" dirty="0" smtClean="0"/>
              <a:t>intercalating agent</a:t>
            </a:r>
          </a:p>
          <a:p>
            <a:r>
              <a:rPr lang="en-US" dirty="0" smtClean="0"/>
              <a:t>fluorescent under UV light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2400" y="3026222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larger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0938" y="534237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smaller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8136314" y="3395554"/>
            <a:ext cx="0" cy="1946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73687" y="2390051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DNA fragment size: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3630" y="5852160"/>
            <a:ext cx="1765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size distribution also holds for blots we will examine later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9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0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26" y="566317"/>
            <a:ext cx="4096619" cy="575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241" y="755088"/>
            <a:ext cx="296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PCR can be used to create DNA inserts with any restriction enzyme site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5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67" y="606175"/>
            <a:ext cx="4595920" cy="2838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04" y="4101850"/>
            <a:ext cx="54006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82C215992E63408FAF195C1EB2334C14"/>
  <p:tag name="TPVERSION" val="5"/>
  <p:tag name="TPFULLVERSION" val="5.3.1.3337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7CA63764A768429392D9A55DAFE3D047&lt;/guid&gt;&#10;        &lt;description /&gt;&#10;        &lt;date&gt;1/25/2016 2:23:3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E8D5020964F4DDFA108CBD89288388A&lt;/guid&gt;&#10;            &lt;repollguid&gt;FE28130CC8B244928329C16AC95768CC&lt;/repollguid&gt;&#10;            &lt;sourceid&gt;F3DD313B71774910B04A381A522B7D5C&lt;/sourceid&gt;&#10;            &lt;questiontext&gt;Which of the following is the correct primer sequence for annealing to the 5’ stran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152C037C13B482481F8751F7581725E&lt;/guid&gt;&#10;                    &lt;answertext&gt;5’-cacacttt-3’&lt;/answertext&gt;&#10;                    &lt;valuetype&gt;-1&lt;/valuetype&gt;&#10;                &lt;/answer&gt;&#10;                &lt;answer&gt;&#10;                    &lt;guid&gt;885CDD8DD9624925BB95347C1D577E44&lt;/guid&gt;&#10;                    &lt;answertext&gt;5’-gtgtgaaa-3’&lt;/answertext&gt;&#10;                    &lt;valuetype&gt;-1&lt;/valuetype&gt;&#10;                &lt;/answer&gt;&#10;                &lt;answer&gt;&#10;                    &lt;guid&gt;E17C61B35BAA411B82FBD5F27DB9871B&lt;/guid&gt;&#10;                    &lt;answertext&gt;5’-aaagtgtg-3’&lt;/answertext&gt;&#10;                    &lt;valuetype&gt;-1&lt;/valuetype&gt;&#10;                &lt;/answer&gt;&#10;                &lt;answer&gt;&#10;                    &lt;guid&gt;232F1FF246F448AA91158E45E7EA31FB&lt;/guid&gt;&#10;                    &lt;answertext&gt;5’-tttcacac-3’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ich of the following is the correct primer sequence for annealing to the 5’ strand?[;crlf;]72[;]75[;]72[;]False[;]64[;][;crlf;]3.70833333333333[;]4[;]0.85695682505013[;]0.734375[;crlf;]6[;]-1[;]5’-cacacttt-3’1[;]5’-cacacttt-3’[;][;crlf;]1[;]-1[;]5’-gtgtgaaa-3’2[;]5’-gtgtgaaa-3’[;][;crlf;]1[;]-1[;]5’-aaagtgtg-3’3[;]5’-aaagtgtg-3’[;][;crlf;]64[;]1[;]5’-tttcacac-3’4[;]5’-tttcacac-3’[;]"/>
  <p:tag name="HASRESULTS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F5D52E8BD2004AF58C3529D42AF58C73&lt;/guid&gt;&#10;        &lt;description /&gt;&#10;        &lt;date&gt;1/9/2015 4:35:1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6652E70CCA44265B8E97358F267F61E&lt;/guid&gt;&#10;            &lt;repollguid&gt;F00D083FFCF24D11A7F284DEFC9D34AA&lt;/repollguid&gt;&#10;            &lt;sourceid&gt;A4239DA7A0DD4E68B2CE470DDF52A3DC&lt;/sourceid&gt;&#10;            &lt;questiontext&gt;Is there a mutation in this CF patien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F4192FC4F5949B0BCCBCC941732B19E&lt;/guid&gt;&#10;                    &lt;answertext&gt;Yes, there is an insertion mutation&lt;/answertext&gt;&#10;                    &lt;valuetype&gt;-1&lt;/valuetype&gt;&#10;                &lt;/answer&gt;&#10;                &lt;answer&gt;&#10;                    &lt;guid&gt;07E8C7F8DE874E49A168224028991BF7&lt;/guid&gt;&#10;                    &lt;answertext&gt;Yes, there is a deletion mutation&lt;/answertext&gt;&#10;                    &lt;valuetype&gt;1&lt;/valuetype&gt;&#10;                &lt;/answer&gt;&#10;                &lt;answer&gt;&#10;                    &lt;guid&gt;D9087D9E23F34822A9BB2553C17DAC12&lt;/guid&gt;&#10;                    &lt;answertext&gt;No, there is nothing wrong with the size of the CFTR gen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Is there a mutation in this CF patient?[;crlf;]76[;]76[;]76[;]False[;]64[;][;crlf;]1.86842105263158[;]2[;]0.374942285494079[;]0.140581717451524[;crlf;]11[;]-1[;]Yes, there is an insertion mutation1[;]Yes, there is an insertion mutation[;][;crlf;]64[;]1[;]Yes, there is a deletion mutation2[;]Yes, there is a deletion mutation[;][;crlf;]1[;]-1[;]No, there is nothing wrong with the size of the CFTR gene3[;]No, there is nothing wrong with the size of the CFTR gene[;]"/>
  <p:tag name="HASRESULTS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20F29B1AEC7E4291AB982135D7217A19&lt;/guid&gt;&#10;        &lt;description /&gt;&#10;        &lt;date&gt;1/9/2015 3:56:1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B88E11072E845EFACE2F6CD12BF41BD&lt;/guid&gt;&#10;            &lt;repollguid&gt;44330EE96BC04B598C8FB24ECD5D618C&lt;/repollguid&gt;&#10;            &lt;sourceid&gt;FA9A2F2731F54DD49307CA72F295EBA0&lt;/sourceid&gt;&#10;            &lt;questiontext&gt;During which time period in postnatal development is CFTR most highly expressed in the intestinal epithelium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2CE90E010E0A474CBDB8F2F794A2B81A&lt;/guid&gt;&#10;                    &lt;answertext&gt;8-16 days&lt;/answertext&gt;&#10;                    &lt;valuetype&gt;-1&lt;/valuetype&gt;&#10;                &lt;/answer&gt;&#10;                &lt;answer&gt;&#10;                    &lt;guid&gt;ACC4BD463DC54D20BCF61AEC76F88349&lt;/guid&gt;&#10;                    &lt;answertext&gt;16-23 days&lt;/answertext&gt;&#10;                    &lt;valuetype&gt;-1&lt;/valuetype&gt;&#10;                &lt;/answer&gt;&#10;                &lt;answer&gt;&#10;                    &lt;guid&gt;360A689DA63A460DB8929283876C6771&lt;/guid&gt;&#10;                    &lt;answertext&gt;23-32 days&lt;/answertext&gt;&#10;                    &lt;valuetype&gt;1&lt;/valuetype&gt;&#10;                &lt;/answer&gt;&#10;                &lt;answer&gt;&#10;                    &lt;guid&gt;82768C06A7454D95AD97B6626CC97CCB&lt;/guid&gt;&#10;                    &lt;answertext&gt;32-40 days&lt;/answertext&gt;&#10;                    &lt;valuetype&gt;-1&lt;/valuetype&gt;&#10;                &lt;/answer&gt;&#10;                &lt;answer&gt;&#10;                    &lt;guid&gt;A7F7EEABFD4E486B9F5FBC0348F0F2FD&lt;/guid&gt;&#10;                    &lt;answertext&gt;Adults (40+)&lt;/answertext&gt;&#10;                    &lt;valuetype&gt;-1&lt;/valuetype&gt;&#10;                &lt;/answer&gt;&#10;                &lt;answer&gt;&#10;                    &lt;guid&gt;2D4F020AF4B54969A246F3F6ACE267BA&lt;/guid&gt;&#10;                    &lt;answertext&gt;It is not possible to say, northern blots are not quantitativ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During which time period in postnatal development is CFTR most highly expressed in the intestinal epithelium?[;crlf;]75[;]76[;]75[;]False[;]61[;][;crlf;]2.78666666666667[;]3[;]0.548776416726845[;]0.301155555555556[;crlf;]4[;]-1[;]8-16 days1[;]8-16 days[;][;crlf;]9[;]-1[;]16-23 days2[;]16-23 days[;][;crlf;]61[;]1[;]23-32 days3[;]23-32 days[;][;crlf;]1[;]-1[;]32-40 days4[;]32-40 days[;][;crlf;]0[;]-1[;]Adults (40+)5[;]Adults (40+)[;][;crlf;]0[;]-1[;]It is not possible to say, northern blots are not quantitative6[;]It is not possible to say, northern blots are not quantitative[;]"/>
  <p:tag name="HASRESULTS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Which is the most important assumption that needs to be made in order to use a blot or gel as a quantitative measure of gene expression?[;crlf;]70[;]72[;]70[;]False[;]53[;][;crlf;]2.52857142857143[;]3[;]0.840432347433299[;]0.706326530612245[;crlf;]16[;]-1[;]The samples were all taken from the same animal1[;]The samples were all taken from the same animal[;][;crlf;]1[;]-1[;]The samples were all harvested at the same time 2[;]The samples were all harvested at the same time [;][;crlf;]53[;]1[;]The same amount of total RNA sample was loaded into each lane3[;]The same amount of total RNA sample was loaded into each lane[;][;crlf;]0[;]-1[;]The same researcher performed both the sample extractions and the blot protocol4[;]The same researcher performed both the sample extractions and the blot protocol[;]"/>
  <p:tag name="HASRESULTS" val="True"/>
  <p:tag name="LIVECHARTING" val="False"/>
  <p:tag name="TPQUESTIONXML" val="﻿&lt;?xml version=&quot;1.0&quot; encoding=&quot;utf-8&quot;?&gt;&#10;&lt;questionlist&gt;&#10;    &lt;properties&gt;&#10;        &lt;guid&gt;20F29B1AEC7E4291AB982135D7217A19&lt;/guid&gt;&#10;        &lt;description /&gt;&#10;        &lt;date&gt;1/9/2015 3:56:1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C74699362C74757BDD575BE82FF3EFE&lt;/guid&gt;&#10;            &lt;repollguid&gt;44330EE96BC04B598C8FB24ECD5D618C&lt;/repollguid&gt;&#10;            &lt;sourceid&gt;FA9A2F2731F54DD49307CA72F295EBA0&lt;/sourceid&gt;&#10;            &lt;questiontext&gt;Which is the most important assumption that needs to be made in order to use a blot or gel as a quantitative measure of gene expressio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2CE90E010E0A474CBDB8F2F794A2B81A&lt;/guid&gt;&#10;                    &lt;answertext&gt;The samples were all taken from the same animal&lt;/answertext&gt;&#10;                    &lt;valuetype&gt;-1&lt;/valuetype&gt;&#10;                &lt;/answer&gt;&#10;                &lt;answer&gt;&#10;                    &lt;guid&gt;ACC4BD463DC54D20BCF61AEC76F88349&lt;/guid&gt;&#10;                    &lt;answertext&gt;The samples were all harvested at the same time &lt;/answertext&gt;&#10;                    &lt;valuetype&gt;-1&lt;/valuetype&gt;&#10;                &lt;/answer&gt;&#10;                &lt;answer&gt;&#10;                    &lt;guid&gt;360A689DA63A460DB8929283876C6771&lt;/guid&gt;&#10;                    &lt;answertext&gt;The same amount of total RNA sample was loaded into each lane&lt;/answertext&gt;&#10;                    &lt;valuetype&gt;1&lt;/valuetype&gt;&#10;                &lt;/answer&gt;&#10;                &lt;answer&gt;&#10;                    &lt;guid&gt;82768C06A7454D95AD97B6626CC97CCB&lt;/guid&gt;&#10;                    &lt;answertext&gt;The same researcher performed both the sample extractions and the blot protocol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LABELFORMAT" val="0"/>
  <p:tag name="NUMBERFORMAT" val="0"/>
  <p:tag name="COLORTYPE" val="SCHEM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HASRESULTS" val="False"/>
  <p:tag name="LIVECHARTING" val="False"/>
  <p:tag name="TPQUESTIONXML" val="﻿&lt;?xml version=&quot;1.0&quot; encoding=&quot;utf-8&quot;?&gt;&#10;&lt;questionlist&gt;&#10;    &lt;properties&gt;&#10;        &lt;guid&gt;F8F097C666C9406E8ECC429BE6735A9A&lt;/guid&gt;&#10;        &lt;description /&gt;&#10;        &lt;date&gt;1/8/2015 5:05:3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B3CF75A1CDB4CA887554A0BAA036C6D&lt;/guid&gt;&#10;            &lt;repollguid&gt;6B5CD7ADDEC54562B8867AEDCCAED6D6&lt;/repollguid&gt;&#10;            &lt;sourceid&gt;1038CC0414E646BC859BA4305BB12743&lt;/sourceid&gt;&#10;            &lt;questiontext&gt;Which ataluren derivative was most effective in causing nonsense readthrough of mutant CFTR?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C669400B6594C269FA9E3C8C6A2F6D4&lt;/guid&gt;&#10;                    &lt;answertext&gt;5a&lt;/answertext&gt;&#10;                    &lt;valuetype&gt;-1&lt;/valuetype&gt;&#10;                &lt;/answer&gt;&#10;                &lt;answer&gt;&#10;                    &lt;guid&gt;61BC210337F8421EAB8FB705A337A4BF&lt;/guid&gt;&#10;                    &lt;answertext&gt;5i&lt;/answertext&gt;&#10;                    &lt;valuetype&gt;-1&lt;/valuetype&gt;&#10;                &lt;/answer&gt;&#10;                &lt;answer&gt;&#10;                    &lt;guid&gt;0C69A8842B354D5F955FCEB44A72C49D&lt;/guid&gt;&#10;                    &lt;answertext&gt;5b&lt;/answertext&gt;&#10;                    &lt;valuetype&gt;1&lt;/valuetype&gt;&#10;                &lt;/answer&gt;&#10;                &lt;answer&gt;&#10;                    &lt;guid&gt;9DB4145BD4ED4EDEAFA6A6E28B30B2DF&lt;/guid&gt;&#10;                    &lt;answertext&gt;4a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HASRESULTS" val="False"/>
  <p:tag name="TPQUESTIONXML" val="﻿&lt;?xml version=&quot;1.0&quot; encoding=&quot;utf-8&quot;?&gt;&#10;&lt;questionlist&gt;&#10;    &lt;properties&gt;&#10;        &lt;guid&gt;F8F097C666C9406E8ECC429BE6735A9A&lt;/guid&gt;&#10;        &lt;description /&gt;&#10;        &lt;date&gt;1/8/2015 5:05:3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AC3F513FE944897A43BE3443875C590&lt;/guid&gt;&#10;            &lt;repollguid&gt;6B5CD7ADDEC54562B8867AEDCCAED6D6&lt;/repollguid&gt;&#10;            &lt;sourceid&gt;1038CC0414E646BC859BA4305BB12743&lt;/sourceid&gt;&#10;            &lt;questiontext&gt;Treatment of cells from this patient (nonsense mutation) with Ataluren derivatives would most likely result in which of the following functional changes: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C669400B6594C269FA9E3C8C6A2F6D4&lt;/guid&gt;&#10;                    &lt;answertext&gt;Hypomorph to amorph&lt;/answertext&gt;&#10;                    &lt;valuetype&gt;-1&lt;/valuetype&gt;&#10;                &lt;/answer&gt;&#10;                &lt;answer&gt;&#10;                    &lt;guid&gt;61BC210337F8421EAB8FB705A337A4BF&lt;/guid&gt;&#10;                    &lt;answertext&gt;Hypomorph to hypermorph&lt;/answertext&gt;&#10;                    &lt;valuetype&gt;-1&lt;/valuetype&gt;&#10;                &lt;/answer&gt;&#10;                &lt;answer&gt;&#10;                    &lt;guid&gt;0C69A8842B354D5F955FCEB44A72C49D&lt;/guid&gt;&#10;                    &lt;answertext&gt;Neomorph to antimorph&lt;/answertext&gt;&#10;                    &lt;valuetype&gt;-1&lt;/valuetype&gt;&#10;                &lt;/answer&gt;&#10;                &lt;answer&gt;&#10;                    &lt;guid&gt;9DB4145BD4ED4EDEAFA6A6E28B30B2DF&lt;/guid&gt;&#10;                    &lt;answertext&gt;Amorph to hypomorph&lt;/answertext&gt;&#10;                    &lt;valuetype&gt;1&lt;/valuetype&gt;&#10;                &lt;/answer&gt;&#10;                &lt;answer&gt;&#10;                    &lt;guid&gt;6BE97E0AF440485C9F903FB81E0759E0&lt;/guid&gt;&#10;                    &lt;answertext&gt;Hypomorph to neomorph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LIVECHARTING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7E9F30CF67204583B4D2F62F6E7B012B&lt;/guid&gt;&#10;        &lt;description /&gt;&#10;        &lt;date&gt;1/29/2015 11:22:4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EDA4A9FD7A24398B6ABB76BC34030CF&lt;/guid&gt;&#10;            &lt;repollguid&gt;1336C87EF6EA4DE0B67B2EA632C50CCD&lt;/repollguid&gt;&#10;            &lt;sourceid&gt;508A12742DEE4D1EB1D4B2B0EC251C8E&lt;/sourceid&gt;&#10;            &lt;questiontext&gt;Which of the following is the correct primer sequence for annealing to the 3’ stran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230DA45B466408C8995E65E719B1065&lt;/guid&gt;&#10;                    &lt;answertext&gt;5’-gtgtgaaa-3’&lt;/answertext&gt;&#10;                    &lt;valuetype&gt;-1&lt;/valuetype&gt;&#10;                &lt;/answer&gt;&#10;                &lt;answer&gt;&#10;                    &lt;guid&gt;C03B2192F57A411893AEFA890F21B0E3&lt;/guid&gt;&#10;                    &lt;answertext&gt;5’-aattggaa-3’&lt;/answertext&gt;&#10;                    &lt;valuetype&gt;1&lt;/valuetype&gt;&#10;                &lt;/answer&gt;&#10;                &lt;answer&gt;&#10;                    &lt;guid&gt;FAC00133F43B46F497A18398CD041C18&lt;/guid&gt;&#10;                    &lt;answertext&gt;5’-ttaacctt-3’&lt;/answertext&gt;&#10;                    &lt;valuetype&gt;-1&lt;/valuetype&gt;&#10;                &lt;/answer&gt;&#10;                &lt;answer&gt;&#10;                    &lt;guid&gt;3F75E22211034CDF9543D763D8DC122E&lt;/guid&gt;&#10;                    &lt;answertext&gt;5’-cacacttt-3’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ich of the following is the correct primer sequence for annealing to the 3’ strand?[;crlf;]73[;]74[;]73[;]False[;]66[;][;crlf;]2[;]2[;]0.370116605098803[;]0.136986301369863[;crlf;]4[;]-1[;]5’-gtgtgaaa-3’1[;]5’-gtgtgaaa-3’[;][;crlf;]66[;]1[;]5’-aattggaa-3’2[;]5’-aattggaa-3’[;][;crlf;]2[;]-1[;]5’-ttaacctt-3’3[;]5’-ttaacctt-3’[;][;crlf;]1[;]-1[;]5’-cacacttt-3’4[;]5’-cacacttt-3’[;]"/>
  <p:tag name="HASRESULTS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1860</Words>
  <Application>Microsoft Office PowerPoint</Application>
  <PresentationFormat>On-screen Show (4:3)</PresentationFormat>
  <Paragraphs>247</Paragraphs>
  <Slides>37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BatangChe</vt:lpstr>
      <vt:lpstr>ＭＳ Ｐゴシック</vt:lpstr>
      <vt:lpstr>Arial</vt:lpstr>
      <vt:lpstr>Calibri</vt:lpstr>
      <vt:lpstr>Courier New</vt:lpstr>
      <vt:lpstr>msgothic</vt:lpstr>
      <vt:lpstr>Wingdings</vt:lpstr>
      <vt:lpstr>Office Theme</vt:lpstr>
      <vt:lpstr>Microsoft Graph Chart</vt:lpstr>
      <vt:lpstr>Chart</vt:lpstr>
      <vt:lpstr>PowerPoint Presentation</vt:lpstr>
      <vt:lpstr>iGEM 2017 info session Tuesday 1/31 and Friday 2/3  4pm in HL116 Applications due Fri Feb 10.</vt:lpstr>
      <vt:lpstr>Today’s Learning Objectives</vt:lpstr>
      <vt:lpstr>PowerPoint Presentation</vt:lpstr>
      <vt:lpstr>PowerPoint Presentation</vt:lpstr>
      <vt:lpstr>PCR animation</vt:lpstr>
      <vt:lpstr>PowerPoint Presentation</vt:lpstr>
      <vt:lpstr>PowerPoint Presentation</vt:lpstr>
      <vt:lpstr>PowerPoint Presentation</vt:lpstr>
      <vt:lpstr>PowerPoint Presentation</vt:lpstr>
      <vt:lpstr>Which of the following is the correct primer sequence for annealing to the 3’ strand?</vt:lpstr>
      <vt:lpstr>PowerPoint Presentation</vt:lpstr>
      <vt:lpstr>Which of the following is the correct primer sequence for annealing to the 5’ strand?</vt:lpstr>
      <vt:lpstr>PowerPoint Presentation</vt:lpstr>
      <vt:lpstr>PowerPoint Presentation</vt:lpstr>
      <vt:lpstr>PowerPoint Presentation</vt:lpstr>
      <vt:lpstr>PowerPoint Presentation</vt:lpstr>
      <vt:lpstr>DNA sequencing (classic Sanger)</vt:lpstr>
      <vt:lpstr>PowerPoint Presentation</vt:lpstr>
      <vt:lpstr>PowerPoint Presentation</vt:lpstr>
      <vt:lpstr>NextGen/Deep/HT Seq</vt:lpstr>
      <vt:lpstr>How do we examine DNA, RNA and Protein? (and, why would we want to?)</vt:lpstr>
      <vt:lpstr>PowerPoint Presentation</vt:lpstr>
      <vt:lpstr>PowerPoint Presentation</vt:lpstr>
      <vt:lpstr>Is there a mutation in this CF patient?</vt:lpstr>
      <vt:lpstr>In addition to point mutations, multiple genomic deletions in CFTR have been identified</vt:lpstr>
      <vt:lpstr>Since the human genome has been sequenced and most genes identified, this experiment would now be done by PCR or genomic sequencing: </vt:lpstr>
      <vt:lpstr>PowerPoint Presentation</vt:lpstr>
      <vt:lpstr>PowerPoint Presentation</vt:lpstr>
      <vt:lpstr>During which time period in postnatal development is CFTR most highly expressed in the intestinal epithelium?</vt:lpstr>
      <vt:lpstr>Which is the most important assumption that needs to be made in order to use a blot or gel as a quantitative measure of gene expression?</vt:lpstr>
      <vt:lpstr>PowerPoint Presentation</vt:lpstr>
      <vt:lpstr>PowerPoint Presentation</vt:lpstr>
      <vt:lpstr>PowerPoint Presentation</vt:lpstr>
      <vt:lpstr>Treatment of nmCF cells with Ataluren derivatives</vt:lpstr>
      <vt:lpstr>Which ataluren derivative was most effective in causing nonsense readthrough of mutant CFTR? </vt:lpstr>
      <vt:lpstr>Treatment of cells from this patient (nonsense mutation) with Ataluren derivatives would most likely result in which of the following functional changes: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Farny</dc:creator>
  <cp:lastModifiedBy>Farny, Natalie</cp:lastModifiedBy>
  <cp:revision>159</cp:revision>
  <cp:lastPrinted>2017-01-24T19:36:54Z</cp:lastPrinted>
  <dcterms:created xsi:type="dcterms:W3CDTF">2013-01-15T22:07:51Z</dcterms:created>
  <dcterms:modified xsi:type="dcterms:W3CDTF">2017-01-26T21:12:15Z</dcterms:modified>
</cp:coreProperties>
</file>