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92" r:id="rId2"/>
    <p:sldId id="412" r:id="rId3"/>
    <p:sldId id="371" r:id="rId4"/>
    <p:sldId id="307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59" r:id="rId19"/>
    <p:sldId id="346" r:id="rId20"/>
    <p:sldId id="358" r:id="rId21"/>
    <p:sldId id="347" r:id="rId22"/>
    <p:sldId id="349" r:id="rId23"/>
    <p:sldId id="413" r:id="rId24"/>
    <p:sldId id="360" r:id="rId25"/>
    <p:sldId id="348" r:id="rId26"/>
    <p:sldId id="350" r:id="rId27"/>
    <p:sldId id="351" r:id="rId28"/>
    <p:sldId id="414" r:id="rId29"/>
    <p:sldId id="352" r:id="rId30"/>
  </p:sldIdLst>
  <p:sldSz cx="9144000" cy="6858000" type="screen4x3"/>
  <p:notesSz cx="7010400" cy="9296400"/>
  <p:custDataLst>
    <p:tags r:id="rId3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13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65A5D7-8626-E549-953D-6E6A1AD5B8E4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9AFC62-8D71-9949-A0D1-376418503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10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699698A-B3A3-E842-91B7-2DE817BE951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A884429-DF5F-C346-B51E-753658FE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1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84429-DF5F-C346-B51E-753658FEB2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67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F8B7E-7B11-0740-A824-4234CC1EAFCB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738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Class question: What could be the extended utility of a drug like </a:t>
            </a:r>
            <a:r>
              <a:rPr lang="en-US" dirty="0" err="1" smtClean="0">
                <a:cs typeface="+mn-cs"/>
              </a:rPr>
              <a:t>Ataluren</a:t>
            </a:r>
            <a:r>
              <a:rPr lang="en-US" dirty="0" smtClean="0">
                <a:cs typeface="+mn-cs"/>
              </a:rPr>
              <a:t> (A: useful for any nonsense mutation disease)? What are its limitations (not useful for CF due to </a:t>
            </a:r>
            <a:r>
              <a:rPr lang="en-US" dirty="0" err="1" smtClean="0">
                <a:cs typeface="+mn-cs"/>
              </a:rPr>
              <a:t>misssense</a:t>
            </a:r>
            <a:r>
              <a:rPr lang="en-US" dirty="0" smtClean="0">
                <a:cs typeface="+mn-cs"/>
              </a:rPr>
              <a:t> or DNA deletion mutations)? Hints: Is this drug specific for CFTR?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E581D1-5CD5-434D-AFF4-94E43C8FB837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66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84429-DF5F-C346-B51E-753658FEB2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6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LOF examples: CF W1282X = null,</a:t>
            </a:r>
            <a:r>
              <a:rPr lang="en-US" baseline="0" dirty="0" smtClean="0"/>
              <a:t> CF R1283S = </a:t>
            </a:r>
            <a:r>
              <a:rPr lang="en-US" baseline="0" dirty="0" err="1" smtClean="0"/>
              <a:t>hypomorph</a:t>
            </a:r>
            <a:r>
              <a:rPr lang="en-US" baseline="0" dirty="0" smtClean="0"/>
              <a:t>. Hypothetically, CF mutation hyper=increased cl- transport, neo=transported Na instead of </a:t>
            </a:r>
            <a:r>
              <a:rPr lang="en-US" baseline="0" dirty="0" err="1" smtClean="0"/>
              <a:t>Cl</a:t>
            </a:r>
            <a:r>
              <a:rPr lang="en-US" baseline="0" dirty="0" smtClean="0"/>
              <a:t>, anti = pumped </a:t>
            </a:r>
            <a:r>
              <a:rPr lang="en-US" baseline="0" dirty="0" err="1" smtClean="0"/>
              <a:t>Cl</a:t>
            </a:r>
            <a:r>
              <a:rPr lang="en-US" baseline="0" dirty="0" smtClean="0"/>
              <a:t>- back into the cell instead of pumping it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F2DF9-A438-774B-B947-6665026D70C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4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8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25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3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2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9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2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4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5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5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4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62238-E1FE-0B40-9F5E-D5BBEDFAA70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3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tags" Target="../tags/tag7.xml"/><Relationship Id="rId7" Type="http://schemas.openxmlformats.org/officeDocument/2006/relationships/oleObject" Target="../embeddings/oleObject2.bin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tags" Target="../tags/tag11.xml"/><Relationship Id="rId7" Type="http://schemas.openxmlformats.org/officeDocument/2006/relationships/oleObject" Target="../embeddings/oleObject3.bin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tags" Target="../tags/tag15.xml"/><Relationship Id="rId7" Type="http://schemas.openxmlformats.org/officeDocument/2006/relationships/oleObject" Target="../embeddings/oleObject4.bin"/><Relationship Id="rId2" Type="http://schemas.openxmlformats.org/officeDocument/2006/relationships/tags" Target="../tags/tag14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16/j.ejmech.2015.06.038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tags" Target="../tags/tag20.xml"/><Relationship Id="rId7" Type="http://schemas.openxmlformats.org/officeDocument/2006/relationships/oleObject" Target="../embeddings/oleObject5.bin"/><Relationship Id="rId2" Type="http://schemas.openxmlformats.org/officeDocument/2006/relationships/tags" Target="../tags/tag19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5706" y="937251"/>
            <a:ext cx="75385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BB2920: Genetics</a:t>
            </a:r>
          </a:p>
          <a:p>
            <a:r>
              <a:rPr lang="en-US" sz="2800" dirty="0" smtClean="0"/>
              <a:t>Prof. Farny</a:t>
            </a:r>
          </a:p>
          <a:p>
            <a:endParaRPr lang="en-US" sz="2800" dirty="0"/>
          </a:p>
          <a:p>
            <a:r>
              <a:rPr lang="en-US" sz="2800" dirty="0" smtClean="0"/>
              <a:t>Lecture 6</a:t>
            </a:r>
          </a:p>
          <a:p>
            <a:r>
              <a:rPr lang="en-US" sz="2800" dirty="0" smtClean="0"/>
              <a:t>1/23/17</a:t>
            </a:r>
          </a:p>
          <a:p>
            <a:endParaRPr lang="en-US" sz="2800" dirty="0" smtClean="0"/>
          </a:p>
          <a:p>
            <a:r>
              <a:rPr lang="en-US" sz="2800" b="1" i="1" dirty="0" smtClean="0"/>
              <a:t>Coming Up:</a:t>
            </a:r>
          </a:p>
          <a:p>
            <a:r>
              <a:rPr lang="en-US" sz="2800" dirty="0" smtClean="0"/>
              <a:t>Conference tomorrow</a:t>
            </a:r>
          </a:p>
          <a:p>
            <a:r>
              <a:rPr lang="en-US" sz="2800" dirty="0" smtClean="0"/>
              <a:t>Office Hours Thurs 10-11:30 GH203C</a:t>
            </a:r>
          </a:p>
          <a:p>
            <a:r>
              <a:rPr lang="en-US" sz="2800" dirty="0" smtClean="0"/>
              <a:t>PLA help hours Thurs 7-9pm, Sun 7-9pm</a:t>
            </a:r>
          </a:p>
          <a:p>
            <a:r>
              <a:rPr lang="en-US" sz="2800" dirty="0" smtClean="0"/>
              <a:t>Exam 1 MONDAY!</a:t>
            </a:r>
          </a:p>
        </p:txBody>
      </p:sp>
    </p:spTree>
    <p:extLst>
      <p:ext uri="{BB962C8B-B14F-4D97-AF65-F5344CB8AC3E}">
        <p14:creationId xmlns:p14="http://schemas.microsoft.com/office/powerpoint/2010/main" val="245630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xplosion 1 2"/>
          <p:cNvSpPr/>
          <p:nvPr/>
        </p:nvSpPr>
        <p:spPr>
          <a:xfrm>
            <a:off x="697538" y="1037533"/>
            <a:ext cx="8173708" cy="497300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Break-out! </a:t>
            </a:r>
          </a:p>
          <a:p>
            <a:pPr algn="ctr"/>
            <a:r>
              <a:rPr lang="en-US" sz="4000" dirty="0" smtClean="0"/>
              <a:t>Focus on human disease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0367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Cystic Fibrosis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4572000" cy="4495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>
                <a:ea typeface="+mn-ea"/>
                <a:cs typeface="+mn-cs"/>
              </a:rPr>
              <a:t>30,000 affected in the U.S, 70,000 worldwide</a:t>
            </a:r>
          </a:p>
          <a:p>
            <a:pPr>
              <a:defRPr/>
            </a:pPr>
            <a:r>
              <a:rPr lang="en-US" sz="2800" dirty="0">
                <a:ea typeface="+mn-ea"/>
                <a:cs typeface="+mn-cs"/>
              </a:rPr>
              <a:t>P</a:t>
            </a:r>
            <a:r>
              <a:rPr lang="en-US" sz="2800" dirty="0" smtClean="0">
                <a:ea typeface="+mn-ea"/>
                <a:cs typeface="+mn-cs"/>
              </a:rPr>
              <a:t>ersistent cough, difficulty breathing, chronic lung infections, digestive problems, very salty skin, pancreatitis</a:t>
            </a:r>
          </a:p>
          <a:p>
            <a:pPr>
              <a:defRPr/>
            </a:pPr>
            <a:r>
              <a:rPr lang="en-US" sz="2800" dirty="0" smtClean="0">
                <a:ea typeface="+mn-ea"/>
                <a:cs typeface="+mn-cs"/>
              </a:rPr>
              <a:t>Affects mucosal membranes</a:t>
            </a:r>
          </a:p>
          <a:p>
            <a:pPr>
              <a:defRPr/>
            </a:pPr>
            <a:r>
              <a:rPr lang="en-US" sz="2800" dirty="0" smtClean="0">
                <a:ea typeface="+mn-ea"/>
                <a:cs typeface="+mn-cs"/>
              </a:rPr>
              <a:t>Life expectancy = ~40 </a:t>
            </a:r>
            <a:r>
              <a:rPr lang="en-US" sz="2800" dirty="0" err="1" smtClean="0">
                <a:ea typeface="+mn-ea"/>
                <a:cs typeface="+mn-cs"/>
              </a:rPr>
              <a:t>yrs</a:t>
            </a:r>
            <a:endParaRPr lang="en-US" sz="2800" dirty="0" smtClean="0">
              <a:ea typeface="+mn-ea"/>
              <a:cs typeface="+mn-cs"/>
            </a:endParaRPr>
          </a:p>
        </p:txBody>
      </p:sp>
      <p:pic>
        <p:nvPicPr>
          <p:cNvPr id="61443" name="Picture 4" descr="Screen Shot 2012-09-16 at 9.04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76400"/>
            <a:ext cx="35687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TextBox 5"/>
          <p:cNvSpPr txBox="1">
            <a:spLocks noChangeArrowheads="1"/>
          </p:cNvSpPr>
          <p:nvPr/>
        </p:nvSpPr>
        <p:spPr bwMode="auto">
          <a:xfrm>
            <a:off x="4800600" y="6096000"/>
            <a:ext cx="35829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000"/>
              <a:t>http://www.nhlbi.nih.gov/health/health-topics/topics/cf/signs.html</a:t>
            </a:r>
          </a:p>
        </p:txBody>
      </p:sp>
    </p:spTree>
    <p:extLst>
      <p:ext uri="{BB962C8B-B14F-4D97-AF65-F5344CB8AC3E}">
        <p14:creationId xmlns:p14="http://schemas.microsoft.com/office/powerpoint/2010/main" val="321305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096" y="1524000"/>
            <a:ext cx="4038600" cy="300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90600" y="4724400"/>
            <a:ext cx="3014663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pPr>
              <a:defRPr/>
            </a:pPr>
            <a:r>
              <a:rPr lang="en-GB" sz="1200" b="1" dirty="0" smtClean="0">
                <a:latin typeface="Arial" charset="0"/>
              </a:rPr>
              <a:t>SHEPPARD D N , WELSH M J </a:t>
            </a:r>
            <a:r>
              <a:rPr lang="en-GB" sz="1200" b="1" dirty="0" err="1" smtClean="0">
                <a:latin typeface="Arial" charset="0"/>
              </a:rPr>
              <a:t>Physiol</a:t>
            </a:r>
            <a:r>
              <a:rPr lang="en-GB" sz="1200" b="1" dirty="0" smtClean="0">
                <a:latin typeface="Arial" charset="0"/>
              </a:rPr>
              <a:t> Rev 1999;79:S23-S45</a:t>
            </a:r>
          </a:p>
        </p:txBody>
      </p:sp>
      <p:sp>
        <p:nvSpPr>
          <p:cNvPr id="62467" name="TextBox 6"/>
          <p:cNvSpPr txBox="1">
            <a:spLocks noChangeArrowheads="1"/>
          </p:cNvSpPr>
          <p:nvPr/>
        </p:nvSpPr>
        <p:spPr bwMode="auto">
          <a:xfrm>
            <a:off x="304800" y="465138"/>
            <a:ext cx="8686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  <a:cs typeface="Arial" charset="0"/>
              </a:rPr>
              <a:t>CFTR (cystic fibrosis transmembrane conductance regulator) is a chloride channel</a:t>
            </a:r>
          </a:p>
        </p:txBody>
      </p:sp>
      <p:sp>
        <p:nvSpPr>
          <p:cNvPr id="62469" name="TextBox 8"/>
          <p:cNvSpPr txBox="1">
            <a:spLocks noChangeArrowheads="1"/>
          </p:cNvSpPr>
          <p:nvPr/>
        </p:nvSpPr>
        <p:spPr bwMode="auto">
          <a:xfrm>
            <a:off x="609600" y="5222240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Arial" charset="0"/>
                <a:cs typeface="Arial" charset="0"/>
              </a:rPr>
              <a:t>An imbalance in </a:t>
            </a:r>
            <a:r>
              <a:rPr lang="en-US" sz="2000" dirty="0" err="1">
                <a:latin typeface="Arial" charset="0"/>
                <a:cs typeface="Arial" charset="0"/>
              </a:rPr>
              <a:t>Cl</a:t>
            </a:r>
            <a:r>
              <a:rPr lang="en-US" sz="2000" dirty="0">
                <a:latin typeface="Arial" charset="0"/>
                <a:cs typeface="Arial" charset="0"/>
              </a:rPr>
              <a:t>- transport results in thickened mucus in the lungs (promotes bacterial growth, inhibits breathing) and the pancreas (inhibits secretion of digestive enzymes)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36415" y="2076492"/>
            <a:ext cx="214547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hundreds of mutations have been identified, some of which lead to more severe disease than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0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139" y="71566"/>
            <a:ext cx="7337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Below are mRNA sequences from actual CF patients that encode a region NBD2: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094" y="804155"/>
            <a:ext cx="2778494" cy="206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83246" y="1282751"/>
            <a:ext cx="407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r>
              <a:rPr lang="nl-NL" sz="2400" dirty="0" err="1" smtClean="0"/>
              <a:t>uug</a:t>
            </a:r>
            <a:r>
              <a:rPr lang="nl-NL" sz="2400" dirty="0" smtClean="0"/>
              <a:t> </a:t>
            </a:r>
            <a:r>
              <a:rPr lang="nl-NL" sz="2400" dirty="0" err="1" smtClean="0"/>
              <a:t>caa</a:t>
            </a:r>
            <a:r>
              <a:rPr lang="nl-NL" sz="2400" dirty="0" smtClean="0"/>
              <a:t> </a:t>
            </a:r>
            <a:r>
              <a:rPr lang="nl-NL" sz="2400" dirty="0" err="1" smtClean="0"/>
              <a:t>cag</a:t>
            </a:r>
            <a:r>
              <a:rPr lang="nl-NL" sz="2400" dirty="0" smtClean="0"/>
              <a:t> </a:t>
            </a:r>
            <a:r>
              <a:rPr lang="nl-NL" sz="2400" dirty="0" err="1"/>
              <a:t>u</a:t>
            </a:r>
            <a:r>
              <a:rPr lang="nl-NL" sz="2400" dirty="0" err="1" smtClean="0"/>
              <a:t>gg</a:t>
            </a:r>
            <a:r>
              <a:rPr lang="nl-NL" sz="2400" dirty="0" smtClean="0"/>
              <a:t> </a:t>
            </a:r>
            <a:r>
              <a:rPr lang="nl-NL" sz="2400" dirty="0" err="1" smtClean="0"/>
              <a:t>agg</a:t>
            </a:r>
            <a:r>
              <a:rPr lang="nl-NL" sz="2400" dirty="0" smtClean="0"/>
              <a:t> </a:t>
            </a:r>
            <a:r>
              <a:rPr lang="nl-NL" sz="2400" dirty="0" err="1" smtClean="0"/>
              <a:t>aaa</a:t>
            </a:r>
            <a:r>
              <a:rPr lang="nl-NL" sz="2400" dirty="0" smtClean="0"/>
              <a:t> </a:t>
            </a:r>
            <a:r>
              <a:rPr lang="nl-NL" sz="2400" dirty="0" err="1" smtClean="0"/>
              <a:t>gcc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83246" y="1858150"/>
            <a:ext cx="4081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r>
              <a:rPr lang="nl-NL" sz="2400" dirty="0" err="1" smtClean="0"/>
              <a:t>uug</a:t>
            </a:r>
            <a:r>
              <a:rPr lang="nl-NL" sz="2400" dirty="0" smtClean="0"/>
              <a:t> </a:t>
            </a:r>
            <a:r>
              <a:rPr lang="nl-NL" sz="2400" dirty="0" err="1" smtClean="0"/>
              <a:t>caa</a:t>
            </a:r>
            <a:r>
              <a:rPr lang="nl-NL" sz="2400" dirty="0" smtClean="0"/>
              <a:t> </a:t>
            </a:r>
            <a:r>
              <a:rPr lang="nl-NL" sz="2400" dirty="0" err="1" smtClean="0"/>
              <a:t>cag</a:t>
            </a:r>
            <a:r>
              <a:rPr lang="nl-NL" sz="2400" dirty="0" smtClean="0"/>
              <a:t> </a:t>
            </a:r>
            <a:r>
              <a:rPr lang="nl-NL" sz="2400" dirty="0" err="1" smtClean="0"/>
              <a:t>uga</a:t>
            </a:r>
            <a:r>
              <a:rPr lang="nl-NL" sz="2400" dirty="0" smtClean="0"/>
              <a:t> </a:t>
            </a:r>
            <a:r>
              <a:rPr lang="nl-NL" sz="2400" dirty="0" err="1" smtClean="0"/>
              <a:t>agg</a:t>
            </a:r>
            <a:r>
              <a:rPr lang="nl-NL" sz="2400" dirty="0" smtClean="0"/>
              <a:t> </a:t>
            </a:r>
            <a:r>
              <a:rPr lang="nl-NL" sz="2400" dirty="0" err="1" smtClean="0"/>
              <a:t>aaa</a:t>
            </a:r>
            <a:r>
              <a:rPr lang="nl-NL" sz="2400" dirty="0" smtClean="0"/>
              <a:t> </a:t>
            </a:r>
            <a:r>
              <a:rPr lang="nl-NL" sz="2400" dirty="0" err="1" smtClean="0"/>
              <a:t>gcc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83246" y="2438154"/>
            <a:ext cx="406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r>
              <a:rPr lang="nl-NL" sz="2400" dirty="0" err="1" smtClean="0"/>
              <a:t>uug</a:t>
            </a:r>
            <a:r>
              <a:rPr lang="nl-NL" sz="2400" dirty="0" smtClean="0"/>
              <a:t> </a:t>
            </a:r>
            <a:r>
              <a:rPr lang="nl-NL" sz="2400" dirty="0" err="1" smtClean="0"/>
              <a:t>caa</a:t>
            </a:r>
            <a:r>
              <a:rPr lang="nl-NL" sz="2400" dirty="0" smtClean="0"/>
              <a:t> </a:t>
            </a:r>
            <a:r>
              <a:rPr lang="nl-NL" sz="2400" dirty="0" err="1" smtClean="0"/>
              <a:t>cag</a:t>
            </a:r>
            <a:r>
              <a:rPr lang="nl-NL" sz="2400" dirty="0" smtClean="0"/>
              <a:t> </a:t>
            </a:r>
            <a:r>
              <a:rPr lang="nl-NL" sz="2400" dirty="0" err="1"/>
              <a:t>u</a:t>
            </a:r>
            <a:r>
              <a:rPr lang="nl-NL" sz="2400" dirty="0" err="1" smtClean="0"/>
              <a:t>gg</a:t>
            </a:r>
            <a:r>
              <a:rPr lang="nl-NL" sz="2400" dirty="0" smtClean="0"/>
              <a:t> </a:t>
            </a:r>
            <a:r>
              <a:rPr lang="nl-NL" sz="2400" dirty="0" err="1" smtClean="0"/>
              <a:t>agc</a:t>
            </a:r>
            <a:r>
              <a:rPr lang="nl-NL" sz="2400" dirty="0" smtClean="0"/>
              <a:t> </a:t>
            </a:r>
            <a:r>
              <a:rPr lang="nl-NL" sz="2400" dirty="0" err="1" smtClean="0"/>
              <a:t>aaa</a:t>
            </a:r>
            <a:r>
              <a:rPr lang="nl-NL" sz="2400" dirty="0" smtClean="0"/>
              <a:t> </a:t>
            </a:r>
            <a:r>
              <a:rPr lang="nl-NL" sz="2400" dirty="0" err="1" smtClean="0"/>
              <a:t>gcc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7139" y="1211819"/>
            <a:ext cx="1198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unaffected</a:t>
            </a:r>
          </a:p>
          <a:p>
            <a:r>
              <a:rPr lang="en-US" dirty="0" smtClean="0"/>
              <a:t>individual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1843" y="1955788"/>
            <a:ext cx="102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792" y="2540189"/>
            <a:ext cx="102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2</a:t>
            </a:r>
            <a:endParaRPr lang="en-US" dirty="0"/>
          </a:p>
        </p:txBody>
      </p:sp>
      <p:pic>
        <p:nvPicPr>
          <p:cNvPr id="10" name="Picture 2" descr="figure_09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79" y="3021884"/>
            <a:ext cx="3921661" cy="363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348479" y="3545840"/>
            <a:ext cx="434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type of mutation does patient 1 have?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type of mutation does patient 2 have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1933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type of mutation does patient 1 have?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/>
          </a:bodyPr>
          <a:lstStyle/>
          <a:p>
            <a:pPr marL="514350" indent="-514350">
              <a:buFont typeface="Arial"/>
              <a:buAutoNum type="alphaUcPeriod"/>
            </a:pPr>
            <a:r>
              <a:rPr lang="en-US" dirty="0" err="1" smtClean="0"/>
              <a:t>Frameshift</a:t>
            </a:r>
            <a:r>
              <a:rPr lang="en-US" dirty="0" smtClean="0"/>
              <a:t>: insertion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err="1" smtClean="0"/>
              <a:t>Frameshift</a:t>
            </a:r>
            <a:r>
              <a:rPr lang="en-US" dirty="0"/>
              <a:t> </a:t>
            </a:r>
            <a:r>
              <a:rPr lang="en-US" dirty="0" smtClean="0"/>
              <a:t>: deletion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Missense: conservative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Missense: non-conservative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Nonsense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Silent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98075319"/>
              </p:ext>
            </p:extLst>
          </p:nvPr>
        </p:nvGraphicFramePr>
        <p:xfrm>
          <a:off x="4508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8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/>
          <p:cNvSpPr/>
          <p:nvPr>
            <p:custDataLst>
              <p:tags r:id="rId5"/>
            </p:custDataLst>
          </p:nvPr>
        </p:nvSpPr>
        <p:spPr>
          <a:xfrm rot="10800000">
            <a:off x="101600" y="4811607"/>
            <a:ext cx="444500" cy="4445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gradFill flip="none" rotWithShape="1">
            <a:gsLst>
              <a:gs pos="0">
                <a:srgbClr val="00C8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4685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97646" y="2014716"/>
            <a:ext cx="407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r>
              <a:rPr lang="nl-NL" sz="2400" dirty="0" err="1" smtClean="0"/>
              <a:t>uug</a:t>
            </a:r>
            <a:r>
              <a:rPr lang="nl-NL" sz="2400" dirty="0" smtClean="0"/>
              <a:t> </a:t>
            </a:r>
            <a:r>
              <a:rPr lang="nl-NL" sz="2400" dirty="0" err="1" smtClean="0"/>
              <a:t>caa</a:t>
            </a:r>
            <a:r>
              <a:rPr lang="nl-NL" sz="2400" dirty="0" smtClean="0"/>
              <a:t> </a:t>
            </a:r>
            <a:r>
              <a:rPr lang="nl-NL" sz="2400" dirty="0" err="1" smtClean="0"/>
              <a:t>cag</a:t>
            </a:r>
            <a:r>
              <a:rPr lang="nl-NL" sz="2400" dirty="0" smtClean="0"/>
              <a:t> </a:t>
            </a:r>
            <a:r>
              <a:rPr lang="nl-NL" sz="2400" dirty="0" err="1"/>
              <a:t>u</a:t>
            </a:r>
            <a:r>
              <a:rPr lang="nl-NL" sz="2400" dirty="0" err="1" smtClean="0"/>
              <a:t>gg</a:t>
            </a:r>
            <a:r>
              <a:rPr lang="nl-NL" sz="2400" dirty="0" smtClean="0"/>
              <a:t> </a:t>
            </a:r>
            <a:r>
              <a:rPr lang="nl-NL" sz="2400" dirty="0" err="1" smtClean="0"/>
              <a:t>agg</a:t>
            </a:r>
            <a:r>
              <a:rPr lang="nl-NL" sz="2400" dirty="0" smtClean="0"/>
              <a:t> </a:t>
            </a:r>
            <a:r>
              <a:rPr lang="nl-NL" sz="2400" dirty="0" err="1" smtClean="0"/>
              <a:t>aaa</a:t>
            </a:r>
            <a:r>
              <a:rPr lang="nl-NL" sz="2400" dirty="0" smtClean="0"/>
              <a:t> </a:t>
            </a:r>
            <a:r>
              <a:rPr lang="nl-NL" sz="2400" dirty="0" err="1" smtClean="0"/>
              <a:t>gcc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497646" y="3240355"/>
            <a:ext cx="4081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r>
              <a:rPr lang="nl-NL" sz="2400" dirty="0" err="1" smtClean="0"/>
              <a:t>uug</a:t>
            </a:r>
            <a:r>
              <a:rPr lang="nl-NL" sz="2400" dirty="0" smtClean="0"/>
              <a:t> </a:t>
            </a:r>
            <a:r>
              <a:rPr lang="nl-NL" sz="2400" dirty="0" err="1" smtClean="0"/>
              <a:t>caa</a:t>
            </a:r>
            <a:r>
              <a:rPr lang="nl-NL" sz="2400" dirty="0" smtClean="0"/>
              <a:t> </a:t>
            </a:r>
            <a:r>
              <a:rPr lang="nl-NL" sz="2400" dirty="0" err="1" smtClean="0"/>
              <a:t>cag</a:t>
            </a:r>
            <a:r>
              <a:rPr lang="nl-NL" sz="2400" dirty="0" smtClean="0"/>
              <a:t> </a:t>
            </a:r>
            <a:r>
              <a:rPr lang="nl-NL" sz="2400" dirty="0" err="1" smtClean="0"/>
              <a:t>uga</a:t>
            </a:r>
            <a:r>
              <a:rPr lang="nl-NL" sz="2400" dirty="0" smtClean="0"/>
              <a:t> </a:t>
            </a:r>
            <a:r>
              <a:rPr lang="nl-NL" sz="2400" dirty="0" err="1" smtClean="0"/>
              <a:t>agg</a:t>
            </a:r>
            <a:r>
              <a:rPr lang="nl-NL" sz="2400" dirty="0" smtClean="0"/>
              <a:t> </a:t>
            </a:r>
            <a:r>
              <a:rPr lang="nl-NL" sz="2400" dirty="0" err="1" smtClean="0"/>
              <a:t>aaa</a:t>
            </a:r>
            <a:r>
              <a:rPr lang="nl-NL" sz="2400" dirty="0" smtClean="0"/>
              <a:t> </a:t>
            </a:r>
            <a:r>
              <a:rPr lang="nl-NL" sz="2400" dirty="0" err="1" smtClean="0"/>
              <a:t>gcc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497646" y="4511239"/>
            <a:ext cx="406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r>
              <a:rPr lang="nl-NL" sz="2400" dirty="0" err="1" smtClean="0"/>
              <a:t>uug</a:t>
            </a:r>
            <a:r>
              <a:rPr lang="nl-NL" sz="2400" dirty="0" smtClean="0"/>
              <a:t> </a:t>
            </a:r>
            <a:r>
              <a:rPr lang="nl-NL" sz="2400" dirty="0" err="1" smtClean="0"/>
              <a:t>caa</a:t>
            </a:r>
            <a:r>
              <a:rPr lang="nl-NL" sz="2400" dirty="0" smtClean="0"/>
              <a:t> </a:t>
            </a:r>
            <a:r>
              <a:rPr lang="nl-NL" sz="2400" dirty="0" err="1" smtClean="0"/>
              <a:t>cag</a:t>
            </a:r>
            <a:r>
              <a:rPr lang="nl-NL" sz="2400" dirty="0" smtClean="0"/>
              <a:t> </a:t>
            </a:r>
            <a:r>
              <a:rPr lang="nl-NL" sz="2400" dirty="0" err="1"/>
              <a:t>u</a:t>
            </a:r>
            <a:r>
              <a:rPr lang="nl-NL" sz="2400" dirty="0" err="1" smtClean="0"/>
              <a:t>gg</a:t>
            </a:r>
            <a:r>
              <a:rPr lang="nl-NL" sz="2400" dirty="0" smtClean="0"/>
              <a:t> </a:t>
            </a:r>
            <a:r>
              <a:rPr lang="nl-NL" sz="2400" dirty="0" err="1" smtClean="0"/>
              <a:t>agc</a:t>
            </a:r>
            <a:r>
              <a:rPr lang="nl-NL" sz="2400" dirty="0" smtClean="0"/>
              <a:t> </a:t>
            </a:r>
            <a:r>
              <a:rPr lang="nl-NL" sz="2400" dirty="0" err="1" smtClean="0"/>
              <a:t>aaa</a:t>
            </a:r>
            <a:r>
              <a:rPr lang="nl-NL" sz="2400" dirty="0" smtClean="0"/>
              <a:t> </a:t>
            </a:r>
            <a:r>
              <a:rPr lang="nl-NL" sz="2400" dirty="0" err="1" smtClean="0"/>
              <a:t>gcc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361539" y="1943784"/>
            <a:ext cx="1198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unaffected</a:t>
            </a:r>
          </a:p>
          <a:p>
            <a:r>
              <a:rPr lang="en-US" dirty="0" smtClean="0"/>
              <a:t>individual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16243" y="3337993"/>
            <a:ext cx="102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15192" y="4613274"/>
            <a:ext cx="102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7061" y="2494042"/>
            <a:ext cx="372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leu</a:t>
            </a:r>
            <a:r>
              <a:rPr lang="en-US" dirty="0" smtClean="0"/>
              <a:t>  - </a:t>
            </a:r>
            <a:r>
              <a:rPr lang="en-US" dirty="0" err="1" smtClean="0"/>
              <a:t>gln</a:t>
            </a:r>
            <a:r>
              <a:rPr lang="en-US" dirty="0" smtClean="0"/>
              <a:t>  -  </a:t>
            </a:r>
            <a:r>
              <a:rPr lang="en-US" dirty="0" err="1" smtClean="0"/>
              <a:t>gln</a:t>
            </a:r>
            <a:r>
              <a:rPr lang="en-US" dirty="0" smtClean="0"/>
              <a:t>  - </a:t>
            </a:r>
            <a:r>
              <a:rPr lang="en-US" dirty="0" err="1" smtClean="0"/>
              <a:t>trp</a:t>
            </a:r>
            <a:r>
              <a:rPr lang="en-US" dirty="0" smtClean="0"/>
              <a:t> -  </a:t>
            </a:r>
            <a:r>
              <a:rPr lang="en-US" dirty="0" err="1" smtClean="0"/>
              <a:t>arg</a:t>
            </a:r>
            <a:r>
              <a:rPr lang="en-US" dirty="0" smtClean="0"/>
              <a:t>  -  </a:t>
            </a:r>
            <a:r>
              <a:rPr lang="en-US" dirty="0" err="1" smtClean="0"/>
              <a:t>lys</a:t>
            </a:r>
            <a:r>
              <a:rPr lang="en-US" dirty="0" smtClean="0"/>
              <a:t>  -  </a:t>
            </a:r>
            <a:r>
              <a:rPr lang="en-US" dirty="0" err="1" smtClean="0"/>
              <a:t>ala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67061" y="3835162"/>
            <a:ext cx="22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leu</a:t>
            </a:r>
            <a:r>
              <a:rPr lang="en-US" dirty="0" smtClean="0">
                <a:solidFill>
                  <a:srgbClr val="FF0000"/>
                </a:solidFill>
              </a:rPr>
              <a:t>  - </a:t>
            </a:r>
            <a:r>
              <a:rPr lang="en-US" dirty="0" err="1" smtClean="0">
                <a:solidFill>
                  <a:srgbClr val="FF0000"/>
                </a:solidFill>
              </a:rPr>
              <a:t>gln</a:t>
            </a:r>
            <a:r>
              <a:rPr lang="en-US" dirty="0" smtClean="0">
                <a:solidFill>
                  <a:srgbClr val="FF0000"/>
                </a:solidFill>
              </a:rPr>
              <a:t>  -  </a:t>
            </a:r>
            <a:r>
              <a:rPr lang="en-US" dirty="0" err="1" smtClean="0">
                <a:solidFill>
                  <a:srgbClr val="FF0000"/>
                </a:solidFill>
              </a:rPr>
              <a:t>gln</a:t>
            </a:r>
            <a:r>
              <a:rPr lang="en-US" dirty="0" smtClean="0">
                <a:solidFill>
                  <a:srgbClr val="FF0000"/>
                </a:solidFill>
              </a:rPr>
              <a:t>  - STOP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55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1933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type of mutation does patient 2 have?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/>
          </a:bodyPr>
          <a:lstStyle/>
          <a:p>
            <a:pPr marL="514350" indent="-514350">
              <a:buFont typeface="Arial"/>
              <a:buAutoNum type="alphaUcPeriod"/>
            </a:pPr>
            <a:r>
              <a:rPr lang="en-US" dirty="0" err="1" smtClean="0"/>
              <a:t>Frameshift</a:t>
            </a:r>
            <a:r>
              <a:rPr lang="en-US" dirty="0" smtClean="0"/>
              <a:t>: insertion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err="1" smtClean="0"/>
              <a:t>Frameshift</a:t>
            </a:r>
            <a:r>
              <a:rPr lang="en-US" dirty="0"/>
              <a:t> </a:t>
            </a:r>
            <a:r>
              <a:rPr lang="en-US" dirty="0" smtClean="0"/>
              <a:t>: deletion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Missense: conservative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Missense:   non-conservative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Nonsense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Silent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95181031"/>
              </p:ext>
            </p:extLst>
          </p:nvPr>
        </p:nvGraphicFramePr>
        <p:xfrm>
          <a:off x="349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9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/>
          <p:cNvSpPr/>
          <p:nvPr>
            <p:custDataLst>
              <p:tags r:id="rId5"/>
            </p:custDataLst>
          </p:nvPr>
        </p:nvSpPr>
        <p:spPr>
          <a:xfrm rot="10800000">
            <a:off x="20320" y="3839633"/>
            <a:ext cx="546100" cy="5461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gradFill flip="none" rotWithShape="1">
            <a:gsLst>
              <a:gs pos="0">
                <a:srgbClr val="00C8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6108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97646" y="2014716"/>
            <a:ext cx="407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r>
              <a:rPr lang="nl-NL" sz="2400" dirty="0" err="1" smtClean="0"/>
              <a:t>uug</a:t>
            </a:r>
            <a:r>
              <a:rPr lang="nl-NL" sz="2400" dirty="0" smtClean="0"/>
              <a:t> </a:t>
            </a:r>
            <a:r>
              <a:rPr lang="nl-NL" sz="2400" dirty="0" err="1" smtClean="0"/>
              <a:t>caa</a:t>
            </a:r>
            <a:r>
              <a:rPr lang="nl-NL" sz="2400" dirty="0" smtClean="0"/>
              <a:t> </a:t>
            </a:r>
            <a:r>
              <a:rPr lang="nl-NL" sz="2400" dirty="0" err="1" smtClean="0"/>
              <a:t>cag</a:t>
            </a:r>
            <a:r>
              <a:rPr lang="nl-NL" sz="2400" dirty="0" smtClean="0"/>
              <a:t> </a:t>
            </a:r>
            <a:r>
              <a:rPr lang="nl-NL" sz="2400" dirty="0" err="1"/>
              <a:t>u</a:t>
            </a:r>
            <a:r>
              <a:rPr lang="nl-NL" sz="2400" dirty="0" err="1" smtClean="0"/>
              <a:t>gg</a:t>
            </a:r>
            <a:r>
              <a:rPr lang="nl-NL" sz="2400" dirty="0" smtClean="0"/>
              <a:t> </a:t>
            </a:r>
            <a:r>
              <a:rPr lang="nl-NL" sz="2400" dirty="0" err="1" smtClean="0"/>
              <a:t>agg</a:t>
            </a:r>
            <a:r>
              <a:rPr lang="nl-NL" sz="2400" dirty="0" smtClean="0"/>
              <a:t> </a:t>
            </a:r>
            <a:r>
              <a:rPr lang="nl-NL" sz="2400" dirty="0" err="1" smtClean="0"/>
              <a:t>aaa</a:t>
            </a:r>
            <a:r>
              <a:rPr lang="nl-NL" sz="2400" dirty="0" smtClean="0"/>
              <a:t> </a:t>
            </a:r>
            <a:r>
              <a:rPr lang="nl-NL" sz="2400" dirty="0" err="1" smtClean="0"/>
              <a:t>gcc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497646" y="3240355"/>
            <a:ext cx="4081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r>
              <a:rPr lang="nl-NL" sz="2400" dirty="0" err="1" smtClean="0"/>
              <a:t>uug</a:t>
            </a:r>
            <a:r>
              <a:rPr lang="nl-NL" sz="2400" dirty="0" smtClean="0"/>
              <a:t> </a:t>
            </a:r>
            <a:r>
              <a:rPr lang="nl-NL" sz="2400" dirty="0" err="1" smtClean="0"/>
              <a:t>caa</a:t>
            </a:r>
            <a:r>
              <a:rPr lang="nl-NL" sz="2400" dirty="0" smtClean="0"/>
              <a:t> </a:t>
            </a:r>
            <a:r>
              <a:rPr lang="nl-NL" sz="2400" dirty="0" err="1" smtClean="0"/>
              <a:t>cag</a:t>
            </a:r>
            <a:r>
              <a:rPr lang="nl-NL" sz="2400" dirty="0" smtClean="0"/>
              <a:t> </a:t>
            </a:r>
            <a:r>
              <a:rPr lang="nl-NL" sz="2400" dirty="0" err="1" smtClean="0"/>
              <a:t>uga</a:t>
            </a:r>
            <a:r>
              <a:rPr lang="nl-NL" sz="2400" dirty="0" smtClean="0"/>
              <a:t> </a:t>
            </a:r>
            <a:r>
              <a:rPr lang="nl-NL" sz="2400" dirty="0" err="1" smtClean="0"/>
              <a:t>agg</a:t>
            </a:r>
            <a:r>
              <a:rPr lang="nl-NL" sz="2400" dirty="0" smtClean="0"/>
              <a:t> </a:t>
            </a:r>
            <a:r>
              <a:rPr lang="nl-NL" sz="2400" dirty="0" err="1" smtClean="0"/>
              <a:t>aaa</a:t>
            </a:r>
            <a:r>
              <a:rPr lang="nl-NL" sz="2400" dirty="0" smtClean="0"/>
              <a:t> </a:t>
            </a:r>
            <a:r>
              <a:rPr lang="nl-NL" sz="2400" dirty="0" err="1" smtClean="0"/>
              <a:t>gcc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497646" y="4511239"/>
            <a:ext cx="406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r>
              <a:rPr lang="nl-NL" sz="2400" dirty="0" err="1" smtClean="0"/>
              <a:t>uug</a:t>
            </a:r>
            <a:r>
              <a:rPr lang="nl-NL" sz="2400" dirty="0" smtClean="0"/>
              <a:t> </a:t>
            </a:r>
            <a:r>
              <a:rPr lang="nl-NL" sz="2400" dirty="0" err="1" smtClean="0"/>
              <a:t>caa</a:t>
            </a:r>
            <a:r>
              <a:rPr lang="nl-NL" sz="2400" dirty="0" smtClean="0"/>
              <a:t> </a:t>
            </a:r>
            <a:r>
              <a:rPr lang="nl-NL" sz="2400" dirty="0" err="1" smtClean="0"/>
              <a:t>cag</a:t>
            </a:r>
            <a:r>
              <a:rPr lang="nl-NL" sz="2400" dirty="0" smtClean="0"/>
              <a:t> </a:t>
            </a:r>
            <a:r>
              <a:rPr lang="nl-NL" sz="2400" dirty="0" err="1"/>
              <a:t>u</a:t>
            </a:r>
            <a:r>
              <a:rPr lang="nl-NL" sz="2400" dirty="0" err="1" smtClean="0"/>
              <a:t>gg</a:t>
            </a:r>
            <a:r>
              <a:rPr lang="nl-NL" sz="2400" dirty="0" smtClean="0"/>
              <a:t> </a:t>
            </a:r>
            <a:r>
              <a:rPr lang="nl-NL" sz="2400" dirty="0" err="1" smtClean="0"/>
              <a:t>agc</a:t>
            </a:r>
            <a:r>
              <a:rPr lang="nl-NL" sz="2400" dirty="0" smtClean="0"/>
              <a:t> </a:t>
            </a:r>
            <a:r>
              <a:rPr lang="nl-NL" sz="2400" dirty="0" err="1" smtClean="0"/>
              <a:t>aaa</a:t>
            </a:r>
            <a:r>
              <a:rPr lang="nl-NL" sz="2400" dirty="0" smtClean="0"/>
              <a:t> </a:t>
            </a:r>
            <a:r>
              <a:rPr lang="nl-NL" sz="2400" dirty="0" err="1" smtClean="0"/>
              <a:t>gcc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361539" y="1943784"/>
            <a:ext cx="1198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unaffected</a:t>
            </a:r>
          </a:p>
          <a:p>
            <a:r>
              <a:rPr lang="en-US" dirty="0" smtClean="0"/>
              <a:t>individual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16243" y="3337993"/>
            <a:ext cx="102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15192" y="4613274"/>
            <a:ext cx="102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7061" y="2494042"/>
            <a:ext cx="372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leu</a:t>
            </a:r>
            <a:r>
              <a:rPr lang="en-US" dirty="0" smtClean="0"/>
              <a:t>  - </a:t>
            </a:r>
            <a:r>
              <a:rPr lang="en-US" dirty="0" err="1" smtClean="0"/>
              <a:t>gln</a:t>
            </a:r>
            <a:r>
              <a:rPr lang="en-US" dirty="0" smtClean="0"/>
              <a:t>  -  </a:t>
            </a:r>
            <a:r>
              <a:rPr lang="en-US" dirty="0" err="1" smtClean="0"/>
              <a:t>gln</a:t>
            </a:r>
            <a:r>
              <a:rPr lang="en-US" dirty="0" smtClean="0"/>
              <a:t>  - </a:t>
            </a:r>
            <a:r>
              <a:rPr lang="en-US" dirty="0" err="1" smtClean="0"/>
              <a:t>trp</a:t>
            </a:r>
            <a:r>
              <a:rPr lang="en-US" dirty="0" smtClean="0"/>
              <a:t> -  </a:t>
            </a:r>
            <a:r>
              <a:rPr lang="en-US" dirty="0" err="1" smtClean="0"/>
              <a:t>arg</a:t>
            </a:r>
            <a:r>
              <a:rPr lang="en-US" dirty="0" smtClean="0"/>
              <a:t>  -  </a:t>
            </a:r>
            <a:r>
              <a:rPr lang="en-US" dirty="0" err="1" smtClean="0"/>
              <a:t>lys</a:t>
            </a:r>
            <a:r>
              <a:rPr lang="en-US" dirty="0" smtClean="0"/>
              <a:t>  -  </a:t>
            </a:r>
            <a:r>
              <a:rPr lang="en-US" dirty="0" err="1" smtClean="0"/>
              <a:t>ala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67061" y="3835162"/>
            <a:ext cx="22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leu</a:t>
            </a:r>
            <a:r>
              <a:rPr lang="en-US" dirty="0" smtClean="0">
                <a:solidFill>
                  <a:srgbClr val="FF0000"/>
                </a:solidFill>
              </a:rPr>
              <a:t>  - </a:t>
            </a:r>
            <a:r>
              <a:rPr lang="en-US" dirty="0" err="1" smtClean="0">
                <a:solidFill>
                  <a:srgbClr val="FF0000"/>
                </a:solidFill>
              </a:rPr>
              <a:t>gln</a:t>
            </a:r>
            <a:r>
              <a:rPr lang="en-US" dirty="0" smtClean="0">
                <a:solidFill>
                  <a:srgbClr val="FF0000"/>
                </a:solidFill>
              </a:rPr>
              <a:t>  -  </a:t>
            </a:r>
            <a:r>
              <a:rPr lang="en-US" dirty="0" err="1" smtClean="0">
                <a:solidFill>
                  <a:srgbClr val="FF0000"/>
                </a:solidFill>
              </a:rPr>
              <a:t>gln</a:t>
            </a:r>
            <a:r>
              <a:rPr lang="en-US" dirty="0" smtClean="0">
                <a:solidFill>
                  <a:srgbClr val="FF0000"/>
                </a:solidFill>
              </a:rPr>
              <a:t>  - STOP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06242" y="5145802"/>
            <a:ext cx="36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leu</a:t>
            </a:r>
            <a:r>
              <a:rPr lang="en-US" dirty="0" smtClean="0">
                <a:solidFill>
                  <a:schemeClr val="tx2"/>
                </a:solidFill>
              </a:rPr>
              <a:t>  - </a:t>
            </a:r>
            <a:r>
              <a:rPr lang="en-US" dirty="0" err="1" smtClean="0">
                <a:solidFill>
                  <a:schemeClr val="tx2"/>
                </a:solidFill>
              </a:rPr>
              <a:t>gln</a:t>
            </a:r>
            <a:r>
              <a:rPr lang="en-US" dirty="0" smtClean="0">
                <a:solidFill>
                  <a:schemeClr val="tx2"/>
                </a:solidFill>
              </a:rPr>
              <a:t>  -  </a:t>
            </a:r>
            <a:r>
              <a:rPr lang="en-US" dirty="0" err="1" smtClean="0">
                <a:solidFill>
                  <a:schemeClr val="tx2"/>
                </a:solidFill>
              </a:rPr>
              <a:t>gln</a:t>
            </a:r>
            <a:r>
              <a:rPr lang="en-US" dirty="0" smtClean="0">
                <a:solidFill>
                  <a:schemeClr val="tx2"/>
                </a:solidFill>
              </a:rPr>
              <a:t>  - </a:t>
            </a:r>
            <a:r>
              <a:rPr lang="en-US" dirty="0" err="1" smtClean="0">
                <a:solidFill>
                  <a:schemeClr val="tx2"/>
                </a:solidFill>
              </a:rPr>
              <a:t>trp</a:t>
            </a:r>
            <a:r>
              <a:rPr lang="en-US" dirty="0" smtClean="0">
                <a:solidFill>
                  <a:schemeClr val="tx2"/>
                </a:solidFill>
              </a:rPr>
              <a:t> -  </a:t>
            </a:r>
            <a:r>
              <a:rPr lang="en-US" b="1" dirty="0" smtClean="0">
                <a:solidFill>
                  <a:schemeClr val="tx2"/>
                </a:solidFill>
              </a:rPr>
              <a:t>SER</a:t>
            </a:r>
            <a:r>
              <a:rPr lang="en-US" dirty="0" smtClean="0">
                <a:solidFill>
                  <a:schemeClr val="tx2"/>
                </a:solidFill>
              </a:rPr>
              <a:t> -  </a:t>
            </a:r>
            <a:r>
              <a:rPr lang="en-US" dirty="0" err="1" smtClean="0">
                <a:solidFill>
                  <a:schemeClr val="tx2"/>
                </a:solidFill>
              </a:rPr>
              <a:t>lys</a:t>
            </a:r>
            <a:r>
              <a:rPr lang="en-US" dirty="0" smtClean="0">
                <a:solidFill>
                  <a:schemeClr val="tx2"/>
                </a:solidFill>
              </a:rPr>
              <a:t>  -  </a:t>
            </a:r>
            <a:r>
              <a:rPr lang="en-US" dirty="0" err="1" smtClean="0">
                <a:solidFill>
                  <a:schemeClr val="tx2"/>
                </a:solidFill>
              </a:rPr>
              <a:t>ala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139" y="71566"/>
            <a:ext cx="7337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Below are mRNA sequences from actual CF patients that encode a region NBD2: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094" y="804155"/>
            <a:ext cx="2778494" cy="206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83246" y="1282751"/>
            <a:ext cx="407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r>
              <a:rPr lang="nl-NL" sz="2400" dirty="0" err="1" smtClean="0"/>
              <a:t>uug</a:t>
            </a:r>
            <a:r>
              <a:rPr lang="nl-NL" sz="2400" dirty="0" smtClean="0"/>
              <a:t> </a:t>
            </a:r>
            <a:r>
              <a:rPr lang="nl-NL" sz="2400" dirty="0" err="1" smtClean="0"/>
              <a:t>caa</a:t>
            </a:r>
            <a:r>
              <a:rPr lang="nl-NL" sz="2400" dirty="0" smtClean="0"/>
              <a:t> </a:t>
            </a:r>
            <a:r>
              <a:rPr lang="nl-NL" sz="2400" dirty="0" err="1" smtClean="0"/>
              <a:t>cag</a:t>
            </a:r>
            <a:r>
              <a:rPr lang="nl-NL" sz="2400" dirty="0" smtClean="0"/>
              <a:t> </a:t>
            </a:r>
            <a:r>
              <a:rPr lang="nl-NL" sz="2400" dirty="0" err="1"/>
              <a:t>u</a:t>
            </a:r>
            <a:r>
              <a:rPr lang="nl-NL" sz="2400" dirty="0" err="1" smtClean="0"/>
              <a:t>gg</a:t>
            </a:r>
            <a:r>
              <a:rPr lang="nl-NL" sz="2400" dirty="0" smtClean="0"/>
              <a:t> </a:t>
            </a:r>
            <a:r>
              <a:rPr lang="nl-NL" sz="2400" dirty="0" err="1" smtClean="0"/>
              <a:t>agg</a:t>
            </a:r>
            <a:r>
              <a:rPr lang="nl-NL" sz="2400" dirty="0" smtClean="0"/>
              <a:t> </a:t>
            </a:r>
            <a:r>
              <a:rPr lang="nl-NL" sz="2400" dirty="0" err="1" smtClean="0"/>
              <a:t>aaa</a:t>
            </a:r>
            <a:r>
              <a:rPr lang="nl-NL" sz="2400" dirty="0" smtClean="0"/>
              <a:t> </a:t>
            </a:r>
            <a:r>
              <a:rPr lang="nl-NL" sz="2400" dirty="0" err="1" smtClean="0"/>
              <a:t>gcc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83246" y="1858150"/>
            <a:ext cx="4081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r>
              <a:rPr lang="nl-NL" sz="2400" dirty="0" err="1" smtClean="0"/>
              <a:t>uug</a:t>
            </a:r>
            <a:r>
              <a:rPr lang="nl-NL" sz="2400" dirty="0" smtClean="0"/>
              <a:t> </a:t>
            </a:r>
            <a:r>
              <a:rPr lang="nl-NL" sz="2400" dirty="0" err="1" smtClean="0"/>
              <a:t>caa</a:t>
            </a:r>
            <a:r>
              <a:rPr lang="nl-NL" sz="2400" dirty="0" smtClean="0"/>
              <a:t> </a:t>
            </a:r>
            <a:r>
              <a:rPr lang="nl-NL" sz="2400" dirty="0" err="1" smtClean="0"/>
              <a:t>cag</a:t>
            </a:r>
            <a:r>
              <a:rPr lang="nl-NL" sz="2400" dirty="0" smtClean="0"/>
              <a:t> </a:t>
            </a:r>
            <a:r>
              <a:rPr lang="nl-NL" sz="2400" dirty="0" err="1" smtClean="0"/>
              <a:t>uga</a:t>
            </a:r>
            <a:r>
              <a:rPr lang="nl-NL" sz="2400" dirty="0" smtClean="0"/>
              <a:t> </a:t>
            </a:r>
            <a:r>
              <a:rPr lang="nl-NL" sz="2400" dirty="0" err="1" smtClean="0"/>
              <a:t>agg</a:t>
            </a:r>
            <a:r>
              <a:rPr lang="nl-NL" sz="2400" dirty="0" smtClean="0"/>
              <a:t> </a:t>
            </a:r>
            <a:r>
              <a:rPr lang="nl-NL" sz="2400" dirty="0" err="1" smtClean="0"/>
              <a:t>aaa</a:t>
            </a:r>
            <a:r>
              <a:rPr lang="nl-NL" sz="2400" dirty="0" smtClean="0"/>
              <a:t> </a:t>
            </a:r>
            <a:r>
              <a:rPr lang="nl-NL" sz="2400" dirty="0" err="1" smtClean="0"/>
              <a:t>gcc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83246" y="2438154"/>
            <a:ext cx="406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r>
              <a:rPr lang="nl-NL" sz="2400" dirty="0" err="1" smtClean="0"/>
              <a:t>uug</a:t>
            </a:r>
            <a:r>
              <a:rPr lang="nl-NL" sz="2400" dirty="0" smtClean="0"/>
              <a:t> </a:t>
            </a:r>
            <a:r>
              <a:rPr lang="nl-NL" sz="2400" dirty="0" err="1" smtClean="0"/>
              <a:t>caa</a:t>
            </a:r>
            <a:r>
              <a:rPr lang="nl-NL" sz="2400" dirty="0" smtClean="0"/>
              <a:t> </a:t>
            </a:r>
            <a:r>
              <a:rPr lang="nl-NL" sz="2400" dirty="0" err="1" smtClean="0"/>
              <a:t>cag</a:t>
            </a:r>
            <a:r>
              <a:rPr lang="nl-NL" sz="2400" dirty="0" smtClean="0"/>
              <a:t> </a:t>
            </a:r>
            <a:r>
              <a:rPr lang="nl-NL" sz="2400" dirty="0" err="1"/>
              <a:t>u</a:t>
            </a:r>
            <a:r>
              <a:rPr lang="nl-NL" sz="2400" dirty="0" err="1" smtClean="0"/>
              <a:t>gg</a:t>
            </a:r>
            <a:r>
              <a:rPr lang="nl-NL" sz="2400" dirty="0" smtClean="0"/>
              <a:t> </a:t>
            </a:r>
            <a:r>
              <a:rPr lang="nl-NL" sz="2400" dirty="0" err="1" smtClean="0"/>
              <a:t>agc</a:t>
            </a:r>
            <a:r>
              <a:rPr lang="nl-NL" sz="2400" dirty="0" smtClean="0"/>
              <a:t> </a:t>
            </a:r>
            <a:r>
              <a:rPr lang="nl-NL" sz="2400" dirty="0" err="1" smtClean="0"/>
              <a:t>aaa</a:t>
            </a:r>
            <a:r>
              <a:rPr lang="nl-NL" sz="2400" dirty="0" smtClean="0"/>
              <a:t> </a:t>
            </a:r>
            <a:r>
              <a:rPr lang="nl-NL" sz="2400" dirty="0" err="1" smtClean="0"/>
              <a:t>gcc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7139" y="1211819"/>
            <a:ext cx="1198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unaffected</a:t>
            </a:r>
          </a:p>
          <a:p>
            <a:r>
              <a:rPr lang="en-US" dirty="0" smtClean="0"/>
              <a:t>individual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1843" y="1955788"/>
            <a:ext cx="102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792" y="2540189"/>
            <a:ext cx="102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2</a:t>
            </a:r>
            <a:endParaRPr lang="en-US" dirty="0"/>
          </a:p>
        </p:txBody>
      </p:sp>
      <p:pic>
        <p:nvPicPr>
          <p:cNvPr id="10" name="Picture 2" descr="figure_09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79" y="3021884"/>
            <a:ext cx="3921661" cy="363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348480" y="354584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type of mutation does patient 1 have?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type of mutation does patient 2 have?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patient, 1 or 2, do you think might have a more severe form of the disease? Why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patient do you think has a more severe form of the disease?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93700" y="2087880"/>
            <a:ext cx="4114800" cy="4525963"/>
          </a:xfrm>
        </p:spPr>
        <p:txBody>
          <a:bodyPr/>
          <a:lstStyle/>
          <a:p>
            <a:pPr marL="514350" indent="-514350">
              <a:buFont typeface="Arial"/>
              <a:buAutoNum type="alphaUcPeriod"/>
            </a:pPr>
            <a:r>
              <a:rPr lang="en-US" dirty="0" smtClean="0"/>
              <a:t>Patient 1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Patient 2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There is not enough information to decide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88693295"/>
              </p:ext>
            </p:extLst>
          </p:nvPr>
        </p:nvGraphicFramePr>
        <p:xfrm>
          <a:off x="3898900" y="163576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98900" y="163576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/>
          <p:cNvSpPr/>
          <p:nvPr>
            <p:custDataLst>
              <p:tags r:id="rId5"/>
            </p:custDataLst>
          </p:nvPr>
        </p:nvSpPr>
        <p:spPr>
          <a:xfrm rot="10800000">
            <a:off x="78740" y="2133600"/>
            <a:ext cx="393700" cy="3937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gradFill flip="none" rotWithShape="1">
            <a:gsLst>
              <a:gs pos="0">
                <a:srgbClr val="00C8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1561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97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 Prep available on Canvas under Modules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76450"/>
            <a:ext cx="67056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Think-Pair-Share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was an exam question. Try to answer it on your own before discussing with your neighbor</a:t>
            </a:r>
          </a:p>
          <a:p>
            <a:r>
              <a:rPr lang="en-US" dirty="0" smtClean="0"/>
              <a:t>Would a nonsense mutation be more deleterious to protein function if it was close to the N terminus or close to the C terminus? Explain your reasoning.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5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096" y="1524000"/>
            <a:ext cx="4038600" cy="300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90600" y="4724400"/>
            <a:ext cx="3014663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pPr>
              <a:defRPr/>
            </a:pPr>
            <a:r>
              <a:rPr lang="en-GB" sz="1200" b="1" dirty="0" smtClean="0">
                <a:latin typeface="Arial" charset="0"/>
              </a:rPr>
              <a:t>SHEPPARD D N , WELSH M J </a:t>
            </a:r>
            <a:r>
              <a:rPr lang="en-GB" sz="1200" b="1" dirty="0" err="1" smtClean="0">
                <a:latin typeface="Arial" charset="0"/>
              </a:rPr>
              <a:t>Physiol</a:t>
            </a:r>
            <a:r>
              <a:rPr lang="en-GB" sz="1200" b="1" dirty="0" smtClean="0">
                <a:latin typeface="Arial" charset="0"/>
              </a:rPr>
              <a:t> Rev 1999;79:S23-S45</a:t>
            </a:r>
          </a:p>
        </p:txBody>
      </p:sp>
      <p:sp>
        <p:nvSpPr>
          <p:cNvPr id="62467" name="TextBox 6"/>
          <p:cNvSpPr txBox="1">
            <a:spLocks noChangeArrowheads="1"/>
          </p:cNvSpPr>
          <p:nvPr/>
        </p:nvSpPr>
        <p:spPr bwMode="auto">
          <a:xfrm>
            <a:off x="304800" y="465138"/>
            <a:ext cx="8686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  <a:cs typeface="Arial" charset="0"/>
              </a:rPr>
              <a:t>CFTR (cystic fibrosis transmembrane conductance regulator) is a chloride channel</a:t>
            </a:r>
          </a:p>
        </p:txBody>
      </p:sp>
      <p:sp>
        <p:nvSpPr>
          <p:cNvPr id="62469" name="TextBox 8"/>
          <p:cNvSpPr txBox="1">
            <a:spLocks noChangeArrowheads="1"/>
          </p:cNvSpPr>
          <p:nvPr/>
        </p:nvSpPr>
        <p:spPr bwMode="auto">
          <a:xfrm>
            <a:off x="609600" y="5222240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Arial" charset="0"/>
                <a:cs typeface="Arial" charset="0"/>
              </a:rPr>
              <a:t>An imbalance in </a:t>
            </a:r>
            <a:r>
              <a:rPr lang="en-US" sz="2000" dirty="0" err="1">
                <a:latin typeface="Arial" charset="0"/>
                <a:cs typeface="Arial" charset="0"/>
              </a:rPr>
              <a:t>Cl</a:t>
            </a:r>
            <a:r>
              <a:rPr lang="en-US" sz="2000" dirty="0">
                <a:latin typeface="Arial" charset="0"/>
                <a:cs typeface="Arial" charset="0"/>
              </a:rPr>
              <a:t>- transport results in thickened mucus in the lungs (promotes bacterial growth, inhibits breathing) and the pancreas (inhibits secretion of digestive enzymes)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36415" y="2076492"/>
            <a:ext cx="214547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hundreds of mutations have been identified, some of which lead to more severe disease than others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108396" y="2648108"/>
            <a:ext cx="2275840" cy="216122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1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Box 2"/>
          <p:cNvSpPr txBox="1">
            <a:spLocks noChangeArrowheads="1"/>
          </p:cNvSpPr>
          <p:nvPr/>
        </p:nvSpPr>
        <p:spPr bwMode="auto">
          <a:xfrm>
            <a:off x="304800" y="228600"/>
            <a:ext cx="863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  <a:cs typeface="Arial" charset="0"/>
              </a:rPr>
              <a:t>Nonsense mutation read-through: a novel therapeutic strategy</a:t>
            </a:r>
          </a:p>
        </p:txBody>
      </p:sp>
      <p:pic>
        <p:nvPicPr>
          <p:cNvPr id="62466" name="Picture 3" descr="Screen Shot 2012-09-14 at 7.32.0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747713"/>
            <a:ext cx="4800600" cy="336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Picture 4" descr="Screen Shot 2012-09-14 at 12.40.3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33800"/>
            <a:ext cx="1500188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TextBox 5"/>
          <p:cNvSpPr txBox="1">
            <a:spLocks noChangeArrowheads="1"/>
          </p:cNvSpPr>
          <p:nvPr/>
        </p:nvSpPr>
        <p:spPr bwMode="auto">
          <a:xfrm>
            <a:off x="609600" y="3048000"/>
            <a:ext cx="1981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>
                <a:latin typeface="Arial" charset="0"/>
                <a:cs typeface="Arial" charset="0"/>
              </a:rPr>
              <a:t>Cultured nasal epithelial cells from CF patient</a:t>
            </a:r>
          </a:p>
        </p:txBody>
      </p:sp>
      <p:sp>
        <p:nvSpPr>
          <p:cNvPr id="62469" name="TextBox 6"/>
          <p:cNvSpPr txBox="1">
            <a:spLocks noChangeArrowheads="1"/>
          </p:cNvSpPr>
          <p:nvPr/>
        </p:nvSpPr>
        <p:spPr bwMode="auto">
          <a:xfrm>
            <a:off x="2209800" y="4343400"/>
            <a:ext cx="8239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>
                <a:latin typeface="Arial" charset="0"/>
                <a:cs typeface="Arial" charset="0"/>
              </a:rPr>
              <a:t>No drug</a:t>
            </a:r>
          </a:p>
        </p:txBody>
      </p:sp>
      <p:sp>
        <p:nvSpPr>
          <p:cNvPr id="62470" name="TextBox 7"/>
          <p:cNvSpPr txBox="1">
            <a:spLocks noChangeArrowheads="1"/>
          </p:cNvSpPr>
          <p:nvPr/>
        </p:nvSpPr>
        <p:spPr bwMode="auto">
          <a:xfrm>
            <a:off x="2133600" y="5410200"/>
            <a:ext cx="998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>
                <a:latin typeface="Arial" charset="0"/>
                <a:cs typeface="Arial" charset="0"/>
              </a:rPr>
              <a:t>+ Ataluren</a:t>
            </a:r>
          </a:p>
        </p:txBody>
      </p:sp>
      <p:sp>
        <p:nvSpPr>
          <p:cNvPr id="62471" name="Rectangle 8"/>
          <p:cNvSpPr>
            <a:spLocks noChangeArrowheads="1"/>
          </p:cNvSpPr>
          <p:nvPr/>
        </p:nvSpPr>
        <p:spPr bwMode="auto">
          <a:xfrm>
            <a:off x="304800" y="6324600"/>
            <a:ext cx="274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tr-TR" sz="1000">
                <a:latin typeface="Arial" charset="0"/>
                <a:cs typeface="Arial" charset="0"/>
              </a:rPr>
              <a:t>Sermet-Gaudelus et al. Am. J. Respir. Crit. Care Med. 182 (10), 15 Nov 2010 </a:t>
            </a:r>
            <a:endParaRPr lang="en-US" sz="1000">
              <a:latin typeface="Arial" charset="0"/>
              <a:cs typeface="Arial" charset="0"/>
            </a:endParaRPr>
          </a:p>
        </p:txBody>
      </p:sp>
      <p:pic>
        <p:nvPicPr>
          <p:cNvPr id="62472" name="Picture 9" descr="Screen Shot 2012-09-14 at 1.36.0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1" y="4256088"/>
            <a:ext cx="31242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3" name="TextBox 10"/>
          <p:cNvSpPr txBox="1">
            <a:spLocks noChangeArrowheads="1"/>
          </p:cNvSpPr>
          <p:nvPr/>
        </p:nvSpPr>
        <p:spPr bwMode="auto">
          <a:xfrm>
            <a:off x="2255044" y="4774405"/>
            <a:ext cx="1198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Arial" charset="0"/>
                <a:cs typeface="Arial" charset="0"/>
              </a:rPr>
              <a:t>Green = CFTR</a:t>
            </a:r>
          </a:p>
          <a:p>
            <a:r>
              <a:rPr lang="en-US" sz="1200" dirty="0">
                <a:latin typeface="Arial" charset="0"/>
                <a:cs typeface="Arial" charset="0"/>
              </a:rPr>
              <a:t>Red = nucleus</a:t>
            </a:r>
          </a:p>
        </p:txBody>
      </p:sp>
      <p:sp>
        <p:nvSpPr>
          <p:cNvPr id="62474" name="TextBox 11"/>
          <p:cNvSpPr txBox="1">
            <a:spLocks noChangeArrowheads="1"/>
          </p:cNvSpPr>
          <p:nvPr/>
        </p:nvSpPr>
        <p:spPr bwMode="auto">
          <a:xfrm>
            <a:off x="4333240" y="3928268"/>
            <a:ext cx="248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Improved Cl- transport</a:t>
            </a:r>
          </a:p>
        </p:txBody>
      </p:sp>
      <p:sp>
        <p:nvSpPr>
          <p:cNvPr id="62475" name="TextBox 12"/>
          <p:cNvSpPr txBox="1">
            <a:spLocks noChangeArrowheads="1"/>
          </p:cNvSpPr>
          <p:nvPr/>
        </p:nvSpPr>
        <p:spPr bwMode="auto">
          <a:xfrm>
            <a:off x="7848600" y="2971800"/>
            <a:ext cx="928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ptcbio.com</a:t>
            </a:r>
          </a:p>
        </p:txBody>
      </p:sp>
      <p:sp>
        <p:nvSpPr>
          <p:cNvPr id="62476" name="TextBox 14"/>
          <p:cNvSpPr txBox="1">
            <a:spLocks noChangeArrowheads="1"/>
          </p:cNvSpPr>
          <p:nvPr/>
        </p:nvSpPr>
        <p:spPr bwMode="auto">
          <a:xfrm>
            <a:off x="3865563" y="6438265"/>
            <a:ext cx="31321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dirty="0" err="1">
                <a:latin typeface="Arial" charset="0"/>
                <a:cs typeface="Arial" charset="0"/>
              </a:rPr>
              <a:t>Wilschanski</a:t>
            </a:r>
            <a:r>
              <a:rPr lang="en-US" sz="1200" dirty="0">
                <a:latin typeface="Arial" charset="0"/>
                <a:cs typeface="Arial" charset="0"/>
              </a:rPr>
              <a:t> et al. </a:t>
            </a:r>
            <a:r>
              <a:rPr lang="en-US" sz="1200" dirty="0" err="1">
                <a:latin typeface="Arial" charset="0"/>
                <a:cs typeface="Arial" charset="0"/>
              </a:rPr>
              <a:t>Eur</a:t>
            </a:r>
            <a:r>
              <a:rPr lang="en-US" sz="1200" dirty="0">
                <a:latin typeface="Arial" charset="0"/>
                <a:cs typeface="Arial" charset="0"/>
              </a:rPr>
              <a:t> </a:t>
            </a:r>
            <a:r>
              <a:rPr lang="en-US" sz="1200" dirty="0" err="1">
                <a:latin typeface="Arial" charset="0"/>
                <a:cs typeface="Arial" charset="0"/>
              </a:rPr>
              <a:t>Respir</a:t>
            </a:r>
            <a:r>
              <a:rPr lang="en-US" sz="1200" dirty="0">
                <a:latin typeface="Arial" charset="0"/>
                <a:cs typeface="Arial" charset="0"/>
              </a:rPr>
              <a:t> J 38, Jul 2011</a:t>
            </a:r>
          </a:p>
        </p:txBody>
      </p:sp>
      <p:sp>
        <p:nvSpPr>
          <p:cNvPr id="62477" name="TextBox 15"/>
          <p:cNvSpPr txBox="1">
            <a:spLocks noChangeArrowheads="1"/>
          </p:cNvSpPr>
          <p:nvPr/>
        </p:nvSpPr>
        <p:spPr bwMode="auto">
          <a:xfrm>
            <a:off x="685800" y="1219200"/>
            <a:ext cx="3429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  <a:cs typeface="Arial" charset="0"/>
              </a:rPr>
              <a:t>Ataluren: promotes read-through of nonsense, but not normal, stop codons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16800" y="4493300"/>
            <a:ext cx="172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Translarna</a:t>
            </a:r>
            <a:r>
              <a:rPr lang="en-US" dirty="0" smtClean="0"/>
              <a:t>” (</a:t>
            </a:r>
            <a:r>
              <a:rPr lang="en-US" dirty="0" err="1" smtClean="0"/>
              <a:t>Ataluren</a:t>
            </a:r>
            <a:r>
              <a:rPr lang="en-US" dirty="0" smtClean="0"/>
              <a:t>) is approved for </a:t>
            </a:r>
            <a:r>
              <a:rPr lang="en-US" dirty="0" err="1" smtClean="0"/>
              <a:t>nmDMD</a:t>
            </a:r>
            <a:r>
              <a:rPr lang="en-US" dirty="0" smtClean="0"/>
              <a:t> in the EU and in trials for </a:t>
            </a:r>
            <a:r>
              <a:rPr lang="en-US" dirty="0" err="1" smtClean="0"/>
              <a:t>nmCF</a:t>
            </a:r>
            <a:r>
              <a:rPr lang="en-US" dirty="0" smtClean="0"/>
              <a:t> in EU and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1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/>
      <p:bldP spid="62469" grpId="0"/>
      <p:bldP spid="62470" grpId="0"/>
      <p:bldP spid="62471" grpId="0"/>
      <p:bldP spid="62473" grpId="0"/>
      <p:bldP spid="62474" grpId="0"/>
      <p:bldP spid="62475" grpId="0"/>
      <p:bldP spid="62476" grpId="0"/>
      <p:bldP spid="62477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854" y="2249805"/>
            <a:ext cx="4807946" cy="25050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PTC Therapeutics Inc.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78" y="2026285"/>
            <a:ext cx="1805740" cy="18243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8480" y="4003040"/>
            <a:ext cx="2865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Allan Jacobson, PhD</a:t>
            </a:r>
          </a:p>
          <a:p>
            <a:r>
              <a:rPr lang="en-US" dirty="0" smtClean="0"/>
              <a:t>Professor of Microbiology and Physiological Systems</a:t>
            </a:r>
          </a:p>
          <a:p>
            <a:r>
              <a:rPr lang="en-US" dirty="0" smtClean="0"/>
              <a:t>UMass Medical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4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139" y="71566"/>
            <a:ext cx="7337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Below are mRNA sequences from actual CF patients that encode a region NBD2: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094" y="804155"/>
            <a:ext cx="2778494" cy="206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83246" y="1282751"/>
            <a:ext cx="407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r>
              <a:rPr lang="nl-NL" sz="2400" dirty="0" err="1" smtClean="0"/>
              <a:t>uug</a:t>
            </a:r>
            <a:r>
              <a:rPr lang="nl-NL" sz="2400" dirty="0" smtClean="0"/>
              <a:t> </a:t>
            </a:r>
            <a:r>
              <a:rPr lang="nl-NL" sz="2400" dirty="0" err="1" smtClean="0"/>
              <a:t>caa</a:t>
            </a:r>
            <a:r>
              <a:rPr lang="nl-NL" sz="2400" dirty="0" smtClean="0"/>
              <a:t> </a:t>
            </a:r>
            <a:r>
              <a:rPr lang="nl-NL" sz="2400" dirty="0" err="1" smtClean="0"/>
              <a:t>cag</a:t>
            </a:r>
            <a:r>
              <a:rPr lang="nl-NL" sz="2400" dirty="0" smtClean="0"/>
              <a:t> </a:t>
            </a:r>
            <a:r>
              <a:rPr lang="nl-NL" sz="2400" dirty="0" err="1"/>
              <a:t>u</a:t>
            </a:r>
            <a:r>
              <a:rPr lang="nl-NL" sz="2400" dirty="0" err="1" smtClean="0"/>
              <a:t>gg</a:t>
            </a:r>
            <a:r>
              <a:rPr lang="nl-NL" sz="2400" dirty="0" smtClean="0"/>
              <a:t> </a:t>
            </a:r>
            <a:r>
              <a:rPr lang="nl-NL" sz="2400" dirty="0" err="1" smtClean="0"/>
              <a:t>agg</a:t>
            </a:r>
            <a:r>
              <a:rPr lang="nl-NL" sz="2400" dirty="0" smtClean="0"/>
              <a:t> </a:t>
            </a:r>
            <a:r>
              <a:rPr lang="nl-NL" sz="2400" dirty="0" err="1" smtClean="0"/>
              <a:t>aaa</a:t>
            </a:r>
            <a:r>
              <a:rPr lang="nl-NL" sz="2400" dirty="0" smtClean="0"/>
              <a:t> </a:t>
            </a:r>
            <a:r>
              <a:rPr lang="nl-NL" sz="2400" dirty="0" err="1" smtClean="0"/>
              <a:t>gcc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83246" y="1858150"/>
            <a:ext cx="4081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r>
              <a:rPr lang="nl-NL" sz="2400" dirty="0" err="1" smtClean="0"/>
              <a:t>uug</a:t>
            </a:r>
            <a:r>
              <a:rPr lang="nl-NL" sz="2400" dirty="0" smtClean="0"/>
              <a:t> </a:t>
            </a:r>
            <a:r>
              <a:rPr lang="nl-NL" sz="2400" dirty="0" err="1" smtClean="0"/>
              <a:t>caa</a:t>
            </a:r>
            <a:r>
              <a:rPr lang="nl-NL" sz="2400" dirty="0" smtClean="0"/>
              <a:t> </a:t>
            </a:r>
            <a:r>
              <a:rPr lang="nl-NL" sz="2400" dirty="0" err="1" smtClean="0"/>
              <a:t>cag</a:t>
            </a:r>
            <a:r>
              <a:rPr lang="nl-NL" sz="2400" dirty="0" smtClean="0"/>
              <a:t> </a:t>
            </a:r>
            <a:r>
              <a:rPr lang="nl-NL" sz="2400" dirty="0" err="1" smtClean="0"/>
              <a:t>uga</a:t>
            </a:r>
            <a:r>
              <a:rPr lang="nl-NL" sz="2400" dirty="0" smtClean="0"/>
              <a:t> </a:t>
            </a:r>
            <a:r>
              <a:rPr lang="nl-NL" sz="2400" dirty="0" err="1" smtClean="0"/>
              <a:t>agg</a:t>
            </a:r>
            <a:r>
              <a:rPr lang="nl-NL" sz="2400" dirty="0" smtClean="0"/>
              <a:t> </a:t>
            </a:r>
            <a:r>
              <a:rPr lang="nl-NL" sz="2400" dirty="0" err="1" smtClean="0"/>
              <a:t>aaa</a:t>
            </a:r>
            <a:r>
              <a:rPr lang="nl-NL" sz="2400" dirty="0" smtClean="0"/>
              <a:t> </a:t>
            </a:r>
            <a:r>
              <a:rPr lang="nl-NL" sz="2400" dirty="0" err="1" smtClean="0"/>
              <a:t>gcc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83246" y="2438154"/>
            <a:ext cx="406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r>
              <a:rPr lang="nl-NL" sz="2400" dirty="0" err="1" smtClean="0"/>
              <a:t>uug</a:t>
            </a:r>
            <a:r>
              <a:rPr lang="nl-NL" sz="2400" dirty="0" smtClean="0"/>
              <a:t> </a:t>
            </a:r>
            <a:r>
              <a:rPr lang="nl-NL" sz="2400" dirty="0" err="1" smtClean="0"/>
              <a:t>caa</a:t>
            </a:r>
            <a:r>
              <a:rPr lang="nl-NL" sz="2400" dirty="0" smtClean="0"/>
              <a:t> </a:t>
            </a:r>
            <a:r>
              <a:rPr lang="nl-NL" sz="2400" dirty="0" err="1" smtClean="0"/>
              <a:t>cag</a:t>
            </a:r>
            <a:r>
              <a:rPr lang="nl-NL" sz="2400" dirty="0" smtClean="0"/>
              <a:t> </a:t>
            </a:r>
            <a:r>
              <a:rPr lang="nl-NL" sz="2400" dirty="0" err="1"/>
              <a:t>u</a:t>
            </a:r>
            <a:r>
              <a:rPr lang="nl-NL" sz="2400" dirty="0" err="1" smtClean="0"/>
              <a:t>gg</a:t>
            </a:r>
            <a:r>
              <a:rPr lang="nl-NL" sz="2400" dirty="0" smtClean="0"/>
              <a:t> </a:t>
            </a:r>
            <a:r>
              <a:rPr lang="nl-NL" sz="2400" dirty="0" err="1" smtClean="0"/>
              <a:t>agc</a:t>
            </a:r>
            <a:r>
              <a:rPr lang="nl-NL" sz="2400" dirty="0" smtClean="0"/>
              <a:t> </a:t>
            </a:r>
            <a:r>
              <a:rPr lang="nl-NL" sz="2400" dirty="0" err="1" smtClean="0"/>
              <a:t>aaa</a:t>
            </a:r>
            <a:r>
              <a:rPr lang="nl-NL" sz="2400" dirty="0" smtClean="0"/>
              <a:t> </a:t>
            </a:r>
            <a:r>
              <a:rPr lang="nl-NL" sz="2400" dirty="0" err="1" smtClean="0"/>
              <a:t>gcc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7139" y="1211819"/>
            <a:ext cx="1198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unaffected</a:t>
            </a:r>
          </a:p>
          <a:p>
            <a:r>
              <a:rPr lang="en-US" dirty="0" smtClean="0"/>
              <a:t>individual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1843" y="1955788"/>
            <a:ext cx="102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792" y="2540189"/>
            <a:ext cx="102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2</a:t>
            </a:r>
            <a:endParaRPr lang="en-US" dirty="0"/>
          </a:p>
        </p:txBody>
      </p:sp>
      <p:pic>
        <p:nvPicPr>
          <p:cNvPr id="10" name="Picture 2" descr="figure_09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79" y="3021884"/>
            <a:ext cx="3921661" cy="363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348480" y="354584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type of mutation does patient 1 have?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type of mutation does patient 2 have?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patient, 1 or 2, do you think might have a more severe form of the disease? 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Would </a:t>
            </a:r>
            <a:r>
              <a:rPr lang="en-US" dirty="0" err="1"/>
              <a:t>Ataluren</a:t>
            </a:r>
            <a:r>
              <a:rPr lang="en-US" dirty="0"/>
              <a:t> help patient 1? Patient 2? Both? Neither? Why?</a:t>
            </a:r>
          </a:p>
        </p:txBody>
      </p:sp>
    </p:spTree>
    <p:extLst>
      <p:ext uri="{BB962C8B-B14F-4D97-AF65-F5344CB8AC3E}">
        <p14:creationId xmlns:p14="http://schemas.microsoft.com/office/powerpoint/2010/main" val="95322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Ataluren</a:t>
            </a:r>
            <a:r>
              <a:rPr lang="en-US" dirty="0" smtClean="0"/>
              <a:t> would be an effective therapy for: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0400" y="2519680"/>
            <a:ext cx="4114800" cy="3423603"/>
          </a:xfrm>
        </p:spPr>
        <p:txBody>
          <a:bodyPr/>
          <a:lstStyle/>
          <a:p>
            <a:pPr marL="514350" indent="-514350">
              <a:buFont typeface="Arial"/>
              <a:buAutoNum type="alphaUcPeriod"/>
            </a:pPr>
            <a:r>
              <a:rPr lang="en-US" dirty="0" smtClean="0"/>
              <a:t>Patient 1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Patient 2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Both 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Neither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13057822"/>
              </p:ext>
            </p:extLst>
          </p:nvPr>
        </p:nvGraphicFramePr>
        <p:xfrm>
          <a:off x="4114800" y="161544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Chart" r:id="rId7" imgW="4572039" imgH="5143616" progId="MSGraph.Chart.8">
                  <p:embed followColorScheme="full"/>
                </p:oleObj>
              </mc:Choice>
              <mc:Fallback>
                <p:oleObj name="Chart" r:id="rId7" imgW="4572039" imgH="5143616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161544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AI1"/>
          <p:cNvSpPr/>
          <p:nvPr>
            <p:custDataLst>
              <p:tags r:id="rId5"/>
            </p:custDataLst>
          </p:nvPr>
        </p:nvSpPr>
        <p:spPr>
          <a:xfrm rot="10800000">
            <a:off x="345440" y="2565400"/>
            <a:ext cx="393700" cy="3937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gradFill flip="none" rotWithShape="1">
            <a:gsLst>
              <a:gs pos="0">
                <a:srgbClr val="00C8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6475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480" y="1349755"/>
            <a:ext cx="82932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loss-of-function:</a:t>
            </a:r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Hypomorph</a:t>
            </a:r>
            <a:r>
              <a:rPr lang="en-US" sz="2800" dirty="0" smtClean="0"/>
              <a:t> – decreased activity</a:t>
            </a:r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Amorph</a:t>
            </a:r>
            <a:r>
              <a:rPr lang="en-US" sz="2800" dirty="0" smtClean="0"/>
              <a:t> (aka “null”) – no activity</a:t>
            </a:r>
          </a:p>
          <a:p>
            <a:pPr marL="285750" indent="-285750">
              <a:buFontTx/>
              <a:buChar char="-"/>
            </a:pPr>
            <a:endParaRPr lang="en-US" sz="2800" dirty="0" smtClean="0"/>
          </a:p>
          <a:p>
            <a:r>
              <a:rPr lang="en-US" sz="2800" b="1" u="sng" dirty="0" smtClean="0"/>
              <a:t>gain-of-function:</a:t>
            </a:r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Hypermorph</a:t>
            </a:r>
            <a:r>
              <a:rPr lang="en-US" sz="2800" dirty="0" smtClean="0"/>
              <a:t> – increased activity (same function)</a:t>
            </a:r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Neomorph</a:t>
            </a:r>
            <a:r>
              <a:rPr lang="en-US" sz="2800" dirty="0" smtClean="0"/>
              <a:t> – new activity</a:t>
            </a:r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Antimorph</a:t>
            </a:r>
            <a:r>
              <a:rPr lang="en-US" sz="2800" dirty="0" smtClean="0"/>
              <a:t> – opposite activity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834" y="404224"/>
            <a:ext cx="8838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Mutations can have different </a:t>
            </a:r>
            <a:r>
              <a:rPr lang="en-US" sz="2800" b="1" i="1" dirty="0" smtClean="0"/>
              <a:t>functional affects </a:t>
            </a:r>
            <a:r>
              <a:rPr lang="en-US" sz="2800" dirty="0" smtClean="0"/>
              <a:t>on proteins: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578974" y="5262433"/>
            <a:ext cx="674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Note the difference between a </a:t>
            </a:r>
            <a:r>
              <a:rPr lang="en-US" sz="2400" i="1" dirty="0" smtClean="0">
                <a:solidFill>
                  <a:srgbClr val="C00000"/>
                </a:solidFill>
              </a:rPr>
              <a:t>physical </a:t>
            </a:r>
            <a:r>
              <a:rPr lang="en-US" sz="2400" dirty="0" smtClean="0">
                <a:solidFill>
                  <a:srgbClr val="C00000"/>
                </a:solidFill>
              </a:rPr>
              <a:t>and a </a:t>
            </a:r>
            <a:r>
              <a:rPr lang="en-US" sz="2400" i="1" dirty="0" smtClean="0">
                <a:solidFill>
                  <a:srgbClr val="C00000"/>
                </a:solidFill>
              </a:rPr>
              <a:t>functional</a:t>
            </a:r>
            <a:r>
              <a:rPr lang="en-US" sz="2400" dirty="0" smtClean="0">
                <a:solidFill>
                  <a:srgbClr val="C00000"/>
                </a:solidFill>
              </a:rPr>
              <a:t> mutation!!!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52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24" y="1778125"/>
            <a:ext cx="5416090" cy="403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2467" name="TextBox 6"/>
          <p:cNvSpPr txBox="1">
            <a:spLocks noChangeArrowheads="1"/>
          </p:cNvSpPr>
          <p:nvPr/>
        </p:nvSpPr>
        <p:spPr bwMode="auto">
          <a:xfrm>
            <a:off x="304800" y="465138"/>
            <a:ext cx="868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latin typeface="Arial" charset="0"/>
                <a:cs typeface="Arial" charset="0"/>
              </a:rPr>
              <a:t>Think-Pair-Share: Think of an example of each of the following </a:t>
            </a:r>
            <a:r>
              <a:rPr lang="en-US" b="1" i="1" dirty="0" smtClean="0">
                <a:latin typeface="Arial" charset="0"/>
                <a:cs typeface="Arial" charset="0"/>
              </a:rPr>
              <a:t>functional</a:t>
            </a:r>
            <a:r>
              <a:rPr lang="en-US" dirty="0" smtClean="0">
                <a:latin typeface="Arial" charset="0"/>
                <a:cs typeface="Arial" charset="0"/>
              </a:rPr>
              <a:t> mutations for the CFTR channel 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7281" y="2823696"/>
            <a:ext cx="22884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C00000"/>
                </a:solidFill>
              </a:rPr>
              <a:t>Hypomorph</a:t>
            </a:r>
            <a:r>
              <a:rPr lang="en-US" sz="2400" dirty="0" smtClean="0">
                <a:solidFill>
                  <a:srgbClr val="C00000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C00000"/>
                </a:solidFill>
              </a:rPr>
              <a:t>Amorph</a:t>
            </a:r>
            <a:r>
              <a:rPr lang="en-US" sz="2400" dirty="0" smtClean="0">
                <a:solidFill>
                  <a:srgbClr val="C00000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C00000"/>
                </a:solidFill>
              </a:rPr>
              <a:t>Hypermorph</a:t>
            </a:r>
            <a:r>
              <a:rPr lang="en-US" sz="2400" dirty="0" smtClean="0">
                <a:solidFill>
                  <a:srgbClr val="C00000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C00000"/>
                </a:solidFill>
              </a:rPr>
              <a:t>Neomorph</a:t>
            </a:r>
            <a:r>
              <a:rPr lang="en-US" sz="2400" dirty="0" smtClean="0">
                <a:solidFill>
                  <a:srgbClr val="C00000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C00000"/>
                </a:solidFill>
              </a:rPr>
              <a:t>Antimorph</a:t>
            </a:r>
            <a:r>
              <a:rPr lang="en-US" sz="2400" dirty="0" smtClean="0">
                <a:solidFill>
                  <a:srgbClr val="C00000"/>
                </a:solidFill>
              </a:rPr>
              <a:t>?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44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Treatment of </a:t>
            </a:r>
            <a:r>
              <a:rPr lang="en-US" dirty="0" err="1" smtClean="0"/>
              <a:t>nmCF</a:t>
            </a:r>
            <a:r>
              <a:rPr lang="en-US" dirty="0" smtClean="0"/>
              <a:t> cells with </a:t>
            </a:r>
            <a:r>
              <a:rPr lang="en-US" dirty="0" err="1" smtClean="0"/>
              <a:t>Ataluren</a:t>
            </a:r>
            <a:r>
              <a:rPr lang="en-US" dirty="0" smtClean="0"/>
              <a:t> derivatives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7096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Results of an experiment where cells from a person with a </a:t>
            </a:r>
            <a:r>
              <a:rPr lang="en-US" dirty="0" err="1" smtClean="0"/>
              <a:t>nmCF</a:t>
            </a:r>
            <a:r>
              <a:rPr lang="en-US" dirty="0" smtClean="0"/>
              <a:t> were treated with chemical variants of </a:t>
            </a:r>
            <a:r>
              <a:rPr lang="en-US" dirty="0" err="1" smtClean="0"/>
              <a:t>ataluren</a:t>
            </a:r>
            <a:r>
              <a:rPr lang="en-US" dirty="0" smtClean="0"/>
              <a:t>, or left untreated</a:t>
            </a:r>
          </a:p>
          <a:p>
            <a:r>
              <a:rPr lang="en-US" dirty="0" smtClean="0"/>
              <a:t>CFTR expression is assessed by Western blotting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757" y="1787842"/>
            <a:ext cx="3955628" cy="459263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138160" y="2235200"/>
            <a:ext cx="20320" cy="345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45680" y="1588433"/>
            <a:ext cx="203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cells (normal CFTR levels)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35040" y="2235200"/>
            <a:ext cx="71120" cy="1627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47360" y="1627207"/>
            <a:ext cx="135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antibiotic treatment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99014" y="2590800"/>
            <a:ext cx="138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ataluren</a:t>
            </a:r>
            <a:r>
              <a:rPr lang="en-US" dirty="0" smtClean="0"/>
              <a:t> compounds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410960" y="3237131"/>
            <a:ext cx="14779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0960" y="3237131"/>
            <a:ext cx="0" cy="1766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78763" y="3240256"/>
            <a:ext cx="0" cy="1766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2698263" y="3207529"/>
            <a:ext cx="394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relative amount of CFTR on the blot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21088" y="6276638"/>
            <a:ext cx="427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Pibiri</a:t>
            </a:r>
            <a:r>
              <a:rPr lang="en-US" sz="1200" dirty="0" smtClean="0"/>
              <a:t> et al 2015, </a:t>
            </a:r>
            <a:r>
              <a:rPr lang="en-US" sz="1200" dirty="0">
                <a:hlinkClick r:id="rId3"/>
              </a:rPr>
              <a:t>http://dx.doi.org/10.1016/j.ejmech.2015.06.038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5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532764"/>
            <a:ext cx="844804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Treatment of cells from this patient (nonsense mutation) with </a:t>
            </a:r>
            <a:r>
              <a:rPr lang="en-US" sz="2800" dirty="0" err="1" smtClean="0"/>
              <a:t>Ataluren</a:t>
            </a:r>
            <a:r>
              <a:rPr lang="en-US" sz="2800" dirty="0" smtClean="0"/>
              <a:t> derivatives would most likely result in which of the following </a:t>
            </a:r>
            <a:r>
              <a:rPr lang="en-US" sz="2800" i="1" dirty="0" smtClean="0"/>
              <a:t>functional </a:t>
            </a:r>
            <a:r>
              <a:rPr lang="en-US" sz="2800" dirty="0" smtClean="0"/>
              <a:t>changes: </a:t>
            </a:r>
            <a:endParaRPr lang="en-US" sz="2800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998133"/>
            <a:ext cx="3068320" cy="412803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Arial"/>
              <a:buAutoNum type="alphaUcPeriod"/>
            </a:pPr>
            <a:r>
              <a:rPr lang="en-US" sz="2800" dirty="0" err="1" smtClean="0"/>
              <a:t>Hypomorph</a:t>
            </a:r>
            <a:r>
              <a:rPr lang="en-US" sz="2800" dirty="0" smtClean="0"/>
              <a:t> to </a:t>
            </a:r>
            <a:r>
              <a:rPr lang="en-US" sz="2800" dirty="0" err="1" smtClean="0"/>
              <a:t>amorph</a:t>
            </a:r>
            <a:endParaRPr lang="en-US" sz="2800" dirty="0" smtClean="0"/>
          </a:p>
          <a:p>
            <a:pPr marL="514350" indent="-514350">
              <a:buFont typeface="Arial"/>
              <a:buAutoNum type="alphaUcPeriod"/>
            </a:pPr>
            <a:r>
              <a:rPr lang="en-US" sz="2800" dirty="0" err="1" smtClean="0"/>
              <a:t>Hypomorph</a:t>
            </a:r>
            <a:r>
              <a:rPr lang="en-US" sz="2800" dirty="0" smtClean="0"/>
              <a:t> to </a:t>
            </a:r>
            <a:r>
              <a:rPr lang="en-US" sz="2800" dirty="0" err="1" smtClean="0"/>
              <a:t>hypermorph</a:t>
            </a:r>
            <a:endParaRPr lang="en-US" sz="2800" dirty="0"/>
          </a:p>
          <a:p>
            <a:pPr marL="514350" indent="-514350">
              <a:buFont typeface="Arial"/>
              <a:buAutoNum type="alphaUcPeriod"/>
            </a:pPr>
            <a:r>
              <a:rPr lang="en-US" sz="2800" dirty="0" err="1" smtClean="0"/>
              <a:t>Neomorph</a:t>
            </a:r>
            <a:r>
              <a:rPr lang="en-US" sz="2800" dirty="0" smtClean="0"/>
              <a:t> to </a:t>
            </a:r>
            <a:r>
              <a:rPr lang="en-US" sz="2800" dirty="0" err="1" smtClean="0"/>
              <a:t>antimorph</a:t>
            </a:r>
            <a:endParaRPr lang="en-US" sz="2800" dirty="0" smtClean="0"/>
          </a:p>
          <a:p>
            <a:pPr marL="514350" indent="-514350">
              <a:buFont typeface="Arial"/>
              <a:buAutoNum type="alphaUcPeriod"/>
            </a:pPr>
            <a:r>
              <a:rPr lang="en-US" sz="2800" dirty="0" err="1" smtClean="0"/>
              <a:t>Amorph</a:t>
            </a:r>
            <a:r>
              <a:rPr lang="en-US" sz="2800" dirty="0" smtClean="0"/>
              <a:t> to </a:t>
            </a:r>
            <a:r>
              <a:rPr lang="en-US" sz="2800" dirty="0" err="1" smtClean="0"/>
              <a:t>hypomorph</a:t>
            </a:r>
            <a:endParaRPr lang="en-US" sz="2800" dirty="0" smtClean="0"/>
          </a:p>
          <a:p>
            <a:pPr marL="514350" indent="-514350">
              <a:buFont typeface="Arial"/>
              <a:buAutoNum type="alphaUcPeriod"/>
            </a:pPr>
            <a:r>
              <a:rPr lang="en-US" sz="2800" dirty="0" err="1" smtClean="0"/>
              <a:t>Hypomorph</a:t>
            </a:r>
            <a:r>
              <a:rPr lang="en-US" sz="2800" dirty="0" smtClean="0"/>
              <a:t> to </a:t>
            </a:r>
            <a:r>
              <a:rPr lang="en-US" sz="2800" dirty="0" err="1" smtClean="0"/>
              <a:t>neomorph</a:t>
            </a:r>
            <a:endParaRPr lang="en-US" sz="2800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48032751"/>
              </p:ext>
            </p:extLst>
          </p:nvPr>
        </p:nvGraphicFramePr>
        <p:xfrm>
          <a:off x="5631368" y="2174452"/>
          <a:ext cx="3512632" cy="3951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Chart" r:id="rId7" imgW="4572039" imgH="5143616" progId="MSGraph.Chart.8">
                  <p:embed followColorScheme="full"/>
                </p:oleObj>
              </mc:Choice>
              <mc:Fallback>
                <p:oleObj name="Chart" r:id="rId7" imgW="4572039" imgH="5143616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1368" y="2174452"/>
                        <a:ext cx="3512632" cy="39517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/>
          <p:cNvSpPr/>
          <p:nvPr>
            <p:custDataLst>
              <p:tags r:id="rId5"/>
            </p:custDataLst>
          </p:nvPr>
        </p:nvSpPr>
        <p:spPr>
          <a:xfrm rot="10800000">
            <a:off x="91440" y="4345093"/>
            <a:ext cx="457200" cy="4572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gradFill flip="none" rotWithShape="1">
            <a:gsLst>
              <a:gs pos="0">
                <a:srgbClr val="00C8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7397" y="1879282"/>
            <a:ext cx="3016377" cy="3502131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0826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Today! Extra Credit Opportunity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45" y="1343025"/>
            <a:ext cx="5579110" cy="3338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7760" y="4794627"/>
            <a:ext cx="768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will attend the seminar and/or read the research article, write a 1 page summary, and answer some questions online.</a:t>
            </a:r>
          </a:p>
          <a:p>
            <a:r>
              <a:rPr lang="en-US" dirty="0" smtClean="0"/>
              <a:t>You will receive </a:t>
            </a:r>
            <a:r>
              <a:rPr lang="en-US" i="1" dirty="0" smtClean="0"/>
              <a:t>up to</a:t>
            </a:r>
            <a:r>
              <a:rPr lang="en-US" dirty="0" smtClean="0"/>
              <a:t> +3 points on the first exam for your participation and (quality) write-up.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2480" y="6120476"/>
            <a:ext cx="8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Materials are posted under Modules. Brief write-ups due Monday Jan 30 11:59pm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38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931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50171"/>
            <a:ext cx="8229600" cy="5073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Complete our discussion of the events of translation</a:t>
            </a:r>
          </a:p>
          <a:p>
            <a:r>
              <a:rPr lang="en-US" dirty="0" smtClean="0"/>
              <a:t>Describe the types of mutations (both physical and functional) that can affect translation of proteins</a:t>
            </a:r>
          </a:p>
          <a:p>
            <a:r>
              <a:rPr lang="en-US" dirty="0" smtClean="0"/>
              <a:t>Predict the functional consequences of a mutation on the activity of a protein, and the effects these mutations can have in human disease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0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200" dirty="0" smtClean="0">
                <a:latin typeface="Arial"/>
                <a:ea typeface="+mj-ea"/>
                <a:cs typeface="Arial"/>
              </a:rPr>
              <a:t>Adjacent amino acids are joined by </a:t>
            </a:r>
            <a:r>
              <a:rPr lang="en-US" sz="3200" u="sng" dirty="0" smtClean="0">
                <a:latin typeface="Arial"/>
                <a:ea typeface="+mj-ea"/>
                <a:cs typeface="Arial"/>
              </a:rPr>
              <a:t>peptide bonds</a:t>
            </a:r>
            <a:endParaRPr lang="en-US" sz="3200" u="sng" dirty="0">
              <a:latin typeface="Arial"/>
              <a:ea typeface="+mj-ea"/>
              <a:cs typeface="Arial"/>
            </a:endParaRPr>
          </a:p>
        </p:txBody>
      </p:sp>
      <p:sp>
        <p:nvSpPr>
          <p:cNvPr id="39938" name="TextBox 2"/>
          <p:cNvSpPr txBox="1">
            <a:spLocks noChangeArrowheads="1"/>
          </p:cNvSpPr>
          <p:nvPr/>
        </p:nvSpPr>
        <p:spPr bwMode="auto">
          <a:xfrm>
            <a:off x="1600200" y="5410200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>
                <a:latin typeface="Arial" charset="0"/>
                <a:cs typeface="Arial" charset="0"/>
              </a:rPr>
              <a:t>The directionality of a protein is  N      C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6685044" y="5638800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" name="Picture 3" descr="d:\powerpoint\figures\chapter06\06061_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4" b="6622"/>
          <a:stretch/>
        </p:blipFill>
        <p:spPr bwMode="auto">
          <a:xfrm>
            <a:off x="4495800" y="2209800"/>
            <a:ext cx="414972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0419" name="Picture 3" descr="d:\powerpoint\figures\chapter06\06061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7"/>
          <a:stretch/>
        </p:blipFill>
        <p:spPr bwMode="auto">
          <a:xfrm>
            <a:off x="609600" y="2133600"/>
            <a:ext cx="4052888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45320" y="5953667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Amino end </a:t>
            </a:r>
            <a:r>
              <a:rPr lang="en-US" dirty="0" smtClean="0">
                <a:sym typeface="Wingdings" panose="05000000000000000000" pitchFamily="2" charset="2"/>
              </a:rPr>
              <a:t> carboxyl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7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powerpoint\figures\chapter06\060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980" y="1752600"/>
            <a:ext cx="2952767" cy="284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838200" y="533400"/>
            <a:ext cx="7239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Arial" charset="0"/>
                <a:cs typeface="Arial" charset="0"/>
              </a:rPr>
              <a:t>The protein sequence depends on the </a:t>
            </a:r>
            <a:r>
              <a:rPr lang="en-US" sz="2800" b="1" u="sng" dirty="0">
                <a:latin typeface="Arial" charset="0"/>
                <a:cs typeface="Arial" charset="0"/>
              </a:rPr>
              <a:t>reading frame</a:t>
            </a: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838200" y="5500125"/>
            <a:ext cx="7489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How do you know which is the correct reading frame?</a:t>
            </a:r>
          </a:p>
        </p:txBody>
      </p:sp>
      <p:pic>
        <p:nvPicPr>
          <p:cNvPr id="6" name="Picture 2" descr="figure_09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686" y="1594463"/>
            <a:ext cx="3717077" cy="3443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23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466617" y="2739218"/>
            <a:ext cx="58485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Anatomy of a mature eukaryotic mRNA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17805" y="2578222"/>
            <a:ext cx="3952712" cy="3577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98333" y="2578222"/>
            <a:ext cx="357770" cy="35777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81584" y="2542446"/>
            <a:ext cx="186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AAAA....(150-200)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8740" y="2935992"/>
            <a:ext cx="53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6103" y="366942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5’ UTR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22662" y="3052540"/>
            <a:ext cx="2664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open reading frame (ORF)</a:t>
            </a:r>
          </a:p>
          <a:p>
            <a:r>
              <a:rPr lang="en-US" dirty="0" smtClean="0"/>
              <a:t>translated into protein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15447" y="338417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3’ UTR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90796" y="2982158"/>
            <a:ext cx="789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poly-A</a:t>
            </a:r>
          </a:p>
          <a:p>
            <a:r>
              <a:rPr lang="en-US" dirty="0" smtClean="0"/>
              <a:t>tail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0"/>
          </p:cNvCxnSpPr>
          <p:nvPr/>
        </p:nvCxnSpPr>
        <p:spPr>
          <a:xfrm flipH="1" flipV="1">
            <a:off x="1877985" y="2911778"/>
            <a:ext cx="78228" cy="757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707090" y="2935992"/>
            <a:ext cx="6628" cy="5522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96767" y="1708012"/>
            <a:ext cx="248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AUG (Met) = </a:t>
            </a:r>
            <a:r>
              <a:rPr lang="en-US" b="1" u="sng" dirty="0" smtClean="0">
                <a:solidFill>
                  <a:srgbClr val="FF0000"/>
                </a:solidFill>
              </a:rPr>
              <a:t>start codon</a:t>
            </a:r>
            <a:endParaRPr lang="en-US" b="1" u="sng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217805" y="2077344"/>
            <a:ext cx="138517" cy="4651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82751" y="1749570"/>
            <a:ext cx="124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stop codon</a:t>
            </a:r>
            <a:endParaRPr lang="en-US" b="1" u="sn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170517" y="2118902"/>
            <a:ext cx="143091" cy="45932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8536" y="4497277"/>
            <a:ext cx="3776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Translation always begins with </a:t>
            </a:r>
            <a:r>
              <a:rPr lang="en-US" b="1" u="sng" dirty="0" smtClean="0"/>
              <a:t>AUG</a:t>
            </a:r>
            <a:r>
              <a:rPr lang="en-US" dirty="0" smtClean="0"/>
              <a:t> (methionine) – there is only one codon for methionine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Ribosome binds to cap, then scans along 5’ UTR until it finds AUG</a:t>
            </a:r>
            <a:endParaRPr lang="en-US" dirty="0"/>
          </a:p>
        </p:txBody>
      </p:sp>
      <p:pic>
        <p:nvPicPr>
          <p:cNvPr id="19" name="Picture 2" descr="figure_09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109" y="3698871"/>
            <a:ext cx="3318181" cy="307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" name="Oval 13"/>
          <p:cNvSpPr/>
          <p:nvPr/>
        </p:nvSpPr>
        <p:spPr>
          <a:xfrm>
            <a:off x="5943600" y="5613400"/>
            <a:ext cx="880533" cy="3612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6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8299"/>
            <a:ext cx="8229600" cy="1143000"/>
          </a:xfrm>
        </p:spPr>
        <p:txBody>
          <a:bodyPr/>
          <a:lstStyle/>
          <a:p>
            <a:r>
              <a:rPr lang="en-US" dirty="0" smtClean="0"/>
              <a:t>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3722"/>
            <a:ext cx="8229600" cy="556283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Sources? </a:t>
            </a:r>
          </a:p>
          <a:p>
            <a:pPr lvl="1"/>
            <a:r>
              <a:rPr lang="en-US" dirty="0" smtClean="0"/>
              <a:t>Environmental, recombination, replication errors, chromosome instability, DNA repair</a:t>
            </a:r>
          </a:p>
          <a:p>
            <a:r>
              <a:rPr lang="en-US" dirty="0" smtClean="0"/>
              <a:t>Types of DNA mutations: </a:t>
            </a:r>
          </a:p>
          <a:p>
            <a:pPr lvl="1"/>
            <a:r>
              <a:rPr lang="en-US" dirty="0" smtClean="0"/>
              <a:t>Substitutions (aka: point mutations)</a:t>
            </a:r>
          </a:p>
          <a:p>
            <a:pPr lvl="2"/>
            <a:r>
              <a:rPr lang="en-US" dirty="0" smtClean="0"/>
              <a:t>Transition: purine</a:t>
            </a:r>
            <a:r>
              <a:rPr lang="en-US" dirty="0" smtClean="0">
                <a:sym typeface="Wingdings" panose="05000000000000000000" pitchFamily="2" charset="2"/>
              </a:rPr>
              <a:t> purine or pyrimidine to pyrimidine</a:t>
            </a: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Transversion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  <a:r>
              <a:rPr lang="en-US" dirty="0" err="1" smtClean="0">
                <a:sym typeface="Wingdings" panose="05000000000000000000" pitchFamily="2" charset="2"/>
              </a:rPr>
              <a:t>purinepyrimidine</a:t>
            </a:r>
            <a:r>
              <a:rPr lang="en-US" dirty="0" smtClean="0">
                <a:sym typeface="Wingdings" panose="05000000000000000000" pitchFamily="2" charset="2"/>
              </a:rPr>
              <a:t> or pyrimidine to purine</a:t>
            </a:r>
            <a:endParaRPr lang="en-US" dirty="0" smtClean="0"/>
          </a:p>
          <a:p>
            <a:pPr lvl="1"/>
            <a:r>
              <a:rPr lang="en-US" dirty="0" smtClean="0"/>
              <a:t>Insertions</a:t>
            </a:r>
          </a:p>
          <a:p>
            <a:pPr lvl="1"/>
            <a:r>
              <a:rPr lang="en-US" dirty="0" smtClean="0"/>
              <a:t>Deletions</a:t>
            </a:r>
          </a:p>
          <a:p>
            <a:r>
              <a:rPr lang="en-US" dirty="0" smtClean="0"/>
              <a:t>Not all mutations will fall within a protein coding region; mutations can occur in splice sites, promoters, untranslated regions, as well as non-transcribed places in the genome</a:t>
            </a:r>
          </a:p>
          <a:p>
            <a:r>
              <a:rPr lang="en-US" dirty="0" smtClean="0"/>
              <a:t>Not all mutations will cause a change in phenotype, in fact most do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6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ea typeface="+mj-ea"/>
              </a:rPr>
              <a:t>Mutations that fall within the ORF are classified into several categories</a:t>
            </a:r>
            <a:endParaRPr lang="en-US" sz="2800" dirty="0">
              <a:ea typeface="+mj-ea"/>
            </a:endParaRPr>
          </a:p>
        </p:txBody>
      </p:sp>
      <p:sp>
        <p:nvSpPr>
          <p:cNvPr id="53250" name="TextBox 4"/>
          <p:cNvSpPr txBox="1">
            <a:spLocks noChangeArrowheads="1"/>
          </p:cNvSpPr>
          <p:nvPr/>
        </p:nvSpPr>
        <p:spPr bwMode="auto">
          <a:xfrm>
            <a:off x="1767840" y="1188720"/>
            <a:ext cx="6168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latin typeface="Andale Mono" charset="0"/>
                <a:cs typeface="Andale Mono" charset="0"/>
              </a:rPr>
              <a:t>AUG </a:t>
            </a:r>
            <a:r>
              <a:rPr lang="en-US" dirty="0" smtClean="0">
                <a:latin typeface="Andale Mono" charset="0"/>
                <a:cs typeface="Andale Mono" charset="0"/>
              </a:rPr>
              <a:t>CUU </a:t>
            </a:r>
            <a:r>
              <a:rPr lang="en-US" dirty="0">
                <a:latin typeface="Andale Mono" charset="0"/>
                <a:cs typeface="Andale Mono" charset="0"/>
              </a:rPr>
              <a:t>UUU AGA AAC UCU GGG CCG </a:t>
            </a: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1767840" y="2174558"/>
            <a:ext cx="64937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latin typeface="Andale Mono" charset="0"/>
                <a:cs typeface="Andale Mono" charset="0"/>
              </a:rPr>
              <a:t>AUG CUU UUU </a:t>
            </a:r>
            <a:r>
              <a:rPr lang="en-US" dirty="0">
                <a:solidFill>
                  <a:srgbClr val="FF0000"/>
                </a:solidFill>
                <a:latin typeface="Andale Mono" charset="0"/>
                <a:cs typeface="Andale Mono" charset="0"/>
              </a:rPr>
              <a:t>C</a:t>
            </a:r>
            <a:r>
              <a:rPr lang="en-US" dirty="0">
                <a:latin typeface="Andale Mono" charset="0"/>
                <a:cs typeface="Andale Mono" charset="0"/>
              </a:rPr>
              <a:t>AG AAA CUC UGG GCC G </a:t>
            </a:r>
          </a:p>
        </p:txBody>
      </p:sp>
      <p:sp>
        <p:nvSpPr>
          <p:cNvPr id="53252" name="TextBox 6"/>
          <p:cNvSpPr txBox="1">
            <a:spLocks noChangeArrowheads="1"/>
          </p:cNvSpPr>
          <p:nvPr/>
        </p:nvSpPr>
        <p:spPr bwMode="auto">
          <a:xfrm>
            <a:off x="1767840" y="3169920"/>
            <a:ext cx="6168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latin typeface="Andale Mono" charset="0"/>
                <a:cs typeface="Andale Mono" charset="0"/>
              </a:rPr>
              <a:t>AUG CUU UUUA GAA ACU CUG GGC CG </a:t>
            </a:r>
          </a:p>
        </p:txBody>
      </p:sp>
      <p:sp>
        <p:nvSpPr>
          <p:cNvPr id="53253" name="TextBox 7"/>
          <p:cNvSpPr txBox="1">
            <a:spLocks noChangeArrowheads="1"/>
          </p:cNvSpPr>
          <p:nvPr/>
        </p:nvSpPr>
        <p:spPr bwMode="auto">
          <a:xfrm>
            <a:off x="1767840" y="4160520"/>
            <a:ext cx="61850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latin typeface="Andale Mono" charset="0"/>
                <a:cs typeface="Andale Mono" charset="0"/>
              </a:rPr>
              <a:t>AUG CUU UGU AGA AAC UCU GGG CCG </a:t>
            </a:r>
          </a:p>
        </p:txBody>
      </p:sp>
      <p:sp>
        <p:nvSpPr>
          <p:cNvPr id="53254" name="TextBox 8"/>
          <p:cNvSpPr txBox="1">
            <a:spLocks noChangeArrowheads="1"/>
          </p:cNvSpPr>
          <p:nvPr/>
        </p:nvSpPr>
        <p:spPr bwMode="auto">
          <a:xfrm>
            <a:off x="1767840" y="5146358"/>
            <a:ext cx="62036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latin typeface="Andale Mono" charset="0"/>
                <a:cs typeface="Andale Mono" charset="0"/>
              </a:rPr>
              <a:t>AUG CUU UUU </a:t>
            </a:r>
            <a:r>
              <a:rPr lang="en-US" dirty="0">
                <a:solidFill>
                  <a:srgbClr val="FF0000"/>
                </a:solidFill>
                <a:latin typeface="Andale Mono" charset="0"/>
                <a:cs typeface="Andale Mono" charset="0"/>
              </a:rPr>
              <a:t>U</a:t>
            </a:r>
            <a:r>
              <a:rPr lang="en-US" dirty="0">
                <a:latin typeface="Andale Mono" charset="0"/>
                <a:cs typeface="Andale Mono" charset="0"/>
              </a:rPr>
              <a:t>GA AAC UCU GGG CCG </a:t>
            </a:r>
          </a:p>
        </p:txBody>
      </p:sp>
      <p:sp>
        <p:nvSpPr>
          <p:cNvPr id="53255" name="TextBox 9"/>
          <p:cNvSpPr txBox="1">
            <a:spLocks noChangeArrowheads="1"/>
          </p:cNvSpPr>
          <p:nvPr/>
        </p:nvSpPr>
        <p:spPr bwMode="auto">
          <a:xfrm>
            <a:off x="1844040" y="1547495"/>
            <a:ext cx="5635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M        L       F       R       N       S       G       P                   </a:t>
            </a:r>
          </a:p>
        </p:txBody>
      </p:sp>
      <p:sp>
        <p:nvSpPr>
          <p:cNvPr id="53256" name="TextBox 10"/>
          <p:cNvSpPr txBox="1">
            <a:spLocks noChangeArrowheads="1"/>
          </p:cNvSpPr>
          <p:nvPr/>
        </p:nvSpPr>
        <p:spPr bwMode="auto">
          <a:xfrm>
            <a:off x="-213360" y="1188720"/>
            <a:ext cx="2057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r>
              <a:rPr lang="en-US" sz="2000">
                <a:latin typeface="Arial" charset="0"/>
                <a:cs typeface="Arial" charset="0"/>
              </a:rPr>
              <a:t>Normal RNA:</a:t>
            </a:r>
          </a:p>
          <a:p>
            <a:pPr algn="r"/>
            <a:r>
              <a:rPr lang="en-US" sz="2000">
                <a:latin typeface="Arial" charset="0"/>
                <a:cs typeface="Arial" charset="0"/>
              </a:rPr>
              <a:t>Protein:</a:t>
            </a:r>
          </a:p>
        </p:txBody>
      </p:sp>
      <p:sp>
        <p:nvSpPr>
          <p:cNvPr id="53257" name="TextBox 11"/>
          <p:cNvSpPr txBox="1">
            <a:spLocks noChangeArrowheads="1"/>
          </p:cNvSpPr>
          <p:nvPr/>
        </p:nvSpPr>
        <p:spPr bwMode="auto">
          <a:xfrm>
            <a:off x="1844040" y="2484120"/>
            <a:ext cx="5724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M        L       F       </a:t>
            </a:r>
            <a:r>
              <a:rPr lang="en-US">
                <a:solidFill>
                  <a:srgbClr val="FF0000"/>
                </a:solidFill>
              </a:rPr>
              <a:t>Q       K       L       W       A</a:t>
            </a:r>
            <a:r>
              <a:rPr lang="en-US">
                <a:solidFill>
                  <a:srgbClr val="0000FF"/>
                </a:solidFill>
              </a:rPr>
              <a:t>                   </a:t>
            </a:r>
          </a:p>
        </p:txBody>
      </p:sp>
      <p:sp>
        <p:nvSpPr>
          <p:cNvPr id="53258" name="TextBox 12"/>
          <p:cNvSpPr txBox="1">
            <a:spLocks noChangeArrowheads="1"/>
          </p:cNvSpPr>
          <p:nvPr/>
        </p:nvSpPr>
        <p:spPr bwMode="auto">
          <a:xfrm>
            <a:off x="1844040" y="3474720"/>
            <a:ext cx="5037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M        L        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       </a:t>
            </a:r>
            <a:r>
              <a:rPr lang="en-US" dirty="0">
                <a:solidFill>
                  <a:srgbClr val="FF0000"/>
                </a:solidFill>
              </a:rPr>
              <a:t>E       T       L       G       </a:t>
            </a:r>
            <a:r>
              <a:rPr lang="en-US" dirty="0">
                <a:solidFill>
                  <a:srgbClr val="0000FF"/>
                </a:solidFill>
              </a:rPr>
              <a:t>                   </a:t>
            </a:r>
          </a:p>
        </p:txBody>
      </p:sp>
      <p:sp>
        <p:nvSpPr>
          <p:cNvPr id="53259" name="TextBox 14"/>
          <p:cNvSpPr txBox="1">
            <a:spLocks noChangeArrowheads="1"/>
          </p:cNvSpPr>
          <p:nvPr/>
        </p:nvSpPr>
        <p:spPr bwMode="auto">
          <a:xfrm>
            <a:off x="1844040" y="4465320"/>
            <a:ext cx="5635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M        L      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0000FF"/>
                </a:solidFill>
              </a:rPr>
              <a:t>       R       N       S       G       P                   </a:t>
            </a:r>
          </a:p>
        </p:txBody>
      </p:sp>
      <p:sp>
        <p:nvSpPr>
          <p:cNvPr id="53260" name="TextBox 15"/>
          <p:cNvSpPr txBox="1">
            <a:spLocks noChangeArrowheads="1"/>
          </p:cNvSpPr>
          <p:nvPr/>
        </p:nvSpPr>
        <p:spPr bwMode="auto">
          <a:xfrm>
            <a:off x="3215640" y="3165158"/>
            <a:ext cx="40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3261" name="TextBox 16"/>
          <p:cNvSpPr txBox="1">
            <a:spLocks noChangeArrowheads="1"/>
          </p:cNvSpPr>
          <p:nvPr/>
        </p:nvSpPr>
        <p:spPr bwMode="auto">
          <a:xfrm>
            <a:off x="1844040" y="5455920"/>
            <a:ext cx="2576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M        L       F       .                          </a:t>
            </a:r>
          </a:p>
        </p:txBody>
      </p:sp>
      <p:sp>
        <p:nvSpPr>
          <p:cNvPr id="53262" name="TextBox 17"/>
          <p:cNvSpPr txBox="1">
            <a:spLocks noChangeArrowheads="1"/>
          </p:cNvSpPr>
          <p:nvPr/>
        </p:nvSpPr>
        <p:spPr bwMode="auto">
          <a:xfrm>
            <a:off x="-213360" y="2179320"/>
            <a:ext cx="2057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r>
              <a:rPr lang="en-US" sz="2000" b="1" u="sng" dirty="0" err="1" smtClean="0">
                <a:latin typeface="Arial" charset="0"/>
                <a:cs typeface="Arial" charset="0"/>
              </a:rPr>
              <a:t>Frameshift</a:t>
            </a:r>
            <a:r>
              <a:rPr lang="en-US" sz="2000" b="1" u="sng" dirty="0" smtClean="0"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(Insertion)</a:t>
            </a:r>
            <a:endParaRPr lang="en-US" sz="2000" b="1" u="sng" dirty="0">
              <a:latin typeface="Arial" charset="0"/>
              <a:cs typeface="Arial" charset="0"/>
            </a:endParaRPr>
          </a:p>
        </p:txBody>
      </p:sp>
      <p:sp>
        <p:nvSpPr>
          <p:cNvPr id="53263" name="TextBox 18"/>
          <p:cNvSpPr txBox="1">
            <a:spLocks noChangeArrowheads="1"/>
          </p:cNvSpPr>
          <p:nvPr/>
        </p:nvSpPr>
        <p:spPr bwMode="auto">
          <a:xfrm>
            <a:off x="-213360" y="3169920"/>
            <a:ext cx="2057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r>
              <a:rPr lang="en-US" sz="2000" b="1" u="sng" dirty="0" err="1" smtClean="0">
                <a:latin typeface="Arial" charset="0"/>
                <a:cs typeface="Arial" charset="0"/>
              </a:rPr>
              <a:t>Frameshift</a:t>
            </a:r>
            <a:endParaRPr lang="en-US" sz="2000" b="1" u="sng" dirty="0" smtClean="0">
              <a:latin typeface="Arial" charset="0"/>
              <a:cs typeface="Arial" charset="0"/>
            </a:endParaRPr>
          </a:p>
          <a:p>
            <a:pPr algn="r"/>
            <a:r>
              <a:rPr lang="en-US" sz="2000" dirty="0" smtClean="0">
                <a:latin typeface="Arial" charset="0"/>
                <a:cs typeface="Arial" charset="0"/>
              </a:rPr>
              <a:t>(Deletion)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53264" name="TextBox 19"/>
          <p:cNvSpPr txBox="1">
            <a:spLocks noChangeArrowheads="1"/>
          </p:cNvSpPr>
          <p:nvPr/>
        </p:nvSpPr>
        <p:spPr bwMode="auto">
          <a:xfrm>
            <a:off x="-213360" y="4160520"/>
            <a:ext cx="2057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r>
              <a:rPr lang="en-US" sz="2000" b="1" u="sng" dirty="0">
                <a:latin typeface="Arial" charset="0"/>
                <a:cs typeface="Arial" charset="0"/>
              </a:rPr>
              <a:t>Missense</a:t>
            </a:r>
            <a:r>
              <a:rPr lang="en-US" sz="2000" b="1" u="sng" dirty="0" smtClean="0">
                <a:latin typeface="Arial" charset="0"/>
                <a:cs typeface="Arial" charset="0"/>
              </a:rPr>
              <a:t>:</a:t>
            </a:r>
            <a:endParaRPr lang="en-US" sz="2000" b="1" u="sng" dirty="0">
              <a:latin typeface="Arial" charset="0"/>
              <a:cs typeface="Arial" charset="0"/>
            </a:endParaRPr>
          </a:p>
        </p:txBody>
      </p:sp>
      <p:sp>
        <p:nvSpPr>
          <p:cNvPr id="53265" name="TextBox 20"/>
          <p:cNvSpPr txBox="1">
            <a:spLocks noChangeArrowheads="1"/>
          </p:cNvSpPr>
          <p:nvPr/>
        </p:nvSpPr>
        <p:spPr bwMode="auto">
          <a:xfrm>
            <a:off x="-213360" y="5159712"/>
            <a:ext cx="2057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r>
              <a:rPr lang="en-US" sz="2000" b="1" u="sng" dirty="0">
                <a:latin typeface="Arial" charset="0"/>
                <a:cs typeface="Arial" charset="0"/>
              </a:rPr>
              <a:t>Nonsense</a:t>
            </a:r>
            <a:r>
              <a:rPr lang="en-US" sz="2000" dirty="0" smtClean="0">
                <a:latin typeface="Arial" charset="0"/>
                <a:cs typeface="Arial" charset="0"/>
              </a:rPr>
              <a:t>: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8890" y="3972459"/>
            <a:ext cx="1606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conservative or non-conservative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-289560" y="5979736"/>
            <a:ext cx="2057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r>
              <a:rPr lang="en-US" sz="2000" b="1" u="sng" dirty="0" smtClean="0">
                <a:latin typeface="Arial" charset="0"/>
                <a:cs typeface="Arial" charset="0"/>
              </a:rPr>
              <a:t>Silent</a:t>
            </a:r>
            <a:r>
              <a:rPr lang="en-US" sz="2000" dirty="0" smtClean="0">
                <a:latin typeface="Arial" charset="0"/>
                <a:cs typeface="Arial" charset="0"/>
              </a:rPr>
              <a:t>: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1798955" y="5917883"/>
            <a:ext cx="6134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latin typeface="Andale Mono" charset="0"/>
                <a:cs typeface="Andale Mono" charset="0"/>
              </a:rPr>
              <a:t>AUG CUU UUU AGA AAC </a:t>
            </a:r>
            <a:r>
              <a:rPr lang="en-US" dirty="0" smtClean="0">
                <a:latin typeface="Andale Mono" charset="0"/>
                <a:cs typeface="Andale Mono" charset="0"/>
              </a:rPr>
              <a:t>UC</a:t>
            </a:r>
            <a:r>
              <a:rPr lang="en-US" dirty="0" smtClean="0">
                <a:solidFill>
                  <a:srgbClr val="FF0000"/>
                </a:solidFill>
                <a:latin typeface="Andale Mono" charset="0"/>
                <a:cs typeface="Andale Mono" charset="0"/>
              </a:rPr>
              <a:t>A</a:t>
            </a:r>
            <a:r>
              <a:rPr lang="en-US" dirty="0" smtClean="0">
                <a:latin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cs typeface="Andale Mono" charset="0"/>
              </a:rPr>
              <a:t>GGG CCG </a:t>
            </a: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1844040" y="6284327"/>
            <a:ext cx="5635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M        L       F       R       N       S       G       P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6567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P spid="53251" grpId="0"/>
      <p:bldP spid="53252" grpId="0"/>
      <p:bldP spid="53253" grpId="0"/>
      <p:bldP spid="53254" grpId="0"/>
      <p:bldP spid="53255" grpId="0"/>
      <p:bldP spid="53256" grpId="0"/>
      <p:bldP spid="53257" grpId="0"/>
      <p:bldP spid="53258" grpId="0"/>
      <p:bldP spid="53259" grpId="0"/>
      <p:bldP spid="53260" grpId="0"/>
      <p:bldP spid="53261" grpId="0"/>
      <p:bldP spid="53262" grpId="0"/>
      <p:bldP spid="53263" grpId="0"/>
      <p:bldP spid="53264" grpId="0"/>
      <p:bldP spid="53265" grpId="0"/>
      <p:bldP spid="3" grpId="0"/>
      <p:bldP spid="20" grpId="0"/>
      <p:bldP spid="21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C2F39B6B271B40B898363F570F72D44A"/>
  <p:tag name="TPVERSION" val="5"/>
  <p:tag name="TPFULLVERSION" val="5.3.2.24"/>
  <p:tag name="PPTVERSION" val="15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5A41C0E224564DBFAC6FF5BD93BE8EEF&lt;/guid&gt;&#10;        &lt;description /&gt;&#10;        &lt;date&gt;1/24/2014 11:09:57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5524D88733C543A5B45C01E8725B2508&lt;/guid&gt;&#10;            &lt;repollguid&gt;2A6E57966A094540B22B9BD9C51DC53A&lt;/repollguid&gt;&#10;            &lt;sourceid&gt;6EFA3988F3D24B4693224EA27B4B49AE&lt;/sourceid&gt;&#10;            &lt;questiontext&gt;Which patient do you think has a more severe form of the diseas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966D813786254242A23F27A74B0F8DCB&lt;/guid&gt;&#10;                    &lt;answertext&gt;Patient 1&lt;/answertext&gt;&#10;                    &lt;valuetype&gt;1&lt;/valuetype&gt;&#10;                &lt;/answer&gt;&#10;                &lt;answer&gt;&#10;                    &lt;guid&gt;21FA1DFF5AD44B55B6771FF1C242CBC8&lt;/guid&gt;&#10;                    &lt;answertext&gt;Patient 2&lt;/answertext&gt;&#10;                    &lt;valuetype&gt;-1&lt;/valuetype&gt;&#10;                &lt;/answer&gt;&#10;                &lt;answer&gt;&#10;                    &lt;guid&gt;DBE357D5AEFA47858742AFEFF2387DBF&lt;/guid&gt;&#10;                    &lt;answertext&gt;There is not enough information to decide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Which patient do you think has a more severe form of the disease?[;crlf;]69[;]71[;]69[;]False[;]66[;][;crlf;]1.05797101449275[;]1[;]0.289129526713913[;]0.0835958832178114[;crlf;]66[;]1[;]Patient 11[;]Patient 1[;][;crlf;]2[;]-1[;]Patient 22[;]Patient 2[;][;crlf;]1[;]-1[;]There is not enough information to decide3[;]There is not enough information to decide[;]"/>
  <p:tag name="HASRESULTS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RESULTS" val="Ataluren would be an effective therapy for:[;crlf;]81[;]82[;]81[;]False[;]79[;][;crlf;]1.02469135802469[;]1[;]0.155182778888599[;]0.0240816948635879[;crlf;]79[;]1[;]Patient 11[;]Patient 1[;][;crlf;]2[;]-1[;]Patient 22[;]Patient 2[;][;crlf;]0[;]-1[;]Both 3[;]Both [;][;crlf;]0[;]-1[;]Neither4[;]Neither[;]"/>
  <p:tag name="HASRESULTS" val="False"/>
  <p:tag name="TPQUESTIONXML" val="﻿&lt;?xml version=&quot;1.0&quot; encoding=&quot;utf-8&quot;?&gt;&#10;&lt;questionlist&gt;&#10;    &lt;properties&gt;&#10;        &lt;guid&gt;4FF05154F6A84171BE2462C1D5B5D16D&lt;/guid&gt;&#10;        &lt;description /&gt;&#10;        &lt;date&gt;1/24/2014 11:43:15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8020F5BFF7464A52B5C6448CA2626A8B&lt;/guid&gt;&#10;            &lt;repollguid&gt;FB245B45368748C79BD860DD1339C948&lt;/repollguid&gt;&#10;            &lt;sourceid&gt;EA52023F71ED4C09950E92A9C41BB4EF&lt;/sourceid&gt;&#10;            &lt;questiontext&gt;Ataluren would be an effective therapy for: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6FC7E92CC8F948DBBEF2A03142E36A8B&lt;/guid&gt;&#10;                    &lt;answertext&gt;Patient 1&lt;/answertext&gt;&#10;                    &lt;valuetype&gt;1&lt;/valuetype&gt;&#10;                &lt;/answer&gt;&#10;                &lt;answer&gt;&#10;                    &lt;guid&gt;B99B74928B354A899EAF1A1A093C4451&lt;/guid&gt;&#10;                    &lt;answertext&gt;Patient 2&lt;/answertext&gt;&#10;                    &lt;valuetype&gt;-1&lt;/valuetype&gt;&#10;                &lt;/answer&gt;&#10;                &lt;answer&gt;&#10;                    &lt;guid&gt;ABE2C678E5804EF6AA01750F5EA503A1&lt;/guid&gt;&#10;                    &lt;answertext&gt;Both &lt;/answertext&gt;&#10;                    &lt;valuetype&gt;-1&lt;/valuetype&gt;&#10;                &lt;/answer&gt;&#10;                &lt;answer&gt;&#10;                    &lt;guid&gt;B0177D6DD75240AA857803F67916256B&lt;/guid&gt;&#10;                    &lt;answertext&gt;Neither&lt;/answertext&gt;&#10;                    &lt;valuetype&gt;-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HASRESULTS" val="False"/>
  <p:tag name="TPQUESTIONXML" val="﻿&lt;?xml version=&quot;1.0&quot; encoding=&quot;utf-8&quot;?&gt;&#10;&lt;questionlist&gt;&#10;    &lt;properties&gt;&#10;        &lt;guid&gt;F8F097C666C9406E8ECC429BE6735A9A&lt;/guid&gt;&#10;        &lt;description /&gt;&#10;        &lt;date&gt;1/8/2015 5:05:38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D80BE6621B564C57B9F94F06945B7E6F&lt;/guid&gt;&#10;            &lt;repollguid&gt;6B5CD7ADDEC54562B8867AEDCCAED6D6&lt;/repollguid&gt;&#10;            &lt;sourceid&gt;1038CC0414E646BC859BA4305BB12743&lt;/sourceid&gt;&#10;            &lt;questiontext&gt;Treatment of cells from this patient (nonsense mutation) with Ataluren derivatives would most likely result in which of the following functional changes: 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9C669400B6594C269FA9E3C8C6A2F6D4&lt;/guid&gt;&#10;                    &lt;answertext&gt;Hypomorph to amorph&lt;/answertext&gt;&#10;                    &lt;valuetype&gt;-1&lt;/valuetype&gt;&#10;                &lt;/answer&gt;&#10;                &lt;answer&gt;&#10;                    &lt;guid&gt;61BC210337F8421EAB8FB705A337A4BF&lt;/guid&gt;&#10;                    &lt;answertext&gt;Hypomorph to hypermorph&lt;/answertext&gt;&#10;                    &lt;valuetype&gt;-1&lt;/valuetype&gt;&#10;                &lt;/answer&gt;&#10;                &lt;answer&gt;&#10;                    &lt;guid&gt;0C69A8842B354D5F955FCEB44A72C49D&lt;/guid&gt;&#10;                    &lt;answertext&gt;Neomorph to antimorph&lt;/answertext&gt;&#10;                    &lt;valuetype&gt;-1&lt;/valuetype&gt;&#10;                &lt;/answer&gt;&#10;                &lt;answer&gt;&#10;                    &lt;guid&gt;9DB4145BD4ED4EDEAFA6A6E28B30B2DF&lt;/guid&gt;&#10;                    &lt;answertext&gt;Amorph to hypomorph&lt;/answertext&gt;&#10;                    &lt;valuetype&gt;1&lt;/valuetype&gt;&#10;                &lt;/answer&gt;&#10;                &lt;answer&gt;&#10;                    &lt;guid&gt;6BE97E0AF440485C9F903FB81E0759E0&lt;/guid&gt;&#10;                    &lt;answertext&gt;Hypomorph to neomorph&lt;/answertext&gt;&#10;                    &lt;valuetype&gt;-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337D4ABBC5D043DD8B8EDE3353B410C7&lt;/guid&gt;&#10;        &lt;description /&gt;&#10;        &lt;date&gt;1/24/2014 11:06:43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7CDD8E561D834423A6E755F9884BCB1A&lt;/guid&gt;&#10;            &lt;repollguid&gt;2909621F59334506A210DA7C24EF7349&lt;/repollguid&gt;&#10;            &lt;sourceid&gt;FA7FD5CE17F0438BBC5A2EE968FCDF39&lt;/sourceid&gt;&#10;            &lt;questiontext&gt;What type of mutation does patient 1 hav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FE5DC252AC5C411E976B1A8E9BBA96A9&lt;/guid&gt;&#10;                    &lt;answertext&gt;Frameshift: insertion&lt;/answertext&gt;&#10;                    &lt;valuetype&gt;-1&lt;/valuetype&gt;&#10;                &lt;/answer&gt;&#10;                &lt;answer&gt;&#10;                    &lt;guid&gt;13758D05BCB147AAAEBD3F477E0D85DB&lt;/guid&gt;&#10;                    &lt;answertext&gt;Frameshift : deletion&lt;/answertext&gt;&#10;                    &lt;valuetype&gt;-1&lt;/valuetype&gt;&#10;                &lt;/answer&gt;&#10;                &lt;answer&gt;&#10;                    &lt;guid&gt;87B53E9C0DC74A59988A7EB327CA599F&lt;/guid&gt;&#10;                    &lt;answertext&gt;Missense: conservative&lt;/answertext&gt;&#10;                    &lt;valuetype&gt;-1&lt;/valuetype&gt;&#10;                &lt;/answer&gt;&#10;                &lt;answer&gt;&#10;                    &lt;guid&gt;2AF2B6676807435D8CA5B2FFEC6BA3D2&lt;/guid&gt;&#10;                    &lt;answertext&gt;Missense: non-conservative&lt;/answertext&gt;&#10;                    &lt;valuetype&gt;-1&lt;/valuetype&gt;&#10;                &lt;/answer&gt;&#10;                &lt;answer&gt;&#10;                    &lt;guid&gt;3391FF84CF4A4819ADEB3288DC9BF02D&lt;/guid&gt;&#10;                    &lt;answertext&gt;Nonsense&lt;/answertext&gt;&#10;                    &lt;valuetype&gt;1&lt;/valuetype&gt;&#10;                &lt;/answer&gt;&#10;                &lt;answer&gt;&#10;                    &lt;guid&gt;C0C15AAD860D4698AF5880CD4C2BF7DF&lt;/guid&gt;&#10;                    &lt;answertext&gt;Silent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What type of mutation does patient 1 have?[;crlf;]71[;]71[;]71[;]False[;]62[;][;crlf;]4.84507042253521[;]5[;]0.521317056994979[;]0.271771473913906[;crlf;]0[;]-1[;]Frameshift: insertion1[;]Frameshift: insertion[;][;crlf;]0[;]-1[;]Frameshift : deletion2[;]Frameshift : deletion[;][;crlf;]4[;]-1[;]Missense: conservative3[;]Missense: conservative[;][;crlf;]4[;]-1[;]Missense: non-conservative4[;]Missense: non-conservative[;][;crlf;]62[;]1[;]Nonsense5[;]Nonsense[;][;crlf;]1[;]-1[;]Silent6[;]Silent[;]"/>
  <p:tag name="HASRESULTS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337D4ABBC5D043DD8B8EDE3353B410C7&lt;/guid&gt;&#10;        &lt;description /&gt;&#10;        &lt;date&gt;1/24/2014 11:06:43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F1E6B3AC7638478EB4EED007C1A19178&lt;/guid&gt;&#10;            &lt;repollguid&gt;2909621F59334506A210DA7C24EF7349&lt;/repollguid&gt;&#10;            &lt;sourceid&gt;FA7FD5CE17F0438BBC5A2EE968FCDF39&lt;/sourceid&gt;&#10;            &lt;questiontext&gt;What type of mutation does patient 2 hav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FE5DC252AC5C411E976B1A8E9BBA96A9&lt;/guid&gt;&#10;                    &lt;answertext&gt;Frameshift: insertion&lt;/answertext&gt;&#10;                    &lt;valuetype&gt;-1&lt;/valuetype&gt;&#10;                &lt;/answer&gt;&#10;                &lt;answer&gt;&#10;                    &lt;guid&gt;13758D05BCB147AAAEBD3F477E0D85DB&lt;/guid&gt;&#10;                    &lt;answertext&gt;Frameshift : deletion&lt;/answertext&gt;&#10;                    &lt;valuetype&gt;-1&lt;/valuetype&gt;&#10;                &lt;/answer&gt;&#10;                &lt;answer&gt;&#10;                    &lt;guid&gt;87B53E9C0DC74A59988A7EB327CA599F&lt;/guid&gt;&#10;                    &lt;answertext&gt;Missense: conservative&lt;/answertext&gt;&#10;                    &lt;valuetype&gt;-1&lt;/valuetype&gt;&#10;                &lt;/answer&gt;&#10;                &lt;answer&gt;&#10;                    &lt;guid&gt;2AF2B6676807435D8CA5B2FFEC6BA3D2&lt;/guid&gt;&#10;                    &lt;answertext&gt;Missense:   non-conservative&lt;/answertext&gt;&#10;                    &lt;valuetype&gt;1&lt;/valuetype&gt;&#10;                &lt;/answer&gt;&#10;                &lt;answer&gt;&#10;                    &lt;guid&gt;3391FF84CF4A4819ADEB3288DC9BF02D&lt;/guid&gt;&#10;                    &lt;answertext&gt;Nonsense&lt;/answertext&gt;&#10;                    &lt;valuetype&gt;-1&lt;/valuetype&gt;&#10;                &lt;/answer&gt;&#10;                &lt;answer&gt;&#10;                    &lt;guid&gt;C0C15AAD860D4698AF5880CD4C2BF7DF&lt;/guid&gt;&#10;                    &lt;answertext&gt;Silent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What type of mutation does patient 2 have?[;crlf;]71[;]71[;]71[;]False[;]61[;][;crlf;]3.83098591549296[;]4[;]0.443606077409116[;]0.196786351914303[;crlf;]0[;]-1[;]Frameshift: insertion1[;]Frameshift: insertion[;][;crlf;]2[;]-1[;]Frameshift : deletion2[;]Frameshift : deletion[;][;crlf;]8[;]-1[;]Missense: conservative3[;]Missense: conservative[;][;crlf;]61[;]1[;]Missense:   non-conservative4[;]Missense:   non-conservative[;][;crlf;]0[;]-1[;]Nonsense5[;]Nonsense[;][;crlf;]0[;]-1[;]Silent6[;]Silent[;]"/>
  <p:tag name="HASRESULTS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</TotalTime>
  <Words>1562</Words>
  <Application>Microsoft Office PowerPoint</Application>
  <PresentationFormat>On-screen Show (4:3)</PresentationFormat>
  <Paragraphs>221</Paragraphs>
  <Slides>29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ＭＳ Ｐゴシック</vt:lpstr>
      <vt:lpstr>Andale Mono</vt:lpstr>
      <vt:lpstr>Arial</vt:lpstr>
      <vt:lpstr>Calibri</vt:lpstr>
      <vt:lpstr>msgothic</vt:lpstr>
      <vt:lpstr>Times New Roman</vt:lpstr>
      <vt:lpstr>Wingdings</vt:lpstr>
      <vt:lpstr>Office Theme</vt:lpstr>
      <vt:lpstr>Chart</vt:lpstr>
      <vt:lpstr>PowerPoint Presentation</vt:lpstr>
      <vt:lpstr>Exam Prep available on Canvas under Modules</vt:lpstr>
      <vt:lpstr>Today! Extra Credit Opportunity </vt:lpstr>
      <vt:lpstr>Today’s Learning Objectives</vt:lpstr>
      <vt:lpstr>Adjacent amino acids are joined by peptide bonds</vt:lpstr>
      <vt:lpstr>PowerPoint Presentation</vt:lpstr>
      <vt:lpstr>Anatomy of a mature eukaryotic mRNA</vt:lpstr>
      <vt:lpstr>Mutations</vt:lpstr>
      <vt:lpstr>Mutations that fall within the ORF are classified into several categories</vt:lpstr>
      <vt:lpstr>PowerPoint Presentation</vt:lpstr>
      <vt:lpstr>Cystic Fibrosis</vt:lpstr>
      <vt:lpstr>PowerPoint Presentation</vt:lpstr>
      <vt:lpstr>PowerPoint Presentation</vt:lpstr>
      <vt:lpstr>What type of mutation does patient 1 have?</vt:lpstr>
      <vt:lpstr>PowerPoint Presentation</vt:lpstr>
      <vt:lpstr>What type of mutation does patient 2 have?</vt:lpstr>
      <vt:lpstr>PowerPoint Presentation</vt:lpstr>
      <vt:lpstr>PowerPoint Presentation</vt:lpstr>
      <vt:lpstr>Which patient do you think has a more severe form of the disease?</vt:lpstr>
      <vt:lpstr>Think-Pair-Share</vt:lpstr>
      <vt:lpstr>PowerPoint Presentation</vt:lpstr>
      <vt:lpstr>PowerPoint Presentation</vt:lpstr>
      <vt:lpstr>PTC Therapeutics Inc.</vt:lpstr>
      <vt:lpstr>PowerPoint Presentation</vt:lpstr>
      <vt:lpstr>Ataluren would be an effective therapy for:</vt:lpstr>
      <vt:lpstr>PowerPoint Presentation</vt:lpstr>
      <vt:lpstr>PowerPoint Presentation</vt:lpstr>
      <vt:lpstr>Treatment of nmCF cells with Ataluren derivatives</vt:lpstr>
      <vt:lpstr>Treatment of cells from this patient (nonsense mutation) with Ataluren derivatives would most likely result in which of the following functional changes: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Farny</dc:creator>
  <cp:lastModifiedBy>Farny, Natalie</cp:lastModifiedBy>
  <cp:revision>150</cp:revision>
  <cp:lastPrinted>2017-01-24T19:36:54Z</cp:lastPrinted>
  <dcterms:created xsi:type="dcterms:W3CDTF">2013-01-15T22:07:51Z</dcterms:created>
  <dcterms:modified xsi:type="dcterms:W3CDTF">2017-01-25T18:56:37Z</dcterms:modified>
</cp:coreProperties>
</file>