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2" r:id="rId6"/>
    <p:sldId id="263" r:id="rId7"/>
  </p:sldIdLst>
  <p:sldSz cx="6858000" cy="9144000" type="screen4x3"/>
  <p:notesSz cx="7010400" cy="92964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>
        <p:scale>
          <a:sx n="91" d="100"/>
          <a:sy n="91" d="100"/>
        </p:scale>
        <p:origin x="1176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2D8D-70ED-49D4-B4E4-47A5FB4D862C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35E-B093-4481-A97C-8341FD63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1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2D8D-70ED-49D4-B4E4-47A5FB4D862C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35E-B093-4481-A97C-8341FD63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1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2D8D-70ED-49D4-B4E4-47A5FB4D862C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35E-B093-4481-A97C-8341FD63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9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2D8D-70ED-49D4-B4E4-47A5FB4D862C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35E-B093-4481-A97C-8341FD63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7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2D8D-70ED-49D4-B4E4-47A5FB4D862C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35E-B093-4481-A97C-8341FD63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4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2D8D-70ED-49D4-B4E4-47A5FB4D862C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35E-B093-4481-A97C-8341FD63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5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2D8D-70ED-49D4-B4E4-47A5FB4D862C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35E-B093-4481-A97C-8341FD63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4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2D8D-70ED-49D4-B4E4-47A5FB4D862C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35E-B093-4481-A97C-8341FD63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5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2D8D-70ED-49D4-B4E4-47A5FB4D862C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35E-B093-4481-A97C-8341FD63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9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2D8D-70ED-49D4-B4E4-47A5FB4D862C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35E-B093-4481-A97C-8341FD63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2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2D8D-70ED-49D4-B4E4-47A5FB4D862C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35E-B093-4481-A97C-8341FD63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3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2D8D-70ED-49D4-B4E4-47A5FB4D862C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735E-B093-4481-A97C-8341FD63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2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70"/>
            <a:ext cx="6858000" cy="887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6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747397"/>
            <a:ext cx="6172200" cy="464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Anatomy of a Plasmid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1552"/>
          <a:stretch/>
        </p:blipFill>
        <p:spPr>
          <a:xfrm>
            <a:off x="2458946" y="1697594"/>
            <a:ext cx="4160520" cy="442642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 flipV="1">
            <a:off x="3472406" y="2800350"/>
            <a:ext cx="251460" cy="3429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99204" y="2619798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EcoRI</a:t>
            </a:r>
            <a:endParaRPr lang="en-US" sz="9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07586" y="1636848"/>
            <a:ext cx="22058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[Put gene of interest in here]</a:t>
            </a:r>
          </a:p>
        </p:txBody>
      </p:sp>
      <p:sp>
        <p:nvSpPr>
          <p:cNvPr id="9" name="Oval 8"/>
          <p:cNvSpPr/>
          <p:nvPr/>
        </p:nvSpPr>
        <p:spPr>
          <a:xfrm>
            <a:off x="3007586" y="2548890"/>
            <a:ext cx="59055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2216214" y="2607166"/>
            <a:ext cx="8019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G/AATTC</a:t>
            </a:r>
          </a:p>
        </p:txBody>
      </p:sp>
      <p:sp>
        <p:nvSpPr>
          <p:cNvPr id="12" name="Oval 11"/>
          <p:cNvSpPr/>
          <p:nvPr/>
        </p:nvSpPr>
        <p:spPr>
          <a:xfrm>
            <a:off x="4219000" y="2607166"/>
            <a:ext cx="359176" cy="564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4" name="Straight Connector 13"/>
          <p:cNvCxnSpPr>
            <a:stCxn id="12" idx="6"/>
          </p:cNvCxnSpPr>
          <p:nvPr/>
        </p:nvCxnSpPr>
        <p:spPr>
          <a:xfrm>
            <a:off x="4578176" y="2889177"/>
            <a:ext cx="1393591" cy="102162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51996" y="3880431"/>
            <a:ext cx="814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TT/CGAA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4013" y="1816797"/>
            <a:ext cx="19438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Draw the vector and insert with overhangs after restriction digest</a:t>
            </a:r>
          </a:p>
        </p:txBody>
      </p:sp>
    </p:spTree>
    <p:extLst>
      <p:ext uri="{BB962C8B-B14F-4D97-AF65-F5344CB8AC3E}">
        <p14:creationId xmlns:p14="http://schemas.microsoft.com/office/powerpoint/2010/main" val="86296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40031" y="1603566"/>
            <a:ext cx="1281650" cy="1264834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" name="Straight Connector 3"/>
          <p:cNvCxnSpPr/>
          <p:nvPr/>
        </p:nvCxnSpPr>
        <p:spPr>
          <a:xfrm>
            <a:off x="4223445" y="1978354"/>
            <a:ext cx="245879" cy="52890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586455" y="2632560"/>
            <a:ext cx="123462" cy="99960"/>
          </a:xfrm>
          <a:prstGeom prst="line">
            <a:avLst/>
          </a:prstGeom>
          <a:ln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57705" y="2565701"/>
            <a:ext cx="5402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BstBI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377050" y="3658887"/>
            <a:ext cx="631418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You have cloned CFTR from wild type and CF patient samples. The mutation you have cloned is the R347P mutation, which results in the creation of an </a:t>
            </a:r>
            <a:r>
              <a:rPr lang="en-US" sz="1500" dirty="0" err="1"/>
              <a:t>NcoI</a:t>
            </a:r>
            <a:r>
              <a:rPr lang="en-US" sz="1500" dirty="0"/>
              <a:t> restriction site. The affected gene region is here:</a:t>
            </a:r>
            <a:endParaRPr 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5744525" y="1283397"/>
            <a:ext cx="9206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6kb</a:t>
            </a:r>
          </a:p>
          <a:p>
            <a:r>
              <a:rPr lang="en-US" sz="1350" dirty="0"/>
              <a:t>CFTR gene</a:t>
            </a:r>
            <a:endParaRPr lang="en-US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4506276" y="2439971"/>
            <a:ext cx="4427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4</a:t>
            </a:r>
            <a:r>
              <a:rPr lang="en-US" sz="1350" dirty="0"/>
              <a:t>kb</a:t>
            </a:r>
            <a:endParaRPr 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4678250" y="1959672"/>
            <a:ext cx="89511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total size=</a:t>
            </a:r>
          </a:p>
          <a:p>
            <a:r>
              <a:rPr lang="en-US" sz="1350" dirty="0"/>
              <a:t>10kb</a:t>
            </a:r>
            <a:endParaRPr lang="en-US" sz="1350" dirty="0"/>
          </a:p>
        </p:txBody>
      </p:sp>
      <p:sp>
        <p:nvSpPr>
          <p:cNvPr id="22" name="TextBox 21"/>
          <p:cNvSpPr txBox="1"/>
          <p:nvPr/>
        </p:nvSpPr>
        <p:spPr>
          <a:xfrm>
            <a:off x="350981" y="478358"/>
            <a:ext cx="6314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cloning conundrum…. (based on a true story!!)</a:t>
            </a:r>
            <a:endParaRPr lang="en-US" sz="2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83" y="4812040"/>
            <a:ext cx="1717853" cy="820236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501176" y="2123257"/>
            <a:ext cx="733272" cy="736993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Box 27"/>
          <p:cNvSpPr txBox="1"/>
          <p:nvPr/>
        </p:nvSpPr>
        <p:spPr>
          <a:xfrm>
            <a:off x="533612" y="2249378"/>
            <a:ext cx="9174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4kb plasmid</a:t>
            </a:r>
            <a:endParaRPr lang="en-US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1849409" y="1304283"/>
            <a:ext cx="15354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6kb CFTR gene from PCR, with </a:t>
            </a:r>
            <a:r>
              <a:rPr lang="en-US" sz="1400" dirty="0" err="1" smtClean="0"/>
              <a:t>EcoRI</a:t>
            </a:r>
            <a:r>
              <a:rPr lang="en-US" sz="1400" dirty="0" smtClean="0"/>
              <a:t> on 5’ end and </a:t>
            </a:r>
            <a:r>
              <a:rPr lang="en-US" sz="1400" dirty="0" err="1" smtClean="0"/>
              <a:t>BstBI</a:t>
            </a:r>
            <a:r>
              <a:rPr lang="en-US" sz="1400" dirty="0" smtClean="0"/>
              <a:t> on 3’ end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631927" y="2503293"/>
            <a:ext cx="20188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14446" y="2346099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+</a:t>
            </a:r>
            <a:endParaRPr lang="en-US" sz="135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37186" y="2484599"/>
            <a:ext cx="3236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7" idx="0"/>
          </p:cNvCxnSpPr>
          <p:nvPr/>
        </p:nvCxnSpPr>
        <p:spPr>
          <a:xfrm>
            <a:off x="795227" y="1837790"/>
            <a:ext cx="72585" cy="285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2965" y="1613271"/>
            <a:ext cx="5688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 smtClean="0"/>
              <a:t>EcoRI</a:t>
            </a:r>
            <a:endParaRPr lang="en-US" sz="1350" dirty="0"/>
          </a:p>
        </p:txBody>
      </p:sp>
      <p:sp>
        <p:nvSpPr>
          <p:cNvPr id="38" name="TextBox 37"/>
          <p:cNvSpPr txBox="1"/>
          <p:nvPr/>
        </p:nvSpPr>
        <p:spPr>
          <a:xfrm>
            <a:off x="3923538" y="1739018"/>
            <a:ext cx="6136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EcoR1</a:t>
            </a:r>
            <a:endParaRPr lang="en-US" sz="1350" dirty="0"/>
          </a:p>
        </p:txBody>
      </p:sp>
      <p:sp>
        <p:nvSpPr>
          <p:cNvPr id="39" name="Rectangle 38"/>
          <p:cNvSpPr/>
          <p:nvPr/>
        </p:nvSpPr>
        <p:spPr>
          <a:xfrm>
            <a:off x="2756343" y="4938330"/>
            <a:ext cx="671393" cy="24530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TextBox 39"/>
          <p:cNvSpPr txBox="1"/>
          <p:nvPr/>
        </p:nvSpPr>
        <p:spPr>
          <a:xfrm>
            <a:off x="2707607" y="4734483"/>
            <a:ext cx="27764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  <a:p>
            <a:r>
              <a:rPr lang="en-US" sz="1350" dirty="0">
                <a:solidFill>
                  <a:srgbClr val="FF0000"/>
                </a:solidFill>
              </a:rPr>
              <a:t>X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7063" y="5376227"/>
            <a:ext cx="3010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X</a:t>
            </a:r>
          </a:p>
          <a:p>
            <a:r>
              <a:rPr lang="en-US" sz="1350" dirty="0"/>
              <a:t>P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902058" y="1353042"/>
            <a:ext cx="0" cy="242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78982" y="996936"/>
            <a:ext cx="8863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NcoI</a:t>
            </a:r>
            <a:r>
              <a:rPr lang="en-US" sz="1350" dirty="0"/>
              <a:t> site in mutant</a:t>
            </a:r>
            <a:endParaRPr lang="en-US" sz="1350" dirty="0"/>
          </a:p>
        </p:txBody>
      </p:sp>
      <p:sp>
        <p:nvSpPr>
          <p:cNvPr id="45" name="TextBox 44"/>
          <p:cNvSpPr txBox="1"/>
          <p:nvPr/>
        </p:nvSpPr>
        <p:spPr>
          <a:xfrm>
            <a:off x="4295442" y="1500185"/>
            <a:ext cx="5741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1.5kb</a:t>
            </a:r>
            <a:endParaRPr lang="en-US" sz="1350" dirty="0"/>
          </a:p>
        </p:txBody>
      </p:sp>
      <p:sp>
        <p:nvSpPr>
          <p:cNvPr id="46" name="TextBox 45"/>
          <p:cNvSpPr txBox="1"/>
          <p:nvPr/>
        </p:nvSpPr>
        <p:spPr>
          <a:xfrm>
            <a:off x="573183" y="6069065"/>
            <a:ext cx="57091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Oh no! You’ve mixed up the tubes! (Note: Sharpie dissolves in ethanol!) How can you use restriction digest to tell the clones apart?</a:t>
            </a:r>
            <a:endParaRPr lang="en-US" sz="1350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3612" y="7245250"/>
            <a:ext cx="581404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Digest the </a:t>
            </a:r>
            <a:r>
              <a:rPr lang="en-US" sz="1350" dirty="0" err="1"/>
              <a:t>wildtype</a:t>
            </a:r>
            <a:r>
              <a:rPr lang="en-US" sz="1350" dirty="0"/>
              <a:t>, the mutant, and the original (empty) vector with Nco1, </a:t>
            </a:r>
            <a:r>
              <a:rPr lang="en-US" sz="1350" dirty="0" err="1"/>
              <a:t>BstBI</a:t>
            </a:r>
            <a:r>
              <a:rPr lang="en-US" sz="1350" dirty="0"/>
              <a:t> and EcoR1, then run the pieces on a gel. What do you expect the gel to look like?</a:t>
            </a:r>
            <a:endParaRPr lang="en-US" sz="1350" dirty="0"/>
          </a:p>
        </p:txBody>
      </p:sp>
      <p:sp>
        <p:nvSpPr>
          <p:cNvPr id="48" name="TextBox 47"/>
          <p:cNvSpPr txBox="1"/>
          <p:nvPr/>
        </p:nvSpPr>
        <p:spPr>
          <a:xfrm>
            <a:off x="1631927" y="2630638"/>
            <a:ext cx="8863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NcoI</a:t>
            </a:r>
            <a:r>
              <a:rPr lang="en-US" sz="1350" dirty="0"/>
              <a:t> site in mutant</a:t>
            </a:r>
            <a:endParaRPr lang="en-US" sz="1350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2105183" y="2517129"/>
            <a:ext cx="0" cy="165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49509" y="1664792"/>
            <a:ext cx="5402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BstBI</a:t>
            </a:r>
            <a:endParaRPr lang="en-US" sz="135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888253" y="1937203"/>
            <a:ext cx="196145" cy="1734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65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9" grpId="0" animBg="1"/>
      <p:bldP spid="40" grpId="0"/>
      <p:bldP spid="41" grpId="0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5691" y="919075"/>
            <a:ext cx="49814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Draw it out! Once you cut with the </a:t>
            </a:r>
            <a:r>
              <a:rPr lang="en-US" sz="1350" dirty="0" err="1"/>
              <a:t>EcoRI</a:t>
            </a:r>
            <a:r>
              <a:rPr lang="en-US" sz="1350" dirty="0"/>
              <a:t>, BstB1 and </a:t>
            </a:r>
            <a:r>
              <a:rPr lang="en-US" sz="1350" dirty="0" err="1"/>
              <a:t>NcoI</a:t>
            </a:r>
            <a:r>
              <a:rPr lang="en-US" sz="1350" dirty="0"/>
              <a:t> enzymes, what size are the products? How would these look on a gel?</a:t>
            </a:r>
            <a:endParaRPr lang="en-US" sz="1350" dirty="0"/>
          </a:p>
        </p:txBody>
      </p:sp>
      <p:sp>
        <p:nvSpPr>
          <p:cNvPr id="11" name="Oval 10"/>
          <p:cNvSpPr/>
          <p:nvPr/>
        </p:nvSpPr>
        <p:spPr>
          <a:xfrm>
            <a:off x="1059849" y="3115828"/>
            <a:ext cx="1281650" cy="1264834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43263" y="3490616"/>
            <a:ext cx="245879" cy="52890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06273" y="4144821"/>
            <a:ext cx="123462" cy="99960"/>
          </a:xfrm>
          <a:prstGeom prst="line">
            <a:avLst/>
          </a:prstGeom>
          <a:ln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77523" y="4077963"/>
            <a:ext cx="5402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BstBI</a:t>
            </a:r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2261551" y="2279650"/>
            <a:ext cx="15829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CFTR total gene size</a:t>
            </a:r>
          </a:p>
          <a:p>
            <a:r>
              <a:rPr lang="en-US" sz="1350" dirty="0"/>
              <a:t>= 6kb</a:t>
            </a:r>
            <a:endParaRPr lang="en-US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1126094" y="3952233"/>
            <a:ext cx="4427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4</a:t>
            </a:r>
            <a:r>
              <a:rPr lang="en-US" sz="1350" dirty="0"/>
              <a:t>kb</a:t>
            </a:r>
            <a:endParaRPr lang="en-US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1298068" y="3471934"/>
            <a:ext cx="89511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total size=</a:t>
            </a:r>
          </a:p>
          <a:p>
            <a:r>
              <a:rPr lang="en-US" sz="1350" dirty="0"/>
              <a:t>10kb</a:t>
            </a:r>
            <a:endParaRPr lang="en-US" sz="1350" dirty="0"/>
          </a:p>
        </p:txBody>
      </p:sp>
      <p:sp>
        <p:nvSpPr>
          <p:cNvPr id="21" name="TextBox 20"/>
          <p:cNvSpPr txBox="1"/>
          <p:nvPr/>
        </p:nvSpPr>
        <p:spPr>
          <a:xfrm>
            <a:off x="543356" y="3251279"/>
            <a:ext cx="6136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EcoR1</a:t>
            </a:r>
            <a:endParaRPr lang="en-US" sz="135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521876" y="2865304"/>
            <a:ext cx="0" cy="242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98800" y="2280921"/>
            <a:ext cx="88637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NcoI</a:t>
            </a:r>
            <a:r>
              <a:rPr lang="en-US" sz="1350" dirty="0"/>
              <a:t> site in mutant only</a:t>
            </a:r>
            <a:endParaRPr lang="en-US" sz="1350" dirty="0"/>
          </a:p>
        </p:txBody>
      </p:sp>
      <p:sp>
        <p:nvSpPr>
          <p:cNvPr id="24" name="TextBox 23"/>
          <p:cNvSpPr txBox="1"/>
          <p:nvPr/>
        </p:nvSpPr>
        <p:spPr>
          <a:xfrm>
            <a:off x="915260" y="3012447"/>
            <a:ext cx="5741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1.5kb</a:t>
            </a:r>
            <a:endParaRPr lang="en-US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688163" y="1939271"/>
            <a:ext cx="21579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WT and </a:t>
            </a:r>
            <a:r>
              <a:rPr lang="en-US" sz="1350" dirty="0" err="1">
                <a:solidFill>
                  <a:srgbClr val="FF0000"/>
                </a:solidFill>
              </a:rPr>
              <a:t>Mut</a:t>
            </a:r>
            <a:r>
              <a:rPr lang="en-US" sz="1350" dirty="0">
                <a:solidFill>
                  <a:srgbClr val="FF0000"/>
                </a:solidFill>
              </a:rPr>
              <a:t> CFTR plasmids: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4351" y="1939271"/>
            <a:ext cx="22226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Original Plasmid as a control:</a:t>
            </a:r>
          </a:p>
        </p:txBody>
      </p:sp>
      <p:sp>
        <p:nvSpPr>
          <p:cNvPr id="16" name="Oval 15"/>
          <p:cNvSpPr/>
          <p:nvPr/>
        </p:nvSpPr>
        <p:spPr>
          <a:xfrm>
            <a:off x="4892709" y="3289446"/>
            <a:ext cx="832802" cy="808499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0" name="Straight Connector 19"/>
          <p:cNvCxnSpPr>
            <a:endCxn id="16" idx="0"/>
          </p:cNvCxnSpPr>
          <p:nvPr/>
        </p:nvCxnSpPr>
        <p:spPr>
          <a:xfrm>
            <a:off x="5011404" y="3150947"/>
            <a:ext cx="297707" cy="138500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01197" y="2930249"/>
            <a:ext cx="6136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EcoR1</a:t>
            </a:r>
            <a:endParaRPr lang="en-US" sz="1350" dirty="0"/>
          </a:p>
        </p:txBody>
      </p:sp>
      <p:cxnSp>
        <p:nvCxnSpPr>
          <p:cNvPr id="26" name="Straight Connector 25"/>
          <p:cNvCxnSpPr>
            <a:stCxn id="16" idx="0"/>
          </p:cNvCxnSpPr>
          <p:nvPr/>
        </p:nvCxnSpPr>
        <p:spPr>
          <a:xfrm flipV="1">
            <a:off x="5309111" y="3097068"/>
            <a:ext cx="99589" cy="192379"/>
          </a:xfrm>
          <a:prstGeom prst="line">
            <a:avLst/>
          </a:prstGeom>
          <a:ln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56486" y="2930249"/>
            <a:ext cx="5402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BstBI</a:t>
            </a:r>
            <a:endParaRPr lang="en-US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5158595" y="3728033"/>
            <a:ext cx="4427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4</a:t>
            </a:r>
            <a:r>
              <a:rPr lang="en-US" sz="1350" dirty="0"/>
              <a:t>kb</a:t>
            </a:r>
            <a:endParaRPr 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2188126" y="3207161"/>
            <a:ext cx="5741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4.5kb</a:t>
            </a:r>
          </a:p>
        </p:txBody>
      </p:sp>
    </p:spTree>
    <p:extLst>
      <p:ext uri="{BB962C8B-B14F-4D97-AF65-F5344CB8AC3E}">
        <p14:creationId xmlns:p14="http://schemas.microsoft.com/office/powerpoint/2010/main" val="365124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5219" y="1253941"/>
            <a:ext cx="6029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You want to sequence confirm the CFTR sequence in your newly un-mixed-up plasmids. Where on this plasmid would you design the sequencing primer to bind?</a:t>
            </a:r>
            <a:endParaRPr lang="en-US" sz="1350" dirty="0"/>
          </a:p>
        </p:txBody>
      </p:sp>
      <p:sp>
        <p:nvSpPr>
          <p:cNvPr id="11" name="Oval 10"/>
          <p:cNvSpPr/>
          <p:nvPr/>
        </p:nvSpPr>
        <p:spPr>
          <a:xfrm>
            <a:off x="1041712" y="3690288"/>
            <a:ext cx="1281650" cy="1264834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25126" y="4065076"/>
            <a:ext cx="245879" cy="52890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88136" y="4719281"/>
            <a:ext cx="123462" cy="99960"/>
          </a:xfrm>
          <a:prstGeom prst="line">
            <a:avLst/>
          </a:prstGeom>
          <a:ln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75910" y="4719281"/>
            <a:ext cx="5850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BstB1</a:t>
            </a:r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2346206" y="3370119"/>
            <a:ext cx="9206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6kb</a:t>
            </a:r>
          </a:p>
          <a:p>
            <a:r>
              <a:rPr lang="en-US" sz="1350" dirty="0"/>
              <a:t>CFTR gene</a:t>
            </a:r>
            <a:endParaRPr lang="en-US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1107957" y="4526693"/>
            <a:ext cx="4427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4</a:t>
            </a:r>
            <a:r>
              <a:rPr lang="en-US" sz="1350" dirty="0"/>
              <a:t>kb</a:t>
            </a:r>
            <a:endParaRPr lang="en-US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1279931" y="4046394"/>
            <a:ext cx="89511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total size=</a:t>
            </a:r>
          </a:p>
          <a:p>
            <a:r>
              <a:rPr lang="en-US" sz="1350" dirty="0"/>
              <a:t>10kb</a:t>
            </a:r>
            <a:endParaRPr lang="en-US" sz="1350" dirty="0"/>
          </a:p>
        </p:txBody>
      </p:sp>
      <p:sp>
        <p:nvSpPr>
          <p:cNvPr id="21" name="TextBox 20"/>
          <p:cNvSpPr txBox="1"/>
          <p:nvPr/>
        </p:nvSpPr>
        <p:spPr>
          <a:xfrm>
            <a:off x="525219" y="3825739"/>
            <a:ext cx="6136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EcoR1</a:t>
            </a:r>
            <a:endParaRPr lang="en-US" sz="135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503739" y="3439764"/>
            <a:ext cx="0" cy="242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80663" y="3083658"/>
            <a:ext cx="8863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NcoI</a:t>
            </a:r>
            <a:r>
              <a:rPr lang="en-US" sz="1350" dirty="0"/>
              <a:t> site in mutant</a:t>
            </a:r>
            <a:endParaRPr lang="en-US" sz="1350" dirty="0"/>
          </a:p>
        </p:txBody>
      </p:sp>
      <p:sp>
        <p:nvSpPr>
          <p:cNvPr id="24" name="TextBox 23"/>
          <p:cNvSpPr txBox="1"/>
          <p:nvPr/>
        </p:nvSpPr>
        <p:spPr>
          <a:xfrm>
            <a:off x="897123" y="3586907"/>
            <a:ext cx="5741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1.5kb</a:t>
            </a:r>
            <a:endParaRPr lang="en-US" sz="13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302" y="2927639"/>
            <a:ext cx="2812356" cy="300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323" y="727874"/>
            <a:ext cx="6242215" cy="857250"/>
          </a:xfrm>
        </p:spPr>
        <p:txBody>
          <a:bodyPr>
            <a:noAutofit/>
          </a:bodyPr>
          <a:lstStyle/>
          <a:p>
            <a:pPr algn="l"/>
            <a:r>
              <a:rPr lang="en-US" sz="2100" dirty="0"/>
              <a:t>deltaF508 mutation changes the 3-dimensional folding of the protein and prevents glycosylation</a:t>
            </a:r>
            <a:br>
              <a:rPr lang="en-US" sz="2100" dirty="0"/>
            </a:b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This lack of glycosylation is detectable by Western blot as a change in band size</a:t>
            </a:r>
            <a:endParaRPr lang="en-US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447"/>
          <a:stretch/>
        </p:blipFill>
        <p:spPr>
          <a:xfrm>
            <a:off x="400323" y="2322404"/>
            <a:ext cx="3653962" cy="1754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206" y="2054750"/>
            <a:ext cx="2290032" cy="26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97444" y="4181269"/>
            <a:ext cx="4100543" cy="170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en-US" altLang="en-US" sz="675" i="1">
                <a:solidFill>
                  <a:schemeClr val="tx1"/>
                </a:solidFill>
              </a:rPr>
              <a:t>Trends in Pharmacological Sciences</a:t>
            </a:r>
            <a:r>
              <a:rPr lang="en-US" altLang="en-US" sz="675">
                <a:solidFill>
                  <a:schemeClr val="tx1"/>
                </a:solidFill>
              </a:rPr>
              <a:t> 2013 34, 119-125DOI: (10.1016/j.tips.2012.11.006) </a:t>
            </a:r>
          </a:p>
        </p:txBody>
      </p:sp>
      <p:sp>
        <p:nvSpPr>
          <p:cNvPr id="7" name="TPQuestion"/>
          <p:cNvSpPr txBox="1">
            <a:spLocks/>
          </p:cNvSpPr>
          <p:nvPr/>
        </p:nvSpPr>
        <p:spPr>
          <a:xfrm>
            <a:off x="943236" y="5160954"/>
            <a:ext cx="51563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Recall our two mutations from Monday: nonsense and non-conservative missense. You have cloned these mutations and transfected these into a human cell line, and are looking at the expression of CFTR from these plasmids. Just looking at the pre-processed band, how might these proteins look on a Western blot?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8652" t="2447" r="44944" b="40282"/>
          <a:stretch/>
        </p:blipFill>
        <p:spPr>
          <a:xfrm>
            <a:off x="790402" y="6947674"/>
            <a:ext cx="1742940" cy="168792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38685" y="8244004"/>
            <a:ext cx="3904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98281" y="8032083"/>
            <a:ext cx="1464068" cy="437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19189359">
            <a:off x="3003111" y="651120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Missense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9189359">
            <a:off x="3974780" y="6531170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Nonsense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37793" y="7214863"/>
            <a:ext cx="2234821" cy="13414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7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3.2.24"/>
  <p:tag name="PPTVERSION" val="15"/>
  <p:tag name="TPOS" val="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370</Words>
  <Application>Microsoft Office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Arial</vt:lpstr>
      <vt:lpstr>Calibri</vt:lpstr>
      <vt:lpstr>Calibri Light</vt:lpstr>
      <vt:lpstr>Times New Roman</vt:lpstr>
      <vt:lpstr>Office Theme</vt:lpstr>
      <vt:lpstr>PowerPoint Presentation</vt:lpstr>
      <vt:lpstr>Anatomy of a Plasmid</vt:lpstr>
      <vt:lpstr>PowerPoint Presentation</vt:lpstr>
      <vt:lpstr>PowerPoint Presentation</vt:lpstr>
      <vt:lpstr>PowerPoint Presentation</vt:lpstr>
      <vt:lpstr>deltaF508 mutation changes the 3-dimensional folding of the protein and prevents glycosylation  This lack of glycosylation is detectable by Western blot as a change in band size</vt:lpstr>
    </vt:vector>
  </TitlesOfParts>
  <Company>Worcester Polytechnic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Farny, Natalie</dc:creator>
  <cp:lastModifiedBy>Farny, Natalie</cp:lastModifiedBy>
  <cp:revision>3</cp:revision>
  <cp:lastPrinted>2017-01-27T18:20:45Z</cp:lastPrinted>
  <dcterms:created xsi:type="dcterms:W3CDTF">2017-01-27T17:28:28Z</dcterms:created>
  <dcterms:modified xsi:type="dcterms:W3CDTF">2017-01-27T18:21:31Z</dcterms:modified>
</cp:coreProperties>
</file>