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7010400" cy="92964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4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09E28-A140-4400-ADE7-B53CFF3D1AC4}"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406780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09E28-A140-4400-ADE7-B53CFF3D1AC4}"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367077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09E28-A140-4400-ADE7-B53CFF3D1AC4}"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17490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09E28-A140-4400-ADE7-B53CFF3D1AC4}"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282439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09E28-A140-4400-ADE7-B53CFF3D1AC4}" type="datetimeFigureOut">
              <a:rPr lang="en-US" smtClean="0"/>
              <a:t>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327333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09E28-A140-4400-ADE7-B53CFF3D1AC4}" type="datetimeFigureOut">
              <a:rPr lang="en-US" smtClean="0"/>
              <a:t>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49748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09E28-A140-4400-ADE7-B53CFF3D1AC4}" type="datetimeFigureOut">
              <a:rPr lang="en-US" smtClean="0"/>
              <a:t>1/20/2014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10749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09E28-A140-4400-ADE7-B53CFF3D1AC4}" type="datetimeFigureOut">
              <a:rPr lang="en-US" smtClean="0"/>
              <a:t>1/20/2014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349520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09E28-A140-4400-ADE7-B53CFF3D1AC4}" type="datetimeFigureOut">
              <a:rPr lang="en-US" smtClean="0"/>
              <a:t>1/20/2014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106521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09E28-A140-4400-ADE7-B53CFF3D1AC4}" type="datetimeFigureOut">
              <a:rPr lang="en-US" smtClean="0"/>
              <a:t>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341028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09E28-A140-4400-ADE7-B53CFF3D1AC4}" type="datetimeFigureOut">
              <a:rPr lang="en-US" smtClean="0"/>
              <a:t>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C1612-6994-4B76-8E42-D6D6EE169C07}" type="slidenum">
              <a:rPr lang="en-US" smtClean="0"/>
              <a:t>‹#›</a:t>
            </a:fld>
            <a:endParaRPr lang="en-US"/>
          </a:p>
        </p:txBody>
      </p:sp>
    </p:spTree>
    <p:extLst>
      <p:ext uri="{BB962C8B-B14F-4D97-AF65-F5344CB8AC3E}">
        <p14:creationId xmlns:p14="http://schemas.microsoft.com/office/powerpoint/2010/main" val="241654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09E28-A140-4400-ADE7-B53CFF3D1AC4}" type="datetimeFigureOut">
              <a:rPr lang="en-US" smtClean="0"/>
              <a:t>1/20/2014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C1612-6994-4B76-8E42-D6D6EE169C07}" type="slidenum">
              <a:rPr lang="en-US" smtClean="0"/>
              <a:t>‹#›</a:t>
            </a:fld>
            <a:endParaRPr lang="en-US"/>
          </a:p>
        </p:txBody>
      </p:sp>
    </p:spTree>
    <p:extLst>
      <p:ext uri="{BB962C8B-B14F-4D97-AF65-F5344CB8AC3E}">
        <p14:creationId xmlns:p14="http://schemas.microsoft.com/office/powerpoint/2010/main" val="1225992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636532"/>
            <a:ext cx="7848600" cy="646331"/>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G </a:t>
            </a:r>
            <a:r>
              <a:rPr lang="en-US" b="1" dirty="0" err="1" smtClean="0">
                <a:latin typeface="Courier New" panose="02070309020205020404" pitchFamily="49" charset="0"/>
                <a:cs typeface="Courier New" panose="02070309020205020404" pitchFamily="49" charset="0"/>
              </a:rPr>
              <a:t>G</a:t>
            </a:r>
            <a:r>
              <a:rPr lang="en-US" b="1" dirty="0" smtClean="0">
                <a:latin typeface="Courier New" panose="02070309020205020404" pitchFamily="49" charset="0"/>
                <a:cs typeface="Courier New" panose="02070309020205020404" pitchFamily="49" charset="0"/>
              </a:rPr>
              <a:t> C T A                G </a:t>
            </a:r>
            <a:r>
              <a:rPr lang="en-US" b="1" dirty="0" err="1" smtClean="0">
                <a:latin typeface="Courier New" panose="02070309020205020404" pitchFamily="49" charset="0"/>
                <a:cs typeface="Courier New" panose="02070309020205020404" pitchFamily="49" charset="0"/>
              </a:rPr>
              <a:t>G</a:t>
            </a:r>
            <a:r>
              <a:rPr lang="en-US" b="1" dirty="0" smtClean="0">
                <a:latin typeface="Courier New" panose="02070309020205020404" pitchFamily="49" charset="0"/>
                <a:cs typeface="Courier New" panose="02070309020205020404" pitchFamily="49" charset="0"/>
              </a:rPr>
              <a:t> T A C A G A T C </a:t>
            </a:r>
            <a:r>
              <a:rPr lang="en-US" b="1" dirty="0" err="1"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 T C A </a:t>
            </a:r>
            <a:r>
              <a:rPr lang="en-US" b="1" dirty="0" err="1" smtClean="0">
                <a:latin typeface="Courier New" panose="02070309020205020404" pitchFamily="49" charset="0"/>
                <a:cs typeface="Courier New" panose="02070309020205020404" pitchFamily="49" charset="0"/>
              </a:rPr>
              <a:t>A</a:t>
            </a:r>
            <a:r>
              <a:rPr lang="en-US" b="1" dirty="0" smtClean="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C </a:t>
            </a:r>
            <a:r>
              <a:rPr lang="en-US" b="1" dirty="0" err="1"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 G A T                C </a:t>
            </a:r>
            <a:r>
              <a:rPr lang="en-US" b="1" dirty="0" err="1"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 A T G T C T A G </a:t>
            </a:r>
            <a:r>
              <a:rPr lang="en-US" b="1" dirty="0" err="1" smtClean="0">
                <a:latin typeface="Courier New" panose="02070309020205020404" pitchFamily="49" charset="0"/>
                <a:cs typeface="Courier New" panose="02070309020205020404" pitchFamily="49" charset="0"/>
              </a:rPr>
              <a:t>G</a:t>
            </a:r>
            <a:r>
              <a:rPr lang="en-US" b="1" dirty="0" smtClean="0">
                <a:latin typeface="Courier New" panose="02070309020205020404" pitchFamily="49" charset="0"/>
                <a:cs typeface="Courier New" panose="02070309020205020404" pitchFamily="49" charset="0"/>
              </a:rPr>
              <a:t> A C T </a:t>
            </a:r>
            <a:r>
              <a:rPr lang="en-US" b="1" dirty="0" err="1" smtClean="0">
                <a:latin typeface="Courier New" panose="02070309020205020404" pitchFamily="49" charset="0"/>
                <a:cs typeface="Courier New" panose="02070309020205020404" pitchFamily="49" charset="0"/>
              </a:rPr>
              <a:t>T</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3" name="TextBox 2"/>
          <p:cNvSpPr txBox="1"/>
          <p:nvPr/>
        </p:nvSpPr>
        <p:spPr>
          <a:xfrm>
            <a:off x="3657600" y="4188540"/>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C</a:t>
            </a:r>
            <a:endParaRPr lang="en-US" b="1" dirty="0">
              <a:latin typeface="Courier New" panose="02070309020205020404" pitchFamily="49" charset="0"/>
              <a:cs typeface="Courier New" panose="02070309020205020404" pitchFamily="49" charset="0"/>
            </a:endParaRPr>
          </a:p>
        </p:txBody>
      </p:sp>
      <p:sp>
        <p:nvSpPr>
          <p:cNvPr id="4" name="TextBox 3"/>
          <p:cNvSpPr txBox="1"/>
          <p:nvPr/>
        </p:nvSpPr>
        <p:spPr>
          <a:xfrm>
            <a:off x="2407920" y="4201438"/>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G</a:t>
            </a:r>
            <a:endParaRPr lang="en-US" b="1" dirty="0">
              <a:latin typeface="Courier New" panose="02070309020205020404" pitchFamily="49" charset="0"/>
              <a:cs typeface="Courier New" panose="02070309020205020404" pitchFamily="49" charset="0"/>
            </a:endParaRPr>
          </a:p>
        </p:txBody>
      </p:sp>
      <p:sp>
        <p:nvSpPr>
          <p:cNvPr id="5" name="TextBox 4"/>
          <p:cNvSpPr txBox="1"/>
          <p:nvPr/>
        </p:nvSpPr>
        <p:spPr>
          <a:xfrm>
            <a:off x="3413760" y="5483485"/>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A</a:t>
            </a:r>
            <a:endParaRPr lang="en-US" b="1" dirty="0">
              <a:latin typeface="Courier New" panose="02070309020205020404" pitchFamily="49" charset="0"/>
              <a:cs typeface="Courier New" panose="02070309020205020404" pitchFamily="49" charset="0"/>
            </a:endParaRPr>
          </a:p>
        </p:txBody>
      </p:sp>
      <p:sp>
        <p:nvSpPr>
          <p:cNvPr id="6" name="TextBox 5"/>
          <p:cNvSpPr txBox="1"/>
          <p:nvPr/>
        </p:nvSpPr>
        <p:spPr>
          <a:xfrm>
            <a:off x="3962400" y="5101095"/>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T</a:t>
            </a:r>
            <a:endParaRPr lang="en-US" b="1" dirty="0">
              <a:latin typeface="Courier New" panose="02070309020205020404" pitchFamily="49" charset="0"/>
              <a:cs typeface="Courier New" panose="02070309020205020404" pitchFamily="49" charset="0"/>
            </a:endParaRPr>
          </a:p>
        </p:txBody>
      </p:sp>
      <p:sp>
        <p:nvSpPr>
          <p:cNvPr id="7" name="TextBox 6"/>
          <p:cNvSpPr txBox="1"/>
          <p:nvPr/>
        </p:nvSpPr>
        <p:spPr>
          <a:xfrm>
            <a:off x="2103120" y="4401344"/>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C</a:t>
            </a:r>
            <a:endParaRPr lang="en-US" b="1" dirty="0">
              <a:latin typeface="Courier New" panose="02070309020205020404" pitchFamily="49" charset="0"/>
              <a:cs typeface="Courier New" panose="02070309020205020404" pitchFamily="49" charset="0"/>
            </a:endParaRPr>
          </a:p>
        </p:txBody>
      </p:sp>
      <p:sp>
        <p:nvSpPr>
          <p:cNvPr id="8" name="TextBox 7"/>
          <p:cNvSpPr txBox="1"/>
          <p:nvPr/>
        </p:nvSpPr>
        <p:spPr>
          <a:xfrm>
            <a:off x="2407920" y="5330411"/>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C</a:t>
            </a:r>
            <a:endParaRPr lang="en-US" b="1" dirty="0">
              <a:latin typeface="Courier New" panose="02070309020205020404" pitchFamily="49" charset="0"/>
              <a:cs typeface="Courier New" panose="02070309020205020404" pitchFamily="49" charset="0"/>
            </a:endParaRPr>
          </a:p>
        </p:txBody>
      </p:sp>
      <p:sp>
        <p:nvSpPr>
          <p:cNvPr id="9" name="TextBox 8"/>
          <p:cNvSpPr txBox="1"/>
          <p:nvPr/>
        </p:nvSpPr>
        <p:spPr>
          <a:xfrm>
            <a:off x="2103120" y="5098197"/>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G</a:t>
            </a:r>
            <a:endParaRPr lang="en-US" b="1" dirty="0">
              <a:latin typeface="Courier New" panose="02070309020205020404" pitchFamily="49" charset="0"/>
              <a:cs typeface="Courier New" panose="02070309020205020404" pitchFamily="49" charset="0"/>
            </a:endParaRPr>
          </a:p>
        </p:txBody>
      </p:sp>
      <p:sp>
        <p:nvSpPr>
          <p:cNvPr id="10" name="TextBox 9"/>
          <p:cNvSpPr txBox="1"/>
          <p:nvPr/>
        </p:nvSpPr>
        <p:spPr>
          <a:xfrm>
            <a:off x="3657600" y="5285761"/>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G</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2738120" y="4013478"/>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A</a:t>
            </a:r>
            <a:endParaRPr lang="en-US" b="1" dirty="0">
              <a:latin typeface="Courier New" panose="02070309020205020404" pitchFamily="49" charset="0"/>
              <a:cs typeface="Courier New" panose="02070309020205020404" pitchFamily="49" charset="0"/>
            </a:endParaRPr>
          </a:p>
        </p:txBody>
      </p:sp>
      <p:sp>
        <p:nvSpPr>
          <p:cNvPr id="12" name="TextBox 11"/>
          <p:cNvSpPr txBox="1"/>
          <p:nvPr/>
        </p:nvSpPr>
        <p:spPr>
          <a:xfrm>
            <a:off x="3108960" y="3982324"/>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A</a:t>
            </a:r>
            <a:endParaRPr lang="en-US" b="1" dirty="0">
              <a:latin typeface="Courier New" panose="02070309020205020404" pitchFamily="49" charset="0"/>
              <a:cs typeface="Courier New" panose="02070309020205020404" pitchFamily="49" charset="0"/>
            </a:endParaRPr>
          </a:p>
        </p:txBody>
      </p:sp>
      <p:sp>
        <p:nvSpPr>
          <p:cNvPr id="13" name="TextBox 12"/>
          <p:cNvSpPr txBox="1"/>
          <p:nvPr/>
        </p:nvSpPr>
        <p:spPr>
          <a:xfrm>
            <a:off x="3962400" y="4373206"/>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A</a:t>
            </a:r>
            <a:endParaRPr lang="en-US" b="1" dirty="0">
              <a:latin typeface="Courier New" panose="02070309020205020404" pitchFamily="49" charset="0"/>
              <a:cs typeface="Courier New" panose="02070309020205020404" pitchFamily="49" charset="0"/>
            </a:endParaRPr>
          </a:p>
        </p:txBody>
      </p:sp>
      <p:sp>
        <p:nvSpPr>
          <p:cNvPr id="14" name="TextBox 13"/>
          <p:cNvSpPr txBox="1"/>
          <p:nvPr/>
        </p:nvSpPr>
        <p:spPr>
          <a:xfrm>
            <a:off x="3413760" y="4047252"/>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T</a:t>
            </a:r>
            <a:endParaRPr lang="en-US" b="1" dirty="0">
              <a:latin typeface="Courier New" panose="02070309020205020404" pitchFamily="49" charset="0"/>
              <a:cs typeface="Courier New" panose="02070309020205020404" pitchFamily="49" charset="0"/>
            </a:endParaRPr>
          </a:p>
        </p:txBody>
      </p:sp>
      <p:sp>
        <p:nvSpPr>
          <p:cNvPr id="15" name="TextBox 14"/>
          <p:cNvSpPr txBox="1"/>
          <p:nvPr/>
        </p:nvSpPr>
        <p:spPr>
          <a:xfrm>
            <a:off x="2738120" y="5515077"/>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T</a:t>
            </a:r>
            <a:endParaRPr lang="en-US" b="1" dirty="0">
              <a:latin typeface="Courier New" panose="02070309020205020404" pitchFamily="49" charset="0"/>
              <a:cs typeface="Courier New" panose="02070309020205020404" pitchFamily="49" charset="0"/>
            </a:endParaRPr>
          </a:p>
        </p:txBody>
      </p:sp>
      <p:sp>
        <p:nvSpPr>
          <p:cNvPr id="16" name="TextBox 15"/>
          <p:cNvSpPr txBox="1"/>
          <p:nvPr/>
        </p:nvSpPr>
        <p:spPr>
          <a:xfrm>
            <a:off x="3108960" y="5522718"/>
            <a:ext cx="304800" cy="369332"/>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T</a:t>
            </a:r>
            <a:endParaRPr lang="en-US" b="1" dirty="0">
              <a:latin typeface="Courier New" panose="02070309020205020404" pitchFamily="49" charset="0"/>
              <a:cs typeface="Courier New" panose="02070309020205020404" pitchFamily="49" charset="0"/>
            </a:endParaRPr>
          </a:p>
        </p:txBody>
      </p:sp>
      <p:sp>
        <p:nvSpPr>
          <p:cNvPr id="17" name="TextBox 16"/>
          <p:cNvSpPr txBox="1"/>
          <p:nvPr/>
        </p:nvSpPr>
        <p:spPr>
          <a:xfrm>
            <a:off x="591120" y="4557872"/>
            <a:ext cx="341760" cy="338554"/>
          </a:xfrm>
          <a:prstGeom prst="rect">
            <a:avLst/>
          </a:prstGeom>
          <a:noFill/>
        </p:spPr>
        <p:txBody>
          <a:bodyPr wrap="none" rtlCol="0">
            <a:spAutoFit/>
          </a:bodyPr>
          <a:lstStyle/>
          <a:p>
            <a:r>
              <a:rPr lang="en-US" sz="1600" b="1" dirty="0" smtClean="0"/>
              <a:t>5’</a:t>
            </a:r>
            <a:endParaRPr lang="en-US" sz="1600" b="1" dirty="0"/>
          </a:p>
        </p:txBody>
      </p:sp>
      <p:sp>
        <p:nvSpPr>
          <p:cNvPr id="18" name="TextBox 17"/>
          <p:cNvSpPr txBox="1"/>
          <p:nvPr/>
        </p:nvSpPr>
        <p:spPr>
          <a:xfrm>
            <a:off x="8206040" y="5059800"/>
            <a:ext cx="341760" cy="338554"/>
          </a:xfrm>
          <a:prstGeom prst="rect">
            <a:avLst/>
          </a:prstGeom>
          <a:noFill/>
        </p:spPr>
        <p:txBody>
          <a:bodyPr wrap="none" rtlCol="0">
            <a:spAutoFit/>
          </a:bodyPr>
          <a:lstStyle/>
          <a:p>
            <a:r>
              <a:rPr lang="en-US" sz="1600" b="1" dirty="0" smtClean="0"/>
              <a:t>5’</a:t>
            </a:r>
            <a:endParaRPr lang="en-US" sz="1600" b="1" dirty="0"/>
          </a:p>
        </p:txBody>
      </p:sp>
      <p:sp>
        <p:nvSpPr>
          <p:cNvPr id="19" name="TextBox 18"/>
          <p:cNvSpPr txBox="1"/>
          <p:nvPr/>
        </p:nvSpPr>
        <p:spPr>
          <a:xfrm>
            <a:off x="591120" y="5070774"/>
            <a:ext cx="341760" cy="338554"/>
          </a:xfrm>
          <a:prstGeom prst="rect">
            <a:avLst/>
          </a:prstGeom>
          <a:noFill/>
        </p:spPr>
        <p:txBody>
          <a:bodyPr wrap="none" rtlCol="0">
            <a:spAutoFit/>
          </a:bodyPr>
          <a:lstStyle/>
          <a:p>
            <a:r>
              <a:rPr lang="en-US" sz="1600" b="1" dirty="0" smtClean="0"/>
              <a:t>3’</a:t>
            </a:r>
            <a:endParaRPr lang="en-US" sz="1600" b="1" dirty="0"/>
          </a:p>
        </p:txBody>
      </p:sp>
      <p:sp>
        <p:nvSpPr>
          <p:cNvPr id="20" name="TextBox 19"/>
          <p:cNvSpPr txBox="1"/>
          <p:nvPr/>
        </p:nvSpPr>
        <p:spPr>
          <a:xfrm>
            <a:off x="8143240" y="4467255"/>
            <a:ext cx="341760" cy="338554"/>
          </a:xfrm>
          <a:prstGeom prst="rect">
            <a:avLst/>
          </a:prstGeom>
          <a:noFill/>
        </p:spPr>
        <p:txBody>
          <a:bodyPr wrap="none" rtlCol="0">
            <a:spAutoFit/>
          </a:bodyPr>
          <a:lstStyle/>
          <a:p>
            <a:r>
              <a:rPr lang="en-US" sz="1600" b="1" dirty="0" smtClean="0"/>
              <a:t>3’</a:t>
            </a:r>
            <a:endParaRPr lang="en-US" sz="1600" b="1" dirty="0"/>
          </a:p>
        </p:txBody>
      </p:sp>
      <p:cxnSp>
        <p:nvCxnSpPr>
          <p:cNvPr id="22" name="Straight Arrow Connector 21"/>
          <p:cNvCxnSpPr/>
          <p:nvPr/>
        </p:nvCxnSpPr>
        <p:spPr>
          <a:xfrm>
            <a:off x="3413760" y="4959697"/>
            <a:ext cx="70104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2828124" y="4631452"/>
            <a:ext cx="1159676" cy="523220"/>
          </a:xfrm>
          <a:prstGeom prst="rect">
            <a:avLst/>
          </a:prstGeom>
          <a:noFill/>
        </p:spPr>
        <p:txBody>
          <a:bodyPr wrap="none" rtlCol="0">
            <a:spAutoFit/>
          </a:bodyPr>
          <a:lstStyle/>
          <a:p>
            <a:r>
              <a:rPr lang="en-US" sz="1400" b="1" dirty="0" smtClean="0">
                <a:solidFill>
                  <a:srgbClr val="C00000"/>
                </a:solidFill>
              </a:rPr>
              <a:t>REPLICATION</a:t>
            </a:r>
          </a:p>
          <a:p>
            <a:r>
              <a:rPr lang="en-US" sz="1400" b="1" dirty="0" smtClean="0">
                <a:solidFill>
                  <a:srgbClr val="C00000"/>
                </a:solidFill>
              </a:rPr>
              <a:t>FORK</a:t>
            </a:r>
            <a:endParaRPr lang="en-US" sz="1400" b="1" dirty="0">
              <a:solidFill>
                <a:srgbClr val="C00000"/>
              </a:solidFill>
            </a:endParaRPr>
          </a:p>
        </p:txBody>
      </p:sp>
      <p:cxnSp>
        <p:nvCxnSpPr>
          <p:cNvPr id="25" name="Straight Arrow Connector 24"/>
          <p:cNvCxnSpPr/>
          <p:nvPr/>
        </p:nvCxnSpPr>
        <p:spPr>
          <a:xfrm flipH="1">
            <a:off x="3093722" y="3493532"/>
            <a:ext cx="15238" cy="51994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2849113" y="3124200"/>
            <a:ext cx="1717330" cy="369332"/>
          </a:xfrm>
          <a:prstGeom prst="rect">
            <a:avLst/>
          </a:prstGeom>
          <a:noFill/>
        </p:spPr>
        <p:txBody>
          <a:bodyPr wrap="none" rtlCol="0">
            <a:spAutoFit/>
          </a:bodyPr>
          <a:lstStyle/>
          <a:p>
            <a:r>
              <a:rPr lang="en-US" dirty="0" smtClean="0">
                <a:solidFill>
                  <a:srgbClr val="0070C0"/>
                </a:solidFill>
              </a:rPr>
              <a:t>ORI (begin here)</a:t>
            </a:r>
            <a:endParaRPr lang="en-US" dirty="0">
              <a:solidFill>
                <a:srgbClr val="0070C0"/>
              </a:solidFill>
            </a:endParaRPr>
          </a:p>
        </p:txBody>
      </p:sp>
      <p:sp>
        <p:nvSpPr>
          <p:cNvPr id="21" name="TextBox 20"/>
          <p:cNvSpPr txBox="1"/>
          <p:nvPr/>
        </p:nvSpPr>
        <p:spPr>
          <a:xfrm>
            <a:off x="796160" y="685800"/>
            <a:ext cx="7683760" cy="2308324"/>
          </a:xfrm>
          <a:prstGeom prst="rect">
            <a:avLst/>
          </a:prstGeom>
          <a:noFill/>
        </p:spPr>
        <p:txBody>
          <a:bodyPr wrap="square" rtlCol="0">
            <a:spAutoFit/>
          </a:bodyPr>
          <a:lstStyle/>
          <a:p>
            <a:r>
              <a:rPr lang="en-US" dirty="0" smtClean="0"/>
              <a:t>Consider the following DNA sequence that is being replicated. (Remember that at the origin, replication will proceed in both directions. For this question however, please consider only replication in the direction of the red arrow.)</a:t>
            </a:r>
          </a:p>
          <a:p>
            <a:endParaRPr lang="en-US" dirty="0" smtClean="0"/>
          </a:p>
          <a:p>
            <a:r>
              <a:rPr lang="en-US" dirty="0" smtClean="0"/>
              <a:t>In the direction of the red arrow:</a:t>
            </a:r>
          </a:p>
          <a:p>
            <a:pPr marL="285750" indent="-285750">
              <a:buFont typeface="Arial" panose="020B0604020202020204" pitchFamily="34" charset="0"/>
              <a:buChar char="•"/>
            </a:pPr>
            <a:r>
              <a:rPr lang="en-US" dirty="0" smtClean="0"/>
              <a:t>Which strand (top or bottom) is the </a:t>
            </a:r>
            <a:r>
              <a:rPr lang="en-US" i="1" dirty="0" smtClean="0"/>
              <a:t>lagging</a:t>
            </a:r>
            <a:r>
              <a:rPr lang="en-US" dirty="0" smtClean="0"/>
              <a:t> strand?</a:t>
            </a:r>
          </a:p>
          <a:p>
            <a:pPr marL="285750" indent="-285750">
              <a:buFont typeface="Arial" panose="020B0604020202020204" pitchFamily="34" charset="0"/>
              <a:buChar char="•"/>
            </a:pPr>
            <a:r>
              <a:rPr lang="en-US" dirty="0" smtClean="0"/>
              <a:t>What primer sequence will be created by the </a:t>
            </a:r>
            <a:r>
              <a:rPr lang="en-US" dirty="0" err="1" smtClean="0"/>
              <a:t>primase</a:t>
            </a:r>
            <a:r>
              <a:rPr lang="en-US" dirty="0" smtClean="0"/>
              <a:t> for replication of the </a:t>
            </a:r>
            <a:r>
              <a:rPr lang="en-US" i="1" dirty="0" smtClean="0"/>
              <a:t>leading</a:t>
            </a:r>
            <a:r>
              <a:rPr lang="en-US" dirty="0" smtClean="0"/>
              <a:t> strand? </a:t>
            </a:r>
            <a:endParaRPr lang="en-US" dirty="0"/>
          </a:p>
        </p:txBody>
      </p:sp>
    </p:spTree>
    <p:extLst>
      <p:ext uri="{BB962C8B-B14F-4D97-AF65-F5344CB8AC3E}">
        <p14:creationId xmlns:p14="http://schemas.microsoft.com/office/powerpoint/2010/main" val="4894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1.3179"/>
  <p:tag name="PPTVERSION" val="14"/>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146</Words>
  <Application>Microsoft Office PowerPoint</Application>
  <PresentationFormat>On-screen Show (4:3)</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Worcester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Farny, Natalie</dc:creator>
  <cp:lastModifiedBy>Farny, Natalie</cp:lastModifiedBy>
  <cp:revision>2</cp:revision>
  <cp:lastPrinted>2014-01-20T15:37:17Z</cp:lastPrinted>
  <dcterms:created xsi:type="dcterms:W3CDTF">2014-01-20T15:29:08Z</dcterms:created>
  <dcterms:modified xsi:type="dcterms:W3CDTF">2014-01-20T16:24:15Z</dcterms:modified>
</cp:coreProperties>
</file>