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406" r:id="rId2"/>
    <p:sldId id="438" r:id="rId3"/>
    <p:sldId id="429" r:id="rId4"/>
    <p:sldId id="439" r:id="rId5"/>
    <p:sldId id="440" r:id="rId6"/>
    <p:sldId id="441" r:id="rId7"/>
    <p:sldId id="442" r:id="rId8"/>
    <p:sldId id="444" r:id="rId9"/>
    <p:sldId id="443" r:id="rId10"/>
    <p:sldId id="445" r:id="rId11"/>
    <p:sldId id="446" r:id="rId12"/>
    <p:sldId id="432" r:id="rId13"/>
    <p:sldId id="433" r:id="rId14"/>
    <p:sldId id="434" r:id="rId15"/>
    <p:sldId id="435" r:id="rId16"/>
    <p:sldId id="436" r:id="rId17"/>
    <p:sldId id="437" r:id="rId18"/>
    <p:sldId id="43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8"/>
    <p:restoredTop sz="91429"/>
  </p:normalViewPr>
  <p:slideViewPr>
    <p:cSldViewPr snapToGrid="0" snapToObjects="1">
      <p:cViewPr varScale="1">
        <p:scale>
          <a:sx n="99" d="100"/>
          <a:sy n="99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2" d="100"/>
        <a:sy n="62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639"/>
            <a:ext cx="8915400" cy="877824"/>
          </a:xfrm>
        </p:spPr>
        <p:txBody>
          <a:bodyPr>
            <a:normAutofit/>
          </a:bodyPr>
          <a:lstStyle/>
          <a:p>
            <a:r>
              <a:rPr lang="en-US" dirty="0"/>
              <a:t>Updates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03873"/>
            <a:ext cx="8001000" cy="4927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Quiz: Chapters 5, 7-9 on Monday</a:t>
            </a:r>
          </a:p>
          <a:p>
            <a:r>
              <a:rPr lang="en-US" sz="2400" dirty="0"/>
              <a:t>        content from the chapters</a:t>
            </a:r>
          </a:p>
          <a:p>
            <a:r>
              <a:rPr lang="en-US" sz="2400" dirty="0"/>
              <a:t>        content from the lectures</a:t>
            </a:r>
          </a:p>
          <a:p>
            <a:r>
              <a:rPr lang="en-US" sz="2400" dirty="0"/>
              <a:t>        content from the primary research workshop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Study Sessions Sun 1-3 (GH), Mon 10-12 (SL)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HW #4 Due by 2pm on TUESDAY (after the quiz)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1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644-56AE-9C47-8E02-55D3832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4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Loss of p53 function is rate limiting in other cancers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910D-5C65-504B-BEBA-C5C93C4A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53" y="1226887"/>
            <a:ext cx="7861105" cy="53521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50680-C983-E443-87A1-EFAFDE003BB2}"/>
              </a:ext>
            </a:extLst>
          </p:cNvPr>
          <p:cNvSpPr txBox="1"/>
          <p:nvPr/>
        </p:nvSpPr>
        <p:spPr>
          <a:xfrm>
            <a:off x="53911" y="6253805"/>
            <a:ext cx="6895529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p53 loss of function mutations are rate limiting for osteosarcomas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p14ARF inactivation is widespread in NSCLC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70375C03-8A29-4C4D-9F0D-F57489952F35}"/>
              </a:ext>
            </a:extLst>
          </p:cNvPr>
          <p:cNvSpPr/>
          <p:nvPr/>
        </p:nvSpPr>
        <p:spPr>
          <a:xfrm>
            <a:off x="6233374" y="1687133"/>
            <a:ext cx="1184856" cy="1365160"/>
          </a:xfrm>
          <a:prstGeom prst="mathMultiply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357BB203-6E9E-B546-B1C7-7CF04D891C8E}"/>
              </a:ext>
            </a:extLst>
          </p:cNvPr>
          <p:cNvSpPr/>
          <p:nvPr/>
        </p:nvSpPr>
        <p:spPr>
          <a:xfrm>
            <a:off x="3025695" y="2537794"/>
            <a:ext cx="1184856" cy="1365160"/>
          </a:xfrm>
          <a:prstGeom prst="mathMultiply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ECB6-766A-FA40-8525-95F2E7A0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what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BB77-D6F4-B744-9E6A-4BDA153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03" y="2144802"/>
            <a:ext cx="8681993" cy="471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Buntz</a:t>
            </a:r>
            <a:r>
              <a:rPr lang="en-US" dirty="0"/>
              <a:t> et al. paper: “Requirement for p53 and p21 to sustain G2 arrest after DNA damage” </a:t>
            </a:r>
          </a:p>
          <a:p>
            <a:r>
              <a:rPr lang="en-US" dirty="0"/>
              <a:t>p53 and p21 are shown to be required for the G2 DNA damage checkpoint</a:t>
            </a:r>
          </a:p>
          <a:p>
            <a:pPr marL="0" indent="0">
              <a:buNone/>
            </a:pPr>
            <a:r>
              <a:rPr lang="en-US" sz="1600" dirty="0"/>
              <a:t>In G1: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DNA damage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 p53 stabilization  p21 transcription –I </a:t>
            </a:r>
            <a:r>
              <a:rPr lang="en-US" sz="1600" dirty="0" err="1">
                <a:solidFill>
                  <a:srgbClr val="0070C0"/>
                </a:solidFill>
                <a:sym typeface="Wingdings" pitchFamily="2" charset="2"/>
              </a:rPr>
              <a:t>CyclinD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/CDK –I </a:t>
            </a:r>
            <a:r>
              <a:rPr lang="en-US" sz="1600" dirty="0" err="1">
                <a:solidFill>
                  <a:srgbClr val="0070C0"/>
                </a:solidFill>
                <a:sym typeface="Wingdings" pitchFamily="2" charset="2"/>
              </a:rPr>
              <a:t>pRB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 –I E2F S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/>
              <a:t>In G2: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DNA damage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 p53 stabilization  p21 transcription –I </a:t>
            </a:r>
            <a:r>
              <a:rPr lang="en-US" sz="1600" dirty="0" err="1">
                <a:solidFill>
                  <a:srgbClr val="0070C0"/>
                </a:solidFill>
                <a:sym typeface="Wingdings" pitchFamily="2" charset="2"/>
              </a:rPr>
              <a:t>CyclinB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/CDK  mitosis</a:t>
            </a:r>
          </a:p>
          <a:p>
            <a:r>
              <a:rPr lang="en-US" dirty="0">
                <a:sym typeface="Wingdings" pitchFamily="2" charset="2"/>
              </a:rPr>
              <a:t>Loss of p53 or p21 corrupts BOTH the G1 and the G2 checkpoints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395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426-0A41-9A47-8543-629C2CD6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45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Assessing DNA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BD92-4195-D64B-B69D-D8358E6F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645"/>
            <a:ext cx="9144000" cy="439889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Previous work suggested that “cells with disrupted p21 or p53 that are arrested in G2 can under-go DNA synthesis”</a:t>
            </a:r>
          </a:p>
        </p:txBody>
      </p:sp>
      <p:pic>
        <p:nvPicPr>
          <p:cNvPr id="1027" name="Picture 3" descr="http://science.sciencemag.org/content/sci/282/5393/1497/F2/graphic-2.medium.gif">
            <a:extLst>
              <a:ext uri="{FF2B5EF4-FFF2-40B4-BE49-F238E27FC236}">
                <a16:creationId xmlns:a16="http://schemas.microsoft.com/office/drawing/2014/main" id="{988C8E0C-12B9-B54C-8E97-5D7356B3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/>
          <a:stretch/>
        </p:blipFill>
        <p:spPr bwMode="auto">
          <a:xfrm>
            <a:off x="0" y="2962140"/>
            <a:ext cx="3437020" cy="34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6C306F-1816-874C-A98F-1AA99F2414C8}"/>
              </a:ext>
            </a:extLst>
          </p:cNvPr>
          <p:cNvSpPr txBox="1"/>
          <p:nvPr/>
        </p:nvSpPr>
        <p:spPr>
          <a:xfrm>
            <a:off x="3631022" y="2164930"/>
            <a:ext cx="5318975" cy="42473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Does figure 2B from the </a:t>
            </a:r>
            <a:r>
              <a:rPr lang="en-US" b="1" dirty="0" err="1">
                <a:solidFill>
                  <a:srgbClr val="800000"/>
                </a:solidFill>
              </a:rPr>
              <a:t>Bunz</a:t>
            </a:r>
            <a:r>
              <a:rPr lang="en-US" b="1" dirty="0">
                <a:solidFill>
                  <a:srgbClr val="800000"/>
                </a:solidFill>
              </a:rPr>
              <a:t> et al paper support this conclusion?</a:t>
            </a:r>
          </a:p>
          <a:p>
            <a:endParaRPr lang="en-US" dirty="0"/>
          </a:p>
          <a:p>
            <a:r>
              <a:rPr lang="en-US" b="1" u="sng" dirty="0"/>
              <a:t>Consider:</a:t>
            </a:r>
          </a:p>
          <a:p>
            <a:r>
              <a:rPr lang="en-US" dirty="0"/>
              <a:t>This assay measures the amount of DNA in individual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Cells in the 4N peak have twice as much DNA compared to the cells represented by the 2N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timepoints represent the time that has passed since cells were exposed to DNA damaging radiation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Where would you expect cells in G1 to be?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Where would you expect cells in G2 to be?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598D1-9936-0E4B-ADE4-B017895928DD}"/>
              </a:ext>
            </a:extLst>
          </p:cNvPr>
          <p:cNvSpPr/>
          <p:nvPr/>
        </p:nvSpPr>
        <p:spPr>
          <a:xfrm>
            <a:off x="1687132" y="2009104"/>
            <a:ext cx="953037" cy="4121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426-0A41-9A47-8543-629C2CD6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45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Assessing DNA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BD92-4195-D64B-B69D-D8358E6F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645"/>
            <a:ext cx="9144000" cy="43988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Previous work suggested that “cells with disrupted p21 or p53 that are arrested in G2 can under-go DNA synthesis”</a:t>
            </a:r>
          </a:p>
        </p:txBody>
      </p:sp>
      <p:pic>
        <p:nvPicPr>
          <p:cNvPr id="1027" name="Picture 3" descr="http://science.sciencemag.org/content/sci/282/5393/1497/F2/graphic-2.medium.gif">
            <a:extLst>
              <a:ext uri="{FF2B5EF4-FFF2-40B4-BE49-F238E27FC236}">
                <a16:creationId xmlns:a16="http://schemas.microsoft.com/office/drawing/2014/main" id="{988C8E0C-12B9-B54C-8E97-5D7356B3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/>
          <a:stretch/>
        </p:blipFill>
        <p:spPr bwMode="auto">
          <a:xfrm>
            <a:off x="0" y="2962140"/>
            <a:ext cx="3437020" cy="34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6C306F-1816-874C-A98F-1AA99F2414C8}"/>
              </a:ext>
            </a:extLst>
          </p:cNvPr>
          <p:cNvSpPr txBox="1"/>
          <p:nvPr/>
        </p:nvSpPr>
        <p:spPr>
          <a:xfrm>
            <a:off x="3631022" y="2164930"/>
            <a:ext cx="5318975" cy="452431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Does figure 2B from the </a:t>
            </a:r>
            <a:r>
              <a:rPr lang="en-US" b="1" dirty="0" err="1">
                <a:solidFill>
                  <a:srgbClr val="800000"/>
                </a:solidFill>
              </a:rPr>
              <a:t>Bunz</a:t>
            </a:r>
            <a:r>
              <a:rPr lang="en-US" b="1" dirty="0">
                <a:solidFill>
                  <a:srgbClr val="800000"/>
                </a:solidFill>
              </a:rPr>
              <a:t> et al paper support this conclusion?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 the absence of damage, do the DNA profiles for cells </a:t>
            </a:r>
            <a:r>
              <a:rPr lang="en-US" b="1" dirty="0"/>
              <a:t>without</a:t>
            </a:r>
            <a:r>
              <a:rPr lang="en-US" dirty="0"/>
              <a:t> p53 look different then those </a:t>
            </a:r>
            <a:r>
              <a:rPr lang="en-US" b="1" dirty="0"/>
              <a:t>with</a:t>
            </a:r>
            <a:r>
              <a:rPr lang="en-US" dirty="0"/>
              <a:t> p53?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What about </a:t>
            </a:r>
            <a:r>
              <a:rPr lang="en-US" b="1" dirty="0"/>
              <a:t>after</a:t>
            </a:r>
            <a:r>
              <a:rPr lang="en-US" dirty="0"/>
              <a:t> DNA damage?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Based on this experiment alone, what do we know about cells </a:t>
            </a:r>
            <a:r>
              <a:rPr lang="en-US" b="1" dirty="0"/>
              <a:t>with</a:t>
            </a:r>
            <a:r>
              <a:rPr lang="en-US" dirty="0"/>
              <a:t> damage and </a:t>
            </a:r>
            <a:r>
              <a:rPr lang="en-US" b="1" dirty="0"/>
              <a:t>without</a:t>
            </a:r>
            <a:r>
              <a:rPr lang="en-US" dirty="0"/>
              <a:t> p53?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Following damage, p53 -/- cells have an increase in DNA content, consistent with what you would expect from cells that arrest in G2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951C5B-41F7-D446-99BD-4BCB0C0B921E}"/>
              </a:ext>
            </a:extLst>
          </p:cNvPr>
          <p:cNvSpPr/>
          <p:nvPr/>
        </p:nvSpPr>
        <p:spPr>
          <a:xfrm>
            <a:off x="1666994" y="4286806"/>
            <a:ext cx="953037" cy="189505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4DCC-15CE-094E-9B33-50B6C12C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45"/>
            <a:ext cx="8913813" cy="914400"/>
          </a:xfrm>
        </p:spPr>
        <p:txBody>
          <a:bodyPr/>
          <a:lstStyle/>
          <a:p>
            <a:r>
              <a:rPr lang="en-US" dirty="0"/>
              <a:t>Assessing Cell Cycle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AFAA-1001-4B49-9CD1-49AF5793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02" y="2167045"/>
            <a:ext cx="8815187" cy="18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Hypothesis: Cells without p53 arrest in G2 with 4N DNA content (</a:t>
            </a:r>
            <a:r>
              <a:rPr lang="en-US" b="1" dirty="0" err="1">
                <a:solidFill>
                  <a:srgbClr val="800000"/>
                </a:solidFill>
              </a:rPr>
              <a:t>ie</a:t>
            </a:r>
            <a:r>
              <a:rPr lang="en-US" b="1" dirty="0">
                <a:solidFill>
                  <a:srgbClr val="800000"/>
                </a:solidFill>
              </a:rPr>
              <a:t> can not progress to mitosis/completion of cell division)</a:t>
            </a:r>
          </a:p>
          <a:p>
            <a:r>
              <a:rPr lang="en-US" dirty="0"/>
              <a:t>Limitation of experiment in Figure 2B: Measures DNA content, NOT cell cycle arrest.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A750AA-CD6B-834B-AF9C-2D8E2894E124}"/>
              </a:ext>
            </a:extLst>
          </p:cNvPr>
          <p:cNvSpPr txBox="1">
            <a:spLocks/>
          </p:cNvSpPr>
          <p:nvPr/>
        </p:nvSpPr>
        <p:spPr>
          <a:xfrm>
            <a:off x="0" y="1252645"/>
            <a:ext cx="9144000" cy="439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Previous work suggested that “cells with disrupted p21 or p53 that are arrested in G2 can under-go DNA synthesis”</a:t>
            </a:r>
          </a:p>
          <a:p>
            <a:pPr marL="0" indent="0">
              <a:buFont typeface="Wingdings 2" pitchFamily="18" charset="2"/>
              <a:buNone/>
            </a:pPr>
            <a:endParaRPr lang="en-US" b="1" dirty="0"/>
          </a:p>
        </p:txBody>
      </p:sp>
      <p:pic>
        <p:nvPicPr>
          <p:cNvPr id="4097" name="Picture 1" descr="http://science.sciencemag.org/content/sci/282/5393/1497/F2/graphic-3.large.jpg?width=800&amp;height=600&amp;carousel=1&amp;_ga=2.97739551.1883272322.1548991766-1205887086.1519952802">
            <a:extLst>
              <a:ext uri="{FF2B5EF4-FFF2-40B4-BE49-F238E27FC236}">
                <a16:creationId xmlns:a16="http://schemas.microsoft.com/office/drawing/2014/main" id="{D7825CAD-7245-5E43-921C-EA645880E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0" b="10446"/>
          <a:stretch/>
        </p:blipFill>
        <p:spPr bwMode="auto">
          <a:xfrm>
            <a:off x="476518" y="3829987"/>
            <a:ext cx="2884868" cy="27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B092A6-5935-3647-82C4-4B9543074E31}"/>
              </a:ext>
            </a:extLst>
          </p:cNvPr>
          <p:cNvSpPr txBox="1">
            <a:spLocks/>
          </p:cNvSpPr>
          <p:nvPr/>
        </p:nvSpPr>
        <p:spPr>
          <a:xfrm>
            <a:off x="3431617" y="3593206"/>
            <a:ext cx="5557835" cy="286544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New approach in 2C: use imaging-based analysis to determine if cells can go into mitosis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p53-/- cells (empty boxes) behave differently then p53 +/+ or p53 +/- cells in this assay?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p53-/- cells enter mitosis and STAY in mitosis?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In p53-/- DNA content does NOT = Cell cycle stage</a:t>
            </a:r>
          </a:p>
        </p:txBody>
      </p:sp>
    </p:spTree>
    <p:extLst>
      <p:ext uri="{BB962C8B-B14F-4D97-AF65-F5344CB8AC3E}">
        <p14:creationId xmlns:p14="http://schemas.microsoft.com/office/powerpoint/2010/main" val="18593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6D8D-57DE-DA4F-A678-5A1D7BB8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806"/>
            <a:ext cx="8913813" cy="914400"/>
          </a:xfrm>
        </p:spPr>
        <p:txBody>
          <a:bodyPr/>
          <a:lstStyle/>
          <a:p>
            <a:r>
              <a:rPr lang="en-US" dirty="0"/>
              <a:t>Following the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A838-715F-C949-A5FE-6FAFEC18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14" y="2048209"/>
            <a:ext cx="8932885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Cells that progress to mitosis should reduce their DNA content by ½.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Hypothesis: If damaged p53-/- cells progress to mitosis but remain 4N, they must fail to complete cell division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B79E57-BD49-9541-AB38-5C696D723D15}"/>
              </a:ext>
            </a:extLst>
          </p:cNvPr>
          <p:cNvSpPr txBox="1">
            <a:spLocks/>
          </p:cNvSpPr>
          <p:nvPr/>
        </p:nvSpPr>
        <p:spPr>
          <a:xfrm>
            <a:off x="0" y="1252645"/>
            <a:ext cx="9144000" cy="79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Previous work suggested that “cells with disrupted p21 or p53 that are arrested in G2 can under-go DNA synthesis”</a:t>
            </a:r>
          </a:p>
        </p:txBody>
      </p:sp>
      <p:pic>
        <p:nvPicPr>
          <p:cNvPr id="5126" name="Picture 6" descr="http://science.sciencemag.org/content/sci/282/5393/1497/F5/graphic-7.medium.gif">
            <a:extLst>
              <a:ext uri="{FF2B5EF4-FFF2-40B4-BE49-F238E27FC236}">
                <a16:creationId xmlns:a16="http://schemas.microsoft.com/office/drawing/2014/main" id="{600C82A7-B5CA-154D-8A34-6435733C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722"/>
            <a:ext cx="4259638" cy="26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0AB3C-E387-D840-8F44-27477BD275B9}"/>
              </a:ext>
            </a:extLst>
          </p:cNvPr>
          <p:cNvSpPr txBox="1"/>
          <p:nvPr/>
        </p:nvSpPr>
        <p:spPr>
          <a:xfrm>
            <a:off x="4456906" y="3447873"/>
            <a:ext cx="4562273" cy="313932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Assay: Make movies to watch cells go through mitosis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histones are labeled with a green fluorophore so chromosomes can be visualized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is mitotic fate different in damaged p53 -/- cells?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do you think mitosis would look like in undamaged p53 -/- cells?</a:t>
            </a:r>
          </a:p>
        </p:txBody>
      </p:sp>
    </p:spTree>
    <p:extLst>
      <p:ext uri="{BB962C8B-B14F-4D97-AF65-F5344CB8AC3E}">
        <p14:creationId xmlns:p14="http://schemas.microsoft.com/office/powerpoint/2010/main" val="20976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9B69-9189-DA42-A20D-9CDE34F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124"/>
            <a:ext cx="8913813" cy="914400"/>
          </a:xfrm>
        </p:spPr>
        <p:txBody>
          <a:bodyPr/>
          <a:lstStyle/>
          <a:p>
            <a:r>
              <a:rPr lang="en-US" dirty="0"/>
              <a:t>Revised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541D-3B86-294B-9FF1-081308CC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2167046"/>
            <a:ext cx="8467323" cy="4439816"/>
          </a:xfrm>
        </p:spPr>
        <p:txBody>
          <a:bodyPr/>
          <a:lstStyle/>
          <a:p>
            <a:r>
              <a:rPr lang="en-US" dirty="0"/>
              <a:t>Damaged cells lacking p53 have increased DNA content</a:t>
            </a:r>
          </a:p>
          <a:p>
            <a:r>
              <a:rPr lang="en-US" dirty="0"/>
              <a:t>Damaged cells lacking p53 do NOT arrest in G2 (interpretations of earlier studies were wrong)</a:t>
            </a:r>
          </a:p>
          <a:p>
            <a:r>
              <a:rPr lang="en-US" dirty="0"/>
              <a:t>Damaged cells lacking p53 continue through the cell cycle </a:t>
            </a:r>
            <a:r>
              <a:rPr lang="en-US" dirty="0">
                <a:sym typeface="Wingdings" pitchFamily="2" charset="2"/>
              </a:rPr>
              <a:t> mitosis</a:t>
            </a:r>
          </a:p>
          <a:p>
            <a:r>
              <a:rPr lang="en-US" dirty="0">
                <a:sym typeface="Wingdings" pitchFamily="2" charset="2"/>
              </a:rPr>
              <a:t>Cells maintain 4N DNA because cell division fails and all the DNA remains in one cell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800000"/>
                </a:solidFill>
                <a:sym typeface="Wingdings" pitchFamily="2" charset="2"/>
              </a:rPr>
              <a:t>Why is this important to know?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27AFE-8A54-2842-8B5F-CC0614190E72}"/>
              </a:ext>
            </a:extLst>
          </p:cNvPr>
          <p:cNvSpPr txBox="1">
            <a:spLocks/>
          </p:cNvSpPr>
          <p:nvPr/>
        </p:nvSpPr>
        <p:spPr>
          <a:xfrm>
            <a:off x="0" y="1252645"/>
            <a:ext cx="9144000" cy="79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Previous work suggested that “cells with disrupted p21 or p53 that are arrested in G2 can under-go DNA synthesis”</a:t>
            </a:r>
          </a:p>
        </p:txBody>
      </p:sp>
    </p:spTree>
    <p:extLst>
      <p:ext uri="{BB962C8B-B14F-4D97-AF65-F5344CB8AC3E}">
        <p14:creationId xmlns:p14="http://schemas.microsoft.com/office/powerpoint/2010/main" val="29969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CAB3-0B8F-C743-AE1E-53715FCA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366"/>
            <a:ext cx="8913813" cy="914400"/>
          </a:xfrm>
        </p:spPr>
        <p:txBody>
          <a:bodyPr/>
          <a:lstStyle/>
          <a:p>
            <a:r>
              <a:rPr lang="en-US" dirty="0"/>
              <a:t>Applying what we’ve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237E-39D1-5C47-92CE-3CEE8A1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0" y="1397827"/>
            <a:ext cx="8925059" cy="5247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Vincristine is a drug used in chemotherapy to treat cancer. It functions similarly to nocodazole. Why do you think this could be an effective cancer treatment?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If cells are kept in mitosis indefinitely, many will die</a:t>
            </a:r>
          </a:p>
          <a:p>
            <a:r>
              <a:rPr lang="en-US" dirty="0">
                <a:solidFill>
                  <a:schemeClr val="tx2"/>
                </a:solidFill>
              </a:rPr>
              <a:t>Most of the cells that make up our tissues are differentiated/post-mitotic (they don’t go through the cell cycle and divide anymore)</a:t>
            </a:r>
          </a:p>
          <a:p>
            <a:r>
              <a:rPr lang="en-US" dirty="0">
                <a:solidFill>
                  <a:schemeClr val="tx2"/>
                </a:solidFill>
              </a:rPr>
              <a:t>We now know that p53-/- cells continue through the cell cycle, even when damaged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should remain sensitive to drugs that target mitosis (like vincristine)</a:t>
            </a:r>
          </a:p>
          <a:p>
            <a:pPr lvl="1">
              <a:buFont typeface="Wingdings" pitchFamily="2" charset="2"/>
              <a:buChar char="à"/>
            </a:pPr>
            <a:endParaRPr lang="en-US" sz="2000" dirty="0">
              <a:solidFill>
                <a:schemeClr val="tx2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sz="2000" b="1" dirty="0">
                <a:solidFill>
                  <a:srgbClr val="800000"/>
                </a:solidFill>
              </a:rPr>
              <a:t>What other drugs/cellular assaults might be good therapeutics in p53-/- cancer cells?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74EC-92CD-9546-9EAD-02C01725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044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Reminders: Features of a Primary Research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6CB2-7BF0-FD4B-ACC7-4D2F907E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4" y="1294646"/>
            <a:ext cx="8480456" cy="53053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MUST (</a:t>
            </a:r>
            <a:r>
              <a:rPr lang="en-US" b="1" dirty="0"/>
              <a:t>ALL</a:t>
            </a:r>
            <a:r>
              <a:rPr lang="en-US" dirty="0"/>
              <a:t> of these)</a:t>
            </a:r>
          </a:p>
          <a:p>
            <a:r>
              <a:rPr lang="en-US" b="1" dirty="0"/>
              <a:t>Be peer reviewed </a:t>
            </a:r>
            <a:r>
              <a:rPr lang="en-US" dirty="0"/>
              <a:t>(all articles on NCBI </a:t>
            </a:r>
            <a:r>
              <a:rPr lang="en-US" dirty="0" err="1"/>
              <a:t>pubmed</a:t>
            </a:r>
            <a:r>
              <a:rPr lang="en-US" dirty="0"/>
              <a:t> are peer reviewed)</a:t>
            </a:r>
          </a:p>
          <a:p>
            <a:r>
              <a:rPr lang="en-US" b="1" dirty="0"/>
              <a:t>Contain Materials and Methods</a:t>
            </a:r>
            <a:r>
              <a:rPr lang="en-US" dirty="0"/>
              <a:t> describing </a:t>
            </a:r>
            <a:r>
              <a:rPr lang="en-US" i="1" dirty="0"/>
              <a:t>how</a:t>
            </a:r>
            <a:r>
              <a:rPr lang="en-US" dirty="0"/>
              <a:t> experiments were performed (may appear in the body of the paper or in supplemental data)</a:t>
            </a:r>
          </a:p>
          <a:p>
            <a:r>
              <a:rPr lang="en-US" b="1" dirty="0"/>
              <a:t>Present DATA </a:t>
            </a:r>
            <a:r>
              <a:rPr lang="en-US" dirty="0"/>
              <a:t>(results of experimental approaches)</a:t>
            </a:r>
          </a:p>
          <a:p>
            <a:pPr lvl="1"/>
            <a:r>
              <a:rPr lang="en-US" dirty="0"/>
              <a:t>Tables and/or graphs</a:t>
            </a:r>
          </a:p>
          <a:p>
            <a:pPr lvl="1"/>
            <a:r>
              <a:rPr lang="en-US" dirty="0"/>
              <a:t>Western, northern, or southern blots</a:t>
            </a:r>
          </a:p>
          <a:p>
            <a:pPr lvl="1"/>
            <a:r>
              <a:rPr lang="en-US" dirty="0"/>
              <a:t>Microscopy, structural renderings</a:t>
            </a:r>
          </a:p>
          <a:p>
            <a:pPr lvl="1"/>
            <a:r>
              <a:rPr lang="en-US" dirty="0"/>
              <a:t>A paper with figures that are exclusively models or cartoons is unlikely to be a research article</a:t>
            </a:r>
          </a:p>
          <a:p>
            <a:r>
              <a:rPr lang="en-US" dirty="0"/>
              <a:t>Be the </a:t>
            </a:r>
            <a:r>
              <a:rPr lang="en-US" b="1" dirty="0"/>
              <a:t>first time </a:t>
            </a:r>
            <a:r>
              <a:rPr lang="en-US" dirty="0"/>
              <a:t>these specific experiments have been published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Clinical and bioinformatics studies </a:t>
            </a:r>
            <a:r>
              <a:rPr lang="en-US" b="1" i="1" dirty="0"/>
              <a:t>may</a:t>
            </a:r>
            <a:r>
              <a:rPr lang="en-US" dirty="0"/>
              <a:t> meet these criteria (and count towards your 4 required primary research articles) but on their own will </a:t>
            </a:r>
            <a:r>
              <a:rPr lang="en-US" u="sng" dirty="0"/>
              <a:t>not</a:t>
            </a:r>
            <a:r>
              <a:rPr lang="en-US" dirty="0"/>
              <a:t> provide the functional detail you need to complete your essay and graphical representation of your cancer gene’s </a:t>
            </a:r>
            <a:r>
              <a:rPr lang="en-US" b="1" dirty="0"/>
              <a:t>cellular function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09FD-6A68-8045-B890-49AF666F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C69E-3FC0-8A43-A034-2264720B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895390"/>
          </a:xfrm>
        </p:spPr>
        <p:txBody>
          <a:bodyPr/>
          <a:lstStyle/>
          <a:p>
            <a:r>
              <a:rPr lang="en-US" dirty="0"/>
              <a:t>Appreciate the crosstalk between the p53 and </a:t>
            </a:r>
            <a:r>
              <a:rPr lang="en-US" dirty="0" err="1"/>
              <a:t>pRB</a:t>
            </a:r>
            <a:r>
              <a:rPr lang="en-US" dirty="0"/>
              <a:t> pathways</a:t>
            </a:r>
          </a:p>
          <a:p>
            <a:r>
              <a:rPr lang="en-US" dirty="0"/>
              <a:t>Be able to describe 2 (or more) ways in which redundancy is built into cell cycle control to limit tumorigenic potential</a:t>
            </a:r>
          </a:p>
          <a:p>
            <a:r>
              <a:rPr lang="en-US" dirty="0"/>
              <a:t>Apply understanding of p53 regulation to interpret data figures from research article</a:t>
            </a:r>
          </a:p>
        </p:txBody>
      </p:sp>
    </p:spTree>
    <p:extLst>
      <p:ext uri="{BB962C8B-B14F-4D97-AF65-F5344CB8AC3E}">
        <p14:creationId xmlns:p14="http://schemas.microsoft.com/office/powerpoint/2010/main" val="526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3404-A265-FF49-9EAA-997FEDBD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912"/>
            <a:ext cx="8913813" cy="914400"/>
          </a:xfrm>
        </p:spPr>
        <p:txBody>
          <a:bodyPr/>
          <a:lstStyle/>
          <a:p>
            <a:r>
              <a:rPr lang="en-US" dirty="0"/>
              <a:t>Mdm2 keep p53 levels 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0D78-F9A5-DB4C-B96D-40810C82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558345"/>
            <a:ext cx="4262907" cy="5086057"/>
          </a:xfrm>
        </p:spPr>
        <p:txBody>
          <a:bodyPr>
            <a:normAutofit/>
          </a:bodyPr>
          <a:lstStyle/>
          <a:p>
            <a:r>
              <a:rPr lang="en-US" dirty="0"/>
              <a:t>p53 is a transcriptional regulator </a:t>
            </a:r>
            <a:r>
              <a:rPr lang="en-US" dirty="0">
                <a:sym typeface="Wingdings" pitchFamily="2" charset="2"/>
              </a:rPr>
              <a:t> promotes expression of MDM2</a:t>
            </a:r>
          </a:p>
          <a:p>
            <a:r>
              <a:rPr lang="en-US" dirty="0">
                <a:sym typeface="Wingdings" pitchFamily="2" charset="2"/>
              </a:rPr>
              <a:t>MDM2 is as ubiquitin ligase  places ubiquitin ‘tags’ on p53 to mark it for degradation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Cancers can co-opt this process &amp; overexpress MDM2 </a:t>
            </a:r>
          </a:p>
          <a:p>
            <a:r>
              <a:rPr lang="en-US" dirty="0" err="1">
                <a:sym typeface="Wingdings" pitchFamily="2" charset="2"/>
              </a:rPr>
              <a:t>Onocgenic</a:t>
            </a:r>
            <a:r>
              <a:rPr lang="en-US" dirty="0">
                <a:sym typeface="Wingdings" pitchFamily="2" charset="2"/>
              </a:rPr>
              <a:t> MDM2 keeps p53 levels low and prevents cell cycle arrest</a:t>
            </a:r>
            <a:endParaRPr lang="en-US" dirty="0"/>
          </a:p>
        </p:txBody>
      </p:sp>
      <p:pic>
        <p:nvPicPr>
          <p:cNvPr id="4" name="Picture 2" descr="figure_09_10">
            <a:extLst>
              <a:ext uri="{FF2B5EF4-FFF2-40B4-BE49-F238E27FC236}">
                <a16:creationId xmlns:a16="http://schemas.microsoft.com/office/drawing/2014/main" id="{97A92BB6-D95C-894B-AB9A-05183F2E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10" y="1558345"/>
            <a:ext cx="4225903" cy="482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9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EFA-EB03-2547-B19D-5CB4A88E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5822"/>
            <a:ext cx="8913813" cy="914400"/>
          </a:xfrm>
        </p:spPr>
        <p:txBody>
          <a:bodyPr/>
          <a:lstStyle/>
          <a:p>
            <a:r>
              <a:rPr lang="en-US" dirty="0"/>
              <a:t>Who keeps tabs on Mdm2?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F506-C92C-A445-84BF-032A5E09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1674253"/>
            <a:ext cx="8274139" cy="4971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p53 levels </a:t>
            </a:r>
            <a:r>
              <a:rPr lang="en-US" dirty="0">
                <a:sym typeface="Wingdings" pitchFamily="2" charset="2"/>
              </a:rPr>
              <a:t> Mdm2 expression</a:t>
            </a:r>
          </a:p>
          <a:p>
            <a:r>
              <a:rPr lang="en-US" dirty="0">
                <a:sym typeface="Wingdings" pitchFamily="2" charset="2"/>
              </a:rPr>
              <a:t>To sustain p53 dependent response (until damage is corrected), degradation of p53 by Mdm2 must be limited</a:t>
            </a:r>
          </a:p>
          <a:p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How? ‘Turn off’ Mdm2 activity!</a:t>
            </a:r>
          </a:p>
          <a:p>
            <a:endParaRPr lang="en-US" dirty="0">
              <a:solidFill>
                <a:srgbClr val="800000"/>
              </a:solidFill>
              <a:sym typeface="Wingdings" pitchFamily="2" charset="2"/>
            </a:endParaRPr>
          </a:p>
          <a:p>
            <a:endParaRPr lang="en-US" dirty="0">
              <a:solidFill>
                <a:srgbClr val="800000"/>
              </a:solidFill>
              <a:sym typeface="Wingdings" pitchFamily="2" charset="2"/>
            </a:endParaRPr>
          </a:p>
          <a:p>
            <a:endParaRPr lang="en-US" dirty="0">
              <a:solidFill>
                <a:srgbClr val="800000"/>
              </a:solidFill>
              <a:sym typeface="Wingdings" pitchFamily="2" charset="2"/>
            </a:endParaRPr>
          </a:p>
          <a:p>
            <a:endParaRPr lang="en-US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p14ARF is a negative regulator of Mdm2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Binds and sequesters Mdm2 so it can’t degrade p53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3" descr="figure 9">
            <a:extLst>
              <a:ext uri="{FF2B5EF4-FFF2-40B4-BE49-F238E27FC236}">
                <a16:creationId xmlns:a16="http://schemas.microsoft.com/office/drawing/2014/main" id="{F4D9B49D-9F19-0643-BE5A-0A2A52E0D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7" b="84502"/>
          <a:stretch/>
        </p:blipFill>
        <p:spPr bwMode="auto">
          <a:xfrm>
            <a:off x="1442434" y="3520289"/>
            <a:ext cx="6594127" cy="176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8F2-F87B-C246-B67A-38689960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71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p14ARF is a tumor suppressor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3473-2969-394D-BE7E-8DEA2125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49" y="1400609"/>
            <a:ext cx="6101085" cy="32713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p14ARF –I Mdm2 –I p53</a:t>
            </a:r>
          </a:p>
          <a:p>
            <a:r>
              <a:rPr lang="en-US" dirty="0"/>
              <a:t>Loss of p14ARF frees Mdm2 to promote p53 degradation</a:t>
            </a:r>
          </a:p>
          <a:p>
            <a:r>
              <a:rPr lang="en-US" dirty="0"/>
              <a:t>In a tumor prone animal model, loss of p14ARF allows cancer to progress faster</a:t>
            </a:r>
          </a:p>
        </p:txBody>
      </p:sp>
      <p:pic>
        <p:nvPicPr>
          <p:cNvPr id="4" name="Picture 3" descr="figure 9">
            <a:extLst>
              <a:ext uri="{FF2B5EF4-FFF2-40B4-BE49-F238E27FC236}">
                <a16:creationId xmlns:a16="http://schemas.microsoft.com/office/drawing/2014/main" id="{CCEEE7B5-63BE-804A-9429-A068475A9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0" t="26515" r="43413" b="43310"/>
          <a:stretch/>
        </p:blipFill>
        <p:spPr bwMode="auto">
          <a:xfrm>
            <a:off x="631880" y="3581096"/>
            <a:ext cx="2730321" cy="30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igure 9">
            <a:extLst>
              <a:ext uri="{FF2B5EF4-FFF2-40B4-BE49-F238E27FC236}">
                <a16:creationId xmlns:a16="http://schemas.microsoft.com/office/drawing/2014/main" id="{D6557B75-EE67-5F4D-B597-BA4C5AEDE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9" b="63066"/>
          <a:stretch/>
        </p:blipFill>
        <p:spPr bwMode="auto">
          <a:xfrm>
            <a:off x="6248412" y="1432950"/>
            <a:ext cx="2665401" cy="2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3F063C-9372-654A-AE2C-2DAAFEBF7375}"/>
              </a:ext>
            </a:extLst>
          </p:cNvPr>
          <p:cNvSpPr txBox="1">
            <a:spLocks/>
          </p:cNvSpPr>
          <p:nvPr/>
        </p:nvSpPr>
        <p:spPr>
          <a:xfrm>
            <a:off x="3454510" y="4211392"/>
            <a:ext cx="2340984" cy="240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Animals succumb to their cancer sooner</a:t>
            </a:r>
          </a:p>
        </p:txBody>
      </p:sp>
      <p:pic>
        <p:nvPicPr>
          <p:cNvPr id="7" name="Picture 3" descr="figure 9">
            <a:extLst>
              <a:ext uri="{FF2B5EF4-FFF2-40B4-BE49-F238E27FC236}">
                <a16:creationId xmlns:a16="http://schemas.microsoft.com/office/drawing/2014/main" id="{C6E78042-08AF-EE43-BA93-5AEEA348F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9" t="57999" b="3896"/>
          <a:stretch/>
        </p:blipFill>
        <p:spPr bwMode="auto">
          <a:xfrm>
            <a:off x="6248411" y="3966694"/>
            <a:ext cx="2665401" cy="26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6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73F2-EC9D-E74F-AAED-032594B8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7068"/>
            <a:ext cx="8913813" cy="914400"/>
          </a:xfrm>
        </p:spPr>
        <p:txBody>
          <a:bodyPr/>
          <a:lstStyle/>
          <a:p>
            <a:r>
              <a:rPr lang="en-US" dirty="0"/>
              <a:t>p53 as a ’Gatekeeper’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3F1E-37A5-1A42-8A00-44582415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3371267"/>
            <a:ext cx="8428686" cy="3486733"/>
          </a:xfrm>
        </p:spPr>
        <p:txBody>
          <a:bodyPr>
            <a:normAutofit/>
          </a:bodyPr>
          <a:lstStyle/>
          <a:p>
            <a:r>
              <a:rPr lang="en-US" dirty="0"/>
              <a:t>p14ARF is an E2F transcriptional target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What happens if </a:t>
            </a:r>
            <a:r>
              <a:rPr lang="en-US" b="1" dirty="0" err="1">
                <a:solidFill>
                  <a:srgbClr val="800000"/>
                </a:solidFill>
              </a:rPr>
              <a:t>pRB</a:t>
            </a:r>
            <a:r>
              <a:rPr lang="en-US" b="1" dirty="0">
                <a:solidFill>
                  <a:srgbClr val="800000"/>
                </a:solidFill>
              </a:rPr>
              <a:t> tumor suppressor function is lost?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pRB</a:t>
            </a:r>
            <a:r>
              <a:rPr lang="en-US" dirty="0">
                <a:solidFill>
                  <a:schemeClr val="tx1"/>
                </a:solidFill>
              </a:rPr>
              <a:t> —I E2F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p14ARF –I Mdm2 –I p53 –I cell cycle progression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Loss of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pRB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= more E2F activity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= more p14ARF protein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= less Mdm2 activity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= more p53 protein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 cell cycle arrest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figure 9">
            <a:extLst>
              <a:ext uri="{FF2B5EF4-FFF2-40B4-BE49-F238E27FC236}">
                <a16:creationId xmlns:a16="http://schemas.microsoft.com/office/drawing/2014/main" id="{C99BE87E-EC46-C54C-8868-43CA2E633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1" b="84502"/>
          <a:stretch/>
        </p:blipFill>
        <p:spPr bwMode="auto">
          <a:xfrm>
            <a:off x="110910" y="1639011"/>
            <a:ext cx="8799294" cy="157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688EE-220C-D94F-8EFE-29DAEDD7CB2F}"/>
              </a:ext>
            </a:extLst>
          </p:cNvPr>
          <p:cNvSpPr txBox="1"/>
          <p:nvPr/>
        </p:nvSpPr>
        <p:spPr>
          <a:xfrm>
            <a:off x="6483072" y="5114633"/>
            <a:ext cx="2427132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Safeguard to prevent cancer resulting from </a:t>
            </a:r>
            <a:r>
              <a:rPr lang="en-US" b="1" dirty="0" err="1">
                <a:solidFill>
                  <a:srgbClr val="0070C0"/>
                </a:solidFill>
              </a:rPr>
              <a:t>pRB</a:t>
            </a:r>
            <a:r>
              <a:rPr lang="en-US" b="1" dirty="0">
                <a:solidFill>
                  <a:srgbClr val="0070C0"/>
                </a:solidFill>
              </a:rPr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48934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644-56AE-9C47-8E02-55D3832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487"/>
            <a:ext cx="8913813" cy="914400"/>
          </a:xfrm>
        </p:spPr>
        <p:txBody>
          <a:bodyPr/>
          <a:lstStyle/>
          <a:p>
            <a:r>
              <a:rPr lang="en-US" dirty="0"/>
              <a:t>p53 as a ‘Gatekeeper’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910D-5C65-504B-BEBA-C5C93C4A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53" y="1226887"/>
            <a:ext cx="7861105" cy="53521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EA010F-7686-8645-9FEB-C8D57FA90264}"/>
              </a:ext>
            </a:extLst>
          </p:cNvPr>
          <p:cNvSpPr/>
          <p:nvPr/>
        </p:nvSpPr>
        <p:spPr>
          <a:xfrm>
            <a:off x="270456" y="3271235"/>
            <a:ext cx="8139448" cy="342578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797B2-4F44-3940-9636-B5F1989F3EB0}"/>
              </a:ext>
            </a:extLst>
          </p:cNvPr>
          <p:cNvSpPr txBox="1"/>
          <p:nvPr/>
        </p:nvSpPr>
        <p:spPr>
          <a:xfrm>
            <a:off x="526352" y="3579788"/>
            <a:ext cx="7861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P53 is a transcriptional regulator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Sustained high levels of p53 promotes multi-pronged activation of apoptotic pathways by increasing expression of: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FAS (‘death receptor’ protein)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IGF-binding protein (binds and sequesters extracellular insulin-like growth factor: IGF)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Proapoptotic factors </a:t>
            </a:r>
            <a:r>
              <a:rPr lang="en-US" sz="2000" dirty="0" err="1"/>
              <a:t>Bax</a:t>
            </a:r>
            <a:r>
              <a:rPr lang="en-US" sz="2000" dirty="0"/>
              <a:t> and FOXO3, </a:t>
            </a:r>
            <a:r>
              <a:rPr lang="en-US" sz="2000" dirty="0" err="1"/>
              <a:t>etc</a:t>
            </a:r>
            <a:endParaRPr lang="en-US" sz="2000" dirty="0"/>
          </a:p>
          <a:p>
            <a:pPr marL="742950" lvl="1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644-56AE-9C47-8E02-55D3832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487"/>
            <a:ext cx="8913813" cy="914400"/>
          </a:xfrm>
        </p:spPr>
        <p:txBody>
          <a:bodyPr/>
          <a:lstStyle/>
          <a:p>
            <a:r>
              <a:rPr lang="en-US" dirty="0"/>
              <a:t>p53 as a ‘Gatekeeper’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910D-5C65-504B-BEBA-C5C93C4A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53" y="1226887"/>
            <a:ext cx="7861105" cy="53521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EA010F-7686-8645-9FEB-C8D57FA90264}"/>
              </a:ext>
            </a:extLst>
          </p:cNvPr>
          <p:cNvSpPr/>
          <p:nvPr/>
        </p:nvSpPr>
        <p:spPr>
          <a:xfrm>
            <a:off x="270456" y="3271235"/>
            <a:ext cx="8139448" cy="342578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797B2-4F44-3940-9636-B5F1989F3EB0}"/>
              </a:ext>
            </a:extLst>
          </p:cNvPr>
          <p:cNvSpPr txBox="1"/>
          <p:nvPr/>
        </p:nvSpPr>
        <p:spPr>
          <a:xfrm>
            <a:off x="1841653" y="3939856"/>
            <a:ext cx="54623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How does </a:t>
            </a:r>
            <a:r>
              <a:rPr lang="en-US" sz="2000" b="1" dirty="0" err="1">
                <a:solidFill>
                  <a:srgbClr val="800000"/>
                </a:solidFill>
              </a:rPr>
              <a:t>pRB</a:t>
            </a:r>
            <a:r>
              <a:rPr lang="en-US" sz="2000" b="1" dirty="0">
                <a:solidFill>
                  <a:srgbClr val="800000"/>
                </a:solidFill>
              </a:rPr>
              <a:t> loss EVER cause cancer??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Retinoblastoma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Osteosarcoma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Non small cell lung cancer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644-56AE-9C47-8E02-55D3832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4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Low p53 levels permit retinoblastoma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910D-5C65-504B-BEBA-C5C93C4A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53" y="1226887"/>
            <a:ext cx="7861105" cy="53521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50680-C983-E443-87A1-EFAFDE003BB2}"/>
              </a:ext>
            </a:extLst>
          </p:cNvPr>
          <p:cNvSpPr txBox="1"/>
          <p:nvPr/>
        </p:nvSpPr>
        <p:spPr>
          <a:xfrm>
            <a:off x="526353" y="6009965"/>
            <a:ext cx="6183540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Retinal cells naturally express high levels of Mdm2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Overwhelms p14ARF levels and p53 is degraded</a:t>
            </a:r>
          </a:p>
        </p:txBody>
      </p:sp>
    </p:spTree>
    <p:extLst>
      <p:ext uri="{BB962C8B-B14F-4D97-AF65-F5344CB8AC3E}">
        <p14:creationId xmlns:p14="http://schemas.microsoft.com/office/powerpoint/2010/main" val="64680005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4009</TotalTime>
  <Words>1316</Words>
  <Application>Microsoft Macintosh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Perception</vt:lpstr>
      <vt:lpstr>Updates and Reminders</vt:lpstr>
      <vt:lpstr>Lecture 11 Objectives</vt:lpstr>
      <vt:lpstr>Mdm2 keep p53 levels low</vt:lpstr>
      <vt:lpstr>Who keeps tabs on Mdm2?</vt:lpstr>
      <vt:lpstr>p14ARF is a tumor suppressor</vt:lpstr>
      <vt:lpstr>p53 as a ’Gatekeeper’</vt:lpstr>
      <vt:lpstr>p53 as a ‘Gatekeeper’</vt:lpstr>
      <vt:lpstr>p53 as a ‘Gatekeeper’</vt:lpstr>
      <vt:lpstr>Low p53 levels permit retinoblastoma </vt:lpstr>
      <vt:lpstr>Loss of p53 function is rate limiting in other cancers</vt:lpstr>
      <vt:lpstr>Applying what you know</vt:lpstr>
      <vt:lpstr>Assessing DNA content</vt:lpstr>
      <vt:lpstr>Assessing DNA content</vt:lpstr>
      <vt:lpstr>Assessing Cell Cycle Distribution</vt:lpstr>
      <vt:lpstr>Following the data…</vt:lpstr>
      <vt:lpstr>Revised interpretations</vt:lpstr>
      <vt:lpstr>Applying what we’ve learned</vt:lpstr>
      <vt:lpstr>Reminders: Features of a Primary Research Article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212</cp:revision>
  <dcterms:created xsi:type="dcterms:W3CDTF">2019-01-10T15:40:22Z</dcterms:created>
  <dcterms:modified xsi:type="dcterms:W3CDTF">2020-02-07T02:25:14Z</dcterms:modified>
</cp:coreProperties>
</file>