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438" r:id="rId2"/>
    <p:sldId id="439" r:id="rId3"/>
    <p:sldId id="406" r:id="rId4"/>
    <p:sldId id="437" r:id="rId5"/>
    <p:sldId id="436" r:id="rId6"/>
    <p:sldId id="440" r:id="rId7"/>
    <p:sldId id="411" r:id="rId8"/>
    <p:sldId id="410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34" r:id="rId17"/>
    <p:sldId id="435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4"/>
    <p:restoredTop sz="94652"/>
  </p:normalViewPr>
  <p:slideViewPr>
    <p:cSldViewPr snapToGrid="0" snapToObjects="1">
      <p:cViewPr varScale="1">
        <p:scale>
          <a:sx n="175" d="100"/>
          <a:sy n="175" d="100"/>
        </p:scale>
        <p:origin x="-104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8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and Reminders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#4 due by the start of class on Thursday</a:t>
            </a:r>
          </a:p>
          <a:p>
            <a:r>
              <a:rPr lang="en-US" dirty="0" smtClean="0"/>
              <a:t>Primary literature workshop #3 on Monday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Quiz #2: </a:t>
            </a:r>
          </a:p>
          <a:p>
            <a:pPr lvl="1"/>
            <a:r>
              <a:rPr lang="en-US" dirty="0" smtClean="0"/>
              <a:t>Answer key available on canvas</a:t>
            </a:r>
          </a:p>
          <a:p>
            <a:pPr lvl="1"/>
            <a:r>
              <a:rPr lang="en-US" dirty="0" smtClean="0"/>
              <a:t>Review your answers AND the answer key before asking for clarifications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2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C950BFD-034D-004A-A76E-DEE1529F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it matter how many doublings it takes?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24479E-B1E4-054D-B73F-C62A04E2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44801"/>
            <a:ext cx="8991600" cy="4552213"/>
          </a:xfrm>
        </p:spPr>
        <p:txBody>
          <a:bodyPr>
            <a:noAutofit/>
          </a:bodyPr>
          <a:lstStyle/>
          <a:p>
            <a:r>
              <a:rPr lang="en-US" dirty="0"/>
              <a:t>Cells have an intrinsic limit to how many times they can divide 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experimentally determined to be as few as 50 or 60 doubling cycles</a:t>
            </a:r>
            <a:endParaRPr lang="en-US" sz="2000" u="sng" dirty="0">
              <a:sym typeface="Wingdings" pitchFamily="2" charset="2"/>
            </a:endParaRPr>
          </a:p>
          <a:p>
            <a:endParaRPr lang="en-US" u="sng" dirty="0">
              <a:sym typeface="Wingdings" pitchFamily="2" charset="2"/>
            </a:endParaRPr>
          </a:p>
          <a:p>
            <a:endParaRPr lang="en-US" u="sng" dirty="0">
              <a:sym typeface="Wingdings" pitchFamily="2" charset="2"/>
            </a:endParaRPr>
          </a:p>
          <a:p>
            <a:pPr marL="0" indent="0">
              <a:buNone/>
            </a:pPr>
            <a:endParaRPr lang="en-US" u="sng" dirty="0">
              <a:sym typeface="Wingdings" pitchFamily="2" charset="2"/>
            </a:endParaRPr>
          </a:p>
          <a:p>
            <a:r>
              <a:rPr lang="en-US" dirty="0"/>
              <a:t>Even if </a:t>
            </a:r>
            <a:r>
              <a:rPr lang="en-US" dirty="0" err="1"/>
              <a:t>oncogeneic</a:t>
            </a:r>
            <a:r>
              <a:rPr lang="en-US" dirty="0"/>
              <a:t> mutations were acquired in infancy, a detectable tumor mass would never form before cells stopped </a:t>
            </a:r>
            <a:r>
              <a:rPr lang="en-US" dirty="0" smtClean="0"/>
              <a:t>dividing!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Cancer cells MUST bypass this intrinsic limit</a:t>
            </a:r>
            <a:endParaRPr lang="en-US" b="1" dirty="0">
              <a:solidFill>
                <a:srgbClr val="000090"/>
              </a:solidFill>
            </a:endParaRPr>
          </a:p>
        </p:txBody>
      </p:sp>
      <p:pic>
        <p:nvPicPr>
          <p:cNvPr id="8" name="Picture 2" descr="figure_10_04a">
            <a:extLst>
              <a:ext uri="{FF2B5EF4-FFF2-40B4-BE49-F238E27FC236}">
                <a16:creationId xmlns="" xmlns:a16="http://schemas.microsoft.com/office/drawing/2014/main" id="{063BD908-8C1B-3A42-B6EA-62872C2EC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"/>
          <a:stretch/>
        </p:blipFill>
        <p:spPr bwMode="auto">
          <a:xfrm>
            <a:off x="4495031" y="2953298"/>
            <a:ext cx="4017597" cy="212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0554E54-8F01-274C-95BD-7D20261B1F1A}"/>
              </a:ext>
            </a:extLst>
          </p:cNvPr>
          <p:cNvSpPr txBox="1"/>
          <p:nvPr/>
        </p:nvSpPr>
        <p:spPr>
          <a:xfrm>
            <a:off x="450760" y="3361386"/>
            <a:ext cx="3635011" cy="1595243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00000"/>
                </a:solidFill>
              </a:rPr>
              <a:t>Mutational analysis suggests tumors may need 200+ generations to form</a:t>
            </a:r>
          </a:p>
        </p:txBody>
      </p:sp>
    </p:spTree>
    <p:extLst>
      <p:ext uri="{BB962C8B-B14F-4D97-AF65-F5344CB8AC3E}">
        <p14:creationId xmlns:p14="http://schemas.microsoft.com/office/powerpoint/2010/main" val="384768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1097E-D346-1A45-98FB-3D406FFC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 to immortality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A2A58-2FB6-FC46-AA2C-F6E368DA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485622"/>
            <a:ext cx="7610476" cy="3979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Replicative Senescence</a:t>
            </a:r>
            <a:endParaRPr lang="en-US" sz="2200" dirty="0"/>
          </a:p>
          <a:p>
            <a:r>
              <a:rPr lang="en-US" sz="2200" dirty="0"/>
              <a:t>Are metabolically active but non-proliferative</a:t>
            </a:r>
          </a:p>
          <a:p>
            <a:r>
              <a:rPr lang="en-US" sz="2200" dirty="0"/>
              <a:t>Are sustained by growth factors &amp; nutrients, but do not re-enter the cell cycle</a:t>
            </a:r>
          </a:p>
          <a:p>
            <a:pPr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Disconnect between growth factor signaling and proliferative response are poorly understood</a:t>
            </a:r>
          </a:p>
          <a:p>
            <a:pPr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Together with the fact that replicative potential decreases with age suggests a cell-autonomous mechanism regulates the finite # of divisions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516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709945-346A-7F43-B735-0326F695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Inducing senescence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9BB68D-C27A-1B4D-9E1B-0928829E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Cell Physiological stresses </a:t>
            </a:r>
            <a:r>
              <a:rPr lang="en-US" b="1" dirty="0">
                <a:solidFill>
                  <a:srgbClr val="800000"/>
                </a:solidFill>
                <a:sym typeface="Wingdings" pitchFamily="2" charset="2"/>
              </a:rPr>
              <a:t> senescence</a:t>
            </a:r>
          </a:p>
          <a:p>
            <a:r>
              <a:rPr lang="en-US" dirty="0">
                <a:sym typeface="Wingdings" pitchFamily="2" charset="2"/>
              </a:rPr>
              <a:t>Signaling cascade involving CDK inhibitors p16</a:t>
            </a:r>
            <a:r>
              <a:rPr lang="en-US" baseline="30000" dirty="0">
                <a:sym typeface="Wingdings" pitchFamily="2" charset="2"/>
              </a:rPr>
              <a:t>INK4A</a:t>
            </a:r>
            <a:r>
              <a:rPr lang="en-US" dirty="0">
                <a:sym typeface="Wingdings" pitchFamily="2" charset="2"/>
              </a:rPr>
              <a:t> and p21</a:t>
            </a:r>
            <a:r>
              <a:rPr lang="en-US" baseline="30000" dirty="0">
                <a:sym typeface="Wingdings" pitchFamily="2" charset="2"/>
              </a:rPr>
              <a:t>Cip1</a:t>
            </a:r>
            <a:r>
              <a:rPr lang="en-US" dirty="0">
                <a:sym typeface="Wingdings" pitchFamily="2" charset="2"/>
              </a:rPr>
              <a:t> and p53</a:t>
            </a:r>
            <a:endParaRPr lang="en-US" baseline="30000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Function through </a:t>
            </a:r>
            <a:r>
              <a:rPr lang="en-US" dirty="0" err="1">
                <a:sym typeface="Wingdings" pitchFamily="2" charset="2"/>
              </a:rPr>
              <a:t>pRB</a:t>
            </a:r>
            <a:r>
              <a:rPr lang="en-US" dirty="0">
                <a:sym typeface="Wingdings" pitchFamily="2" charset="2"/>
              </a:rPr>
              <a:t> &amp; p53 pathways and so may be bypassed in cancers where these pathways are corrupted</a:t>
            </a:r>
          </a:p>
          <a:p>
            <a:r>
              <a:rPr lang="en-US" dirty="0">
                <a:sym typeface="Wingdings" pitchFamily="2" charset="2"/>
              </a:rPr>
              <a:t>Still not clear what factors activate this signaling</a:t>
            </a:r>
          </a:p>
          <a:p>
            <a:pPr lvl="1"/>
            <a:r>
              <a:rPr lang="en-US" dirty="0">
                <a:sym typeface="Wingdings" pitchFamily="2" charset="2"/>
              </a:rPr>
              <a:t>May be a measure of accumulated stress, not cell age or # divisions </a:t>
            </a:r>
            <a:r>
              <a:rPr lang="en-US" i="1" dirty="0">
                <a:sym typeface="Wingdings" pitchFamily="2" charset="2"/>
              </a:rPr>
              <a:t>per </a:t>
            </a:r>
            <a:r>
              <a:rPr lang="en-US" i="1" dirty="0" err="1">
                <a:sym typeface="Wingdings" pitchFamily="2" charset="2"/>
              </a:rPr>
              <a:t>ser</a:t>
            </a:r>
            <a:endParaRPr lang="en-US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10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ADEB1-01A6-BE42-932C-FF4267BD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851"/>
            <a:ext cx="9144000" cy="914400"/>
          </a:xfrm>
        </p:spPr>
        <p:txBody>
          <a:bodyPr>
            <a:noAutofit/>
          </a:bodyPr>
          <a:lstStyle/>
          <a:p>
            <a:r>
              <a:rPr lang="en-US" sz="3200" dirty="0"/>
              <a:t>cancer deterrent or promoter?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8504A7-3FFD-0B4E-80BF-6751D835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5" y="1390918"/>
            <a:ext cx="8744755" cy="524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800000"/>
                </a:solidFill>
              </a:rPr>
              <a:t>Senescence limits cancer cell growth</a:t>
            </a:r>
          </a:p>
          <a:p>
            <a:pPr marL="0" indent="0">
              <a:buNone/>
            </a:pPr>
            <a:r>
              <a:rPr lang="en-US" dirty="0"/>
              <a:t>Can cells detect and respond to cellular changes induced by oncogenes?</a:t>
            </a:r>
          </a:p>
          <a:p>
            <a:r>
              <a:rPr lang="en-US" dirty="0"/>
              <a:t>High expression of oncogenes (like Ras) can promote senescence</a:t>
            </a:r>
          </a:p>
          <a:p>
            <a:r>
              <a:rPr lang="en-US" dirty="0"/>
              <a:t>Ras often become amplified later in tumor development (after senescence-inducing pathways are bypassed?)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800000"/>
                </a:solidFill>
              </a:rPr>
              <a:t>Senescence promotes cancer growth</a:t>
            </a:r>
          </a:p>
          <a:p>
            <a:r>
              <a:rPr lang="en-US" dirty="0">
                <a:solidFill>
                  <a:schemeClr val="tx2"/>
                </a:solidFill>
              </a:rPr>
              <a:t>Release pro-inflammatory cytokines (for weeks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 months)</a:t>
            </a:r>
          </a:p>
          <a:p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Recruit immune cells that can in turn perturb the microenvironment and promote tumor progression (Chapter 11)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B9319F-DAFF-5343-B443-E0102EA4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to immortality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8350CE0-9B09-B649-9B09-84D3D0F5A3E9}"/>
              </a:ext>
            </a:extLst>
          </p:cNvPr>
          <p:cNvSpPr txBox="1">
            <a:spLocks/>
          </p:cNvSpPr>
          <p:nvPr/>
        </p:nvSpPr>
        <p:spPr>
          <a:xfrm>
            <a:off x="540913" y="2219929"/>
            <a:ext cx="808095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Even if senescence is bypassed, cells only have only another 10-20 generations before they experience widespread apoptosis</a:t>
            </a:r>
          </a:p>
          <a:p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Brings us to 60-80 total generations  still not enough for a tumor to form!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sym typeface="Wingdings" pitchFamily="2" charset="2"/>
              </a:rPr>
              <a:t>What causes this apoptosis?</a:t>
            </a:r>
          </a:p>
        </p:txBody>
      </p:sp>
      <p:pic>
        <p:nvPicPr>
          <p:cNvPr id="5" name="Picture 2" descr="figure_10_14b">
            <a:extLst>
              <a:ext uri="{FF2B5EF4-FFF2-40B4-BE49-F238E27FC236}">
                <a16:creationId xmlns="" xmlns:a16="http://schemas.microsoft.com/office/drawing/2014/main" id="{9DACE6AF-116B-6747-B6C6-E0DEEC2B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56" y="4237486"/>
            <a:ext cx="5034643" cy="219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8F259D5-7C28-3B41-9AD3-B35823B5A705}"/>
              </a:ext>
            </a:extLst>
          </p:cNvPr>
          <p:cNvSpPr txBox="1"/>
          <p:nvPr/>
        </p:nvSpPr>
        <p:spPr>
          <a:xfrm>
            <a:off x="540913" y="5149039"/>
            <a:ext cx="3026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Progressive telomere shortening!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C884A3-A2E7-914F-A012-B2691165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telomeres shorten?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5C9651-D73C-E449-8204-9ACEEE87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23" y="2170558"/>
            <a:ext cx="8615966" cy="3670767"/>
          </a:xfrm>
        </p:spPr>
        <p:txBody>
          <a:bodyPr/>
          <a:lstStyle/>
          <a:p>
            <a:r>
              <a:rPr lang="en-US" dirty="0"/>
              <a:t>Telomeres erode with each cell cycle due to the </a:t>
            </a:r>
            <a:r>
              <a:rPr lang="en-US" b="1" dirty="0">
                <a:solidFill>
                  <a:srgbClr val="800000"/>
                </a:solidFill>
              </a:rPr>
              <a:t>‘end replication problem’</a:t>
            </a:r>
          </a:p>
          <a:p>
            <a:pPr lvl="1"/>
            <a:r>
              <a:rPr lang="en-US" sz="2000" dirty="0"/>
              <a:t>DNA polymerizes 5’ to 3’ ONLY</a:t>
            </a:r>
          </a:p>
          <a:p>
            <a:pPr lvl="1"/>
            <a:r>
              <a:rPr lang="en-US" sz="2000" dirty="0"/>
              <a:t>DNA polymerase requires an RNA primer to start replicating</a:t>
            </a:r>
          </a:p>
          <a:p>
            <a:pPr lvl="1"/>
            <a:r>
              <a:rPr lang="en-US" sz="2000" dirty="0"/>
              <a:t>RNA primer is removed</a:t>
            </a:r>
          </a:p>
          <a:p>
            <a:pPr lvl="1"/>
            <a:r>
              <a:rPr lang="en-US" sz="2000" dirty="0"/>
              <a:t>No place to put new primer</a:t>
            </a:r>
          </a:p>
          <a:p>
            <a:pPr lvl="1"/>
            <a:r>
              <a:rPr lang="en-US" sz="2000" dirty="0"/>
              <a:t>End remains </a:t>
            </a:r>
            <a:r>
              <a:rPr lang="en-US" sz="2000" dirty="0" err="1"/>
              <a:t>unreplicated</a:t>
            </a:r>
            <a:endParaRPr lang="en-US" sz="2000" dirty="0"/>
          </a:p>
          <a:p>
            <a:pPr lvl="1"/>
            <a:r>
              <a:rPr lang="en-US" sz="2000" dirty="0"/>
              <a:t>repeat next cell cycle…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8A4F4DA-39CF-DD40-B8B4-3371FA78A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1"/>
          <a:stretch/>
        </p:blipFill>
        <p:spPr>
          <a:xfrm>
            <a:off x="4821058" y="3773510"/>
            <a:ext cx="3734465" cy="28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7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Telomeres shorten with age</a:t>
            </a:r>
            <a:endParaRPr lang="en-US" dirty="0"/>
          </a:p>
        </p:txBody>
      </p:sp>
      <p:pic>
        <p:nvPicPr>
          <p:cNvPr id="4" name="Content Placeholder 3" descr="Dolly-clone-sheep-1024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8" r="-1012"/>
          <a:stretch/>
        </p:blipFill>
        <p:spPr>
          <a:xfrm>
            <a:off x="253999" y="2114776"/>
            <a:ext cx="3410857" cy="4759340"/>
          </a:xfrm>
        </p:spPr>
      </p:pic>
      <p:sp>
        <p:nvSpPr>
          <p:cNvPr id="5" name="TextBox 4"/>
          <p:cNvSpPr txBox="1"/>
          <p:nvPr/>
        </p:nvSpPr>
        <p:spPr>
          <a:xfrm>
            <a:off x="4408714" y="2240642"/>
            <a:ext cx="433614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1996-2003 Dolly became the first mammal to be cloned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Dolly’s DNA donor was 6 years old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 1 year, Dolly’s telomeres were only 80% as long as they should be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Died prematurely at 6.5 years (~1/2 expected lifespan)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Dolly suffered from lung cancer and severe arthritis </a:t>
            </a:r>
            <a:r>
              <a:rPr lang="en-US" dirty="0" smtClean="0">
                <a:sym typeface="Wingdings"/>
              </a:rPr>
              <a:t> both associated with aging and telomere shortening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0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Telomeres in Space and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4143" y="2323419"/>
            <a:ext cx="4069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Mark </a:t>
            </a:r>
            <a:r>
              <a:rPr lang="en-US" dirty="0" smtClean="0"/>
              <a:t>(left) and </a:t>
            </a:r>
            <a:r>
              <a:rPr lang="en-US" dirty="0" smtClean="0"/>
              <a:t>Scott </a:t>
            </a:r>
            <a:r>
              <a:rPr lang="en-US" dirty="0" smtClean="0"/>
              <a:t>(right) Kelly </a:t>
            </a:r>
            <a:r>
              <a:rPr lang="en-US" dirty="0" smtClean="0"/>
              <a:t>are </a:t>
            </a:r>
            <a:r>
              <a:rPr lang="en-US" dirty="0" smtClean="0"/>
              <a:t>identical twin </a:t>
            </a:r>
            <a:r>
              <a:rPr lang="en-US" dirty="0" smtClean="0"/>
              <a:t>astronauts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Scott spent a year in space, Mark did not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Scott returned, his telomeres were LONGER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But once back on earth they began to shorten again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8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800000"/>
                </a:solidFill>
              </a:rPr>
              <a:t>How? Why? Environment and external influences on telomere regulation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3" name="Picture 2" descr="Astronauts-Mark-Scott-Kel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7" y="2844800"/>
            <a:ext cx="4669356" cy="31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0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11CD87D1-7435-134C-87F3-A3EB82F06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72099"/>
            <a:ext cx="8915400" cy="877824"/>
          </a:xfrm>
        </p:spPr>
        <p:txBody>
          <a:bodyPr>
            <a:normAutofit fontScale="90000"/>
          </a:bodyPr>
          <a:lstStyle/>
          <a:p>
            <a:r>
              <a:rPr lang="en-US" dirty="0"/>
              <a:t>Telomeres are ‘junk DNA’- why does their shortening matter?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80CE1976-4C90-134F-9AE9-23E7A5F7B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549923"/>
            <a:ext cx="8001000" cy="230807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strand DNA is typically sensed by the cell as DNA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TTAGGG repetitive sequence of the telomere allows for a specialized structure that ‘hides’ the single stranded DNA</a:t>
            </a:r>
          </a:p>
          <a:p>
            <a:endParaRPr lang="en-US" sz="2000" dirty="0"/>
          </a:p>
        </p:txBody>
      </p:sp>
      <p:pic>
        <p:nvPicPr>
          <p:cNvPr id="10" name="Picture 2" descr="figure_10_17">
            <a:extLst>
              <a:ext uri="{FF2B5EF4-FFF2-40B4-BE49-F238E27FC236}">
                <a16:creationId xmlns="" xmlns:a16="http://schemas.microsoft.com/office/drawing/2014/main" id="{7F872DF5-2EF4-1644-9C53-3F46140F1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3"/>
          <a:stretch/>
        </p:blipFill>
        <p:spPr bwMode="auto">
          <a:xfrm>
            <a:off x="77664" y="985412"/>
            <a:ext cx="9046311" cy="223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95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F34FFE-2BD8-D344-A9A8-FD13DC9CD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307394-F9E4-7649-8D95-66AD83CED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t-loop structure protects single strand ends from recruiting DNA damage response proteins and activating repair mechanisms</a:t>
            </a:r>
          </a:p>
          <a:p>
            <a:endParaRPr lang="en-US" sz="2000" dirty="0"/>
          </a:p>
          <a:p>
            <a:pPr algn="ctr"/>
            <a:r>
              <a:rPr lang="en-US" sz="2000" b="1" dirty="0">
                <a:solidFill>
                  <a:srgbClr val="800000"/>
                </a:solidFill>
              </a:rPr>
              <a:t>When telomeres get too short, the t-loop can not form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2BC76F86-E8F4-9144-B437-E2C0E461DA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2" descr="figure_10_18">
            <a:extLst>
              <a:ext uri="{FF2B5EF4-FFF2-40B4-BE49-F238E27FC236}">
                <a16:creationId xmlns="" xmlns:a16="http://schemas.microsoft.com/office/drawing/2014/main" id="{69AAB6F1-15DB-6445-BC97-71C16EECF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62934"/>
            <a:ext cx="8520113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19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Project #2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42458"/>
            <a:ext cx="7610476" cy="4023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Propose a RATIONAL therapy to target cancers where your genes are compromised.</a:t>
            </a:r>
          </a:p>
          <a:p>
            <a:pPr lvl="1"/>
            <a:r>
              <a:rPr lang="en-US" dirty="0" smtClean="0"/>
              <a:t>4 MORE primary research articles</a:t>
            </a:r>
          </a:p>
          <a:p>
            <a:pPr lvl="1"/>
            <a:r>
              <a:rPr lang="en-US" dirty="0" smtClean="0"/>
              <a:t>Propose two therapeutic approaches (different drug targets)</a:t>
            </a:r>
          </a:p>
          <a:p>
            <a:pPr lvl="1"/>
            <a:r>
              <a:rPr lang="en-US" dirty="0" smtClean="0"/>
              <a:t>Can not simply ‘restore’ your cancer gene’s function</a:t>
            </a:r>
          </a:p>
          <a:p>
            <a:pPr lvl="1"/>
            <a:r>
              <a:rPr lang="en-US" dirty="0" smtClean="0"/>
              <a:t>Detailed instructions on canvas</a:t>
            </a:r>
          </a:p>
          <a:p>
            <a:r>
              <a:rPr lang="en-US" dirty="0"/>
              <a:t>10 groups of 3-4: based on cancer gene pathway, function similarity, or cancer context</a:t>
            </a:r>
          </a:p>
          <a:p>
            <a:pPr lvl="1"/>
            <a:r>
              <a:rPr lang="en-US" dirty="0"/>
              <a:t>Use whiteboards to find potential partners based on individual cancer genes from project #1</a:t>
            </a:r>
          </a:p>
          <a:p>
            <a:pPr lvl="1"/>
            <a:r>
              <a:rPr lang="en-US" dirty="0"/>
              <a:t>Use online discussion boards to find potential partners (search original discussion board with cancer gene assignments for other in your pathway</a:t>
            </a:r>
            <a:r>
              <a:rPr lang="en-US" dirty="0" smtClean="0"/>
              <a:t>)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/>
              <a:t>Self </a:t>
            </a:r>
            <a:r>
              <a:rPr lang="en-US" dirty="0"/>
              <a:t>assign a group on </a:t>
            </a:r>
            <a:r>
              <a:rPr lang="en-US" dirty="0" smtClean="0"/>
              <a:t>canvas by Monday/17</a:t>
            </a:r>
            <a:r>
              <a:rPr lang="en-US" dirty="0" smtClean="0">
                <a:sym typeface="Wingdings"/>
              </a:rPr>
              <a:t> email me your groups’ 3-4 cancer genes and unifying theme: must </a:t>
            </a:r>
            <a:r>
              <a:rPr lang="en-US" dirty="0">
                <a:sym typeface="Wingdings"/>
              </a:rPr>
              <a:t>reflect your cellular pathway or </a:t>
            </a:r>
            <a:r>
              <a:rPr lang="en-US" dirty="0" smtClean="0">
                <a:sym typeface="Wingdings"/>
              </a:rPr>
              <a:t>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62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4937F1A-EC11-794C-A3C2-4E2D83E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729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Too-short telomeres active DDR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89AB202-2C25-474D-B9C7-C00144B5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44" y="1201129"/>
            <a:ext cx="7610476" cy="5483006"/>
          </a:xfrm>
        </p:spPr>
        <p:txBody>
          <a:bodyPr>
            <a:normAutofit/>
          </a:bodyPr>
          <a:lstStyle/>
          <a:p>
            <a:r>
              <a:rPr lang="en-US" dirty="0"/>
              <a:t>DNA damage repair mechanisms fuse ‘broken’ chromosome ends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‘Quick fix’ becomes catastrophic during cell division</a:t>
            </a:r>
          </a:p>
        </p:txBody>
      </p:sp>
      <p:pic>
        <p:nvPicPr>
          <p:cNvPr id="7" name="Picture 2" descr="figure_10_12">
            <a:extLst>
              <a:ext uri="{FF2B5EF4-FFF2-40B4-BE49-F238E27FC236}">
                <a16:creationId xmlns="" xmlns:a16="http://schemas.microsoft.com/office/drawing/2014/main" id="{7D0DE3CE-0493-A24F-A3A6-4E9D49CF3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"/>
          <a:stretch/>
        </p:blipFill>
        <p:spPr bwMode="auto">
          <a:xfrm>
            <a:off x="677713" y="2022143"/>
            <a:ext cx="7956938" cy="387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92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3DE52B-34CF-B446-B578-B04CEAF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44E8CE-4B87-2542-ADEC-1B3BF130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2266682"/>
            <a:ext cx="8145351" cy="399964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Replicated sister chromosomes often become fused. </a:t>
            </a:r>
            <a:r>
              <a:rPr lang="en-US" dirty="0">
                <a:solidFill>
                  <a:srgbClr val="800000"/>
                </a:solidFill>
              </a:rPr>
              <a:t>Why?</a:t>
            </a:r>
          </a:p>
        </p:txBody>
      </p:sp>
      <p:pic>
        <p:nvPicPr>
          <p:cNvPr id="4" name="Picture 3" descr="figure 10">
            <a:extLst>
              <a:ext uri="{FF2B5EF4-FFF2-40B4-BE49-F238E27FC236}">
                <a16:creationId xmlns="" xmlns:a16="http://schemas.microsoft.com/office/drawing/2014/main" id="{7CA9511F-F6A0-744C-8CB1-C59180DF3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17" b="78379"/>
          <a:stretch/>
        </p:blipFill>
        <p:spPr bwMode="auto">
          <a:xfrm>
            <a:off x="671373" y="2755499"/>
            <a:ext cx="4754713" cy="276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89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3DE52B-34CF-B446-B578-B04CEAF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Consequences of telomere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44E8CE-4B87-2542-ADEC-1B3BF130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2266682"/>
            <a:ext cx="8145351" cy="399964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Replicated sister chromosomes often become fused.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During mitosis replicated sisters get pulled apart</a:t>
            </a:r>
          </a:p>
        </p:txBody>
      </p:sp>
      <p:pic>
        <p:nvPicPr>
          <p:cNvPr id="5" name="Picture 3" descr="figure 10">
            <a:extLst>
              <a:ext uri="{FF2B5EF4-FFF2-40B4-BE49-F238E27FC236}">
                <a16:creationId xmlns="" xmlns:a16="http://schemas.microsoft.com/office/drawing/2014/main" id="{44B349E9-EAAE-C844-B4BD-0DD0B9B00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 r="9274" b="53504"/>
          <a:stretch/>
        </p:blipFill>
        <p:spPr bwMode="auto">
          <a:xfrm>
            <a:off x="115174" y="3580327"/>
            <a:ext cx="9028826" cy="216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49C39A9-952C-4949-B356-BCC675F715BF}"/>
              </a:ext>
            </a:extLst>
          </p:cNvPr>
          <p:cNvSpPr/>
          <p:nvPr/>
        </p:nvSpPr>
        <p:spPr>
          <a:xfrm>
            <a:off x="4752304" y="3348507"/>
            <a:ext cx="4391696" cy="242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3DE52B-34CF-B446-B578-B04CEAF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Consequences </a:t>
            </a:r>
            <a:r>
              <a:rPr lang="en-US"/>
              <a:t>of telomere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44E8CE-4B87-2542-ADEC-1B3BF130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2266682"/>
            <a:ext cx="8145351" cy="4353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Replicated sister chromosomes often become fused.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During mitosis replicated sisters get pulled apart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Fused chromosomes break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Cycle of fusion –bridge- break repeats</a:t>
            </a:r>
          </a:p>
        </p:txBody>
      </p:sp>
      <p:pic>
        <p:nvPicPr>
          <p:cNvPr id="7" name="Picture 3" descr="figure 10">
            <a:extLst>
              <a:ext uri="{FF2B5EF4-FFF2-40B4-BE49-F238E27FC236}">
                <a16:creationId xmlns="" xmlns:a16="http://schemas.microsoft.com/office/drawing/2014/main" id="{880D734D-A78B-414C-A301-A88A8A4E2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8" b="22452"/>
          <a:stretch/>
        </p:blipFill>
        <p:spPr bwMode="auto">
          <a:xfrm>
            <a:off x="187104" y="3825025"/>
            <a:ext cx="8930239" cy="23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A2FB1D-8F96-2E42-BB09-85E316DEB1D8}"/>
              </a:ext>
            </a:extLst>
          </p:cNvPr>
          <p:cNvSpPr/>
          <p:nvPr/>
        </p:nvSpPr>
        <p:spPr>
          <a:xfrm>
            <a:off x="4250028" y="3825025"/>
            <a:ext cx="4893972" cy="2421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AB466FB-E10E-E745-8699-4AEF16551A19}"/>
              </a:ext>
            </a:extLst>
          </p:cNvPr>
          <p:cNvSpPr/>
          <p:nvPr/>
        </p:nvSpPr>
        <p:spPr>
          <a:xfrm>
            <a:off x="3856965" y="4839238"/>
            <a:ext cx="1199882" cy="963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582F0D6-D10C-994C-922D-34BB716ECB81}"/>
              </a:ext>
            </a:extLst>
          </p:cNvPr>
          <p:cNvSpPr/>
          <p:nvPr/>
        </p:nvSpPr>
        <p:spPr>
          <a:xfrm>
            <a:off x="3650087" y="3716631"/>
            <a:ext cx="1199882" cy="649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F891E-6FF0-E84F-9A05-EB5D598C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Achieving replicative immortality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B20290-FD33-3E4A-87A2-0BA7B646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73" y="2299348"/>
            <a:ext cx="3844878" cy="4319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Genome encodes for the solution!</a:t>
            </a:r>
          </a:p>
          <a:p>
            <a:r>
              <a:rPr lang="en-US" dirty="0"/>
              <a:t>Some cells express low levels of the enzyme telomerase</a:t>
            </a:r>
          </a:p>
          <a:p>
            <a:r>
              <a:rPr lang="en-US" dirty="0"/>
              <a:t>Telomerase functions to provide the template to elongate the 3’ end of DNA</a:t>
            </a:r>
          </a:p>
          <a:p>
            <a:r>
              <a:rPr lang="en-US" dirty="0">
                <a:solidFill>
                  <a:srgbClr val="000090"/>
                </a:solidFill>
              </a:rPr>
              <a:t>Some oncogenes (</a:t>
            </a:r>
            <a:r>
              <a:rPr lang="en-US" dirty="0" err="1">
                <a:solidFill>
                  <a:srgbClr val="000090"/>
                </a:solidFill>
              </a:rPr>
              <a:t>Myc</a:t>
            </a:r>
            <a:r>
              <a:rPr lang="en-US" dirty="0">
                <a:solidFill>
                  <a:srgbClr val="000090"/>
                </a:solidFill>
              </a:rPr>
              <a:t>) promote telomerase (TERT) expression</a:t>
            </a:r>
          </a:p>
        </p:txBody>
      </p:sp>
      <p:pic>
        <p:nvPicPr>
          <p:cNvPr id="4" name="Picture 2" descr="figure_10_24a">
            <a:extLst>
              <a:ext uri="{FF2B5EF4-FFF2-40B4-BE49-F238E27FC236}">
                <a16:creationId xmlns="" xmlns:a16="http://schemas.microsoft.com/office/drawing/2014/main" id="{7FB26CE7-102D-7541-8D91-32C8C980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86" y="2202288"/>
            <a:ext cx="5153714" cy="4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37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F891E-6FF0-E84F-9A05-EB5D598C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Achieving replicative immortality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B20290-FD33-3E4A-87A2-0BA7B646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72" y="2299348"/>
            <a:ext cx="5132765" cy="4319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Telomere length can be visualized wit southern blot</a:t>
            </a:r>
          </a:p>
          <a:p>
            <a:pPr lvl="1"/>
            <a:r>
              <a:rPr lang="en-US" dirty="0"/>
              <a:t>DNA is cut with an enzyme that does not bind to telomere repeats</a:t>
            </a:r>
          </a:p>
          <a:p>
            <a:pPr lvl="1"/>
            <a:r>
              <a:rPr lang="en-US" dirty="0"/>
              <a:t>DNA is run on a gel, smaller fragments migrate faster through the gel</a:t>
            </a:r>
          </a:p>
          <a:p>
            <a:pPr lvl="1"/>
            <a:r>
              <a:rPr lang="en-US" dirty="0"/>
              <a:t>Telomere DNA is detected with a probe complementary to the TTAGGG sequence</a:t>
            </a:r>
          </a:p>
          <a:p>
            <a:r>
              <a:rPr lang="en-US" dirty="0"/>
              <a:t>Telomeres normally shorten with population doublings</a:t>
            </a:r>
          </a:p>
          <a:p>
            <a:r>
              <a:rPr lang="en-US" dirty="0"/>
              <a:t>Increased expression of human telomerase (hTERT) prevents telomere shortening</a:t>
            </a:r>
          </a:p>
        </p:txBody>
      </p:sp>
      <p:pic>
        <p:nvPicPr>
          <p:cNvPr id="5" name="Picture 2" descr="figure_10_26a">
            <a:extLst>
              <a:ext uri="{FF2B5EF4-FFF2-40B4-BE49-F238E27FC236}">
                <a16:creationId xmlns="" xmlns:a16="http://schemas.microsoft.com/office/drawing/2014/main" id="{8CAEB442-ECDC-D445-95B9-3D6AF3BE3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4"/>
          <a:stretch/>
        </p:blipFill>
        <p:spPr bwMode="auto">
          <a:xfrm>
            <a:off x="6058661" y="2038256"/>
            <a:ext cx="2170938" cy="458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E70FE27-6026-814C-9BD2-ECE04F757B1C}"/>
              </a:ext>
            </a:extLst>
          </p:cNvPr>
          <p:cNvSpPr/>
          <p:nvPr/>
        </p:nvSpPr>
        <p:spPr>
          <a:xfrm>
            <a:off x="7031865" y="2045513"/>
            <a:ext cx="2112135" cy="4580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05EEE-5CE8-434B-8696-25000B7D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311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Targeting telomerase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1FE7F3-0F5A-364E-BCC9-411120C3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66" y="2035102"/>
            <a:ext cx="4500765" cy="4179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cells barely express telomerase</a:t>
            </a:r>
          </a:p>
          <a:p>
            <a:r>
              <a:rPr lang="en-US" dirty="0"/>
              <a:t>85% of cancer cells express it highly…</a:t>
            </a:r>
          </a:p>
          <a:p>
            <a:pPr marL="0" indent="0">
              <a:buNone/>
            </a:pPr>
            <a:r>
              <a:rPr lang="en-US" dirty="0"/>
              <a:t>And they need it to remain proliferative!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Dominant negative </a:t>
            </a:r>
            <a:r>
              <a:rPr lang="en-US" dirty="0"/>
              <a:t>telomerase results in crisis and cell death in a telomere </a:t>
            </a:r>
            <a:r>
              <a:rPr lang="en-US" i="1" u="sng" dirty="0">
                <a:solidFill>
                  <a:srgbClr val="C00000"/>
                </a:solidFill>
              </a:rPr>
              <a:t>length-dependent</a:t>
            </a:r>
            <a:r>
              <a:rPr lang="en-US" i="1" u="sng" dirty="0"/>
              <a:t> </a:t>
            </a:r>
            <a:r>
              <a:rPr lang="en-US" dirty="0"/>
              <a:t>fashion</a:t>
            </a:r>
          </a:p>
        </p:txBody>
      </p:sp>
      <p:pic>
        <p:nvPicPr>
          <p:cNvPr id="4" name="Picture 2" descr="figure_10_28">
            <a:extLst>
              <a:ext uri="{FF2B5EF4-FFF2-40B4-BE49-F238E27FC236}">
                <a16:creationId xmlns="" xmlns:a16="http://schemas.microsoft.com/office/drawing/2014/main" id="{4D3253F0-7896-EB42-A4C5-1AB8BD586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21" y="1470707"/>
            <a:ext cx="4354692" cy="530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25E511-DEB0-124F-8735-098045591042}"/>
              </a:ext>
            </a:extLst>
          </p:cNvPr>
          <p:cNvSpPr txBox="1"/>
          <p:nvPr/>
        </p:nvSpPr>
        <p:spPr>
          <a:xfrm>
            <a:off x="5422006" y="3000778"/>
            <a:ext cx="1159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Die immediately</a:t>
            </a:r>
          </a:p>
        </p:txBody>
      </p:sp>
    </p:spTree>
    <p:extLst>
      <p:ext uri="{BB962C8B-B14F-4D97-AF65-F5344CB8AC3E}">
        <p14:creationId xmlns:p14="http://schemas.microsoft.com/office/powerpoint/2010/main" val="41092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05EEE-5CE8-434B-8696-25000B7D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311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Targeting telomerase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1FE7F3-0F5A-364E-BCC9-411120C3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66" y="2035102"/>
            <a:ext cx="4500765" cy="4179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cells barely express telomerase</a:t>
            </a:r>
          </a:p>
          <a:p>
            <a:r>
              <a:rPr lang="en-US" dirty="0"/>
              <a:t>85% of cancer cells express it highly…</a:t>
            </a:r>
          </a:p>
          <a:p>
            <a:pPr marL="0" indent="0">
              <a:buNone/>
            </a:pPr>
            <a:r>
              <a:rPr lang="en-US" dirty="0"/>
              <a:t>And they need it to remain proliferative!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Dominant negative </a:t>
            </a:r>
            <a:r>
              <a:rPr lang="en-US" dirty="0"/>
              <a:t>telomerase results in crisis and cell death in a telomere </a:t>
            </a:r>
            <a:r>
              <a:rPr lang="en-US" i="1" u="sng" dirty="0">
                <a:solidFill>
                  <a:srgbClr val="C00000"/>
                </a:solidFill>
              </a:rPr>
              <a:t>length-dependent</a:t>
            </a:r>
            <a:r>
              <a:rPr lang="en-US" i="1" u="sng" dirty="0"/>
              <a:t> </a:t>
            </a:r>
            <a:r>
              <a:rPr lang="en-US" dirty="0"/>
              <a:t>fashion</a:t>
            </a:r>
          </a:p>
        </p:txBody>
      </p:sp>
      <p:pic>
        <p:nvPicPr>
          <p:cNvPr id="4" name="Picture 2" descr="figure_10_28">
            <a:extLst>
              <a:ext uri="{FF2B5EF4-FFF2-40B4-BE49-F238E27FC236}">
                <a16:creationId xmlns="" xmlns:a16="http://schemas.microsoft.com/office/drawing/2014/main" id="{4D3253F0-7896-EB42-A4C5-1AB8BD586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21" y="1470707"/>
            <a:ext cx="4354692" cy="530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25E511-DEB0-124F-8735-098045591042}"/>
              </a:ext>
            </a:extLst>
          </p:cNvPr>
          <p:cNvSpPr txBox="1"/>
          <p:nvPr/>
        </p:nvSpPr>
        <p:spPr>
          <a:xfrm>
            <a:off x="5422006" y="3000778"/>
            <a:ext cx="1159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Die immediately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024C37-305D-6346-B8E5-26AAF2AAEA1C}"/>
              </a:ext>
            </a:extLst>
          </p:cNvPr>
          <p:cNvSpPr txBox="1"/>
          <p:nvPr/>
        </p:nvSpPr>
        <p:spPr>
          <a:xfrm>
            <a:off x="3478111" y="3215465"/>
            <a:ext cx="4404575" cy="156966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about the other 15% of cancer cells?</a:t>
            </a:r>
          </a:p>
          <a:p>
            <a:pPr algn="ctr"/>
            <a:r>
              <a:rPr lang="en-US" sz="2400" dirty="0"/>
              <a:t>How do they achieve replicative immortality?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="" xmlns:a16="http://schemas.microsoft.com/office/drawing/2014/main" id="{1F78B8C4-F748-7D4A-949E-F389B585943C}"/>
              </a:ext>
            </a:extLst>
          </p:cNvPr>
          <p:cNvSpPr/>
          <p:nvPr/>
        </p:nvSpPr>
        <p:spPr>
          <a:xfrm>
            <a:off x="1484082" y="3108025"/>
            <a:ext cx="1893195" cy="461665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0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1660364-D493-0849-867D-F5B754AAF0E0}"/>
              </a:ext>
            </a:extLst>
          </p:cNvPr>
          <p:cNvSpPr txBox="1"/>
          <p:nvPr/>
        </p:nvSpPr>
        <p:spPr>
          <a:xfrm>
            <a:off x="1465168" y="3323401"/>
            <a:ext cx="5995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By why isn’t ALT seen in other cancer contexts?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ACDFAD-9772-0D4C-8496-D232953A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" y="166155"/>
            <a:ext cx="8913813" cy="914400"/>
          </a:xfrm>
        </p:spPr>
        <p:txBody>
          <a:bodyPr/>
          <a:lstStyle/>
          <a:p>
            <a:r>
              <a:rPr lang="en-US" dirty="0"/>
              <a:t>ALT for immortality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468B3C-FA57-494F-A659-496E909B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5" y="1080555"/>
            <a:ext cx="8525814" cy="5686022"/>
          </a:xfrm>
        </p:spPr>
        <p:txBody>
          <a:bodyPr>
            <a:normAutofit fontScale="92500"/>
          </a:bodyPr>
          <a:lstStyle/>
          <a:p>
            <a:r>
              <a:rPr lang="en-US" dirty="0"/>
              <a:t>~15% of cancer cells use an </a:t>
            </a:r>
            <a:r>
              <a:rPr lang="en-US" b="1" i="1" u="sng" dirty="0"/>
              <a:t>a</a:t>
            </a:r>
            <a:r>
              <a:rPr lang="en-US" i="1" dirty="0"/>
              <a:t>lternative </a:t>
            </a:r>
            <a:r>
              <a:rPr lang="en-US" b="1" i="1" u="sng" dirty="0"/>
              <a:t>l</a:t>
            </a:r>
            <a:r>
              <a:rPr lang="en-US" i="1" dirty="0"/>
              <a:t>engthening of </a:t>
            </a:r>
            <a:r>
              <a:rPr lang="en-US" b="1" i="1" u="sng" dirty="0"/>
              <a:t>t</a:t>
            </a:r>
            <a:r>
              <a:rPr lang="en-US" i="1" dirty="0"/>
              <a:t>elomeres process to avoid crisis</a:t>
            </a:r>
          </a:p>
          <a:p>
            <a:r>
              <a:rPr lang="en-US" dirty="0"/>
              <a:t>Often seen in osteosarcomas and soft tissue sarcomas </a:t>
            </a:r>
            <a:r>
              <a:rPr lang="en-US" dirty="0">
                <a:sym typeface="Wingdings" pitchFamily="2" charset="2"/>
              </a:rPr>
              <a:t> of mesenchymal lineage where expressed genes repress hTERT gene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the exchange of sequence between different chromosomes</a:t>
            </a:r>
          </a:p>
        </p:txBody>
      </p:sp>
      <p:pic>
        <p:nvPicPr>
          <p:cNvPr id="4" name="Picture 2" descr="figure_10_30">
            <a:extLst>
              <a:ext uri="{FF2B5EF4-FFF2-40B4-BE49-F238E27FC236}">
                <a16:creationId xmlns="" xmlns:a16="http://schemas.microsoft.com/office/drawing/2014/main" id="{97EAB56E-00E4-AB42-87C0-BA961316E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7"/>
          <a:stretch/>
        </p:blipFill>
        <p:spPr bwMode="auto">
          <a:xfrm>
            <a:off x="1355650" y="2681350"/>
            <a:ext cx="6214588" cy="322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57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B51CF7-A1BF-0C46-9552-9FBB02C9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245"/>
            <a:ext cx="8913813" cy="914400"/>
          </a:xfrm>
        </p:spPr>
        <p:txBody>
          <a:bodyPr/>
          <a:lstStyle/>
          <a:p>
            <a:r>
              <a:rPr lang="en-US" dirty="0" err="1"/>
              <a:t>Mechanisims</a:t>
            </a:r>
            <a:r>
              <a:rPr lang="en-US" dirty="0"/>
              <a:t> of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C2F541-1081-2E47-AFBD-0ABA6425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72" y="1578755"/>
            <a:ext cx="8591841" cy="1318992"/>
          </a:xfrm>
        </p:spPr>
        <p:txBody>
          <a:bodyPr/>
          <a:lstStyle/>
          <a:p>
            <a:r>
              <a:rPr lang="en-US" dirty="0"/>
              <a:t>How alt is achieved remains unclear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10_31">
            <a:extLst>
              <a:ext uri="{FF2B5EF4-FFF2-40B4-BE49-F238E27FC236}">
                <a16:creationId xmlns="" xmlns:a16="http://schemas.microsoft.com/office/drawing/2014/main" id="{F239CE0F-699F-8E4A-BF4E-354961963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b="47937"/>
          <a:stretch/>
        </p:blipFill>
        <p:spPr bwMode="auto">
          <a:xfrm>
            <a:off x="4456906" y="3105658"/>
            <a:ext cx="4533365" cy="332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BCB212F-3439-FC41-B443-619F3ED82539}"/>
              </a:ext>
            </a:extLst>
          </p:cNvPr>
          <p:cNvSpPr txBox="1">
            <a:spLocks/>
          </p:cNvSpPr>
          <p:nvPr/>
        </p:nvSpPr>
        <p:spPr>
          <a:xfrm>
            <a:off x="321972" y="3403721"/>
            <a:ext cx="3812146" cy="302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DNA polymerase ‘jumps’ to another chromosomes and uses its telomere as a template</a:t>
            </a:r>
          </a:p>
          <a:p>
            <a:pPr marL="0" indent="0">
              <a:buNone/>
            </a:pPr>
            <a:r>
              <a:rPr lang="en-US" dirty="0"/>
              <a:t>* reminiscent of gene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4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F6BA88-FB12-8749-A657-45B7E17E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B667A0-9460-344A-8A52-6DE1489E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2400" dirty="0"/>
              <a:t>Chapter 10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describe two </a:t>
            </a:r>
            <a:r>
              <a:rPr lang="en-US" sz="2400" i="1" dirty="0"/>
              <a:t>cell autonomous </a:t>
            </a:r>
            <a:r>
              <a:rPr lang="en-US" sz="2400" dirty="0"/>
              <a:t>limitations to cellular immortalization: senescence and crisis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two </a:t>
            </a:r>
            <a:r>
              <a:rPr lang="en-US" sz="2400" dirty="0"/>
              <a:t>headed coin: be able to explain how crisis can both limit and promote cancer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explain two mechanisms by which cancer cells can overcome crisis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1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B51CF7-A1BF-0C46-9552-9FBB02C9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245"/>
            <a:ext cx="8913813" cy="914400"/>
          </a:xfrm>
        </p:spPr>
        <p:txBody>
          <a:bodyPr/>
          <a:lstStyle/>
          <a:p>
            <a:r>
              <a:rPr lang="en-US" dirty="0" err="1"/>
              <a:t>Mechanisims</a:t>
            </a:r>
            <a:r>
              <a:rPr lang="en-US" dirty="0"/>
              <a:t> of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C2F541-1081-2E47-AFBD-0ABA6425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72" y="1578755"/>
            <a:ext cx="8591841" cy="1318992"/>
          </a:xfrm>
        </p:spPr>
        <p:txBody>
          <a:bodyPr/>
          <a:lstStyle/>
          <a:p>
            <a:r>
              <a:rPr lang="en-US" dirty="0"/>
              <a:t>How alt is achieved remains unclear</a:t>
            </a:r>
          </a:p>
        </p:txBody>
      </p:sp>
      <p:pic>
        <p:nvPicPr>
          <p:cNvPr id="4" name="Picture 2" descr="figure_10_31">
            <a:extLst>
              <a:ext uri="{FF2B5EF4-FFF2-40B4-BE49-F238E27FC236}">
                <a16:creationId xmlns="" xmlns:a16="http://schemas.microsoft.com/office/drawing/2014/main" id="{F239CE0F-699F-8E4A-BF4E-354961963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t="52667" b="2711"/>
          <a:stretch/>
        </p:blipFill>
        <p:spPr bwMode="auto">
          <a:xfrm>
            <a:off x="3774325" y="3069310"/>
            <a:ext cx="5242519" cy="284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BCB212F-3439-FC41-B443-619F3ED82539}"/>
              </a:ext>
            </a:extLst>
          </p:cNvPr>
          <p:cNvSpPr txBox="1">
            <a:spLocks/>
          </p:cNvSpPr>
          <p:nvPr/>
        </p:nvSpPr>
        <p:spPr>
          <a:xfrm>
            <a:off x="231820" y="3699936"/>
            <a:ext cx="3812146" cy="302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Cross-over events where two telomeres fuse</a:t>
            </a:r>
          </a:p>
          <a:p>
            <a:pPr lvl="1"/>
            <a:r>
              <a:rPr lang="en-US" dirty="0"/>
              <a:t>One gets longer</a:t>
            </a:r>
          </a:p>
          <a:p>
            <a:pPr lvl="1"/>
            <a:r>
              <a:rPr lang="en-US" dirty="0"/>
              <a:t>The other gets shorter</a:t>
            </a:r>
          </a:p>
          <a:p>
            <a:pPr marL="0" indent="0">
              <a:buNone/>
            </a:pPr>
            <a:r>
              <a:rPr lang="en-US" dirty="0"/>
              <a:t>*reminiscent of recombination events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1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4E88B-1506-6D4E-BD27-BC40D1A3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72"/>
            <a:ext cx="9144000" cy="914400"/>
          </a:xfrm>
        </p:spPr>
        <p:txBody>
          <a:bodyPr>
            <a:noAutofit/>
          </a:bodyPr>
          <a:lstStyle/>
          <a:p>
            <a:r>
              <a:rPr lang="en-US" sz="3200" dirty="0"/>
              <a:t>Telomerase defects in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737125-CFA6-4A4D-92DB-8CBE3D0C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732" y="1575980"/>
            <a:ext cx="3799268" cy="5057489"/>
          </a:xfrm>
        </p:spPr>
        <p:txBody>
          <a:bodyPr>
            <a:normAutofit/>
          </a:bodyPr>
          <a:lstStyle/>
          <a:p>
            <a:r>
              <a:rPr lang="en-US" dirty="0"/>
              <a:t>Telomerase is needed in highly regenerative tissue (skin, bone marrow)</a:t>
            </a:r>
          </a:p>
          <a:p>
            <a:r>
              <a:rPr lang="en-US" dirty="0"/>
              <a:t>Mutations in telomerase co-factors result in premature telomere shortening</a:t>
            </a:r>
          </a:p>
          <a:p>
            <a:r>
              <a:rPr lang="en-US" dirty="0"/>
              <a:t>Cells go into crisis and patients experience a collapse of their hematopoietic system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OR they develop leukemia?!</a:t>
            </a:r>
          </a:p>
        </p:txBody>
      </p:sp>
      <p:pic>
        <p:nvPicPr>
          <p:cNvPr id="5" name="Picture 2" descr="figure_10_34">
            <a:extLst>
              <a:ext uri="{FF2B5EF4-FFF2-40B4-BE49-F238E27FC236}">
                <a16:creationId xmlns="" xmlns:a16="http://schemas.microsoft.com/office/drawing/2014/main" id="{019DD252-185C-AF40-A6E0-39D770675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0" y="1397114"/>
            <a:ext cx="4874816" cy="523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2076BEC-37A2-AF4F-A10B-0B95D1711E95}"/>
              </a:ext>
            </a:extLst>
          </p:cNvPr>
          <p:cNvSpPr/>
          <p:nvPr/>
        </p:nvSpPr>
        <p:spPr>
          <a:xfrm>
            <a:off x="103031" y="4494727"/>
            <a:ext cx="5241701" cy="213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4E88B-1506-6D4E-BD27-BC40D1A3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sz="3200" dirty="0"/>
              <a:t>BFB cycles PROMOTE cancer?!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737125-CFA6-4A4D-92DB-8CBE3D0C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550" y="2380059"/>
            <a:ext cx="3837904" cy="4239681"/>
          </a:xfrm>
        </p:spPr>
        <p:txBody>
          <a:bodyPr/>
          <a:lstStyle/>
          <a:p>
            <a:r>
              <a:rPr lang="en-US" dirty="0"/>
              <a:t>Break-fusion-break cycles create dramatic genetic instability</a:t>
            </a:r>
          </a:p>
          <a:p>
            <a:r>
              <a:rPr lang="en-US" dirty="0"/>
              <a:t>BFB is </a:t>
            </a:r>
            <a:r>
              <a:rPr lang="en-US" u="sng" dirty="0"/>
              <a:t>mutation-promoting</a:t>
            </a:r>
          </a:p>
          <a:p>
            <a:r>
              <a:rPr lang="en-US" dirty="0"/>
              <a:t>A cell that survives this initial assault may acquire hTERT activation </a:t>
            </a:r>
            <a:r>
              <a:rPr lang="en-US" dirty="0" smtClean="0"/>
              <a:t>or </a:t>
            </a:r>
            <a:r>
              <a:rPr lang="en-US" dirty="0"/>
              <a:t>ALT mechanisms to stabilize telomeres and promote </a:t>
            </a:r>
            <a:r>
              <a:rPr lang="en-US" b="1" dirty="0"/>
              <a:t>immortalization</a:t>
            </a:r>
          </a:p>
        </p:txBody>
      </p:sp>
      <p:pic>
        <p:nvPicPr>
          <p:cNvPr id="5" name="Picture 2" descr="figure_10_37">
            <a:extLst>
              <a:ext uri="{FF2B5EF4-FFF2-40B4-BE49-F238E27FC236}">
                <a16:creationId xmlns="" xmlns:a16="http://schemas.microsoft.com/office/drawing/2014/main" id="{983805B8-655D-454B-B301-B253FDF9D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"/>
          <a:stretch/>
        </p:blipFill>
        <p:spPr bwMode="auto">
          <a:xfrm>
            <a:off x="557906" y="2173997"/>
            <a:ext cx="4425754" cy="444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2091040-8906-B042-A5A1-13433084170D}"/>
              </a:ext>
            </a:extLst>
          </p:cNvPr>
          <p:cNvSpPr/>
          <p:nvPr/>
        </p:nvSpPr>
        <p:spPr>
          <a:xfrm>
            <a:off x="1184857" y="5640947"/>
            <a:ext cx="3966693" cy="978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5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commitment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7679" y="3207957"/>
            <a:ext cx="3081973" cy="1631216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Would you expect that corruption of this checkpoint alone is sufficient to cause cancer?</a:t>
            </a:r>
          </a:p>
        </p:txBody>
      </p:sp>
      <p:pic>
        <p:nvPicPr>
          <p:cNvPr id="7" name="Picture 2" descr="figure_08_06">
            <a:extLst>
              <a:ext uri="{FF2B5EF4-FFF2-40B4-BE49-F238E27FC236}">
                <a16:creationId xmlns:a16="http://schemas.microsoft.com/office/drawing/2014/main" xmlns="" id="{315F538A-58C0-7248-B18A-2DE07425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0" y="2097474"/>
            <a:ext cx="4726641" cy="33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CA21553-0696-F14C-AE85-017A0B75879B}"/>
              </a:ext>
            </a:extLst>
          </p:cNvPr>
          <p:cNvSpPr txBox="1"/>
          <p:nvPr/>
        </p:nvSpPr>
        <p:spPr>
          <a:xfrm>
            <a:off x="230460" y="5286865"/>
            <a:ext cx="4007003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R</a:t>
            </a:r>
            <a:r>
              <a:rPr lang="en-US" sz="1600" dirty="0"/>
              <a:t>estriction point: “Point of no return”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Mitogenic signal present? Nutrients available? Genome intact?</a:t>
            </a:r>
          </a:p>
          <a:p>
            <a:r>
              <a:rPr lang="en-US" sz="1600" dirty="0"/>
              <a:t>Yes </a:t>
            </a:r>
            <a:r>
              <a:rPr lang="en-US" sz="1600" dirty="0">
                <a:sym typeface="Wingdings" pitchFamily="2" charset="2"/>
              </a:rPr>
              <a:t> proceed to S phase</a:t>
            </a:r>
          </a:p>
          <a:p>
            <a:r>
              <a:rPr lang="en-US" sz="1600" dirty="0">
                <a:sym typeface="Wingdings" pitchFamily="2" charset="2"/>
              </a:rPr>
              <a:t>No   enter G</a:t>
            </a:r>
            <a:r>
              <a:rPr lang="en-US" sz="1600" baseline="-25000" dirty="0">
                <a:sym typeface="Wingdings" pitchFamily="2" charset="2"/>
              </a:rPr>
              <a:t>0</a:t>
            </a:r>
            <a:r>
              <a:rPr lang="en-US" sz="1600" dirty="0">
                <a:sym typeface="Wingdings" pitchFamily="2" charset="2"/>
              </a:rPr>
              <a:t>/quiescence</a:t>
            </a: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6ED701B-2886-1C42-9A1C-A7BB4288E9A0}"/>
              </a:ext>
            </a:extLst>
          </p:cNvPr>
          <p:cNvCxnSpPr/>
          <p:nvPr/>
        </p:nvCxnSpPr>
        <p:spPr>
          <a:xfrm>
            <a:off x="252762" y="6452839"/>
            <a:ext cx="2951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Over-proliferation and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42" y="2127211"/>
            <a:ext cx="7610476" cy="367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Uncontrolled proliferation alone</a:t>
            </a:r>
            <a:r>
              <a:rPr lang="en-US" b="1" i="1" dirty="0"/>
              <a:t> </a:t>
            </a:r>
            <a:r>
              <a:rPr lang="en-US" dirty="0"/>
              <a:t>is </a:t>
            </a:r>
            <a:r>
              <a:rPr lang="en-US" b="1" i="1" dirty="0"/>
              <a:t>necessary</a:t>
            </a:r>
            <a:r>
              <a:rPr lang="en-US" dirty="0"/>
              <a:t> (&amp; often an early step in tumor initiation) but is not </a:t>
            </a:r>
            <a:r>
              <a:rPr lang="en-US" b="1" i="1" dirty="0"/>
              <a:t>sufficient</a:t>
            </a:r>
            <a:r>
              <a:rPr lang="en-US" dirty="0"/>
              <a:t> to cause cancer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800000"/>
                </a:solidFill>
              </a:rPr>
              <a:t>What does this mean?</a:t>
            </a:r>
          </a:p>
          <a:p>
            <a:r>
              <a:rPr lang="en-US" dirty="0"/>
              <a:t>Transient over-proliferation can cause skin tags and moles</a:t>
            </a:r>
          </a:p>
          <a:p>
            <a:r>
              <a:rPr lang="en-US" dirty="0"/>
              <a:t>Persistent over-proliferation can cause benign (non-malignant) tumors </a:t>
            </a:r>
          </a:p>
          <a:p>
            <a:pPr lvl="1"/>
            <a:r>
              <a:rPr lang="en-US" dirty="0"/>
              <a:t>Ex: neurofibromatosis: caused by mutations in the tumor suppressor gene NF1</a:t>
            </a:r>
          </a:p>
          <a:p>
            <a:pPr marL="34925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F9AB52-CD2D-B94E-A975-112F8A92E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6" y="5184421"/>
            <a:ext cx="2269382" cy="150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F4EEDD-E9E2-1D44-AF59-67AF4046F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138" y="3650165"/>
            <a:ext cx="1309130" cy="11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Over-proliferation and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673C24-7CCE-694C-90F9-928592E6C105}"/>
              </a:ext>
            </a:extLst>
          </p:cNvPr>
          <p:cNvSpPr txBox="1"/>
          <p:nvPr/>
        </p:nvSpPr>
        <p:spPr>
          <a:xfrm>
            <a:off x="1306282" y="2244884"/>
            <a:ext cx="6553202" cy="150810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Increased </a:t>
            </a:r>
            <a:r>
              <a:rPr lang="en-US" b="1" dirty="0" smtClean="0">
                <a:solidFill>
                  <a:srgbClr val="800000"/>
                </a:solidFill>
              </a:rPr>
              <a:t>proliferation (oncogene activation, loss of tumor suppressor function)</a:t>
            </a:r>
            <a:endParaRPr lang="en-US" b="1" dirty="0">
              <a:solidFill>
                <a:srgbClr val="8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800000"/>
                </a:solidFill>
              </a:rPr>
              <a:t>Other mutations (to become invasive, metastatic, </a:t>
            </a:r>
            <a:r>
              <a:rPr lang="en-US" b="1" dirty="0" err="1" smtClean="0">
                <a:solidFill>
                  <a:srgbClr val="800000"/>
                </a:solidFill>
              </a:rPr>
              <a:t>etc</a:t>
            </a:r>
            <a:r>
              <a:rPr lang="en-US" b="1" dirty="0" smtClean="0">
                <a:solidFill>
                  <a:srgbClr val="800000"/>
                </a:solidFill>
              </a:rPr>
              <a:t>)</a:t>
            </a:r>
            <a:endParaRPr lang="en-US" b="1" dirty="0">
              <a:solidFill>
                <a:srgbClr val="800000"/>
              </a:solidFill>
            </a:endParaRPr>
          </a:p>
          <a:p>
            <a:r>
              <a:rPr lang="en-US" b="1" dirty="0" smtClean="0">
                <a:solidFill>
                  <a:srgbClr val="800000"/>
                </a:solidFill>
              </a:rPr>
              <a:t>				 </a:t>
            </a:r>
          </a:p>
          <a:p>
            <a:r>
              <a:rPr lang="en-US" sz="2000" b="1" dirty="0" smtClean="0">
                <a:solidFill>
                  <a:srgbClr val="800000"/>
                </a:solidFill>
                <a:sym typeface="Wingdings"/>
              </a:rPr>
              <a:t> </a:t>
            </a:r>
            <a:r>
              <a:rPr lang="en-US" sz="2000" b="1" dirty="0" smtClean="0">
                <a:solidFill>
                  <a:srgbClr val="800000"/>
                </a:solidFill>
              </a:rPr>
              <a:t>Cancer</a:t>
            </a:r>
            <a:r>
              <a:rPr lang="en-US" sz="2000" b="1" dirty="0">
                <a:solidFill>
                  <a:srgbClr val="800000"/>
                </a:solidFill>
              </a:rPr>
              <a:t>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4424" y="3947889"/>
            <a:ext cx="6970033" cy="27286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Tumors are </a:t>
            </a:r>
            <a:r>
              <a:rPr lang="en-US" b="1" i="1" dirty="0" smtClean="0"/>
              <a:t>clonal</a:t>
            </a:r>
            <a:r>
              <a:rPr lang="en-US" dirty="0" smtClean="0"/>
              <a:t>: all cells in the tumor come from the same original cell</a:t>
            </a:r>
          </a:p>
          <a:p>
            <a:r>
              <a:rPr lang="en-US" dirty="0" smtClean="0"/>
              <a:t>All mutations must be acquired in the SAME cell lineage</a:t>
            </a:r>
          </a:p>
          <a:p>
            <a:r>
              <a:rPr lang="en-US" dirty="0" smtClean="0"/>
              <a:t>How are new mutations acquired?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FF"/>
                </a:solidFill>
              </a:rPr>
              <a:t>over time with random replication-induced DNA 	damage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rate of cell proliferation the only thing limiting cancer formation?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5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40187-DEAA-744C-89FA-73112532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124"/>
            <a:ext cx="8913813" cy="914400"/>
          </a:xfrm>
        </p:spPr>
        <p:txBody>
          <a:bodyPr/>
          <a:lstStyle/>
          <a:p>
            <a:r>
              <a:rPr lang="en-US" dirty="0"/>
              <a:t>Cell growth is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149E21-9D77-144D-98F2-8F7CE9D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95" y="5684945"/>
            <a:ext cx="8391817" cy="7478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cells become 4 cells become 8 cells become 16 cells….</a:t>
            </a:r>
          </a:p>
        </p:txBody>
      </p:sp>
      <p:pic>
        <p:nvPicPr>
          <p:cNvPr id="4" name="Picture 2" descr="figure_10_05b">
            <a:extLst>
              <a:ext uri="{FF2B5EF4-FFF2-40B4-BE49-F238E27FC236}">
                <a16:creationId xmlns="" xmlns:a16="http://schemas.microsoft.com/office/drawing/2014/main" id="{283CB053-221B-944D-B141-614CDFF7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265524"/>
            <a:ext cx="8531225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53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6984127-6314-9E45-9DBD-53707444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3400" y="1863672"/>
            <a:ext cx="3410576" cy="2914391"/>
          </a:xfrm>
          <a:ln w="38100">
            <a:solidFill>
              <a:srgbClr val="800000"/>
            </a:solidFill>
          </a:ln>
        </p:spPr>
        <p:txBody>
          <a:bodyPr/>
          <a:lstStyle/>
          <a:p>
            <a:r>
              <a:rPr lang="en-US" dirty="0"/>
              <a:t>Clinically detectable tumor contains ~10</a:t>
            </a:r>
            <a:r>
              <a:rPr lang="en-US" baseline="30000" dirty="0"/>
              <a:t>8</a:t>
            </a:r>
            <a:r>
              <a:rPr lang="en-US" dirty="0"/>
              <a:t> cells </a:t>
            </a:r>
          </a:p>
          <a:p>
            <a:endParaRPr lang="en-US" dirty="0"/>
          </a:p>
          <a:p>
            <a:r>
              <a:rPr lang="en-US" dirty="0"/>
              <a:t>Would only </a:t>
            </a:r>
            <a:r>
              <a:rPr lang="en-US" dirty="0" smtClean="0"/>
              <a:t>need as </a:t>
            </a:r>
            <a:r>
              <a:rPr lang="en-US" dirty="0"/>
              <a:t>few as 30 doublings to accrue this many!</a:t>
            </a:r>
          </a:p>
          <a:p>
            <a:endParaRPr lang="en-US" dirty="0"/>
          </a:p>
          <a:p>
            <a:r>
              <a:rPr lang="en-US" dirty="0"/>
              <a:t>Why then do tumors take DECADES to develop?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4072383C-5B09-C944-8AD7-D9BBC5B116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4577724" cy="3886200"/>
          </a:xfrm>
        </p:spPr>
      </p:sp>
      <p:pic>
        <p:nvPicPr>
          <p:cNvPr id="5" name="Picture 2" descr="figure_10_05a">
            <a:extLst>
              <a:ext uri="{FF2B5EF4-FFF2-40B4-BE49-F238E27FC236}">
                <a16:creationId xmlns="" xmlns:a16="http://schemas.microsoft.com/office/drawing/2014/main" id="{7C79EAE8-8103-8441-875E-8D53F38D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4" y="356673"/>
            <a:ext cx="4686300" cy="631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52459" y="5015753"/>
            <a:ext cx="2619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Is rate of cell proliferation </a:t>
            </a:r>
            <a:r>
              <a:rPr lang="en-US" b="1" dirty="0" smtClean="0">
                <a:solidFill>
                  <a:srgbClr val="000090"/>
                </a:solidFill>
              </a:rPr>
              <a:t>is NOT the </a:t>
            </a:r>
            <a:r>
              <a:rPr lang="en-US" b="1" dirty="0">
                <a:solidFill>
                  <a:srgbClr val="000090"/>
                </a:solidFill>
              </a:rPr>
              <a:t>only thing limiting cancer </a:t>
            </a:r>
            <a:r>
              <a:rPr lang="en-US" b="1" dirty="0" smtClean="0">
                <a:solidFill>
                  <a:srgbClr val="000090"/>
                </a:solidFill>
              </a:rPr>
              <a:t>formation!</a:t>
            </a:r>
            <a:endParaRPr lang="en-US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7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A6588F-E865-CD45-A2AE-43F5CE12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7" y="5783405"/>
            <a:ext cx="8960163" cy="1074595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clear WHAT the rate of attrition is but evidence suggests would take &gt;&gt;&gt; 30 doublings to form a tumor (only 5 cells remain after 12 doublings)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**remember tumors are </a:t>
            </a:r>
            <a:r>
              <a:rPr lang="en-US" b="1" i="1" dirty="0"/>
              <a:t>clonal</a:t>
            </a:r>
            <a:r>
              <a:rPr lang="en-US" dirty="0"/>
              <a:t> and must all derive from the same original cell</a:t>
            </a:r>
          </a:p>
        </p:txBody>
      </p:sp>
      <p:pic>
        <p:nvPicPr>
          <p:cNvPr id="6" name="Picture 2" descr="figure_10_05b">
            <a:extLst>
              <a:ext uri="{FF2B5EF4-FFF2-40B4-BE49-F238E27FC236}">
                <a16:creationId xmlns="" xmlns:a16="http://schemas.microsoft.com/office/drawing/2014/main" id="{55E4171D-85A7-9F40-A6E7-129B75E9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531"/>
            <a:ext cx="5583618" cy="278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AC1AAB-824B-6346-B893-0B39C5AF2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69005"/>
            <a:ext cx="8915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during each cell cycle limits tumor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E9F1225-719E-0D45-AECF-9DBEAA7FC9F6}"/>
              </a:ext>
            </a:extLst>
          </p:cNvPr>
          <p:cNvSpPr txBox="1"/>
          <p:nvPr/>
        </p:nvSpPr>
        <p:spPr>
          <a:xfrm>
            <a:off x="1828800" y="2893555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EXPECTATION</a:t>
            </a:r>
          </a:p>
        </p:txBody>
      </p:sp>
      <p:pic>
        <p:nvPicPr>
          <p:cNvPr id="5" name="Picture 2" descr="figure_10_05d">
            <a:extLst>
              <a:ext uri="{FF2B5EF4-FFF2-40B4-BE49-F238E27FC236}">
                <a16:creationId xmlns="" xmlns:a16="http://schemas.microsoft.com/office/drawing/2014/main" id="{3241ED78-2A91-774B-A039-FBE2D22C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"/>
          <a:stretch/>
        </p:blipFill>
        <p:spPr bwMode="auto">
          <a:xfrm>
            <a:off x="5609376" y="113559"/>
            <a:ext cx="3456096" cy="460569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F5EC982-5B13-ED4E-87F3-6B5E55639C01}"/>
              </a:ext>
            </a:extLst>
          </p:cNvPr>
          <p:cNvSpPr txBox="1"/>
          <p:nvPr/>
        </p:nvSpPr>
        <p:spPr>
          <a:xfrm>
            <a:off x="7508384" y="192680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3FC5D03-E7C3-D84B-9BF3-ED8D9BC46027}"/>
              </a:ext>
            </a:extLst>
          </p:cNvPr>
          <p:cNvSpPr txBox="1"/>
          <p:nvPr/>
        </p:nvSpPr>
        <p:spPr>
          <a:xfrm>
            <a:off x="183837" y="3327282"/>
            <a:ext cx="521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each cell division, DNA damage or chromosome gains and losses can be lethal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Tumors also contain lots of apoptotic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3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4376</TotalTime>
  <Words>1633</Words>
  <Application>Microsoft Macintosh PowerPoint</Application>
  <PresentationFormat>On-screen Show (4:3)</PresentationFormat>
  <Paragraphs>215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Perception</vt:lpstr>
      <vt:lpstr>Updates and Reminders </vt:lpstr>
      <vt:lpstr>Term Project #2 </vt:lpstr>
      <vt:lpstr>Lecture 12</vt:lpstr>
      <vt:lpstr>Cell cycle commitment</vt:lpstr>
      <vt:lpstr>Over-proliferation and Cancer</vt:lpstr>
      <vt:lpstr>Over-proliferation and Cancer</vt:lpstr>
      <vt:lpstr>Cell growth is exponential</vt:lpstr>
      <vt:lpstr>PowerPoint Presentation</vt:lpstr>
      <vt:lpstr>Attrition during each cell cycle limits tumor growth</vt:lpstr>
      <vt:lpstr>Why does it matter how many doublings it takes?</vt:lpstr>
      <vt:lpstr>Limit to immortality #1</vt:lpstr>
      <vt:lpstr>Inducing senescence</vt:lpstr>
      <vt:lpstr>cancer deterrent or promoter?</vt:lpstr>
      <vt:lpstr>Limit to immortality #2</vt:lpstr>
      <vt:lpstr>Why do telomeres shorten?</vt:lpstr>
      <vt:lpstr>Telomeres shorten with age</vt:lpstr>
      <vt:lpstr>Telomeres in Space and time</vt:lpstr>
      <vt:lpstr>Telomeres are ‘junk DNA’- why does their shortening matter?</vt:lpstr>
      <vt:lpstr>PowerPoint Presentation</vt:lpstr>
      <vt:lpstr>Too-short telomeres active DDR</vt:lpstr>
      <vt:lpstr>Consequences of fusion</vt:lpstr>
      <vt:lpstr>Consequences of telomere fusion</vt:lpstr>
      <vt:lpstr>Consequences of telomere fusion</vt:lpstr>
      <vt:lpstr>Achieving replicative immortality</vt:lpstr>
      <vt:lpstr>Achieving replicative immortality</vt:lpstr>
      <vt:lpstr>Targeting telomerase</vt:lpstr>
      <vt:lpstr>Targeting telomerase</vt:lpstr>
      <vt:lpstr>ALT for immortality</vt:lpstr>
      <vt:lpstr>Mechanisims of ALT</vt:lpstr>
      <vt:lpstr>Mechanisims of ALT</vt:lpstr>
      <vt:lpstr>Telomerase defects in disease</vt:lpstr>
      <vt:lpstr>BFB cycles PROMOTE cancer?!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Amity Manning</cp:lastModifiedBy>
  <cp:revision>234</cp:revision>
  <dcterms:created xsi:type="dcterms:W3CDTF">2019-01-10T15:40:22Z</dcterms:created>
  <dcterms:modified xsi:type="dcterms:W3CDTF">2020-02-11T16:19:05Z</dcterms:modified>
</cp:coreProperties>
</file>