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35" r:id="rId2"/>
    <p:sldId id="431" r:id="rId3"/>
    <p:sldId id="432" r:id="rId4"/>
    <p:sldId id="433" r:id="rId5"/>
    <p:sldId id="434" r:id="rId6"/>
    <p:sldId id="430" r:id="rId7"/>
    <p:sldId id="429" r:id="rId8"/>
    <p:sldId id="406" r:id="rId9"/>
    <p:sldId id="409" r:id="rId10"/>
    <p:sldId id="411" r:id="rId11"/>
    <p:sldId id="407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20" r:id="rId20"/>
    <p:sldId id="408" r:id="rId21"/>
    <p:sldId id="422" r:id="rId22"/>
    <p:sldId id="419" r:id="rId23"/>
    <p:sldId id="423" r:id="rId24"/>
    <p:sldId id="421" r:id="rId25"/>
    <p:sldId id="424" r:id="rId26"/>
    <p:sldId id="42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4"/>
    <p:restoredTop sz="94675"/>
  </p:normalViewPr>
  <p:slideViewPr>
    <p:cSldViewPr snapToGrid="0" snapToObjects="1">
      <p:cViewPr varScale="1">
        <p:scale>
          <a:sx n="130" d="100"/>
          <a:sy n="130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groups of 3-4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discussion board to continue to explore groups based on cancer gene function/pathway/cancer type/other commonality</a:t>
            </a:r>
          </a:p>
          <a:p>
            <a:r>
              <a:rPr lang="en-US" dirty="0" smtClean="0"/>
              <a:t>Self assign to groups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5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E87E9-A4D9-C242-8F72-F3C87786A3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5273" y="432807"/>
            <a:ext cx="5425385" cy="611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Which cancers likely have fewer steps? Which have more?</a:t>
            </a:r>
          </a:p>
          <a:p>
            <a:pPr marL="0" indent="0">
              <a:buNone/>
            </a:pPr>
            <a:r>
              <a:rPr lang="en-US" sz="1800" dirty="0"/>
              <a:t>Not all about age!</a:t>
            </a:r>
          </a:p>
          <a:p>
            <a:pPr marL="0" indent="0">
              <a:buNone/>
            </a:pPr>
            <a:r>
              <a:rPr lang="en-US" sz="1800" dirty="0"/>
              <a:t>Why might cancers of different origins need </a:t>
            </a:r>
            <a:r>
              <a:rPr lang="en-US" sz="1800" i="1" dirty="0"/>
              <a:t>fewer</a:t>
            </a:r>
            <a:r>
              <a:rPr lang="en-US" sz="1800" dirty="0"/>
              <a:t> transformative </a:t>
            </a:r>
            <a:r>
              <a:rPr lang="en-US" sz="1800" dirty="0" smtClean="0"/>
              <a:t>mutations</a:t>
            </a:r>
            <a:endParaRPr lang="en-US" sz="1800" dirty="0"/>
          </a:p>
          <a:p>
            <a:pPr lvl="1"/>
            <a:r>
              <a:rPr lang="en-US" dirty="0"/>
              <a:t>Availability of cancer </a:t>
            </a:r>
            <a:r>
              <a:rPr lang="en-US" dirty="0" smtClean="0"/>
              <a:t>precursor cells</a:t>
            </a:r>
            <a:r>
              <a:rPr lang="en-US" dirty="0"/>
              <a:t>: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/>
              <a:t>Retinoblastoma derives from undifferentiated retinal precursor cells </a:t>
            </a:r>
            <a:r>
              <a:rPr lang="en-US" dirty="0">
                <a:sym typeface="Wingdings" pitchFamily="2" charset="2"/>
              </a:rPr>
              <a:t> only available in first few years of life</a:t>
            </a: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Is this the same or different as cancers needing more or less time to develop?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Different! </a:t>
            </a:r>
            <a:r>
              <a:rPr lang="en-US" sz="1800" b="1" dirty="0">
                <a:solidFill>
                  <a:schemeClr val="tx2"/>
                </a:solidFill>
              </a:rPr>
              <a:t>Time</a:t>
            </a:r>
            <a:r>
              <a:rPr lang="en-US" sz="1800" dirty="0">
                <a:solidFill>
                  <a:schemeClr val="tx2"/>
                </a:solidFill>
              </a:rPr>
              <a:t> to develop cancer may reflect all of the above AND intrinsic rates of damage, carcinogen exposure, tissue proliferation rate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figure_11_04">
            <a:extLst>
              <a:ext uri="{FF2B5EF4-FFF2-40B4-BE49-F238E27FC236}">
                <a16:creationId xmlns:a16="http://schemas.microsoft.com/office/drawing/2014/main" xmlns="" id="{99FA4548-3BB6-AA44-8C7E-BE78CFA9D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9" t="46294" b="3818"/>
          <a:stretch/>
        </p:blipFill>
        <p:spPr bwMode="auto">
          <a:xfrm>
            <a:off x="6234072" y="1264257"/>
            <a:ext cx="2852513" cy="46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B0E870-5CDE-844E-80B1-9A536C04C40D}"/>
              </a:ext>
            </a:extLst>
          </p:cNvPr>
          <p:cNvSpPr txBox="1"/>
          <p:nvPr/>
        </p:nvSpPr>
        <p:spPr>
          <a:xfrm>
            <a:off x="6512117" y="4405020"/>
            <a:ext cx="139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Typical adult onset cancer kinetics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657784-3AE6-B648-9039-840B1F8468A9}"/>
              </a:ext>
            </a:extLst>
          </p:cNvPr>
          <p:cNvSpPr txBox="1"/>
          <p:nvPr/>
        </p:nvSpPr>
        <p:spPr>
          <a:xfrm rot="16200000">
            <a:off x="5425793" y="2113506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relative incidence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986E4B-D991-0E4D-8AB0-5771CB0085AA}"/>
              </a:ext>
            </a:extLst>
          </p:cNvPr>
          <p:cNvSpPr txBox="1"/>
          <p:nvPr/>
        </p:nvSpPr>
        <p:spPr>
          <a:xfrm rot="16200000">
            <a:off x="5425793" y="4476144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relative incidence</a:t>
            </a:r>
          </a:p>
        </p:txBody>
      </p:sp>
    </p:spTree>
    <p:extLst>
      <p:ext uri="{BB962C8B-B14F-4D97-AF65-F5344CB8AC3E}">
        <p14:creationId xmlns:p14="http://schemas.microsoft.com/office/powerpoint/2010/main" val="125887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36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Decades of precancer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22752"/>
            <a:ext cx="8412553" cy="3670767"/>
          </a:xfrm>
        </p:spPr>
        <p:txBody>
          <a:bodyPr/>
          <a:lstStyle/>
          <a:p>
            <a:r>
              <a:rPr lang="en-US" dirty="0"/>
              <a:t>What happens over this long period of time?</a:t>
            </a:r>
          </a:p>
          <a:p>
            <a:r>
              <a:rPr lang="en-US" dirty="0"/>
              <a:t>Experimentally determined multistep </a:t>
            </a:r>
            <a:r>
              <a:rPr lang="en-US" dirty="0" err="1"/>
              <a:t>tumorigenesis</a:t>
            </a:r>
            <a:r>
              <a:rPr lang="en-US" dirty="0"/>
              <a:t> must deregulate 5 pathways:</a:t>
            </a:r>
          </a:p>
          <a:p>
            <a:pPr lvl="1"/>
            <a:r>
              <a:rPr lang="en-US" dirty="0"/>
              <a:t>Activate tumor suppressors that bypass mitogenic signaling</a:t>
            </a:r>
          </a:p>
          <a:p>
            <a:pPr lvl="1"/>
            <a:r>
              <a:rPr lang="en-US" dirty="0"/>
              <a:t>Inactivate tumor suppressors that enforce cell cycle chkpt</a:t>
            </a:r>
          </a:p>
          <a:p>
            <a:pPr lvl="1"/>
            <a:r>
              <a:rPr lang="en-US" dirty="0"/>
              <a:t>Inactivate tumor suppressors that enforce the ‘alarm’ chkpt</a:t>
            </a:r>
          </a:p>
          <a:p>
            <a:pPr lvl="1"/>
            <a:r>
              <a:rPr lang="en-US" dirty="0"/>
              <a:t>Bypass replicative senescence and crisis</a:t>
            </a:r>
          </a:p>
          <a:p>
            <a:pPr lvl="1"/>
            <a:r>
              <a:rPr lang="en-US" dirty="0"/>
              <a:t>Deregulation of PP2A –regulated proliferation</a:t>
            </a:r>
          </a:p>
          <a:p>
            <a:endParaRPr lang="en-US" dirty="0"/>
          </a:p>
        </p:txBody>
      </p:sp>
      <p:pic>
        <p:nvPicPr>
          <p:cNvPr id="4" name="Picture 3" descr="figure_11_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"/>
          <a:stretch/>
        </p:blipFill>
        <p:spPr bwMode="auto">
          <a:xfrm>
            <a:off x="241300" y="4396905"/>
            <a:ext cx="8811989" cy="236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4FD61A-C53D-D449-8DBF-526E8027D604}"/>
              </a:ext>
            </a:extLst>
          </p:cNvPr>
          <p:cNvSpPr/>
          <p:nvPr/>
        </p:nvSpPr>
        <p:spPr>
          <a:xfrm>
            <a:off x="7418968" y="4396905"/>
            <a:ext cx="1634321" cy="236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829FF9-A3C5-F140-98A4-39DB51B4AA26}"/>
              </a:ext>
            </a:extLst>
          </p:cNvPr>
          <p:cNvSpPr/>
          <p:nvPr/>
        </p:nvSpPr>
        <p:spPr>
          <a:xfrm>
            <a:off x="5784647" y="4396905"/>
            <a:ext cx="1634321" cy="236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15419F-EA71-EE47-A6E1-0B34109549FD}"/>
              </a:ext>
            </a:extLst>
          </p:cNvPr>
          <p:cNvSpPr/>
          <p:nvPr/>
        </p:nvSpPr>
        <p:spPr>
          <a:xfrm>
            <a:off x="4549762" y="4396905"/>
            <a:ext cx="1634321" cy="236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29238BE-3E12-2E41-8F72-8296945FB227}"/>
              </a:ext>
            </a:extLst>
          </p:cNvPr>
          <p:cNvSpPr/>
          <p:nvPr/>
        </p:nvSpPr>
        <p:spPr>
          <a:xfrm>
            <a:off x="3159900" y="4396905"/>
            <a:ext cx="1634321" cy="236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36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Decades of precancer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22752"/>
            <a:ext cx="8412553" cy="3670767"/>
          </a:xfrm>
        </p:spPr>
        <p:txBody>
          <a:bodyPr/>
          <a:lstStyle/>
          <a:p>
            <a:r>
              <a:rPr lang="en-US" dirty="0"/>
              <a:t>What happens over this long period of time?</a:t>
            </a:r>
          </a:p>
          <a:p>
            <a:r>
              <a:rPr lang="en-US" dirty="0"/>
              <a:t>Experimentally determined multistep </a:t>
            </a:r>
            <a:r>
              <a:rPr lang="en-US" dirty="0" err="1"/>
              <a:t>tumorigenesis</a:t>
            </a:r>
            <a:r>
              <a:rPr lang="en-US" dirty="0"/>
              <a:t> must deregulate 5 pathways:</a:t>
            </a:r>
          </a:p>
          <a:p>
            <a:pPr lvl="1"/>
            <a:r>
              <a:rPr lang="en-US" dirty="0"/>
              <a:t>Activate tumor suppressors that bypass mitogenic signaling</a:t>
            </a:r>
          </a:p>
          <a:p>
            <a:pPr lvl="1"/>
            <a:r>
              <a:rPr lang="en-US" dirty="0"/>
              <a:t>Inactivate tumor suppressors that enforce cell cycle chkpt</a:t>
            </a:r>
          </a:p>
          <a:p>
            <a:pPr lvl="1"/>
            <a:r>
              <a:rPr lang="en-US" dirty="0"/>
              <a:t>Inactivate tumor suppressors that enforce the ‘alarm’ chkpt</a:t>
            </a:r>
          </a:p>
          <a:p>
            <a:pPr lvl="1"/>
            <a:r>
              <a:rPr lang="en-US" dirty="0"/>
              <a:t>Bypass replicative senescence and crisis</a:t>
            </a:r>
          </a:p>
          <a:p>
            <a:pPr lvl="1"/>
            <a:r>
              <a:rPr lang="en-US" dirty="0"/>
              <a:t>Deregulation of PP2A pathway</a:t>
            </a:r>
          </a:p>
          <a:p>
            <a:endParaRPr lang="en-US" dirty="0"/>
          </a:p>
        </p:txBody>
      </p:sp>
      <p:pic>
        <p:nvPicPr>
          <p:cNvPr id="4" name="Picture 3" descr="figure_11_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7"/>
          <a:stretch/>
        </p:blipFill>
        <p:spPr bwMode="auto">
          <a:xfrm>
            <a:off x="241300" y="4396905"/>
            <a:ext cx="8811989" cy="236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4D62CF-1FF8-0546-AA25-CD100BDF35E6}"/>
              </a:ext>
            </a:extLst>
          </p:cNvPr>
          <p:cNvSpPr txBox="1"/>
          <p:nvPr/>
        </p:nvSpPr>
        <p:spPr>
          <a:xfrm>
            <a:off x="1244576" y="5300614"/>
            <a:ext cx="7288764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Mix and match to de-regulate all 4 (5) = cancer</a:t>
            </a:r>
          </a:p>
        </p:txBody>
      </p:sp>
    </p:spTree>
    <p:extLst>
      <p:ext uri="{BB962C8B-B14F-4D97-AF65-F5344CB8AC3E}">
        <p14:creationId xmlns:p14="http://schemas.microsoft.com/office/powerpoint/2010/main" val="301560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473B9-BF7E-4E42-AC7E-20E722ED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150"/>
            <a:ext cx="8913813" cy="1354444"/>
          </a:xfrm>
        </p:spPr>
        <p:txBody>
          <a:bodyPr>
            <a:noAutofit/>
          </a:bodyPr>
          <a:lstStyle/>
          <a:p>
            <a:r>
              <a:rPr lang="en-US" sz="3200" dirty="0"/>
              <a:t>Each pathway disruption represents a rate-limiting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3A269-446C-7347-BBCA-C58AF7B2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1921250"/>
            <a:ext cx="5359179" cy="4485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How do we know?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’see’ these steps with histopathology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Abnormal tissues can be ordered by how much they deviate from normal tissue structure</a:t>
            </a:r>
          </a:p>
          <a:p>
            <a:pPr lvl="2"/>
            <a:r>
              <a:rPr lang="en-US" dirty="0" err="1"/>
              <a:t>Overproliferation</a:t>
            </a:r>
            <a:endParaRPr lang="en-US" dirty="0"/>
          </a:p>
          <a:p>
            <a:pPr lvl="2"/>
            <a:r>
              <a:rPr lang="en-US" dirty="0"/>
              <a:t>Disordered structure</a:t>
            </a:r>
          </a:p>
          <a:p>
            <a:pPr lvl="2"/>
            <a:r>
              <a:rPr lang="en-US" dirty="0"/>
              <a:t>Invasion through the basement membrane</a:t>
            </a:r>
          </a:p>
          <a:p>
            <a:pPr lvl="2"/>
            <a:r>
              <a:rPr lang="en-US" dirty="0"/>
              <a:t>metastatic</a:t>
            </a:r>
            <a:endParaRPr lang="en-US" dirty="0">
              <a:solidFill>
                <a:srgbClr val="800000"/>
              </a:solidFill>
            </a:endParaRPr>
          </a:p>
          <a:p>
            <a:pPr marL="34925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How do we know these are ‘steps’ and not different final stages?</a:t>
            </a:r>
          </a:p>
        </p:txBody>
      </p:sp>
      <p:pic>
        <p:nvPicPr>
          <p:cNvPr id="4" name="Picture 2" descr="figure_11_07">
            <a:extLst>
              <a:ext uri="{FF2B5EF4-FFF2-40B4-BE49-F238E27FC236}">
                <a16:creationId xmlns:a16="http://schemas.microsoft.com/office/drawing/2014/main" xmlns="" id="{4B827F50-79E2-1642-AD9E-8AE28060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6147694" y="1656594"/>
            <a:ext cx="2766119" cy="50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xmlns="" id="{6BCD0BD0-56CB-2D46-8C76-7124CAB80880}"/>
              </a:ext>
            </a:extLst>
          </p:cNvPr>
          <p:cNvSpPr/>
          <p:nvPr/>
        </p:nvSpPr>
        <p:spPr>
          <a:xfrm>
            <a:off x="5721631" y="2005090"/>
            <a:ext cx="536046" cy="4317558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Increasing  abnormality</a:t>
            </a:r>
          </a:p>
        </p:txBody>
      </p:sp>
    </p:spTree>
    <p:extLst>
      <p:ext uri="{BB962C8B-B14F-4D97-AF65-F5344CB8AC3E}">
        <p14:creationId xmlns:p14="http://schemas.microsoft.com/office/powerpoint/2010/main" val="377874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473B9-BF7E-4E42-AC7E-20E722ED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150"/>
            <a:ext cx="8913813" cy="1354444"/>
          </a:xfrm>
        </p:spPr>
        <p:txBody>
          <a:bodyPr>
            <a:noAutofit/>
          </a:bodyPr>
          <a:lstStyle/>
          <a:p>
            <a:r>
              <a:rPr lang="en-US" sz="3200" dirty="0"/>
              <a:t>Each pathway disruption represents a rate-limiting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3A269-446C-7347-BBCA-C58AF7B2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1921250"/>
            <a:ext cx="5359179" cy="4485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How do we know?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It’s logical and we can deduce from how different ‘steps’ correspond with patient risk &amp; outcome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figure_11_08a">
            <a:extLst>
              <a:ext uri="{FF2B5EF4-FFF2-40B4-BE49-F238E27FC236}">
                <a16:creationId xmlns:a16="http://schemas.microsoft.com/office/drawing/2014/main" xmlns="" id="{28B3EFB6-0842-DF4C-A475-CCCF55D3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1"/>
          <a:stretch/>
        </p:blipFill>
        <p:spPr bwMode="auto">
          <a:xfrm>
            <a:off x="63608" y="3525319"/>
            <a:ext cx="6197821" cy="307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61FA47-263F-BD45-BFA5-68E45A3D41DA}"/>
              </a:ext>
            </a:extLst>
          </p:cNvPr>
          <p:cNvSpPr txBox="1"/>
          <p:nvPr/>
        </p:nvSpPr>
        <p:spPr>
          <a:xfrm>
            <a:off x="6680900" y="3704839"/>
            <a:ext cx="201127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Nomenclature in different cancers is different, but the progression is remarkably similar!</a:t>
            </a:r>
          </a:p>
        </p:txBody>
      </p:sp>
    </p:spTree>
    <p:extLst>
      <p:ext uri="{BB962C8B-B14F-4D97-AF65-F5344CB8AC3E}">
        <p14:creationId xmlns:p14="http://schemas.microsoft.com/office/powerpoint/2010/main" val="321774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473B9-BF7E-4E42-AC7E-20E722ED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150"/>
            <a:ext cx="8913813" cy="1354444"/>
          </a:xfrm>
        </p:spPr>
        <p:txBody>
          <a:bodyPr>
            <a:noAutofit/>
          </a:bodyPr>
          <a:lstStyle/>
          <a:p>
            <a:r>
              <a:rPr lang="en-US" sz="3200" dirty="0"/>
              <a:t>Each pathway disruption represents a rate-limiting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3A269-446C-7347-BBCA-C58AF7B2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1921250"/>
            <a:ext cx="8611663" cy="4485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How do we know?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Disrupting a ‘precursor’ prevents the ‘product’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Polyps are believed to precede invasive carcinoma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Removing pre-cancerous polyps from the colon prevent colorectal cancer from developing</a:t>
            </a:r>
          </a:p>
        </p:txBody>
      </p:sp>
      <p:pic>
        <p:nvPicPr>
          <p:cNvPr id="8" name="Picture 2" descr="figure_11_07">
            <a:extLst>
              <a:ext uri="{FF2B5EF4-FFF2-40B4-BE49-F238E27FC236}">
                <a16:creationId xmlns:a16="http://schemas.microsoft.com/office/drawing/2014/main" xmlns="" id="{CF4C904A-6633-0C46-874A-C34502B00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3" b="25129"/>
          <a:stretch/>
        </p:blipFill>
        <p:spPr bwMode="auto">
          <a:xfrm>
            <a:off x="636290" y="4098662"/>
            <a:ext cx="3966126" cy="2097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780FE6D-5954-3F4B-9CA6-02BE70E6F1BC}"/>
              </a:ext>
            </a:extLst>
          </p:cNvPr>
          <p:cNvSpPr/>
          <p:nvPr/>
        </p:nvSpPr>
        <p:spPr>
          <a:xfrm>
            <a:off x="2296625" y="5003708"/>
            <a:ext cx="365760" cy="1323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4BD6E0-88BD-834D-9262-078C87A77853}"/>
              </a:ext>
            </a:extLst>
          </p:cNvPr>
          <p:cNvSpPr/>
          <p:nvPr/>
        </p:nvSpPr>
        <p:spPr>
          <a:xfrm>
            <a:off x="2619353" y="5727200"/>
            <a:ext cx="2334639" cy="599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igure_11_09b">
            <a:extLst>
              <a:ext uri="{FF2B5EF4-FFF2-40B4-BE49-F238E27FC236}">
                <a16:creationId xmlns:a16="http://schemas.microsoft.com/office/drawing/2014/main" xmlns="" id="{6AB2A40C-5DC9-AA42-90D5-FEC528AE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92" y="3806765"/>
            <a:ext cx="3762755" cy="283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473B9-BF7E-4E42-AC7E-20E722ED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150"/>
            <a:ext cx="8913813" cy="1354444"/>
          </a:xfrm>
        </p:spPr>
        <p:txBody>
          <a:bodyPr>
            <a:noAutofit/>
          </a:bodyPr>
          <a:lstStyle/>
          <a:p>
            <a:r>
              <a:rPr lang="en-US" sz="3200" dirty="0"/>
              <a:t>Each pathway disruption represents a rate-limiting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3A269-446C-7347-BBCA-C58AF7B2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1921250"/>
            <a:ext cx="8611663" cy="4485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How do we know?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Genetic analysis tells us so!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As tissue progressed from normalcy to high grade malignancy they accumulate increasing #s of mutations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By studying the acquisition of mutations at progressive stages of tumorigenesis, scientists began to define the sequence of mutations needed to promote cancer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(most of) the cancer genes themselves were revealed later</a:t>
            </a:r>
          </a:p>
        </p:txBody>
      </p:sp>
      <p:pic>
        <p:nvPicPr>
          <p:cNvPr id="9" name="Picture 2" descr="figure_11_10">
            <a:extLst>
              <a:ext uri="{FF2B5EF4-FFF2-40B4-BE49-F238E27FC236}">
                <a16:creationId xmlns:a16="http://schemas.microsoft.com/office/drawing/2014/main" xmlns="" id="{9A9ABDA9-FEDD-A745-901F-9F68562F7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6"/>
          <a:stretch/>
        </p:blipFill>
        <p:spPr bwMode="auto">
          <a:xfrm>
            <a:off x="985689" y="5210294"/>
            <a:ext cx="7244584" cy="143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figure_11_11">
            <a:extLst>
              <a:ext uri="{FF2B5EF4-FFF2-40B4-BE49-F238E27FC236}">
                <a16:creationId xmlns:a16="http://schemas.microsoft.com/office/drawing/2014/main" xmlns="" id="{042801CE-3A1A-6548-A49D-97EDF3E90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7"/>
          <a:stretch/>
        </p:blipFill>
        <p:spPr bwMode="auto">
          <a:xfrm>
            <a:off x="985689" y="4903517"/>
            <a:ext cx="7244584" cy="170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35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617D7B-D38A-5447-A3DF-93A452A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roads to the same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956F7-DA7E-844A-B26F-0D2C74D4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2140772"/>
            <a:ext cx="8326867" cy="4125557"/>
          </a:xfrm>
        </p:spPr>
        <p:txBody>
          <a:bodyPr/>
          <a:lstStyle/>
          <a:p>
            <a:r>
              <a:rPr lang="en-US" dirty="0"/>
              <a:t>Original definition of genetic cancer progression in colon cancer indicates the </a:t>
            </a:r>
            <a:r>
              <a:rPr lang="en-US" b="1" i="1" dirty="0"/>
              <a:t>pathways</a:t>
            </a:r>
            <a:r>
              <a:rPr lang="en-US" dirty="0"/>
              <a:t> that need to be inactivated, not the specific genes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11_12a">
            <a:extLst>
              <a:ext uri="{FF2B5EF4-FFF2-40B4-BE49-F238E27FC236}">
                <a16:creationId xmlns:a16="http://schemas.microsoft.com/office/drawing/2014/main" xmlns="" id="{B3D6E6F6-7631-7A4D-B70C-8AF730F2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59" y="2971698"/>
            <a:ext cx="4523441" cy="298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A2D781-FAD9-0D45-86DE-FC3C22E86976}"/>
              </a:ext>
            </a:extLst>
          </p:cNvPr>
          <p:cNvSpPr txBox="1"/>
          <p:nvPr/>
        </p:nvSpPr>
        <p:spPr>
          <a:xfrm>
            <a:off x="989704" y="3686098"/>
            <a:ext cx="2796988" cy="175432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Disruption of any one of a number of different genes that impact a pathway can lead to the same progression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F14A05-BB92-E74E-B323-0E70CC2574F3}"/>
              </a:ext>
            </a:extLst>
          </p:cNvPr>
          <p:cNvSpPr txBox="1"/>
          <p:nvPr/>
        </p:nvSpPr>
        <p:spPr>
          <a:xfrm>
            <a:off x="365823" y="6147116"/>
            <a:ext cx="861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</a:rPr>
              <a:t>Does pathway inactivation have to happen in this order?</a:t>
            </a:r>
          </a:p>
        </p:txBody>
      </p:sp>
    </p:spTree>
    <p:extLst>
      <p:ext uri="{BB962C8B-B14F-4D97-AF65-F5344CB8AC3E}">
        <p14:creationId xmlns:p14="http://schemas.microsoft.com/office/powerpoint/2010/main" val="112511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D8483-EDC0-7B40-9D3C-CFC9E306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032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Order of cancer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4274BA-9E6C-AE4C-8F9D-905E78FD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1432"/>
            <a:ext cx="8420100" cy="5470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Think-pair-share:</a:t>
            </a:r>
            <a:endParaRPr lang="en-US" dirty="0"/>
          </a:p>
          <a:p>
            <a:r>
              <a:rPr lang="en-US" dirty="0"/>
              <a:t>Back to your whiteboards </a:t>
            </a:r>
            <a:r>
              <a:rPr lang="en-US" dirty="0">
                <a:sym typeface="Wingdings" pitchFamily="2" charset="2"/>
              </a:rPr>
              <a:t> can you order your 5-6 rate-limiting steps of tumor progression as they might appear in a developing tumor?</a:t>
            </a:r>
            <a:endParaRPr lang="en-US" dirty="0"/>
          </a:p>
          <a:p>
            <a:r>
              <a:rPr lang="en-US" dirty="0"/>
              <a:t>Consider the progression of colon cancer below: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MUST activation of K-</a:t>
            </a:r>
            <a:r>
              <a:rPr lang="en-US" dirty="0" err="1"/>
              <a:t>ras</a:t>
            </a:r>
            <a:r>
              <a:rPr lang="en-US" dirty="0"/>
              <a:t> happen before p53 loss? </a:t>
            </a:r>
            <a:r>
              <a:rPr lang="en-US" sz="2000" dirty="0"/>
              <a:t>Why/why not?</a:t>
            </a:r>
          </a:p>
          <a:p>
            <a:r>
              <a:rPr lang="en-US" dirty="0"/>
              <a:t>Germline APC mutations virtually ensures an individual will develop colon cancer. Why?</a:t>
            </a:r>
            <a:endParaRPr lang="en-US" sz="2000" dirty="0"/>
          </a:p>
        </p:txBody>
      </p:sp>
      <p:pic>
        <p:nvPicPr>
          <p:cNvPr id="5" name="Picture 2" descr="figure_11_11">
            <a:extLst>
              <a:ext uri="{FF2B5EF4-FFF2-40B4-BE49-F238E27FC236}">
                <a16:creationId xmlns:a16="http://schemas.microsoft.com/office/drawing/2014/main" xmlns="" id="{8BC4789A-F202-B24A-89B1-AF3BF17D3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4"/>
          <a:stretch/>
        </p:blipFill>
        <p:spPr bwMode="auto">
          <a:xfrm>
            <a:off x="304800" y="3365648"/>
            <a:ext cx="8531225" cy="204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53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048EA-2995-CB40-B9B1-446C192D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033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Distinct tumors with a common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B20DE-D384-454C-8008-D95530B0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0" y="1368498"/>
            <a:ext cx="8450430" cy="903642"/>
          </a:xfrm>
        </p:spPr>
        <p:txBody>
          <a:bodyPr>
            <a:noAutofit/>
          </a:bodyPr>
          <a:lstStyle/>
          <a:p>
            <a:r>
              <a:rPr lang="en-US" dirty="0"/>
              <a:t>Mutations in cancer genes are random and infrequent</a:t>
            </a:r>
          </a:p>
          <a:p>
            <a:r>
              <a:rPr lang="en-US" dirty="0"/>
              <a:t>‘Rate-limiting’ steps mean precancerous cells can persist, poised to become cancerous with an additional mutation(s)</a:t>
            </a:r>
          </a:p>
        </p:txBody>
      </p:sp>
      <p:pic>
        <p:nvPicPr>
          <p:cNvPr id="4" name="Picture 2" descr="figure_11_14a">
            <a:extLst>
              <a:ext uri="{FF2B5EF4-FFF2-40B4-BE49-F238E27FC236}">
                <a16:creationId xmlns:a16="http://schemas.microsoft.com/office/drawing/2014/main" xmlns="" id="{02931999-3F95-2E4D-8773-058A794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0" y="2814346"/>
            <a:ext cx="5254961" cy="373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73A729-5A6C-814A-A3E4-5EB40C4A3CDF}"/>
              </a:ext>
            </a:extLst>
          </p:cNvPr>
          <p:cNvSpPr txBox="1"/>
          <p:nvPr/>
        </p:nvSpPr>
        <p:spPr>
          <a:xfrm>
            <a:off x="4112408" y="2963202"/>
            <a:ext cx="1045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#1</a:t>
            </a:r>
          </a:p>
          <a:p>
            <a:endParaRPr lang="en-US" dirty="0"/>
          </a:p>
          <a:p>
            <a:r>
              <a:rPr lang="en-US" dirty="0"/>
              <a:t>Step #2</a:t>
            </a:r>
          </a:p>
          <a:p>
            <a:endParaRPr lang="en-US" dirty="0"/>
          </a:p>
          <a:p>
            <a:r>
              <a:rPr lang="en-US" dirty="0"/>
              <a:t>Step#3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A3C25F-D367-D340-9346-8403010F9804}"/>
              </a:ext>
            </a:extLst>
          </p:cNvPr>
          <p:cNvSpPr txBox="1"/>
          <p:nvPr/>
        </p:nvSpPr>
        <p:spPr>
          <a:xfrm>
            <a:off x="6142615" y="2969802"/>
            <a:ext cx="2308619" cy="25853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Multiple, seemingly distinct tumors can arise from the same original cell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Is this more likely to happen at an earlier or later step in tumorigenesis?</a:t>
            </a:r>
          </a:p>
        </p:txBody>
      </p:sp>
    </p:spTree>
    <p:extLst>
      <p:ext uri="{BB962C8B-B14F-4D97-AF65-F5344CB8AC3E}">
        <p14:creationId xmlns:p14="http://schemas.microsoft.com/office/powerpoint/2010/main" val="293376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f295a4364ee0542324b00f73fc6f7dfeaf90a5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2"/>
          <a:stretch/>
        </p:blipFill>
        <p:spPr>
          <a:xfrm>
            <a:off x="0" y="1858682"/>
            <a:ext cx="9144000" cy="467537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30716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 smtClean="0"/>
              <a:t>Break-Fusion-Bridge cycle limits cell viability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6310923" y="1585144"/>
            <a:ext cx="2706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Telomere end replication problem </a:t>
            </a:r>
            <a:r>
              <a:rPr lang="en-US" dirty="0" smtClean="0">
                <a:sym typeface="Wingdings"/>
              </a:rPr>
              <a:t> short telomeres and DNA damage signaling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Fuision</a:t>
            </a:r>
            <a:r>
              <a:rPr lang="en-US" dirty="0" smtClean="0"/>
              <a:t> ‘repairs’ the damage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‘Repair’ promotes more </a:t>
            </a:r>
            <a:r>
              <a:rPr lang="en-US" dirty="0" err="1" smtClean="0"/>
              <a:t>daamge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27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Cancer development is clonal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4EF242-1FB4-6446-87C9-5C3F32D4812D}"/>
              </a:ext>
            </a:extLst>
          </p:cNvPr>
          <p:cNvSpPr txBox="1"/>
          <p:nvPr/>
        </p:nvSpPr>
        <p:spPr>
          <a:xfrm>
            <a:off x="4535452" y="1435827"/>
            <a:ext cx="46085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All cells in a tumor evolve from the same original cell</a:t>
            </a:r>
          </a:p>
          <a:p>
            <a:endParaRPr lang="en-US" sz="2400" dirty="0"/>
          </a:p>
          <a:p>
            <a:r>
              <a:rPr lang="en-US" sz="2200" dirty="0"/>
              <a:t>A linear model would have one cell progressing through each rate-limiting step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growth advantage this cell gains would allow it to outgrow cells stuck at earlier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Tumor would be homogeneous</a:t>
            </a:r>
          </a:p>
        </p:txBody>
      </p:sp>
      <p:pic>
        <p:nvPicPr>
          <p:cNvPr id="7" name="Picture 2" descr="figure_11_20b">
            <a:extLst>
              <a:ext uri="{FF2B5EF4-FFF2-40B4-BE49-F238E27FC236}">
                <a16:creationId xmlns:a16="http://schemas.microsoft.com/office/drawing/2014/main" xmlns="" id="{456F62B7-A9AA-554A-B724-71D7BE123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2"/>
          <a:stretch/>
        </p:blipFill>
        <p:spPr bwMode="auto">
          <a:xfrm>
            <a:off x="146028" y="1731982"/>
            <a:ext cx="4200512" cy="225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4CE781-B3E2-2249-9F05-A77AFA8F831F}"/>
              </a:ext>
            </a:extLst>
          </p:cNvPr>
          <p:cNvSpPr txBox="1"/>
          <p:nvPr/>
        </p:nvSpPr>
        <p:spPr>
          <a:xfrm>
            <a:off x="1150126" y="4658062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what we see!</a:t>
            </a:r>
          </a:p>
        </p:txBody>
      </p:sp>
    </p:spTree>
    <p:extLst>
      <p:ext uri="{BB962C8B-B14F-4D97-AF65-F5344CB8AC3E}">
        <p14:creationId xmlns:p14="http://schemas.microsoft.com/office/powerpoint/2010/main" val="6138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6275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Cancer development is clonal </a:t>
            </a:r>
          </a:p>
        </p:txBody>
      </p:sp>
      <p:pic>
        <p:nvPicPr>
          <p:cNvPr id="4" name="Content Placeholder 3" descr="nbt.2213-F1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/>
          <a:stretch/>
        </p:blipFill>
        <p:spPr>
          <a:xfrm>
            <a:off x="867095" y="3556292"/>
            <a:ext cx="3675873" cy="3067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4EF242-1FB4-6446-87C9-5C3F32D4812D}"/>
              </a:ext>
            </a:extLst>
          </p:cNvPr>
          <p:cNvSpPr txBox="1"/>
          <p:nvPr/>
        </p:nvSpPr>
        <p:spPr>
          <a:xfrm>
            <a:off x="5195944" y="1329459"/>
            <a:ext cx="37178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But NOT linear</a:t>
            </a:r>
          </a:p>
          <a:p>
            <a:endParaRPr lang="en-US" sz="2400" dirty="0"/>
          </a:p>
          <a:p>
            <a:r>
              <a:rPr lang="en-US" sz="2400" dirty="0"/>
              <a:t>Sub-clones can individually evolve/gain new mutations </a:t>
            </a:r>
            <a:r>
              <a:rPr lang="en-US" sz="2400" dirty="0">
                <a:sym typeface="Wingdings" pitchFamily="2" charset="2"/>
              </a:rPr>
              <a:t> cells with mutations that increase fitness proliferate more/faster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Consequences: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‘independent’ tumors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tumor heterogeneity</a:t>
            </a:r>
          </a:p>
          <a:p>
            <a:endParaRPr lang="en-US" sz="2400" dirty="0"/>
          </a:p>
        </p:txBody>
      </p:sp>
      <p:pic>
        <p:nvPicPr>
          <p:cNvPr id="5" name="Picture 2" descr="figure_11_20b">
            <a:extLst>
              <a:ext uri="{FF2B5EF4-FFF2-40B4-BE49-F238E27FC236}">
                <a16:creationId xmlns:a16="http://schemas.microsoft.com/office/drawing/2014/main" xmlns="" id="{41DE4AC1-4FA2-1543-81D4-A24BFE527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4" b="3303"/>
          <a:stretch/>
        </p:blipFill>
        <p:spPr bwMode="auto">
          <a:xfrm>
            <a:off x="342456" y="1329459"/>
            <a:ext cx="4200512" cy="222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37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83954-E6CE-1241-A567-389F74C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D0E5F-083B-B046-AAF2-7F79FAB9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226834"/>
            <a:ext cx="8348382" cy="4367604"/>
          </a:xfrm>
        </p:spPr>
        <p:txBody>
          <a:bodyPr>
            <a:normAutofit/>
          </a:bodyPr>
          <a:lstStyle/>
          <a:p>
            <a:r>
              <a:rPr lang="en-US" dirty="0"/>
              <a:t>Acquisition of mutations during tumor development is ongoing</a:t>
            </a:r>
          </a:p>
          <a:p>
            <a:r>
              <a:rPr lang="en-US" dirty="0"/>
              <a:t>Mutagenesis is random and cancer progresses only in the infrequent event when mutation occurs in a cancer gene that governs a rate limiting step</a:t>
            </a:r>
          </a:p>
          <a:p>
            <a:r>
              <a:rPr lang="en-US" dirty="0"/>
              <a:t>Other mutations are permitted to accumulate so long as they don’t decrease fitness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Driver mutations promote/are necessary for tumor progression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00"/>
                </a:solidFill>
              </a:rPr>
              <a:t>Passenger mutations are along for the ride</a:t>
            </a:r>
          </a:p>
        </p:txBody>
      </p:sp>
    </p:spTree>
    <p:extLst>
      <p:ext uri="{BB962C8B-B14F-4D97-AF65-F5344CB8AC3E}">
        <p14:creationId xmlns:p14="http://schemas.microsoft.com/office/powerpoint/2010/main" val="192866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974B0-9153-B043-9EFF-6262ED5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all carcinogens are mutagenic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66258-77F3-FA49-9508-C0DB08A8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162288"/>
            <a:ext cx="7610476" cy="4104042"/>
          </a:xfrm>
        </p:spPr>
        <p:txBody>
          <a:bodyPr>
            <a:normAutofit/>
          </a:bodyPr>
          <a:lstStyle/>
          <a:p>
            <a:r>
              <a:rPr lang="en-US" dirty="0"/>
              <a:t>Carcinogens that are mutagenic can provide </a:t>
            </a:r>
            <a:r>
              <a:rPr lang="en-US" i="1" dirty="0">
                <a:solidFill>
                  <a:srgbClr val="800000"/>
                </a:solidFill>
              </a:rPr>
              <a:t>initiating</a:t>
            </a:r>
            <a:r>
              <a:rPr lang="en-US" dirty="0"/>
              <a:t> mutations</a:t>
            </a:r>
          </a:p>
          <a:p>
            <a:r>
              <a:rPr lang="en-US" dirty="0"/>
              <a:t>Carcinogens that are not mutagenic may simply </a:t>
            </a:r>
            <a:r>
              <a:rPr lang="en-US" i="1" dirty="0">
                <a:solidFill>
                  <a:srgbClr val="800000"/>
                </a:solidFill>
              </a:rPr>
              <a:t>promote</a:t>
            </a:r>
            <a:r>
              <a:rPr lang="en-US" dirty="0"/>
              <a:t> cell proliferation </a:t>
            </a:r>
          </a:p>
          <a:p>
            <a:pPr lvl="1"/>
            <a:r>
              <a:rPr lang="en-US" dirty="0"/>
              <a:t>Cell non-autonomous activation of growth factor signaling</a:t>
            </a:r>
          </a:p>
          <a:p>
            <a:pPr lvl="1"/>
            <a:r>
              <a:rPr lang="en-US" dirty="0"/>
              <a:t>Induce wounds to promote tissue regeneration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Font typeface="Wingdings" pitchFamily="2" charset="2"/>
              <a:buChar char="à"/>
            </a:pPr>
            <a:r>
              <a:rPr lang="en-US" sz="2000" b="1" dirty="0">
                <a:solidFill>
                  <a:srgbClr val="800000"/>
                </a:solidFill>
                <a:sym typeface="Wingdings" pitchFamily="2" charset="2"/>
              </a:rPr>
              <a:t>Increased proliferation in the presence of a mutagen can accelerate tumorigenesis</a:t>
            </a:r>
          </a:p>
        </p:txBody>
      </p:sp>
    </p:spTree>
    <p:extLst>
      <p:ext uri="{BB962C8B-B14F-4D97-AF65-F5344CB8AC3E}">
        <p14:creationId xmlns:p14="http://schemas.microsoft.com/office/powerpoint/2010/main" val="351061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C2474-31AB-1841-AD28-EF7683D7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Cancer initiators and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02B52-DB1A-E94B-9663-6F4ED9A6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12" y="2498743"/>
            <a:ext cx="8352306" cy="367076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800000"/>
                </a:solidFill>
              </a:rPr>
              <a:t>Initiating</a:t>
            </a:r>
            <a:r>
              <a:rPr lang="en-US" dirty="0"/>
              <a:t> mutations can lie dormant long periods of time</a:t>
            </a:r>
          </a:p>
          <a:p>
            <a:r>
              <a:rPr lang="en-US" dirty="0"/>
              <a:t>A cancer </a:t>
            </a:r>
            <a:r>
              <a:rPr lang="en-US" i="1" dirty="0">
                <a:solidFill>
                  <a:srgbClr val="800000"/>
                </a:solidFill>
              </a:rPr>
              <a:t>promoter</a:t>
            </a:r>
            <a:r>
              <a:rPr lang="en-US" dirty="0"/>
              <a:t> can ‘unmask’ the initiating mutation by increasing proliferation </a:t>
            </a:r>
            <a:r>
              <a:rPr lang="en-US" dirty="0">
                <a:sym typeface="Wingdings" pitchFamily="2" charset="2"/>
              </a:rPr>
              <a:t> can be non-genetic and transient</a:t>
            </a:r>
          </a:p>
          <a:p>
            <a:pPr marL="0" indent="0">
              <a:buNone/>
            </a:pPr>
            <a:r>
              <a:rPr lang="en-US" b="1" u="sng" dirty="0">
                <a:sym typeface="Wingdings" pitchFamily="2" charset="2"/>
              </a:rPr>
              <a:t>Cellular promoters: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Hormones induce cell proliferation: more hormonal cycles  increased risk of breast cancer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Alcohol kills epithelial cells in the throat, promoting their regeneration  cooperates with smoking to promote head and neck cancer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Chronic inflammation (colitis, </a:t>
            </a:r>
            <a:r>
              <a:rPr lang="en-US" dirty="0" err="1">
                <a:sym typeface="Wingdings" pitchFamily="2" charset="2"/>
              </a:rPr>
              <a:t>Crohns</a:t>
            </a:r>
            <a:r>
              <a:rPr lang="en-US" dirty="0">
                <a:sym typeface="Wingdings" pitchFamily="2" charset="2"/>
              </a:rPr>
              <a:t>, gallstones, hep B)  promotes cancers at sites of </a:t>
            </a:r>
            <a:r>
              <a:rPr lang="en-US" dirty="0" err="1">
                <a:sym typeface="Wingdings" pitchFamily="2" charset="2"/>
              </a:rPr>
              <a:t>inflamation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0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1155B-6943-2E4F-BD14-4CEAA8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Chronic inflammation and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5F473-3E9C-CA44-B222-686F1E4A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2192152"/>
            <a:ext cx="9036424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immune cell </a:t>
            </a:r>
            <a:r>
              <a:rPr lang="en-US" sz="1900" dirty="0">
                <a:sym typeface="Wingdings" pitchFamily="2" charset="2"/>
              </a:rPr>
              <a:t> release of </a:t>
            </a:r>
            <a:r>
              <a:rPr lang="en-US" sz="1900" dirty="0" err="1">
                <a:sym typeface="Wingdings" pitchFamily="2" charset="2"/>
              </a:rPr>
              <a:t>TNFa</a:t>
            </a:r>
            <a:r>
              <a:rPr lang="en-US" sz="1900" dirty="0">
                <a:sym typeface="Wingdings" pitchFamily="2" charset="2"/>
              </a:rPr>
              <a:t>  NF-kB activity  anti –apoptotic genes</a:t>
            </a:r>
            <a:endParaRPr lang="en-US" sz="1900" dirty="0"/>
          </a:p>
        </p:txBody>
      </p:sp>
      <p:pic>
        <p:nvPicPr>
          <p:cNvPr id="4" name="Picture 2" descr="figure_11_38a">
            <a:extLst>
              <a:ext uri="{FF2B5EF4-FFF2-40B4-BE49-F238E27FC236}">
                <a16:creationId xmlns:a16="http://schemas.microsoft.com/office/drawing/2014/main" xmlns="" id="{E9669724-5BA9-5744-827D-055B808A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2"/>
          <a:stretch/>
        </p:blipFill>
        <p:spPr bwMode="auto">
          <a:xfrm>
            <a:off x="191293" y="2606429"/>
            <a:ext cx="8531225" cy="27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3C2D36-2389-2F43-9231-46E1B5976A36}"/>
              </a:ext>
            </a:extLst>
          </p:cNvPr>
          <p:cNvSpPr txBox="1"/>
          <p:nvPr/>
        </p:nvSpPr>
        <p:spPr>
          <a:xfrm>
            <a:off x="3184000" y="5278144"/>
            <a:ext cx="234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(Causes chronic inflammation in liver)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6131F3-E644-C346-8DB2-0A9D8136E830}"/>
              </a:ext>
            </a:extLst>
          </p:cNvPr>
          <p:cNvSpPr txBox="1"/>
          <p:nvPr/>
        </p:nvSpPr>
        <p:spPr>
          <a:xfrm>
            <a:off x="6436676" y="5335377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(Or inhibition of NF-kB)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7AC205-9A33-BA43-BC7D-36174903916E}"/>
              </a:ext>
            </a:extLst>
          </p:cNvPr>
          <p:cNvSpPr txBox="1"/>
          <p:nvPr/>
        </p:nvSpPr>
        <p:spPr>
          <a:xfrm>
            <a:off x="513925" y="6077141"/>
            <a:ext cx="822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Lack of apoptosis</a:t>
            </a:r>
            <a:r>
              <a:rPr lang="en-US" sz="2000" b="1" dirty="0">
                <a:solidFill>
                  <a:srgbClr val="800000"/>
                </a:solidFill>
                <a:sym typeface="Wingdings" pitchFamily="2" charset="2"/>
              </a:rPr>
              <a:t> tissue overgrowth that promotes malignancy</a:t>
            </a:r>
            <a:endParaRPr 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8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4155B-8076-C540-B7F0-E1416C0C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215"/>
            <a:ext cx="8913813" cy="1080825"/>
          </a:xfrm>
        </p:spPr>
        <p:txBody>
          <a:bodyPr>
            <a:noAutofit/>
          </a:bodyPr>
          <a:lstStyle/>
          <a:p>
            <a:r>
              <a:rPr lang="en-US" sz="3200" dirty="0"/>
              <a:t>Improbable events become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534A8-7EBB-9840-ABC4-E100FC1C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326" y="1477385"/>
            <a:ext cx="5288487" cy="526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Promoters enhance the rate at which cancers develop</a:t>
            </a:r>
          </a:p>
          <a:p>
            <a:r>
              <a:rPr lang="en-US" dirty="0"/>
              <a:t>A wide variety of agents that function as promoters have been described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Promote expansion of initiated clones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Necessary to overcome the infrequent event of accumulated mutation in the same cell</a:t>
            </a:r>
          </a:p>
          <a:p>
            <a:pPr lvl="1"/>
            <a:r>
              <a:rPr lang="en-US" dirty="0">
                <a:sym typeface="Wingdings" pitchFamily="2" charset="2"/>
              </a:rPr>
              <a:t>more proliferation = more cells with the initial mutations (&amp; more chance to make new mutations)</a:t>
            </a:r>
          </a:p>
          <a:p>
            <a:pPr lvl="1"/>
            <a:r>
              <a:rPr lang="en-US" dirty="0">
                <a:sym typeface="Wingdings" pitchFamily="2" charset="2"/>
              </a:rPr>
              <a:t>More cells with initial mutations means &gt; chance for one to randomly acquire additional rate-limiting mutations</a:t>
            </a:r>
            <a:endParaRPr lang="en-US" dirty="0"/>
          </a:p>
        </p:txBody>
      </p:sp>
      <p:pic>
        <p:nvPicPr>
          <p:cNvPr id="4" name="Picture 2" descr="table_11_05">
            <a:extLst>
              <a:ext uri="{FF2B5EF4-FFF2-40B4-BE49-F238E27FC236}">
                <a16:creationId xmlns:a16="http://schemas.microsoft.com/office/drawing/2014/main" xmlns="" id="{B0C1A889-B92E-3643-A214-BEBAB891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1"/>
          <a:stretch/>
        </p:blipFill>
        <p:spPr bwMode="auto">
          <a:xfrm>
            <a:off x="139701" y="1477385"/>
            <a:ext cx="3218614" cy="538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5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30716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Break-Fusion-Bridge cycle limits cell viability</a:t>
            </a:r>
          </a:p>
        </p:txBody>
      </p:sp>
      <p:pic>
        <p:nvPicPr>
          <p:cNvPr id="2" name="Picture 1" descr="9a188c7d0db7e7fc23d7d8c3185f5d6a2b1e44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19538" y="1363960"/>
            <a:ext cx="9124462" cy="54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to immortality</a:t>
            </a:r>
            <a:endParaRPr lang="en-US" dirty="0"/>
          </a:p>
        </p:txBody>
      </p:sp>
      <p:pic>
        <p:nvPicPr>
          <p:cNvPr id="4" name="Picture 3" descr="323e58e92276d9d3efe2c92e1f4192fd44f7d7b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1" r="31167"/>
          <a:stretch/>
        </p:blipFill>
        <p:spPr>
          <a:xfrm>
            <a:off x="0" y="2247676"/>
            <a:ext cx="6955692" cy="46103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078" y="2595562"/>
            <a:ext cx="2397736" cy="367076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pRB</a:t>
            </a:r>
            <a:r>
              <a:rPr lang="en-US" dirty="0" smtClean="0"/>
              <a:t> and p53 loss allow bypass of senescence </a:t>
            </a:r>
          </a:p>
          <a:p>
            <a:r>
              <a:rPr lang="en-US" dirty="0" smtClean="0"/>
              <a:t>Still sensitive to crisis </a:t>
            </a:r>
            <a:r>
              <a:rPr lang="en-US" dirty="0" smtClean="0">
                <a:sym typeface="Wingdings"/>
              </a:rPr>
              <a:t> cell death</a:t>
            </a:r>
          </a:p>
          <a:p>
            <a:r>
              <a:rPr lang="en-US" dirty="0" smtClean="0">
                <a:sym typeface="Wingdings"/>
              </a:rPr>
              <a:t>Cancer cells MUST overcome crisis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3" y="2449024"/>
            <a:ext cx="7799389" cy="36707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Telomerase to provide a primer template and solve the ‘end replication problem’ </a:t>
            </a:r>
            <a:r>
              <a:rPr lang="en-US" dirty="0" smtClean="0">
                <a:sym typeface="Wingdings"/>
              </a:rPr>
              <a:t> all telomeres get long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ALT to use other telomeres as a replication template  telomeres get long again (can be very variable in length)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4E88B-1506-6D4E-BD27-BC40D1A3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Crisis </a:t>
            </a:r>
            <a:r>
              <a:rPr lang="en-US" sz="3200" dirty="0" smtClean="0"/>
              <a:t>PROMOTES </a:t>
            </a:r>
            <a:r>
              <a:rPr lang="en-US" sz="3200" dirty="0"/>
              <a:t>cancer?!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37125-CFA6-4A4D-92DB-8CBE3D0C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550" y="2380059"/>
            <a:ext cx="3837904" cy="4239681"/>
          </a:xfrm>
        </p:spPr>
        <p:txBody>
          <a:bodyPr/>
          <a:lstStyle/>
          <a:p>
            <a:r>
              <a:rPr lang="en-US" dirty="0"/>
              <a:t>Break-fusion-break cycles create dramatic genetic instability</a:t>
            </a:r>
          </a:p>
          <a:p>
            <a:r>
              <a:rPr lang="en-US" dirty="0"/>
              <a:t>BFB is </a:t>
            </a:r>
            <a:r>
              <a:rPr lang="en-US" u="sng" dirty="0"/>
              <a:t>mutation-promoting</a:t>
            </a:r>
          </a:p>
          <a:p>
            <a:r>
              <a:rPr lang="en-US" dirty="0"/>
              <a:t>A cell that survives this initial assault may acquire hTERT activation </a:t>
            </a:r>
            <a:r>
              <a:rPr lang="en-US" dirty="0" smtClean="0"/>
              <a:t>or </a:t>
            </a:r>
            <a:r>
              <a:rPr lang="en-US" dirty="0"/>
              <a:t>ALT mechanisms to stabilize telomeres and promote </a:t>
            </a:r>
            <a:r>
              <a:rPr lang="en-US" b="1" dirty="0"/>
              <a:t>immortalization</a:t>
            </a:r>
          </a:p>
        </p:txBody>
      </p:sp>
      <p:pic>
        <p:nvPicPr>
          <p:cNvPr id="5" name="Picture 2" descr="figure_10_37">
            <a:extLst>
              <a:ext uri="{FF2B5EF4-FFF2-40B4-BE49-F238E27FC236}">
                <a16:creationId xmlns:a16="http://schemas.microsoft.com/office/drawing/2014/main" xmlns="" id="{983805B8-655D-454B-B301-B253FDF9D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"/>
          <a:stretch/>
        </p:blipFill>
        <p:spPr bwMode="auto">
          <a:xfrm>
            <a:off x="557906" y="2173997"/>
            <a:ext cx="4425754" cy="444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091040-8906-B042-A5A1-13433084170D}"/>
              </a:ext>
            </a:extLst>
          </p:cNvPr>
          <p:cNvSpPr/>
          <p:nvPr/>
        </p:nvSpPr>
        <p:spPr>
          <a:xfrm>
            <a:off x="1184857" y="5640947"/>
            <a:ext cx="3966693" cy="978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4E88B-1506-6D4E-BD27-BC40D1A3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72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/>
              <a:t>Telomerase defects in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37125-CFA6-4A4D-92DB-8CBE3D0C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732" y="1575980"/>
            <a:ext cx="3799268" cy="5057489"/>
          </a:xfrm>
        </p:spPr>
        <p:txBody>
          <a:bodyPr>
            <a:normAutofit/>
          </a:bodyPr>
          <a:lstStyle/>
          <a:p>
            <a:r>
              <a:rPr lang="en-US" dirty="0"/>
              <a:t>Telomerase is needed in highly regenerative tissue (skin, bone marrow)</a:t>
            </a:r>
          </a:p>
          <a:p>
            <a:r>
              <a:rPr lang="en-US" dirty="0"/>
              <a:t>Mutations in telomerase co-factors result in premature telomere shortening</a:t>
            </a:r>
          </a:p>
          <a:p>
            <a:r>
              <a:rPr lang="en-US" dirty="0"/>
              <a:t>Cells go into crisis and patients experience a collapse of their hematopoietic system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OR they develop leukemia?!</a:t>
            </a:r>
          </a:p>
        </p:txBody>
      </p:sp>
      <p:pic>
        <p:nvPicPr>
          <p:cNvPr id="5" name="Picture 2" descr="figure_10_34">
            <a:extLst>
              <a:ext uri="{FF2B5EF4-FFF2-40B4-BE49-F238E27FC236}">
                <a16:creationId xmlns:a16="http://schemas.microsoft.com/office/drawing/2014/main" xmlns="" id="{019DD252-185C-AF40-A6E0-39D77067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0" y="1397114"/>
            <a:ext cx="4874816" cy="523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076BEC-37A2-AF4F-A10B-0B95D1711E95}"/>
              </a:ext>
            </a:extLst>
          </p:cNvPr>
          <p:cNvSpPr/>
          <p:nvPr/>
        </p:nvSpPr>
        <p:spPr>
          <a:xfrm>
            <a:off x="103031" y="4494727"/>
            <a:ext cx="5241701" cy="213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12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11: Multistep Tumorigenesis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describe how/why tumors of the same type may be genetically different in different patients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describe how/why cells from within the same tumor may be genetically different from each other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5E9FE-8238-7241-B446-C7CE2D7E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84"/>
            <a:ext cx="8913813" cy="914400"/>
          </a:xfrm>
        </p:spPr>
        <p:txBody>
          <a:bodyPr/>
          <a:lstStyle/>
          <a:p>
            <a:r>
              <a:rPr lang="en-US" dirty="0"/>
              <a:t>Tumor development takes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0C2F35-DA57-6548-9962-1ACE5A73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3770"/>
            <a:ext cx="8522769" cy="533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Pre-cancer/cancer cells don’t just grow over time, they </a:t>
            </a:r>
            <a:r>
              <a:rPr lang="en-US" b="1" i="1" dirty="0"/>
              <a:t>change</a:t>
            </a:r>
          </a:p>
          <a:p>
            <a:pPr marL="0" indent="0">
              <a:buNone/>
            </a:pPr>
            <a:endParaRPr lang="en-US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What are these steps?</a:t>
            </a:r>
            <a:endParaRPr lang="en-US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</a:rPr>
              <a:t>Think-pair-share: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What cellular changes must happen to allow a tumor to form?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		write it out on your whiteboard</a:t>
            </a:r>
          </a:p>
        </p:txBody>
      </p:sp>
    </p:spTree>
    <p:extLst>
      <p:ext uri="{BB962C8B-B14F-4D97-AF65-F5344CB8AC3E}">
        <p14:creationId xmlns:p14="http://schemas.microsoft.com/office/powerpoint/2010/main" val="1126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4681</TotalTime>
  <Words>1395</Words>
  <Application>Microsoft Macintosh PowerPoint</Application>
  <PresentationFormat>On-screen Show (4:3)</PresentationFormat>
  <Paragraphs>177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Form groups of 3-4 people</vt:lpstr>
      <vt:lpstr>Break-Fusion-Bridge cycle limits cell viability</vt:lpstr>
      <vt:lpstr>Break-Fusion-Bridge cycle limits cell viability</vt:lpstr>
      <vt:lpstr>Pathway to immortality</vt:lpstr>
      <vt:lpstr>Dealing with crisis</vt:lpstr>
      <vt:lpstr>Crisis PROMOTES cancer?!</vt:lpstr>
      <vt:lpstr>Telomerase defects in disease</vt:lpstr>
      <vt:lpstr>Lecture 12 objectives</vt:lpstr>
      <vt:lpstr>Tumor development takes time</vt:lpstr>
      <vt:lpstr>PowerPoint Presentation</vt:lpstr>
      <vt:lpstr>Decades of precancer growth</vt:lpstr>
      <vt:lpstr>Decades of precancer growth</vt:lpstr>
      <vt:lpstr>Each pathway disruption represents a rate-limiting step</vt:lpstr>
      <vt:lpstr>Each pathway disruption represents a rate-limiting step</vt:lpstr>
      <vt:lpstr>Each pathway disruption represents a rate-limiting step</vt:lpstr>
      <vt:lpstr>Each pathway disruption represents a rate-limiting step</vt:lpstr>
      <vt:lpstr>Many roads to the same destination</vt:lpstr>
      <vt:lpstr>Order of cancer mutations</vt:lpstr>
      <vt:lpstr>Distinct tumors with a common origin</vt:lpstr>
      <vt:lpstr>Cancer development is clonal </vt:lpstr>
      <vt:lpstr>Cancer development is clonal </vt:lpstr>
      <vt:lpstr>Drivers and Passengers</vt:lpstr>
      <vt:lpstr>Not all carcinogens are mutagenic</vt:lpstr>
      <vt:lpstr>Cancer initiators and promoters</vt:lpstr>
      <vt:lpstr>Chronic inflammation and cancer</vt:lpstr>
      <vt:lpstr>Improbable events become possible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Amity Manning</cp:lastModifiedBy>
  <cp:revision>262</cp:revision>
  <dcterms:created xsi:type="dcterms:W3CDTF">2019-01-10T15:40:22Z</dcterms:created>
  <dcterms:modified xsi:type="dcterms:W3CDTF">2020-02-13T16:27:01Z</dcterms:modified>
</cp:coreProperties>
</file>