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447" r:id="rId2"/>
    <p:sldId id="406" r:id="rId3"/>
    <p:sldId id="420" r:id="rId4"/>
    <p:sldId id="408" r:id="rId5"/>
    <p:sldId id="422" r:id="rId6"/>
    <p:sldId id="441" r:id="rId7"/>
    <p:sldId id="442" r:id="rId8"/>
    <p:sldId id="443" r:id="rId9"/>
    <p:sldId id="446" r:id="rId10"/>
    <p:sldId id="444" r:id="rId11"/>
    <p:sldId id="445" r:id="rId12"/>
    <p:sldId id="431" r:id="rId13"/>
    <p:sldId id="432" r:id="rId14"/>
    <p:sldId id="385" r:id="rId15"/>
    <p:sldId id="430" r:id="rId16"/>
    <p:sldId id="433" r:id="rId17"/>
    <p:sldId id="43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84"/>
    <p:restoredTop sz="91483"/>
  </p:normalViewPr>
  <p:slideViewPr>
    <p:cSldViewPr snapToGrid="0" snapToObjects="1">
      <p:cViewPr varScale="1">
        <p:scale>
          <a:sx n="86" d="100"/>
          <a:sy n="86" d="100"/>
        </p:scale>
        <p:origin x="-112" y="-2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F46CA-6EE0-A24E-8E90-BB7971EA3CAB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B39CE-B501-F445-9BFD-AEB03825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4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EF096E-FD39-1C4F-B80B-375379907E53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C2A9A9-792F-3842-9F29-ABC2AE83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EFF6A-C96B-644B-BC1A-37C70DB0B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Literature Workshop #3 on Monday</a:t>
            </a:r>
          </a:p>
          <a:p>
            <a:r>
              <a:rPr lang="en-US" dirty="0"/>
              <a:t>Join a project group by the end of the day Monday</a:t>
            </a:r>
          </a:p>
          <a:p>
            <a:r>
              <a:rPr lang="en-US" dirty="0"/>
              <a:t>Homework #5 due Tuesday before class</a:t>
            </a:r>
          </a:p>
        </p:txBody>
      </p:sp>
    </p:spTree>
    <p:extLst>
      <p:ext uri="{BB962C8B-B14F-4D97-AF65-F5344CB8AC3E}">
        <p14:creationId xmlns:p14="http://schemas.microsoft.com/office/powerpoint/2010/main" val="1711736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61155B-6943-2E4F-BD14-4CEAA864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Chronic inflammation and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A5F473-3E9C-CA44-B222-686F1E4A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6" y="2192152"/>
            <a:ext cx="9036424" cy="36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immune cell </a:t>
            </a:r>
            <a:r>
              <a:rPr lang="en-US" sz="1900" dirty="0">
                <a:sym typeface="Wingdings" pitchFamily="2" charset="2"/>
              </a:rPr>
              <a:t> release of </a:t>
            </a:r>
            <a:r>
              <a:rPr lang="en-US" sz="1900" dirty="0" err="1">
                <a:sym typeface="Wingdings" pitchFamily="2" charset="2"/>
              </a:rPr>
              <a:t>TNFa</a:t>
            </a:r>
            <a:r>
              <a:rPr lang="en-US" sz="1900" dirty="0">
                <a:sym typeface="Wingdings" pitchFamily="2" charset="2"/>
              </a:rPr>
              <a:t>  NF-kB activity  anti –apoptotic genes</a:t>
            </a:r>
            <a:endParaRPr lang="en-US" sz="1900" dirty="0"/>
          </a:p>
        </p:txBody>
      </p:sp>
      <p:pic>
        <p:nvPicPr>
          <p:cNvPr id="4" name="Picture 2" descr="figure_11_38a">
            <a:extLst>
              <a:ext uri="{FF2B5EF4-FFF2-40B4-BE49-F238E27FC236}">
                <a16:creationId xmlns:a16="http://schemas.microsoft.com/office/drawing/2014/main" xmlns="" id="{E9669724-5BA9-5744-827D-055B808A2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2"/>
          <a:stretch/>
        </p:blipFill>
        <p:spPr bwMode="auto">
          <a:xfrm>
            <a:off x="191293" y="2606429"/>
            <a:ext cx="8531225" cy="275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73C2D36-2389-2F43-9231-46E1B5976A36}"/>
              </a:ext>
            </a:extLst>
          </p:cNvPr>
          <p:cNvSpPr txBox="1"/>
          <p:nvPr/>
        </p:nvSpPr>
        <p:spPr>
          <a:xfrm>
            <a:off x="3290680" y="5054263"/>
            <a:ext cx="2345429" cy="584775"/>
          </a:xfrm>
          <a:prstGeom prst="rect">
            <a:avLst/>
          </a:prstGeom>
          <a:solidFill>
            <a:schemeClr val="bg1">
              <a:tint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chronic inflammation in liver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D6131F3-E644-C346-8DB2-0A9D8136E830}"/>
              </a:ext>
            </a:extLst>
          </p:cNvPr>
          <p:cNvSpPr txBox="1"/>
          <p:nvPr/>
        </p:nvSpPr>
        <p:spPr>
          <a:xfrm>
            <a:off x="6349117" y="5027924"/>
            <a:ext cx="2073003" cy="584775"/>
          </a:xfrm>
          <a:prstGeom prst="rect">
            <a:avLst/>
          </a:prstGeom>
          <a:solidFill>
            <a:schemeClr val="bg1">
              <a:tint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+ibuprofen</a:t>
            </a:r>
          </a:p>
          <a:p>
            <a:pPr algn="ctr"/>
            <a:r>
              <a:rPr lang="en-US" sz="1600" dirty="0"/>
              <a:t>(inhibition of NF-kB)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17AC205-9A33-BA43-BC7D-36174903916E}"/>
              </a:ext>
            </a:extLst>
          </p:cNvPr>
          <p:cNvSpPr txBox="1"/>
          <p:nvPr/>
        </p:nvSpPr>
        <p:spPr>
          <a:xfrm>
            <a:off x="513925" y="6077141"/>
            <a:ext cx="8223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Lack of apoptosis</a:t>
            </a:r>
            <a:r>
              <a:rPr lang="en-US" sz="2000" b="1" dirty="0">
                <a:solidFill>
                  <a:srgbClr val="800000"/>
                </a:solidFill>
                <a:sym typeface="Wingdings" pitchFamily="2" charset="2"/>
              </a:rPr>
              <a:t> tissue overgrowth that promotes malignancy</a:t>
            </a:r>
            <a:endParaRPr lang="en-US" sz="2000" b="1" dirty="0">
              <a:solidFill>
                <a:srgbClr val="8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54AE43D-E6C0-8348-80A0-0807198DFAD6}"/>
              </a:ext>
            </a:extLst>
          </p:cNvPr>
          <p:cNvSpPr/>
          <p:nvPr/>
        </p:nvSpPr>
        <p:spPr>
          <a:xfrm>
            <a:off x="5897880" y="2606429"/>
            <a:ext cx="3015933" cy="3127715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78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4155B-8076-C540-B7F0-E1416C0C2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1215"/>
            <a:ext cx="8913813" cy="1080825"/>
          </a:xfrm>
        </p:spPr>
        <p:txBody>
          <a:bodyPr>
            <a:noAutofit/>
          </a:bodyPr>
          <a:lstStyle/>
          <a:p>
            <a:r>
              <a:rPr lang="en-US" sz="3200" dirty="0"/>
              <a:t>Improbable events become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C534A8-7EBB-9840-ABC4-E100FC1C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5326" y="1477385"/>
            <a:ext cx="5288487" cy="5267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Promoters enhance the rate at which cancers develop</a:t>
            </a:r>
          </a:p>
          <a:p>
            <a:r>
              <a:rPr lang="en-US" dirty="0"/>
              <a:t>A wide variety of agents that function as promoters have been described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Promote expansion of initiated clones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Necessary to overcome the infrequent event of accumulated mutation in the same cell</a:t>
            </a:r>
          </a:p>
          <a:p>
            <a:pPr lvl="1"/>
            <a:r>
              <a:rPr lang="en-US" dirty="0">
                <a:sym typeface="Wingdings" pitchFamily="2" charset="2"/>
              </a:rPr>
              <a:t>more proliferation = more cells with the initial mutations (&amp; more chance to make new mutations)</a:t>
            </a:r>
          </a:p>
          <a:p>
            <a:pPr lvl="1"/>
            <a:r>
              <a:rPr lang="en-US" dirty="0">
                <a:sym typeface="Wingdings" pitchFamily="2" charset="2"/>
              </a:rPr>
              <a:t>More cells with initial mutations means &gt; chance for one to randomly acquire additional rate-limiting mutations</a:t>
            </a:r>
            <a:endParaRPr lang="en-US" dirty="0"/>
          </a:p>
        </p:txBody>
      </p:sp>
      <p:pic>
        <p:nvPicPr>
          <p:cNvPr id="4" name="Picture 2" descr="table_11_05">
            <a:extLst>
              <a:ext uri="{FF2B5EF4-FFF2-40B4-BE49-F238E27FC236}">
                <a16:creationId xmlns:a16="http://schemas.microsoft.com/office/drawing/2014/main" xmlns="" id="{B0C1A889-B92E-3643-A214-BEBAB891D1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71"/>
          <a:stretch/>
        </p:blipFill>
        <p:spPr bwMode="auto">
          <a:xfrm>
            <a:off x="139701" y="1477385"/>
            <a:ext cx="3218614" cy="5380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2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F6BA88-FB12-8749-A657-45B7E17E8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13 objectives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B667A0-9460-344A-8A52-6DE1489E2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Chapter 13</a:t>
            </a:r>
          </a:p>
          <a:p>
            <a:r>
              <a:rPr lang="en-US" sz="2400" dirty="0"/>
              <a:t>Understand and be able to discuss examples of how tumors are made up both cancer cells and normal cells</a:t>
            </a:r>
          </a:p>
          <a:p>
            <a:r>
              <a:rPr lang="en-US" sz="2400" dirty="0"/>
              <a:t>Be able to provide examples of how normal cells support tumor growth</a:t>
            </a:r>
          </a:p>
          <a:p>
            <a:r>
              <a:rPr lang="en-US" sz="2400" dirty="0"/>
              <a:t>Understand and be able to discuss strengths and limitations of in vivo and in vitro cancer </a:t>
            </a:r>
            <a:r>
              <a:rPr lang="en-US" sz="2400"/>
              <a:t>research models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1142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C03C3F-1546-4646-B930-CD469B7B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tumor grow?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4A89EB-4ACA-8548-A8FA-5B73B6103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intrinsic signaling pathways (mutations in tumor suppressors and oncogenes)</a:t>
            </a:r>
          </a:p>
          <a:p>
            <a:r>
              <a:rPr lang="en-US" dirty="0"/>
              <a:t>Respond to external assaults and signaling (initiators and promoters)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This is not enough to form a substantial tumor</a:t>
            </a:r>
          </a:p>
          <a:p>
            <a:r>
              <a:rPr lang="en-US" dirty="0"/>
              <a:t>Cancer cells recruit normal cells and co-opt them for the benefit of the tumor </a:t>
            </a:r>
          </a:p>
        </p:txBody>
      </p:sp>
    </p:spTree>
    <p:extLst>
      <p:ext uri="{BB962C8B-B14F-4D97-AF65-F5344CB8AC3E}">
        <p14:creationId xmlns:p14="http://schemas.microsoft.com/office/powerpoint/2010/main" val="2814143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55" y="2207839"/>
            <a:ext cx="5219472" cy="435628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Tumors interact with their environment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49626" y="2595562"/>
            <a:ext cx="3175273" cy="36707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tumor microenvironment: 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/>
              <a:t>is made of more than just cancer cells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/>
              <a:t>Poses challenges to the tumor that must be overcome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/>
              <a:t>Represents non-cancer cell targets of cancer therapeutics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7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8EE3C3-9C60-B448-953C-BF9B2B29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Tumor microenvironment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5EC54F-F5CD-3942-8F3D-B16454419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4" y="2348838"/>
            <a:ext cx="5193893" cy="4128407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Tumors are made up of a number of distinct cell types and have complex microscopic structures</a:t>
            </a:r>
          </a:p>
          <a:p>
            <a:r>
              <a:rPr lang="en-US" dirty="0"/>
              <a:t>Non-cancer cells may account for very little or &gt; 90% of cells within the tumor mass depending on cancer type</a:t>
            </a:r>
          </a:p>
          <a:p>
            <a:endParaRPr lang="en-US" dirty="0"/>
          </a:p>
          <a:p>
            <a:pPr lvl="1"/>
            <a:r>
              <a:rPr lang="en-US" dirty="0"/>
              <a:t>How do they get there?</a:t>
            </a:r>
          </a:p>
          <a:p>
            <a:pPr lvl="1"/>
            <a:r>
              <a:rPr lang="en-US" dirty="0"/>
              <a:t>What do they do? Why are they there?</a:t>
            </a:r>
          </a:p>
          <a:p>
            <a:pPr lvl="1"/>
            <a:r>
              <a:rPr lang="en-US" dirty="0"/>
              <a:t>How can we exploit them to kill cancers?</a:t>
            </a:r>
          </a:p>
        </p:txBody>
      </p:sp>
      <p:pic>
        <p:nvPicPr>
          <p:cNvPr id="4" name="Picture 2" descr="figure_13_01">
            <a:extLst>
              <a:ext uri="{FF2B5EF4-FFF2-40B4-BE49-F238E27FC236}">
                <a16:creationId xmlns:a16="http://schemas.microsoft.com/office/drawing/2014/main" xmlns="" id="{4B11943C-015E-7C41-BA41-1AEE2D0836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" t="44832" r="42762" b="4981"/>
          <a:stretch/>
        </p:blipFill>
        <p:spPr bwMode="auto">
          <a:xfrm>
            <a:off x="5492067" y="2307327"/>
            <a:ext cx="3272590" cy="316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61998C-958A-2543-B3AD-085673CC1C28}"/>
              </a:ext>
            </a:extLst>
          </p:cNvPr>
          <p:cNvSpPr txBox="1"/>
          <p:nvPr/>
        </p:nvSpPr>
        <p:spPr>
          <a:xfrm>
            <a:off x="5492067" y="5553915"/>
            <a:ext cx="3272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Breast carcinoma: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cancer cells </a:t>
            </a:r>
            <a:r>
              <a:rPr lang="en-US" dirty="0">
                <a:solidFill>
                  <a:schemeClr val="tx2"/>
                </a:solidFill>
              </a:rPr>
              <a:t>and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stromal fibroblasts </a:t>
            </a:r>
            <a:r>
              <a:rPr lang="en-US" dirty="0">
                <a:solidFill>
                  <a:schemeClr val="tx2"/>
                </a:solidFill>
              </a:rPr>
              <a:t>coexist in the tumor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85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17E6AF-58C4-1844-87A7-F9653FB9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just contamination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EEA62-47C3-9F4C-8875-5C297C0BF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1" y="2337145"/>
            <a:ext cx="4880113" cy="4255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How do we know stromal cells are actively recruited or maintained and not just a remnant of the normal tissue?</a:t>
            </a:r>
          </a:p>
          <a:p>
            <a:r>
              <a:rPr lang="en-US" dirty="0">
                <a:solidFill>
                  <a:schemeClr val="tx2"/>
                </a:solidFill>
              </a:rPr>
              <a:t>graft of only carcinoma cells 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transplant failed to grow</a:t>
            </a:r>
          </a:p>
          <a:p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Graft of carcinoma + tumor-associated stroma  transplant is well established</a:t>
            </a:r>
          </a:p>
          <a:p>
            <a:pPr marL="0" indent="0">
              <a:buNone/>
            </a:pPr>
            <a:r>
              <a:rPr lang="en-US" dirty="0"/>
              <a:t>Stromal cells collaborate with cancer cells to form and maintain a tumor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2" descr="figure_13_05a">
            <a:extLst>
              <a:ext uri="{FF2B5EF4-FFF2-40B4-BE49-F238E27FC236}">
                <a16:creationId xmlns:a16="http://schemas.microsoft.com/office/drawing/2014/main" xmlns="" id="{A2337F97-CAE6-9347-B8B0-15070C1B7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256" y="2656187"/>
            <a:ext cx="3900557" cy="3617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072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17E6AF-58C4-1844-87A7-F9653FB9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8543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Communication and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EEA62-47C3-9F4C-8875-5C297C0BF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04" y="1490870"/>
            <a:ext cx="8545996" cy="5148469"/>
          </a:xfrm>
        </p:spPr>
        <p:txBody>
          <a:bodyPr>
            <a:noAutofit/>
          </a:bodyPr>
          <a:lstStyle/>
          <a:p>
            <a:r>
              <a:rPr lang="en-US" dirty="0"/>
              <a:t>Tissue architecture is formed and maintained by way of cell-to-cell communication</a:t>
            </a:r>
          </a:p>
          <a:p>
            <a:r>
              <a:rPr lang="en-US" dirty="0"/>
              <a:t>Cells communicate with endocrine and paracrine signaling</a:t>
            </a:r>
          </a:p>
          <a:p>
            <a:pPr lvl="1"/>
            <a:r>
              <a:rPr lang="en-US" sz="2000" dirty="0"/>
              <a:t>Endocrine signaling: long distances via circulation</a:t>
            </a:r>
          </a:p>
          <a:p>
            <a:pPr lvl="1"/>
            <a:r>
              <a:rPr lang="en-US" sz="2000" dirty="0"/>
              <a:t>Paracrine signaling: short distances between nearby cells</a:t>
            </a:r>
            <a:endParaRPr lang="en-US" dirty="0"/>
          </a:p>
          <a:p>
            <a:r>
              <a:rPr lang="en-US" dirty="0"/>
              <a:t>Cells that respond must have the appropriate receptors</a:t>
            </a:r>
          </a:p>
          <a:p>
            <a:pPr marL="349250" lvl="1" indent="0">
              <a:buNone/>
            </a:pPr>
            <a:endParaRPr lang="en-US" sz="2000" dirty="0"/>
          </a:p>
        </p:txBody>
      </p:sp>
      <p:pic>
        <p:nvPicPr>
          <p:cNvPr id="4" name="Picture 2" descr="figure_13_04c">
            <a:extLst>
              <a:ext uri="{FF2B5EF4-FFF2-40B4-BE49-F238E27FC236}">
                <a16:creationId xmlns:a16="http://schemas.microsoft.com/office/drawing/2014/main" xmlns="" id="{B61B5045-0F2C-374D-BF7A-24F0CB330C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5"/>
          <a:stretch/>
        </p:blipFill>
        <p:spPr bwMode="auto">
          <a:xfrm>
            <a:off x="888723" y="4160019"/>
            <a:ext cx="6828183" cy="247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99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F6BA88-FB12-8749-A657-45B7E17E8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14 objectives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B667A0-9460-344A-8A52-6DE1489E2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Chapter 11 wrap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 able to describe how/why cells from within the same tumor may be genetically different from each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 able to define and provide examples of how </a:t>
            </a:r>
            <a:r>
              <a:rPr lang="en-US" sz="2400" i="1" dirty="0"/>
              <a:t>initiators</a:t>
            </a:r>
            <a:r>
              <a:rPr lang="en-US" sz="2400" dirty="0"/>
              <a:t> and </a:t>
            </a:r>
            <a:r>
              <a:rPr lang="en-US" sz="2400" i="1" dirty="0"/>
              <a:t>promoters</a:t>
            </a:r>
            <a:r>
              <a:rPr lang="en-US" sz="2400" dirty="0"/>
              <a:t> relate to cancer initiation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651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9048EA-2995-CB40-B9B1-446C192D5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7033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Distinct tumors with a common 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FB20DE-D384-454C-8008-D95530B02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470" y="1368498"/>
            <a:ext cx="8450430" cy="903642"/>
          </a:xfrm>
        </p:spPr>
        <p:txBody>
          <a:bodyPr>
            <a:noAutofit/>
          </a:bodyPr>
          <a:lstStyle/>
          <a:p>
            <a:r>
              <a:rPr lang="en-US" dirty="0"/>
              <a:t>Mutations in cancer genes are random and infrequent</a:t>
            </a:r>
          </a:p>
          <a:p>
            <a:r>
              <a:rPr lang="en-US" dirty="0"/>
              <a:t>‘Rate-limiting’ steps mean precancerous cells can persist, poised to become cancerous with an additional mutation(s)</a:t>
            </a:r>
          </a:p>
        </p:txBody>
      </p:sp>
      <p:pic>
        <p:nvPicPr>
          <p:cNvPr id="4" name="Picture 2" descr="figure_11_14a">
            <a:extLst>
              <a:ext uri="{FF2B5EF4-FFF2-40B4-BE49-F238E27FC236}">
                <a16:creationId xmlns:a16="http://schemas.microsoft.com/office/drawing/2014/main" xmlns="" id="{02931999-3F95-2E4D-8773-058A79422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70" y="2814346"/>
            <a:ext cx="5254961" cy="3734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973A729-5A6C-814A-A3E4-5EB40C4A3CDF}"/>
              </a:ext>
            </a:extLst>
          </p:cNvPr>
          <p:cNvSpPr txBox="1"/>
          <p:nvPr/>
        </p:nvSpPr>
        <p:spPr>
          <a:xfrm>
            <a:off x="4112408" y="2963202"/>
            <a:ext cx="10454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#1</a:t>
            </a:r>
          </a:p>
          <a:p>
            <a:endParaRPr lang="en-US" dirty="0"/>
          </a:p>
          <a:p>
            <a:r>
              <a:rPr lang="en-US" dirty="0"/>
              <a:t>Step #2</a:t>
            </a:r>
          </a:p>
          <a:p>
            <a:endParaRPr lang="en-US" dirty="0"/>
          </a:p>
          <a:p>
            <a:r>
              <a:rPr lang="en-US" dirty="0"/>
              <a:t>Step#3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BA3C25F-D367-D340-9346-8403010F9804}"/>
              </a:ext>
            </a:extLst>
          </p:cNvPr>
          <p:cNvSpPr txBox="1"/>
          <p:nvPr/>
        </p:nvSpPr>
        <p:spPr>
          <a:xfrm>
            <a:off x="6142615" y="2969802"/>
            <a:ext cx="2308619" cy="258532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Multiple, seemingly distinct tumors can arise from the same original cell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Is this more likely to happen at an earlier or later step in tumorigenesis?</a:t>
            </a:r>
          </a:p>
        </p:txBody>
      </p:sp>
    </p:spTree>
    <p:extLst>
      <p:ext uri="{BB962C8B-B14F-4D97-AF65-F5344CB8AC3E}">
        <p14:creationId xmlns:p14="http://schemas.microsoft.com/office/powerpoint/2010/main" val="4028548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6274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Cancer development is clonal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4EF242-1FB4-6446-87C9-5C3F32D4812D}"/>
              </a:ext>
            </a:extLst>
          </p:cNvPr>
          <p:cNvSpPr txBox="1"/>
          <p:nvPr/>
        </p:nvSpPr>
        <p:spPr>
          <a:xfrm>
            <a:off x="4535452" y="1435827"/>
            <a:ext cx="460854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</a:rPr>
              <a:t>All cells in a tumor evolve from the same original cell</a:t>
            </a:r>
          </a:p>
          <a:p>
            <a:endParaRPr lang="en-US" sz="2400" dirty="0"/>
          </a:p>
          <a:p>
            <a:r>
              <a:rPr lang="en-US" sz="2200" dirty="0"/>
              <a:t>A linear model would have one cell progressing through each rate-limiting step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growth advantage this cell gains would allow it to outgrow cells stuck at earlier stages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Tumor would be homogeneous</a:t>
            </a:r>
          </a:p>
        </p:txBody>
      </p:sp>
      <p:pic>
        <p:nvPicPr>
          <p:cNvPr id="7" name="Picture 2" descr="figure_11_20b">
            <a:extLst>
              <a:ext uri="{FF2B5EF4-FFF2-40B4-BE49-F238E27FC236}">
                <a16:creationId xmlns:a16="http://schemas.microsoft.com/office/drawing/2014/main" xmlns="" id="{456F62B7-A9AA-554A-B724-71D7BE1234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62"/>
          <a:stretch/>
        </p:blipFill>
        <p:spPr bwMode="auto">
          <a:xfrm>
            <a:off x="146028" y="1731982"/>
            <a:ext cx="4200512" cy="2259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64CE781-B3E2-2249-9F05-A77AFA8F831F}"/>
              </a:ext>
            </a:extLst>
          </p:cNvPr>
          <p:cNvSpPr txBox="1"/>
          <p:nvPr/>
        </p:nvSpPr>
        <p:spPr>
          <a:xfrm>
            <a:off x="1150126" y="4658062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Not what we see!</a:t>
            </a:r>
          </a:p>
        </p:txBody>
      </p:sp>
    </p:spTree>
    <p:extLst>
      <p:ext uri="{BB962C8B-B14F-4D97-AF65-F5344CB8AC3E}">
        <p14:creationId xmlns:p14="http://schemas.microsoft.com/office/powerpoint/2010/main" val="30387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06275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Cancer development is clonal </a:t>
            </a:r>
          </a:p>
        </p:txBody>
      </p:sp>
      <p:pic>
        <p:nvPicPr>
          <p:cNvPr id="4" name="Content Placeholder 3" descr="nbt.2213-F1.gi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1"/>
          <a:stretch/>
        </p:blipFill>
        <p:spPr>
          <a:xfrm>
            <a:off x="867095" y="3556292"/>
            <a:ext cx="3675873" cy="306701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4EF242-1FB4-6446-87C9-5C3F32D4812D}"/>
              </a:ext>
            </a:extLst>
          </p:cNvPr>
          <p:cNvSpPr txBox="1"/>
          <p:nvPr/>
        </p:nvSpPr>
        <p:spPr>
          <a:xfrm>
            <a:off x="5195944" y="1329459"/>
            <a:ext cx="37178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800000"/>
                </a:solidFill>
              </a:rPr>
              <a:t>But NOT linear</a:t>
            </a:r>
          </a:p>
          <a:p>
            <a:endParaRPr lang="en-US" sz="2400" dirty="0"/>
          </a:p>
          <a:p>
            <a:r>
              <a:rPr lang="en-US" sz="2400" dirty="0"/>
              <a:t>Sub-clones can individually evolve/gain new mutations </a:t>
            </a:r>
            <a:r>
              <a:rPr lang="en-US" sz="2400" dirty="0">
                <a:sym typeface="Wingdings" pitchFamily="2" charset="2"/>
              </a:rPr>
              <a:t> cells with mutations that increase fitness proliferate more/faster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Consequences: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‘independent’ tumors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tumor heterogeneity</a:t>
            </a:r>
          </a:p>
          <a:p>
            <a:endParaRPr lang="en-US" sz="2400" dirty="0"/>
          </a:p>
        </p:txBody>
      </p:sp>
      <p:pic>
        <p:nvPicPr>
          <p:cNvPr id="5" name="Picture 2" descr="figure_11_20b">
            <a:extLst>
              <a:ext uri="{FF2B5EF4-FFF2-40B4-BE49-F238E27FC236}">
                <a16:creationId xmlns:a16="http://schemas.microsoft.com/office/drawing/2014/main" xmlns="" id="{41DE4AC1-4FA2-1543-81D4-A24BFE527C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14" b="3303"/>
          <a:stretch/>
        </p:blipFill>
        <p:spPr bwMode="auto">
          <a:xfrm>
            <a:off x="342456" y="1329459"/>
            <a:ext cx="4200512" cy="222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529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583954-E6CE-1241-A567-389F74C1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and Passengers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9D0E5F-083B-B046-AAF2-7F79FAB9A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2226834"/>
            <a:ext cx="8348382" cy="4367604"/>
          </a:xfrm>
        </p:spPr>
        <p:txBody>
          <a:bodyPr>
            <a:normAutofit/>
          </a:bodyPr>
          <a:lstStyle/>
          <a:p>
            <a:r>
              <a:rPr lang="en-US" dirty="0"/>
              <a:t>Acquisition of mutations during tumor development is ongoing</a:t>
            </a:r>
          </a:p>
          <a:p>
            <a:r>
              <a:rPr lang="en-US" dirty="0"/>
              <a:t>Mutagenesis is random and cancer progresses only in the infrequent event when mutation occurs in a cancer gene that governs a rate limiting step</a:t>
            </a:r>
          </a:p>
          <a:p>
            <a:r>
              <a:rPr lang="en-US" dirty="0"/>
              <a:t>Other mutations are permitted to accumulate so long as they don’t decrease fitness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800000"/>
                </a:solidFill>
              </a:rPr>
              <a:t>Driver mutations promote/are necessary for tumor progression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800000"/>
                </a:solidFill>
              </a:rPr>
              <a:t>Passenger mutations are along for the ride</a:t>
            </a:r>
          </a:p>
        </p:txBody>
      </p:sp>
    </p:spTree>
    <p:extLst>
      <p:ext uri="{BB962C8B-B14F-4D97-AF65-F5344CB8AC3E}">
        <p14:creationId xmlns:p14="http://schemas.microsoft.com/office/powerpoint/2010/main" val="424285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1974B0-9153-B043-9EFF-6262ED56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 all carcinogens are mutagenic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C66258-77F3-FA49-9508-C0DB08A84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4" y="2162288"/>
            <a:ext cx="7610476" cy="41040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Carcinogens that are mutagenic can provide </a:t>
            </a:r>
            <a:r>
              <a:rPr lang="en-US" i="1" dirty="0">
                <a:solidFill>
                  <a:srgbClr val="800000"/>
                </a:solidFill>
              </a:rPr>
              <a:t>initiating</a:t>
            </a:r>
            <a:r>
              <a:rPr lang="en-US" dirty="0"/>
              <a:t> mutations</a:t>
            </a:r>
          </a:p>
          <a:p>
            <a:r>
              <a:rPr lang="en-US" dirty="0"/>
              <a:t>Carcinogens that are not mutagenic may simply </a:t>
            </a:r>
            <a:r>
              <a:rPr lang="en-US" i="1" dirty="0">
                <a:solidFill>
                  <a:srgbClr val="800000"/>
                </a:solidFill>
              </a:rPr>
              <a:t>promote</a:t>
            </a:r>
            <a:r>
              <a:rPr lang="en-US" dirty="0"/>
              <a:t> cell proliferation </a:t>
            </a:r>
          </a:p>
          <a:p>
            <a:pPr lvl="1"/>
            <a:r>
              <a:rPr lang="en-US" dirty="0"/>
              <a:t>Cell non-autonomous activation of growth factor signaling</a:t>
            </a:r>
          </a:p>
          <a:p>
            <a:pPr lvl="2"/>
            <a:r>
              <a:rPr lang="en-US" dirty="0" err="1"/>
              <a:t>Ie</a:t>
            </a:r>
            <a:r>
              <a:rPr lang="en-US" dirty="0"/>
              <a:t> other cells </a:t>
            </a:r>
            <a:r>
              <a:rPr lang="en-US" dirty="0" err="1"/>
              <a:t>sexcrete</a:t>
            </a:r>
            <a:r>
              <a:rPr lang="en-US" dirty="0"/>
              <a:t> GFs or promote </a:t>
            </a:r>
            <a:r>
              <a:rPr lang="en-US" dirty="0" err="1"/>
              <a:t>infklamation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promotes proliferation of neighboring cells</a:t>
            </a:r>
            <a:endParaRPr lang="en-US" dirty="0"/>
          </a:p>
          <a:p>
            <a:pPr lvl="1"/>
            <a:r>
              <a:rPr lang="en-US" dirty="0"/>
              <a:t>Induce wounds to promote tissue regeneration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>
              <a:buFont typeface="Wingdings" pitchFamily="2" charset="2"/>
              <a:buChar char="à"/>
            </a:pPr>
            <a:r>
              <a:rPr lang="en-US" sz="2000" b="1" dirty="0">
                <a:solidFill>
                  <a:srgbClr val="800000"/>
                </a:solidFill>
                <a:sym typeface="Wingdings" pitchFamily="2" charset="2"/>
              </a:rPr>
              <a:t>Increased proliferation in the presence of a mutagen can accelerate tumorigenesis</a:t>
            </a:r>
          </a:p>
        </p:txBody>
      </p:sp>
    </p:spTree>
    <p:extLst>
      <p:ext uri="{BB962C8B-B14F-4D97-AF65-F5344CB8AC3E}">
        <p14:creationId xmlns:p14="http://schemas.microsoft.com/office/powerpoint/2010/main" val="305579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9C2474-31AB-1841-AD28-EF7683D7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Cancer initiators and promoters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002B52-DB1A-E94B-9663-6F4ED9A61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12" y="2240281"/>
            <a:ext cx="8352306" cy="4465320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800000"/>
                </a:solidFill>
              </a:rPr>
              <a:t>Initiating</a:t>
            </a:r>
            <a:r>
              <a:rPr lang="en-US" dirty="0"/>
              <a:t> mutations can lie dormant long periods of time</a:t>
            </a:r>
          </a:p>
          <a:p>
            <a:r>
              <a:rPr lang="en-US" dirty="0"/>
              <a:t>A cancer </a:t>
            </a:r>
            <a:r>
              <a:rPr lang="en-US" i="1" dirty="0">
                <a:solidFill>
                  <a:srgbClr val="800000"/>
                </a:solidFill>
              </a:rPr>
              <a:t>promoter</a:t>
            </a:r>
            <a:r>
              <a:rPr lang="en-US" dirty="0"/>
              <a:t> can ‘unmask’ the initiating mutation by increasing proliferation </a:t>
            </a:r>
            <a:r>
              <a:rPr lang="en-US" dirty="0">
                <a:sym typeface="Wingdings" pitchFamily="2" charset="2"/>
              </a:rPr>
              <a:t> can be non-genetic and transient</a:t>
            </a:r>
          </a:p>
          <a:p>
            <a:pPr marL="0" indent="0">
              <a:buNone/>
            </a:pPr>
            <a:endParaRPr lang="en-US" b="1" u="sng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What types of internal and external events might serve as promoters of cancer?</a:t>
            </a:r>
            <a:endParaRPr lang="en-US" dirty="0">
              <a:solidFill>
                <a:srgbClr val="0070C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178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9C2474-31AB-1841-AD28-EF7683D7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Cancer initiators and promoters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002B52-DB1A-E94B-9663-6F4ED9A61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12" y="2240281"/>
            <a:ext cx="8352306" cy="44653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0070C0"/>
                </a:solidFill>
                <a:sym typeface="Wingdings" pitchFamily="2" charset="2"/>
              </a:rPr>
              <a:t>Cellular promoters: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Hormones induce cell proliferation: more hormonal cycles  increased risk of breast cancer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Chronic inflammation (colitis, </a:t>
            </a:r>
            <a:r>
              <a:rPr lang="en-US" dirty="0" err="1">
                <a:sym typeface="Wingdings" pitchFamily="2" charset="2"/>
              </a:rPr>
              <a:t>Crohns</a:t>
            </a:r>
            <a:r>
              <a:rPr lang="en-US" dirty="0">
                <a:sym typeface="Wingdings" pitchFamily="2" charset="2"/>
              </a:rPr>
              <a:t>, gallstones, hep B)  promotes cancers at sites of inflammation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Alcohol kills epithelial cells in the throat, promoting their regeneration  cooperates with smoking to promote head and neck cancer</a:t>
            </a:r>
          </a:p>
        </p:txBody>
      </p:sp>
    </p:spTree>
    <p:extLst>
      <p:ext uri="{BB962C8B-B14F-4D97-AF65-F5344CB8AC3E}">
        <p14:creationId xmlns:p14="http://schemas.microsoft.com/office/powerpoint/2010/main" val="362123965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4879</TotalTime>
  <Words>920</Words>
  <Application>Microsoft Macintosh PowerPoint</Application>
  <PresentationFormat>On-screen Show (4:3)</PresentationFormat>
  <Paragraphs>111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Perception</vt:lpstr>
      <vt:lpstr>Reminders</vt:lpstr>
      <vt:lpstr>Lecture 14 objectives part 1</vt:lpstr>
      <vt:lpstr>Distinct tumors with a common origin</vt:lpstr>
      <vt:lpstr>Cancer development is clonal </vt:lpstr>
      <vt:lpstr>Cancer development is clonal </vt:lpstr>
      <vt:lpstr>Drivers and Passengers</vt:lpstr>
      <vt:lpstr>Not all carcinogens are mutagenic</vt:lpstr>
      <vt:lpstr>Cancer initiators and promoters</vt:lpstr>
      <vt:lpstr>Cancer initiators and promoters</vt:lpstr>
      <vt:lpstr>Chronic inflammation and cancer</vt:lpstr>
      <vt:lpstr>Improbable events become possible</vt:lpstr>
      <vt:lpstr>Lecture 13 objectives part 2</vt:lpstr>
      <vt:lpstr>How does a tumor grow?</vt:lpstr>
      <vt:lpstr>Tumors interact with their environment</vt:lpstr>
      <vt:lpstr>Tumor microenvironment</vt:lpstr>
      <vt:lpstr>Not just contamination</vt:lpstr>
      <vt:lpstr>Communication and collaboration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Objectives</dc:title>
  <dc:creator>Amity Manning</dc:creator>
  <cp:lastModifiedBy>Amity Manning</cp:lastModifiedBy>
  <cp:revision>282</cp:revision>
  <dcterms:created xsi:type="dcterms:W3CDTF">2019-01-10T15:40:22Z</dcterms:created>
  <dcterms:modified xsi:type="dcterms:W3CDTF">2020-02-18T14:17:49Z</dcterms:modified>
</cp:coreProperties>
</file>