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483" r:id="rId2"/>
    <p:sldId id="431" r:id="rId3"/>
    <p:sldId id="461" r:id="rId4"/>
    <p:sldId id="482" r:id="rId5"/>
    <p:sldId id="462" r:id="rId6"/>
    <p:sldId id="464" r:id="rId7"/>
    <p:sldId id="463" r:id="rId8"/>
    <p:sldId id="465" r:id="rId9"/>
    <p:sldId id="467" r:id="rId10"/>
    <p:sldId id="466" r:id="rId11"/>
    <p:sldId id="469" r:id="rId12"/>
    <p:sldId id="470" r:id="rId13"/>
    <p:sldId id="468" r:id="rId14"/>
    <p:sldId id="471" r:id="rId15"/>
    <p:sldId id="472" r:id="rId16"/>
    <p:sldId id="474" r:id="rId17"/>
    <p:sldId id="476" r:id="rId18"/>
    <p:sldId id="475" r:id="rId19"/>
    <p:sldId id="473" r:id="rId20"/>
    <p:sldId id="477" r:id="rId21"/>
    <p:sldId id="481" r:id="rId22"/>
    <p:sldId id="479" r:id="rId23"/>
    <p:sldId id="480" r:id="rId24"/>
    <p:sldId id="4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3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2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CC01-17A8-2B4E-89DE-04FECD0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3546-16FF-D543-86C6-7B15288E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Recruiting (trained) PLAs for Cell Bio in D term </a:t>
            </a:r>
          </a:p>
          <a:p>
            <a:pPr lvl="1"/>
            <a:r>
              <a:rPr lang="en-US" dirty="0"/>
              <a:t>Help run study sessions before quizzes</a:t>
            </a:r>
          </a:p>
          <a:p>
            <a:pPr lvl="1"/>
            <a:r>
              <a:rPr lang="en-US" dirty="0"/>
              <a:t>Assist with active learning workshops 4 times during the term (Class is 12-1pm in </a:t>
            </a:r>
            <a:r>
              <a:rPr lang="en-US" dirty="0" err="1"/>
              <a:t>Foisie</a:t>
            </a:r>
            <a:r>
              <a:rPr lang="en-US" dirty="0"/>
              <a:t> 203/205)</a:t>
            </a:r>
          </a:p>
          <a:p>
            <a:r>
              <a:rPr lang="en-US" dirty="0"/>
              <a:t>Capstone course (BB4900) on Genome Stability to be offered C term 2021</a:t>
            </a:r>
          </a:p>
          <a:p>
            <a:r>
              <a:rPr lang="en-US" dirty="0"/>
              <a:t>Final Primary Literature Workshop (#4) on Monday – paper and worksheet available by the end of the day</a:t>
            </a:r>
          </a:p>
          <a:p>
            <a:r>
              <a:rPr lang="en-US" dirty="0"/>
              <a:t>Final Lecture and Extra Credit opportunity on Tuesday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6D01-408D-7740-BFEF-F4AEFD1E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414"/>
            <a:ext cx="8913813" cy="914400"/>
          </a:xfrm>
        </p:spPr>
        <p:txBody>
          <a:bodyPr/>
          <a:lstStyle/>
          <a:p>
            <a:r>
              <a:rPr lang="en-US" dirty="0"/>
              <a:t>High risk travels and hitchhikers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60F8-871B-4543-8B75-1D0BAFCB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270814"/>
            <a:ext cx="8561614" cy="4747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Circulating tumor cells (CTCs) often die upon intravasation</a:t>
            </a:r>
          </a:p>
          <a:p>
            <a:r>
              <a:rPr lang="en-US" sz="2000" dirty="0"/>
              <a:t>may still be anchorage-dependent (epithelial cells are)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anoikis</a:t>
            </a:r>
            <a:r>
              <a:rPr lang="en-US" sz="2000" dirty="0">
                <a:sym typeface="Wingdings" pitchFamily="2" charset="2"/>
              </a:rPr>
              <a:t>: apoptosis triggered by detachment from solid substrate</a:t>
            </a:r>
          </a:p>
          <a:p>
            <a:r>
              <a:rPr lang="en-US" dirty="0">
                <a:sym typeface="Wingdings" pitchFamily="2" charset="2"/>
              </a:rPr>
              <a:t>No longer have stromal support (mitogenic and trophic factors supplied by the stromal)</a:t>
            </a:r>
          </a:p>
          <a:p>
            <a:r>
              <a:rPr lang="en-US" sz="2000" dirty="0">
                <a:sym typeface="Wingdings" pitchFamily="2" charset="2"/>
              </a:rPr>
              <a:t>Shear forces tear them apart</a:t>
            </a:r>
            <a:r>
              <a:rPr lang="en-US" dirty="0">
                <a:sym typeface="Wingdings" pitchFamily="2" charset="2"/>
              </a:rPr>
              <a:t>  they are HUGE compared to blood cells that normally navigate capillaries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01C36-BE4A-A44C-9850-2219A239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65" y="4399011"/>
            <a:ext cx="4144194" cy="2295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F4046-6D0C-5248-A3E2-432E990CE74F}"/>
              </a:ext>
            </a:extLst>
          </p:cNvPr>
          <p:cNvSpPr txBox="1"/>
          <p:nvPr/>
        </p:nvSpPr>
        <p:spPr>
          <a:xfrm>
            <a:off x="372044" y="4784272"/>
            <a:ext cx="39909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Metastasizing cancer </a:t>
            </a:r>
            <a:r>
              <a:rPr lang="en-US" dirty="0"/>
              <a:t>cells travel with small clots of </a:t>
            </a:r>
            <a:r>
              <a:rPr lang="en-US" b="1" dirty="0">
                <a:solidFill>
                  <a:srgbClr val="C00000"/>
                </a:solidFill>
              </a:rPr>
              <a:t>platelets</a:t>
            </a:r>
            <a:r>
              <a:rPr lang="en-US" dirty="0"/>
              <a:t> or red blood cells to protect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3BF3D-FE7B-474E-B1C4-722F011F7300}"/>
              </a:ext>
            </a:extLst>
          </p:cNvPr>
          <p:cNvSpPr/>
          <p:nvPr/>
        </p:nvSpPr>
        <p:spPr>
          <a:xfrm>
            <a:off x="195945" y="4327071"/>
            <a:ext cx="8793729" cy="24166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6D01-408D-7740-BFEF-F4AEFD1E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414"/>
            <a:ext cx="8913813" cy="914400"/>
          </a:xfrm>
        </p:spPr>
        <p:txBody>
          <a:bodyPr/>
          <a:lstStyle/>
          <a:p>
            <a:r>
              <a:rPr lang="en-US" dirty="0"/>
              <a:t>High risk travels and hitchhikers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60F8-871B-4543-8B75-1D0BAFCB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270814"/>
            <a:ext cx="8561614" cy="4747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Circulating tumor cells (CTCs) often die upon intravasation</a:t>
            </a:r>
          </a:p>
          <a:p>
            <a:r>
              <a:rPr lang="en-US" sz="2000" dirty="0"/>
              <a:t>may still be anchorage-dependent (epithelial cells are)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anoikis</a:t>
            </a:r>
            <a:r>
              <a:rPr lang="en-US" sz="2000" dirty="0">
                <a:sym typeface="Wingdings" pitchFamily="2" charset="2"/>
              </a:rPr>
              <a:t>: apoptosis triggered by detachment from solid substrate</a:t>
            </a:r>
          </a:p>
          <a:p>
            <a:r>
              <a:rPr lang="en-US" dirty="0">
                <a:sym typeface="Wingdings" pitchFamily="2" charset="2"/>
              </a:rPr>
              <a:t>No longer have stromal support (mitogenic and trophic factors supplied by the stromal)</a:t>
            </a:r>
          </a:p>
          <a:p>
            <a:r>
              <a:rPr lang="en-US" sz="2000" dirty="0">
                <a:sym typeface="Wingdings" pitchFamily="2" charset="2"/>
              </a:rPr>
              <a:t>Shear forces tear them apart  they are HUGE compared to blood cells that normally navigate capillaries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F4046-6D0C-5248-A3E2-432E990CE74F}"/>
              </a:ext>
            </a:extLst>
          </p:cNvPr>
          <p:cNvSpPr txBox="1"/>
          <p:nvPr/>
        </p:nvSpPr>
        <p:spPr>
          <a:xfrm>
            <a:off x="682962" y="4655698"/>
            <a:ext cx="3761131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Experimentally eliminating platelets or compromising the ability of platelets to interact with carcinoma cells dramatically reduces successful metastatic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3BF3D-FE7B-474E-B1C4-722F011F7300}"/>
              </a:ext>
            </a:extLst>
          </p:cNvPr>
          <p:cNvSpPr/>
          <p:nvPr/>
        </p:nvSpPr>
        <p:spPr>
          <a:xfrm>
            <a:off x="195945" y="4506686"/>
            <a:ext cx="8793729" cy="22370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860D3-535A-F748-B6D4-89745D5C5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8" b="8680"/>
          <a:stretch/>
        </p:blipFill>
        <p:spPr>
          <a:xfrm>
            <a:off x="5121829" y="4604508"/>
            <a:ext cx="3635730" cy="1691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5A4B49-1DC6-304E-A815-15CC9C289654}"/>
              </a:ext>
            </a:extLst>
          </p:cNvPr>
          <p:cNvSpPr txBox="1"/>
          <p:nvPr/>
        </p:nvSpPr>
        <p:spPr>
          <a:xfrm>
            <a:off x="5121829" y="6296172"/>
            <a:ext cx="346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platelets      With platelets</a:t>
            </a:r>
          </a:p>
        </p:txBody>
      </p:sp>
    </p:spTree>
    <p:extLst>
      <p:ext uri="{BB962C8B-B14F-4D97-AF65-F5344CB8AC3E}">
        <p14:creationId xmlns:p14="http://schemas.microsoft.com/office/powerpoint/2010/main" val="230026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742"/>
            <a:ext cx="8913813" cy="914400"/>
          </a:xfrm>
        </p:spPr>
        <p:txBody>
          <a:bodyPr/>
          <a:lstStyle/>
          <a:p>
            <a:r>
              <a:rPr lang="en-US" dirty="0"/>
              <a:t>Invasion-metastasis cascade</a:t>
            </a:r>
          </a:p>
        </p:txBody>
      </p:sp>
      <p:pic>
        <p:nvPicPr>
          <p:cNvPr id="5" name="Picture 2" descr="figure_14_03">
            <a:extLst>
              <a:ext uri="{FF2B5EF4-FFF2-40B4-BE49-F238E27FC236}">
                <a16:creationId xmlns:a16="http://schemas.microsoft.com/office/drawing/2014/main" id="{5392108A-2B97-BE45-A624-66664E515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74" b="52550"/>
          <a:stretch/>
        </p:blipFill>
        <p:spPr bwMode="auto">
          <a:xfrm>
            <a:off x="130629" y="1287142"/>
            <a:ext cx="8784922" cy="255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ABF-06B5-924B-8C0F-43BC2311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4003421"/>
            <a:ext cx="9013371" cy="28545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Angiogenesis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Localized invasion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Intravasation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Transport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Extravasation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6A39B-3DC2-844D-822A-27318DB010ED}"/>
              </a:ext>
            </a:extLst>
          </p:cNvPr>
          <p:cNvSpPr/>
          <p:nvPr/>
        </p:nvSpPr>
        <p:spPr>
          <a:xfrm>
            <a:off x="7445829" y="2743200"/>
            <a:ext cx="1467984" cy="126022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4B6B3-E6F0-3A47-B166-CD9696931370}"/>
              </a:ext>
            </a:extLst>
          </p:cNvPr>
          <p:cNvSpPr txBox="1"/>
          <p:nvPr/>
        </p:nvSpPr>
        <p:spPr>
          <a:xfrm>
            <a:off x="4914901" y="4140257"/>
            <a:ext cx="2530928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Most CTCs never make it out of the blood system</a:t>
            </a:r>
          </a:p>
          <a:p>
            <a:pPr algn="ctr"/>
            <a:endParaRPr lang="en-US" sz="20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Extravasation has never been viewed</a:t>
            </a:r>
          </a:p>
        </p:txBody>
      </p:sp>
    </p:spTree>
    <p:extLst>
      <p:ext uri="{BB962C8B-B14F-4D97-AF65-F5344CB8AC3E}">
        <p14:creationId xmlns:p14="http://schemas.microsoft.com/office/powerpoint/2010/main" val="192665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22E6-177A-8C41-891C-77A46773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56673"/>
            <a:ext cx="8913813" cy="1254485"/>
          </a:xfrm>
        </p:spPr>
        <p:txBody>
          <a:bodyPr>
            <a:normAutofit/>
          </a:bodyPr>
          <a:lstStyle/>
          <a:p>
            <a:r>
              <a:rPr lang="en-US" dirty="0"/>
              <a:t>Studying CTCs to understand metastasis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335-9ED5-3142-815C-59525BFB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90" y="1662698"/>
            <a:ext cx="4001524" cy="50483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Specially designed instruments facilitate the capture and study of CTCs</a:t>
            </a:r>
          </a:p>
          <a:p>
            <a:pPr marL="0" indent="0">
              <a:buNone/>
            </a:pPr>
            <a:r>
              <a:rPr lang="en-US" dirty="0"/>
              <a:t>Microfluidic devices force cells through single-file</a:t>
            </a:r>
          </a:p>
          <a:p>
            <a:pPr marL="0" indent="0">
              <a:buNone/>
            </a:pPr>
            <a:r>
              <a:rPr lang="en-US" dirty="0"/>
              <a:t>Antibody-coated surfaces ’catch’ cancer cells circulating in the blood</a:t>
            </a:r>
          </a:p>
          <a:p>
            <a:pPr marL="0" indent="0">
              <a:buNone/>
            </a:pPr>
            <a:r>
              <a:rPr lang="en-US" dirty="0"/>
              <a:t># of CTCs can be used to monitor disease progress</a:t>
            </a:r>
          </a:p>
          <a:p>
            <a:pPr marL="0" indent="0">
              <a:buNone/>
            </a:pPr>
            <a:r>
              <a:rPr lang="en-US" dirty="0"/>
              <a:t>CTC’s can be released and collected for study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can CTCs tell us about metastases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might they NOT be able to tell us?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27EE3-FD4B-3E49-9E5E-18F60A41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11" y="1692467"/>
            <a:ext cx="4711700" cy="455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F91D22-83BB-764A-ABD8-9C8A7102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86" y="2036535"/>
            <a:ext cx="3559628" cy="263169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133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F567-DF75-EA4D-9634-8E537F90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070"/>
            <a:ext cx="8913813" cy="914400"/>
          </a:xfrm>
        </p:spPr>
        <p:txBody>
          <a:bodyPr/>
          <a:lstStyle/>
          <a:p>
            <a:r>
              <a:rPr lang="en-US" dirty="0"/>
              <a:t>A short 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88B-2D8A-6F49-BD61-BAED8700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632858"/>
            <a:ext cx="5282067" cy="4633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Blood leaving a tissue gets shuttled to the lungs via the heart within minutes</a:t>
            </a:r>
          </a:p>
          <a:p>
            <a:pPr marL="0" indent="0">
              <a:buNone/>
            </a:pPr>
            <a:r>
              <a:rPr lang="en-US" dirty="0"/>
              <a:t>CTCs may get trapped in the lungs</a:t>
            </a:r>
          </a:p>
          <a:p>
            <a:pPr>
              <a:buFont typeface="Wingdings" pitchFamily="2" charset="2"/>
              <a:buChar char="à"/>
            </a:pPr>
            <a:r>
              <a:rPr lang="en-US" dirty="0"/>
              <a:t>common site of metastases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many CTCs escape the lungs to found metastases elsewhere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How is this possible?</a:t>
            </a:r>
          </a:p>
        </p:txBody>
      </p:sp>
      <p:pic>
        <p:nvPicPr>
          <p:cNvPr id="4" name="Picture 2" descr="figure_14_08d">
            <a:extLst>
              <a:ext uri="{FF2B5EF4-FFF2-40B4-BE49-F238E27FC236}">
                <a16:creationId xmlns:a16="http://schemas.microsoft.com/office/drawing/2014/main" id="{7D2E4261-2021-DB40-90DD-AAE3B2D4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303470"/>
            <a:ext cx="3116262" cy="532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7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C20A-4F90-3541-B1FB-CD847F8B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D280-2CD1-CE40-999B-23734703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82" y="2285319"/>
            <a:ext cx="5121502" cy="367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Pathway to distant sites remains unclear</a:t>
            </a:r>
          </a:p>
          <a:p>
            <a:r>
              <a:rPr lang="en-US" dirty="0"/>
              <a:t>‘amputate’ cytoplasm to make themselves smaller?</a:t>
            </a:r>
          </a:p>
          <a:p>
            <a:r>
              <a:rPr lang="en-US" dirty="0"/>
              <a:t> Bypass capillaries altogether and use “(bigger) AV shunts?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Getting ‘stuck’ may be the first step  to initiating a metastatic tumor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B7AEE-1E56-6348-8108-DA34F27C5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1" r="8839"/>
          <a:stretch/>
        </p:blipFill>
        <p:spPr>
          <a:xfrm>
            <a:off x="5468484" y="3231997"/>
            <a:ext cx="3445329" cy="33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FDD8-F9FE-2442-AA81-DEF46306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0" y="323756"/>
            <a:ext cx="8913813" cy="914400"/>
          </a:xfrm>
        </p:spPr>
        <p:txBody>
          <a:bodyPr/>
          <a:lstStyle/>
          <a:p>
            <a:r>
              <a:rPr lang="en-US" dirty="0"/>
              <a:t>Let me out (in?)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F81D-AD3D-B842-99B1-ABE06C3D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3" y="1436234"/>
            <a:ext cx="8545286" cy="5176837"/>
          </a:xfrm>
        </p:spPr>
        <p:txBody>
          <a:bodyPr>
            <a:normAutofit/>
          </a:bodyPr>
          <a:lstStyle/>
          <a:p>
            <a:r>
              <a:rPr lang="en-US" dirty="0"/>
              <a:t>Blood cells pass through the capillary endothelial cells by </a:t>
            </a:r>
            <a:r>
              <a:rPr lang="en-US" b="1" dirty="0"/>
              <a:t>diapedesis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takes minutes and the capillary is left unharmed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321B4-62C0-4349-8EE0-213126D7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" y="2416581"/>
            <a:ext cx="7871891" cy="32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FDD8-F9FE-2442-AA81-DEF46306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0" y="323756"/>
            <a:ext cx="8913813" cy="914400"/>
          </a:xfrm>
        </p:spPr>
        <p:txBody>
          <a:bodyPr/>
          <a:lstStyle/>
          <a:p>
            <a:r>
              <a:rPr lang="en-US" dirty="0"/>
              <a:t>Let me out (in?)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F81D-AD3D-B842-99B1-ABE06C3D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3" y="5045529"/>
            <a:ext cx="8545286" cy="15675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Cancer cells may lack appropriate receptors and so push through by brute force </a:t>
            </a:r>
            <a:r>
              <a:rPr lang="en-US" dirty="0">
                <a:sym typeface="Wingdings" pitchFamily="2" charset="2"/>
              </a:rPr>
              <a:t> can take hours or even days</a:t>
            </a:r>
            <a:endParaRPr lang="en-US" dirty="0"/>
          </a:p>
          <a:p>
            <a:pPr lvl="1"/>
            <a:r>
              <a:rPr lang="en-US" sz="2000" dirty="0"/>
              <a:t>Association with platelets may sustain EMT behavior </a:t>
            </a:r>
            <a:r>
              <a:rPr lang="en-US" sz="2000" dirty="0">
                <a:sym typeface="Wingdings" pitchFamily="2" charset="2"/>
              </a:rPr>
              <a:t> useful when navigating out of the blood vessel into a tissue</a:t>
            </a:r>
          </a:p>
          <a:p>
            <a:pPr lvl="1"/>
            <a:r>
              <a:rPr lang="en-US" sz="2000" dirty="0">
                <a:sym typeface="Wingdings" pitchFamily="2" charset="2"/>
              </a:rPr>
              <a:t>May co-opt macrophages to help clear the way</a:t>
            </a:r>
          </a:p>
        </p:txBody>
      </p:sp>
      <p:pic>
        <p:nvPicPr>
          <p:cNvPr id="6" name="Picture 2" descr="figure_14_09d">
            <a:extLst>
              <a:ext uri="{FF2B5EF4-FFF2-40B4-BE49-F238E27FC236}">
                <a16:creationId xmlns:a16="http://schemas.microsoft.com/office/drawing/2014/main" id="{EF04813A-BC6E-5043-A14B-EE5EC37E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6" y="1398815"/>
            <a:ext cx="7405914" cy="34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FDD8-F9FE-2442-AA81-DEF46306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0" y="323756"/>
            <a:ext cx="8913813" cy="914400"/>
          </a:xfrm>
        </p:spPr>
        <p:txBody>
          <a:bodyPr/>
          <a:lstStyle/>
          <a:p>
            <a:r>
              <a:rPr lang="en-US" dirty="0"/>
              <a:t>Let me out (in?)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F81D-AD3D-B842-99B1-ABE06C3D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3" y="1436234"/>
            <a:ext cx="8545286" cy="5176837"/>
          </a:xfrm>
        </p:spPr>
        <p:txBody>
          <a:bodyPr>
            <a:normAutofit/>
          </a:bodyPr>
          <a:lstStyle/>
          <a:p>
            <a:r>
              <a:rPr lang="en-US" dirty="0"/>
              <a:t>Some cancers excrete proteins that induces endothelial cells to retract from each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Vessel’s basement membrane is exposed </a:t>
            </a:r>
            <a:r>
              <a:rPr lang="en-US" dirty="0">
                <a:sym typeface="Wingdings" pitchFamily="2" charset="2"/>
              </a:rPr>
              <a:t> cancer cells excreting MMPs can break through</a:t>
            </a:r>
            <a:endParaRPr lang="en-US" dirty="0"/>
          </a:p>
        </p:txBody>
      </p:sp>
      <p:pic>
        <p:nvPicPr>
          <p:cNvPr id="6" name="Picture 2" descr="figure_14_09c">
            <a:extLst>
              <a:ext uri="{FF2B5EF4-FFF2-40B4-BE49-F238E27FC236}">
                <a16:creationId xmlns:a16="http://schemas.microsoft.com/office/drawing/2014/main" id="{7B2C1731-D9AB-034E-9EB3-2BC20900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6" y="2223973"/>
            <a:ext cx="8507413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4567" y="5306422"/>
            <a:ext cx="2658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Tight junctions/cell </a:t>
            </a:r>
            <a:r>
              <a:rPr lang="mr-IN" sz="12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cell contacts</a:t>
            </a:r>
          </a:p>
        </p:txBody>
      </p:sp>
    </p:spTree>
    <p:extLst>
      <p:ext uri="{BB962C8B-B14F-4D97-AF65-F5344CB8AC3E}">
        <p14:creationId xmlns:p14="http://schemas.microsoft.com/office/powerpoint/2010/main" val="17021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742"/>
            <a:ext cx="8913813" cy="914400"/>
          </a:xfrm>
        </p:spPr>
        <p:txBody>
          <a:bodyPr/>
          <a:lstStyle/>
          <a:p>
            <a:r>
              <a:rPr lang="en-US" dirty="0"/>
              <a:t>Invasion-metastasis cascade</a:t>
            </a:r>
          </a:p>
        </p:txBody>
      </p:sp>
      <p:pic>
        <p:nvPicPr>
          <p:cNvPr id="5" name="Picture 2" descr="figure_14_03">
            <a:extLst>
              <a:ext uri="{FF2B5EF4-FFF2-40B4-BE49-F238E27FC236}">
                <a16:creationId xmlns:a16="http://schemas.microsoft.com/office/drawing/2014/main" id="{5392108A-2B97-BE45-A624-66664E515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74" b="42523"/>
          <a:stretch/>
        </p:blipFill>
        <p:spPr bwMode="auto">
          <a:xfrm>
            <a:off x="130629" y="1287142"/>
            <a:ext cx="8784922" cy="308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ABF-06B5-924B-8C0F-43BC2311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31029"/>
            <a:ext cx="4114799" cy="35269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Angiogenesis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Localized invasion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Intravasation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Transport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Extravasation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rgbClr val="800000"/>
                </a:solidFill>
              </a:rPr>
              <a:t>Micrometastasis</a:t>
            </a:r>
            <a:r>
              <a:rPr lang="en-US" b="1" dirty="0">
                <a:solidFill>
                  <a:srgbClr val="800000"/>
                </a:solidFill>
              </a:rPr>
              <a:t> formation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16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Understand and be able to describe 7 key steps in metastatic progression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Appreciate the challenges cancer cells face at each step and how these challenges limit the realization of a metastatic tumor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Consider how changes within the cancer cell and within the tumor microenvironment impact each step in the process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14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AAC36-067E-BE48-AB89-67865BADD56F}"/>
              </a:ext>
            </a:extLst>
          </p:cNvPr>
          <p:cNvSpPr txBox="1"/>
          <p:nvPr/>
        </p:nvSpPr>
        <p:spPr>
          <a:xfrm>
            <a:off x="293915" y="473528"/>
            <a:ext cx="85725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800000"/>
                </a:solidFill>
              </a:rPr>
              <a:t>Micromatasteses</a:t>
            </a:r>
            <a:r>
              <a:rPr lang="en-US" sz="2400" b="1" dirty="0">
                <a:solidFill>
                  <a:srgbClr val="800000"/>
                </a:solidFill>
              </a:rPr>
              <a:t>: cancer cells or small clumps that make it out of the circulatory system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Odds are still against cancer cell survival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that survive to this point never succeed in initiating new tumor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Lacks a nutrient-rice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initiate tumor formation and angiogenesis anew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 is likely suppressed by immune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Micromatasteses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may not be detectable &amp; may never divide again to progress to form secondary tumors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Organs transplanted into immunocompromised patients that contain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micrometastases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quickly progress into large tumors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Tumor are derived from the primary tumor in the donor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Organs from the same donor in multiple recipients are of the same clonal origin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à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tumors from organs of 153 donors (out of 300,000 transplants)</a:t>
            </a:r>
          </a:p>
          <a:p>
            <a:pPr marL="342900" indent="-342900">
              <a:buFont typeface="Wingdings" pitchFamily="2" charset="2"/>
              <a:buChar char="à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4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D8965-1704-3B4A-94A0-38018EEC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78" y="228600"/>
            <a:ext cx="5748307" cy="64088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05AAB2-1872-1A47-9FCD-BE18A881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070"/>
            <a:ext cx="4327071" cy="914400"/>
          </a:xfrm>
        </p:spPr>
        <p:txBody>
          <a:bodyPr/>
          <a:lstStyle/>
          <a:p>
            <a:r>
              <a:rPr lang="en-US" dirty="0"/>
              <a:t>Tumor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FD90-B107-5B4C-B04C-E9FA63E3E9E4}"/>
              </a:ext>
            </a:extLst>
          </p:cNvPr>
          <p:cNvSpPr txBox="1"/>
          <p:nvPr/>
        </p:nvSpPr>
        <p:spPr>
          <a:xfrm>
            <a:off x="277585" y="1534885"/>
            <a:ext cx="326571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Large scale sequencing of cancer genomes &amp; experimentally measured random mutation rate </a:t>
            </a:r>
            <a:r>
              <a:rPr lang="en-US" dirty="0">
                <a:sym typeface="Wingdings" pitchFamily="2" charset="2"/>
              </a:rPr>
              <a:t> timing of tumor progression</a:t>
            </a:r>
          </a:p>
          <a:p>
            <a:endParaRPr lang="en-US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itchFamily="2" charset="2"/>
              </a:rPr>
              <a:t>Primary tumor formation: heritable genetic and epigenetic changes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itchFamily="2" charset="2"/>
              </a:rPr>
              <a:t>Activation of EMT CTCs  </a:t>
            </a:r>
            <a:r>
              <a:rPr lang="en-US" dirty="0" err="1">
                <a:sym typeface="Wingdings" pitchFamily="2" charset="2"/>
              </a:rPr>
              <a:t>micrometastases</a:t>
            </a:r>
            <a:endParaRPr lang="en-US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itchFamily="2" charset="2"/>
              </a:rPr>
              <a:t>Colonization</a:t>
            </a:r>
          </a:p>
          <a:p>
            <a:pPr marL="342900" indent="-342900">
              <a:buAutoNum type="arabicPeriod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#1 &amp;2 may not be genetically different!</a:t>
            </a:r>
          </a:p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Tumor cells are ‘born’ with EMT capabilities?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742"/>
            <a:ext cx="8913813" cy="914400"/>
          </a:xfrm>
        </p:spPr>
        <p:txBody>
          <a:bodyPr/>
          <a:lstStyle/>
          <a:p>
            <a:r>
              <a:rPr lang="en-US" dirty="0"/>
              <a:t>Invasion-metastasis cascade</a:t>
            </a:r>
          </a:p>
        </p:txBody>
      </p:sp>
      <p:pic>
        <p:nvPicPr>
          <p:cNvPr id="5" name="Picture 2" descr="figure_14_03">
            <a:extLst>
              <a:ext uri="{FF2B5EF4-FFF2-40B4-BE49-F238E27FC236}">
                <a16:creationId xmlns:a16="http://schemas.microsoft.com/office/drawing/2014/main" id="{5392108A-2B97-BE45-A624-66664E515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 b="3935"/>
          <a:stretch/>
        </p:blipFill>
        <p:spPr bwMode="auto">
          <a:xfrm>
            <a:off x="130629" y="1287142"/>
            <a:ext cx="8784922" cy="516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ABF-06B5-924B-8C0F-43BC2311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184071"/>
            <a:ext cx="3788228" cy="352697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Angiogenesis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Localized invasion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Intravasation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Transport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Extravasation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rgbClr val="800000"/>
                </a:solidFill>
              </a:rPr>
              <a:t>Micrometastasis</a:t>
            </a:r>
            <a:r>
              <a:rPr lang="en-US" b="1" dirty="0">
                <a:solidFill>
                  <a:srgbClr val="800000"/>
                </a:solidFill>
              </a:rPr>
              <a:t> formation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Colonization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32CE-A078-7F42-A57F-824B2674F5E1}"/>
              </a:ext>
            </a:extLst>
          </p:cNvPr>
          <p:cNvSpPr txBox="1"/>
          <p:nvPr/>
        </p:nvSpPr>
        <p:spPr>
          <a:xfrm>
            <a:off x="3918857" y="3309879"/>
            <a:ext cx="3494315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Those that survive move on to the most challenging step…</a:t>
            </a:r>
          </a:p>
          <a:p>
            <a:pPr algn="ctr"/>
            <a:endParaRPr lang="en-US" sz="2000" u="sng" dirty="0">
              <a:solidFill>
                <a:srgbClr val="0070C0"/>
              </a:solidFill>
            </a:endParaRPr>
          </a:p>
          <a:p>
            <a:pPr algn="ctr"/>
            <a:r>
              <a:rPr lang="en-US" sz="2000" u="sng" dirty="0">
                <a:solidFill>
                  <a:srgbClr val="0070C0"/>
                </a:solidFill>
              </a:rPr>
              <a:t>Rate-limiting determinant: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# of </a:t>
            </a:r>
            <a:r>
              <a:rPr lang="en-US" sz="2000" dirty="0" err="1">
                <a:solidFill>
                  <a:srgbClr val="0070C0"/>
                </a:solidFill>
              </a:rPr>
              <a:t>micrometastases</a:t>
            </a:r>
            <a:r>
              <a:rPr lang="en-US" sz="2000" dirty="0">
                <a:solidFill>
                  <a:srgbClr val="0070C0"/>
                </a:solidFill>
              </a:rPr>
              <a:t> vastly exceeds those that will grow to be clinically detectable</a:t>
            </a:r>
          </a:p>
        </p:txBody>
      </p:sp>
    </p:spTree>
    <p:extLst>
      <p:ext uri="{BB962C8B-B14F-4D97-AF65-F5344CB8AC3E}">
        <p14:creationId xmlns:p14="http://schemas.microsoft.com/office/powerpoint/2010/main" val="14673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73063"/>
            <a:ext cx="8913813" cy="914400"/>
          </a:xfrm>
        </p:spPr>
        <p:txBody>
          <a:bodyPr/>
          <a:lstStyle/>
          <a:p>
            <a:r>
              <a:rPr lang="en-US" dirty="0"/>
              <a:t>Making a hospitable home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813372-1DA5-784D-B629-1D58000803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571" y="1502230"/>
            <a:ext cx="8441872" cy="5078184"/>
          </a:xfr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models show: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Millions of CTCs may result in only a handful of metastases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micrometastases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non-proliferative/dormant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Cancer cells must re-establish the supportive stroma they left behind: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PDGF and fibroblasts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proliferation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MMPs and myofibroblasts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ECM remodeling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VEGF and Macrophages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angiogenesis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Colonization often initiates near blood vessels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5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27D9-6269-F140-94AE-D0A2BF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529"/>
            <a:ext cx="4262437" cy="1564727"/>
          </a:xfrm>
        </p:spPr>
        <p:txBody>
          <a:bodyPr>
            <a:normAutofit/>
          </a:bodyPr>
          <a:lstStyle/>
          <a:p>
            <a:r>
              <a:rPr lang="en-US" dirty="0"/>
              <a:t>Colonization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7508-1880-104C-900A-64858A7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2595562"/>
            <a:ext cx="4115480" cy="367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Cancer cells continue to acquire mutations</a:t>
            </a:r>
          </a:p>
          <a:p>
            <a:pPr marL="0" indent="0">
              <a:buNone/>
            </a:pPr>
            <a:r>
              <a:rPr lang="en-US" dirty="0"/>
              <a:t>Evolution of a </a:t>
            </a:r>
            <a:r>
              <a:rPr lang="en-US" dirty="0" err="1"/>
              <a:t>micrometastasis</a:t>
            </a:r>
            <a:r>
              <a:rPr lang="en-US" dirty="0"/>
              <a:t> promotes colonization </a:t>
            </a:r>
          </a:p>
          <a:p>
            <a:pPr marL="0" indent="0">
              <a:buNone/>
            </a:pPr>
            <a:r>
              <a:rPr lang="en-US" dirty="0"/>
              <a:t>can give rise to new CTCs that will be much more efficient at colonizing and forming secondary tumors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Acquisition of ability to colonize is tied to proliferation. WHY?</a:t>
            </a:r>
          </a:p>
        </p:txBody>
      </p:sp>
      <p:pic>
        <p:nvPicPr>
          <p:cNvPr id="4" name="Picture 2" descr="figure_14_11c">
            <a:extLst>
              <a:ext uri="{FF2B5EF4-FFF2-40B4-BE49-F238E27FC236}">
                <a16:creationId xmlns:a16="http://schemas.microsoft.com/office/drawing/2014/main" id="{97F0DAC8-1AD4-8D46-BD93-15290C7C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"/>
          <a:stretch/>
        </p:blipFill>
        <p:spPr bwMode="auto">
          <a:xfrm>
            <a:off x="4262437" y="473529"/>
            <a:ext cx="4783541" cy="5970599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4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618D-CA37-2E4F-88CD-D9B3DAE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857"/>
            <a:ext cx="8913813" cy="1548399"/>
          </a:xfrm>
        </p:spPr>
        <p:txBody>
          <a:bodyPr>
            <a:normAutofit fontScale="90000"/>
          </a:bodyPr>
          <a:lstStyle/>
          <a:p>
            <a:r>
              <a:rPr lang="en-US" dirty="0"/>
              <a:t>Metastatic progression: an unsolved problem in cancer pathogenesis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FF78-0358-AB43-88AE-8654718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5" y="2318658"/>
            <a:ext cx="6139542" cy="42342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Primary tumors may grow large enough to compromise function of the tissue in which they reside, but account or only 10% of cancer death</a:t>
            </a:r>
          </a:p>
          <a:p>
            <a:r>
              <a:rPr lang="en-US" dirty="0"/>
              <a:t>90% of cancer deaths are from metastatic disease</a:t>
            </a:r>
          </a:p>
          <a:p>
            <a:r>
              <a:rPr lang="en-US" b="1" dirty="0"/>
              <a:t>Metastases</a:t>
            </a:r>
            <a:r>
              <a:rPr lang="en-US" dirty="0"/>
              <a:t>: cancer cells that have left the primary tumor, traveled through blood or lymphatic vessels and colonized at distant sites</a:t>
            </a:r>
          </a:p>
          <a:p>
            <a:r>
              <a:rPr lang="en-US" dirty="0"/>
              <a:t>Metastatic colonization compromises vital tissue functions</a:t>
            </a:r>
          </a:p>
          <a:p>
            <a:r>
              <a:rPr lang="en-US" dirty="0"/>
              <a:t>Many questions remain about when and how cancers become metastatic</a:t>
            </a:r>
          </a:p>
        </p:txBody>
      </p:sp>
      <p:pic>
        <p:nvPicPr>
          <p:cNvPr id="4" name="Picture 2" descr="figure_14_01">
            <a:extLst>
              <a:ext uri="{FF2B5EF4-FFF2-40B4-BE49-F238E27FC236}">
                <a16:creationId xmlns:a16="http://schemas.microsoft.com/office/drawing/2014/main" id="{90BF9C3E-9F77-CE47-B1B4-28B88C55E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"/>
          <a:stretch/>
        </p:blipFill>
        <p:spPr bwMode="auto">
          <a:xfrm>
            <a:off x="356866" y="2038256"/>
            <a:ext cx="2127013" cy="451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63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618D-CA37-2E4F-88CD-D9B3DAE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857"/>
            <a:ext cx="8913813" cy="1548399"/>
          </a:xfrm>
        </p:spPr>
        <p:txBody>
          <a:bodyPr>
            <a:normAutofit fontScale="90000"/>
          </a:bodyPr>
          <a:lstStyle/>
          <a:p>
            <a:r>
              <a:rPr lang="en-US" dirty="0"/>
              <a:t>Metastatic progression: an unsolved problem in cancer pathogenesis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FF78-0358-AB43-88AE-8654718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5" y="2318658"/>
            <a:ext cx="6139542" cy="4234259"/>
          </a:xfrm>
        </p:spPr>
        <p:txBody>
          <a:bodyPr>
            <a:normAutofit/>
          </a:bodyPr>
          <a:lstStyle/>
          <a:p>
            <a:r>
              <a:rPr lang="en-US" b="1" dirty="0"/>
              <a:t>Deduce what events might be required for progression from primary to metastatic tumor</a:t>
            </a:r>
          </a:p>
          <a:p>
            <a:pPr marL="0" indent="0">
              <a:buNone/>
            </a:pPr>
            <a:r>
              <a:rPr lang="en-US" dirty="0"/>
              <a:t>Hint: start with a small tumor- what comes next? 7 steps leading to a growing metastatic tumor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which steps are likely influenced by cell autonomous (</a:t>
            </a:r>
            <a:r>
              <a:rPr lang="en-US" dirty="0" err="1"/>
              <a:t>ie</a:t>
            </a:r>
            <a:r>
              <a:rPr lang="en-US" dirty="0"/>
              <a:t> mutations or gene expression changes) and which are cell non-autonomous (</a:t>
            </a:r>
            <a:r>
              <a:rPr lang="en-US" dirty="0" err="1"/>
              <a:t>ie</a:t>
            </a:r>
            <a:r>
              <a:rPr lang="en-US" dirty="0"/>
              <a:t> influenced by the microenvironment)</a:t>
            </a:r>
          </a:p>
        </p:txBody>
      </p:sp>
      <p:pic>
        <p:nvPicPr>
          <p:cNvPr id="4" name="Picture 2" descr="figure_14_01">
            <a:extLst>
              <a:ext uri="{FF2B5EF4-FFF2-40B4-BE49-F238E27FC236}">
                <a16:creationId xmlns:a16="http://schemas.microsoft.com/office/drawing/2014/main" id="{90BF9C3E-9F77-CE47-B1B4-28B88C55E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"/>
          <a:stretch/>
        </p:blipFill>
        <p:spPr bwMode="auto">
          <a:xfrm>
            <a:off x="356866" y="2038256"/>
            <a:ext cx="2127013" cy="451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_14_03">
            <a:extLst>
              <a:ext uri="{FF2B5EF4-FFF2-40B4-BE49-F238E27FC236}">
                <a16:creationId xmlns:a16="http://schemas.microsoft.com/office/drawing/2014/main" id="{33E92920-3691-3A49-A1EF-255652D9F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2" b="60369"/>
          <a:stretch/>
        </p:blipFill>
        <p:spPr bwMode="auto">
          <a:xfrm>
            <a:off x="130629" y="1287142"/>
            <a:ext cx="3372984" cy="271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742"/>
            <a:ext cx="8913813" cy="914400"/>
          </a:xfrm>
        </p:spPr>
        <p:txBody>
          <a:bodyPr/>
          <a:lstStyle/>
          <a:p>
            <a:r>
              <a:rPr lang="en-US" dirty="0"/>
              <a:t>Invasion-metastasis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ABF-06B5-924B-8C0F-43BC2311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853543"/>
            <a:ext cx="9013371" cy="3004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Biochemical and biological changes within cancer cells can permit them to become metastatic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Primary tumor </a:t>
            </a:r>
            <a:r>
              <a:rPr lang="en-US" b="1" dirty="0">
                <a:solidFill>
                  <a:srgbClr val="800000"/>
                </a:solidFill>
              </a:rPr>
              <a:t>grows</a:t>
            </a:r>
            <a:r>
              <a:rPr lang="en-US" dirty="0"/>
              <a:t> &amp; promotes </a:t>
            </a:r>
            <a:r>
              <a:rPr lang="en-US" b="1" dirty="0">
                <a:solidFill>
                  <a:srgbClr val="800000"/>
                </a:solidFill>
              </a:rPr>
              <a:t>angiogenesis</a:t>
            </a:r>
            <a:r>
              <a:rPr lang="en-US" dirty="0"/>
              <a:t> to sustain the tumor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localized invasion</a:t>
            </a:r>
            <a:r>
              <a:rPr lang="en-US" dirty="0"/>
              <a:t>: remodeling of the extra cellular matrix allows cancer cells to breach the basement membrane (specialized ECM)</a:t>
            </a:r>
          </a:p>
          <a:p>
            <a:pPr marL="800100" lvl="1" indent="-457200"/>
            <a:r>
              <a:rPr lang="en-US" dirty="0"/>
              <a:t>Basement membrane separates epithelial cells from the stroma</a:t>
            </a:r>
          </a:p>
          <a:p>
            <a:pPr marL="800100" lvl="1" indent="-457200"/>
            <a:r>
              <a:rPr lang="en-US" dirty="0"/>
              <a:t>Loss around a tumor mass correlates with incidence of metastases</a:t>
            </a:r>
          </a:p>
          <a:p>
            <a:pPr marL="800100" lvl="1" indent="-457200"/>
            <a:r>
              <a:rPr lang="en-US" dirty="0"/>
              <a:t>Cancer cells gain direct access to blood and lymphatic systems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2" descr="figure_14_04">
            <a:extLst>
              <a:ext uri="{FF2B5EF4-FFF2-40B4-BE49-F238E27FC236}">
                <a16:creationId xmlns:a16="http://schemas.microsoft.com/office/drawing/2014/main" id="{D8F839B8-2C41-8840-A45C-DE96B21A5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5" r="31705" b="8209"/>
          <a:stretch/>
        </p:blipFill>
        <p:spPr bwMode="auto">
          <a:xfrm>
            <a:off x="4187686" y="1352456"/>
            <a:ext cx="4272241" cy="243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2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AE9A-821D-4D41-9FED-570FE3DD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42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ECM degradation to lead the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490F-C286-824A-883E-7C7B6EB4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71" y="1485900"/>
            <a:ext cx="8284029" cy="5159829"/>
          </a:xfrm>
        </p:spPr>
        <p:txBody>
          <a:bodyPr>
            <a:normAutofit/>
          </a:bodyPr>
          <a:lstStyle/>
          <a:p>
            <a:r>
              <a:rPr lang="en-US" dirty="0"/>
              <a:t>Expression of matrix metalloproteases (MMPs) to further corrupt the ECM and disrupt cell-cell adhesion </a:t>
            </a:r>
            <a:r>
              <a:rPr lang="en-US" dirty="0">
                <a:sym typeface="Wingdings" pitchFamily="2" charset="2"/>
              </a:rPr>
              <a:t> permits </a:t>
            </a:r>
            <a:r>
              <a:rPr lang="en-US" b="1" dirty="0">
                <a:solidFill>
                  <a:srgbClr val="800000"/>
                </a:solidFill>
                <a:sym typeface="Wingdings" pitchFamily="2" charset="2"/>
              </a:rPr>
              <a:t>EMT</a:t>
            </a:r>
            <a:r>
              <a:rPr lang="en-US" dirty="0">
                <a:sym typeface="Wingdings" pitchFamily="2" charset="2"/>
              </a:rPr>
              <a:t>: epithelial cells become more mesenchymal-like (motile)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Cancer cell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clumps</a:t>
            </a:r>
            <a:r>
              <a:rPr lang="en-US" dirty="0">
                <a:sym typeface="Wingdings" pitchFamily="2" charset="2"/>
              </a:rPr>
              <a:t> attach to intact matrix via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integrins</a:t>
            </a:r>
            <a:r>
              <a:rPr lang="en-US" dirty="0">
                <a:sym typeface="Wingdings" pitchFamily="2" charset="2"/>
              </a:rPr>
              <a:t> and release localized MMPs to degrade the matrix</a:t>
            </a:r>
          </a:p>
          <a:p>
            <a:r>
              <a:rPr lang="en-US" dirty="0">
                <a:sym typeface="Wingdings" pitchFamily="2" charset="2"/>
              </a:rPr>
              <a:t>Co-opt stromal cells to ‘clear a path’ and the cancer cells follow behind</a:t>
            </a:r>
          </a:p>
        </p:txBody>
      </p:sp>
      <p:pic>
        <p:nvPicPr>
          <p:cNvPr id="4" name="Picture 2" descr="figure_14_06a">
            <a:extLst>
              <a:ext uri="{FF2B5EF4-FFF2-40B4-BE49-F238E27FC236}">
                <a16:creationId xmlns:a16="http://schemas.microsoft.com/office/drawing/2014/main" id="{48C73917-4D22-F44D-B905-EA1233246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0"/>
          <a:stretch/>
        </p:blipFill>
        <p:spPr bwMode="auto">
          <a:xfrm>
            <a:off x="382588" y="2578332"/>
            <a:ext cx="8531225" cy="236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6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742"/>
            <a:ext cx="8913813" cy="914400"/>
          </a:xfrm>
        </p:spPr>
        <p:txBody>
          <a:bodyPr/>
          <a:lstStyle/>
          <a:p>
            <a:r>
              <a:rPr lang="en-US" dirty="0"/>
              <a:t>Invasion-metastasis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ABF-06B5-924B-8C0F-43BC2311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4003421"/>
            <a:ext cx="9013371" cy="28545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Angiogenesis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Localized invasion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Intravasation</a:t>
            </a:r>
            <a:r>
              <a:rPr lang="en-US" dirty="0"/>
              <a:t>: cancer cells break away from the tumor &amp; gain access to the circulatory system through leaky capillaries or faulty lymphatic vessels</a:t>
            </a:r>
          </a:p>
        </p:txBody>
      </p:sp>
      <p:pic>
        <p:nvPicPr>
          <p:cNvPr id="5" name="Picture 2" descr="figure_14_03">
            <a:extLst>
              <a:ext uri="{FF2B5EF4-FFF2-40B4-BE49-F238E27FC236}">
                <a16:creationId xmlns:a16="http://schemas.microsoft.com/office/drawing/2014/main" id="{5392108A-2B97-BE45-A624-66664E515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6" b="60369"/>
          <a:stretch/>
        </p:blipFill>
        <p:spPr bwMode="auto">
          <a:xfrm>
            <a:off x="130628" y="1287142"/>
            <a:ext cx="5649685" cy="271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D47BD8-B3CD-8F4F-8D0C-89C25F774192}"/>
              </a:ext>
            </a:extLst>
          </p:cNvPr>
          <p:cNvSpPr/>
          <p:nvPr/>
        </p:nvSpPr>
        <p:spPr>
          <a:xfrm>
            <a:off x="3429000" y="1287142"/>
            <a:ext cx="2873829" cy="2716279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5BCB-44FF-A74F-BD39-1D878F79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56"/>
            <a:ext cx="3967842" cy="914400"/>
          </a:xfrm>
        </p:spPr>
        <p:txBody>
          <a:bodyPr>
            <a:noAutofit/>
          </a:bodyPr>
          <a:lstStyle/>
          <a:p>
            <a:r>
              <a:rPr lang="en-US" sz="3000" dirty="0"/>
              <a:t>Intravasation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6A77-9C1A-B544-B452-85825EBC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2237014"/>
            <a:ext cx="3590471" cy="40293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Mechanism still not well understood</a:t>
            </a:r>
          </a:p>
          <a:p>
            <a:r>
              <a:rPr lang="en-US" b="1" dirty="0">
                <a:solidFill>
                  <a:srgbClr val="C00000"/>
                </a:solidFill>
              </a:rPr>
              <a:t>Carcinoma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cells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macrophages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</a:rPr>
              <a:t>endothelial</a:t>
            </a:r>
            <a:r>
              <a:rPr lang="en-US" dirty="0"/>
              <a:t> cells must complex to promote intravasation </a:t>
            </a:r>
          </a:p>
          <a:p>
            <a:r>
              <a:rPr lang="en-US" dirty="0"/>
              <a:t>Presence and number of triads is an indication of metastatic potential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Higher triad density = strong indication of eventual metastases</a:t>
            </a:r>
          </a:p>
        </p:txBody>
      </p:sp>
      <p:pic>
        <p:nvPicPr>
          <p:cNvPr id="4" name="Picture 2" descr="figure_14_07a">
            <a:extLst>
              <a:ext uri="{FF2B5EF4-FFF2-40B4-BE49-F238E27FC236}">
                <a16:creationId xmlns:a16="http://schemas.microsoft.com/office/drawing/2014/main" id="{EFC26CCF-8311-B14B-927E-3CF3D619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406400"/>
            <a:ext cx="5308600" cy="628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0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742"/>
            <a:ext cx="8913813" cy="914400"/>
          </a:xfrm>
        </p:spPr>
        <p:txBody>
          <a:bodyPr/>
          <a:lstStyle/>
          <a:p>
            <a:r>
              <a:rPr lang="en-US" dirty="0"/>
              <a:t>Invasion-metastasis cascade</a:t>
            </a:r>
          </a:p>
        </p:txBody>
      </p:sp>
      <p:pic>
        <p:nvPicPr>
          <p:cNvPr id="5" name="Picture 2" descr="figure_14_03">
            <a:extLst>
              <a:ext uri="{FF2B5EF4-FFF2-40B4-BE49-F238E27FC236}">
                <a16:creationId xmlns:a16="http://schemas.microsoft.com/office/drawing/2014/main" id="{5392108A-2B97-BE45-A624-66664E515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6137" b="52550"/>
          <a:stretch/>
        </p:blipFill>
        <p:spPr bwMode="auto">
          <a:xfrm>
            <a:off x="130629" y="1287142"/>
            <a:ext cx="9013372" cy="312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ABF-06B5-924B-8C0F-43BC2311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4003421"/>
            <a:ext cx="9013371" cy="28545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Angiogenesis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Localized invasion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Intravasation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Transport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03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5331</TotalTime>
  <Words>1211</Words>
  <Application>Microsoft Macintosh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2</vt:lpstr>
      <vt:lpstr>Perception</vt:lpstr>
      <vt:lpstr>Updates and Reminders</vt:lpstr>
      <vt:lpstr>Lecture 16 objectives</vt:lpstr>
      <vt:lpstr>Metastatic progression: an unsolved problem in cancer pathogenesis</vt:lpstr>
      <vt:lpstr>Metastatic progression: an unsolved problem in cancer pathogenesis</vt:lpstr>
      <vt:lpstr>Invasion-metastasis cascade</vt:lpstr>
      <vt:lpstr>ECM degradation to lead the way!</vt:lpstr>
      <vt:lpstr>Invasion-metastasis cascade</vt:lpstr>
      <vt:lpstr>Intravasation </vt:lpstr>
      <vt:lpstr>Invasion-metastasis cascade</vt:lpstr>
      <vt:lpstr>High risk travels and hitchhikers</vt:lpstr>
      <vt:lpstr>High risk travels and hitchhikers</vt:lpstr>
      <vt:lpstr>Invasion-metastasis cascade</vt:lpstr>
      <vt:lpstr>Studying CTCs to understand metastasis</vt:lpstr>
      <vt:lpstr>A short ride</vt:lpstr>
      <vt:lpstr>Setting up home</vt:lpstr>
      <vt:lpstr>Let me out (in?)</vt:lpstr>
      <vt:lpstr>Let me out (in?)</vt:lpstr>
      <vt:lpstr>Let me out (in?)</vt:lpstr>
      <vt:lpstr>Invasion-metastasis cascade</vt:lpstr>
      <vt:lpstr>PowerPoint Presentation</vt:lpstr>
      <vt:lpstr>Tumor timing</vt:lpstr>
      <vt:lpstr>Invasion-metastasis cascade</vt:lpstr>
      <vt:lpstr>Making a hospitable home</vt:lpstr>
      <vt:lpstr>Colonization 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321</cp:revision>
  <dcterms:created xsi:type="dcterms:W3CDTF">2019-01-10T15:40:22Z</dcterms:created>
  <dcterms:modified xsi:type="dcterms:W3CDTF">2020-02-20T19:48:22Z</dcterms:modified>
</cp:coreProperties>
</file>