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452" r:id="rId2"/>
    <p:sldId id="453" r:id="rId3"/>
    <p:sldId id="431" r:id="rId4"/>
    <p:sldId id="432" r:id="rId5"/>
    <p:sldId id="434" r:id="rId6"/>
    <p:sldId id="433" r:id="rId7"/>
    <p:sldId id="435" r:id="rId8"/>
    <p:sldId id="436" r:id="rId9"/>
    <p:sldId id="437" r:id="rId10"/>
    <p:sldId id="438" r:id="rId11"/>
    <p:sldId id="449" r:id="rId12"/>
    <p:sldId id="439" r:id="rId13"/>
    <p:sldId id="440" r:id="rId14"/>
    <p:sldId id="441" r:id="rId15"/>
    <p:sldId id="442" r:id="rId16"/>
    <p:sldId id="443" r:id="rId17"/>
    <p:sldId id="444" r:id="rId18"/>
    <p:sldId id="446" r:id="rId19"/>
    <p:sldId id="445" r:id="rId20"/>
    <p:sldId id="448" r:id="rId21"/>
    <p:sldId id="447" r:id="rId22"/>
    <p:sldId id="451" r:id="rId23"/>
    <p:sldId id="45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20"/>
    <p:restoredTop sz="94662"/>
  </p:normalViewPr>
  <p:slideViewPr>
    <p:cSldViewPr snapToGrid="0" snapToObjects="1">
      <p:cViewPr varScale="1">
        <p:scale>
          <a:sx n="182" d="100"/>
          <a:sy n="182" d="100"/>
        </p:scale>
        <p:origin x="-7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F46CA-6EE0-A24E-8E90-BB7971EA3CAB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B39CE-B501-F445-9BFD-AEB03825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41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B39CE-B501-F445-9BFD-AEB03825ED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41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2/21/20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EF096E-FD39-1C4F-B80B-375379907E53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8F65B6-0161-5947-9B21-6708167B047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73063"/>
            <a:ext cx="8913813" cy="914400"/>
          </a:xfrm>
        </p:spPr>
        <p:txBody>
          <a:bodyPr/>
          <a:lstStyle/>
          <a:p>
            <a:r>
              <a:rPr lang="en-US" dirty="0"/>
              <a:t>Making a hospitable home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B813372-1DA5-784D-B629-1D580008037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6571" y="1502230"/>
            <a:ext cx="8441872" cy="5078184"/>
          </a:xfrm>
          <a:solidFill>
            <a:schemeClr val="bg1"/>
          </a:solidFill>
          <a:ln w="57150">
            <a:solidFill>
              <a:srgbClr val="0070C0"/>
            </a:solidFill>
          </a:ln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Experimental models show:</a:t>
            </a:r>
          </a:p>
          <a:p>
            <a:pPr lvl="1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Millions of CTCs may result in only a handful of metastases</a:t>
            </a:r>
          </a:p>
          <a:p>
            <a:pPr lvl="1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Many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micrometastases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non-proliferative/dormant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Cancer cells must re-establish the supportive stroma they left behind: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PDGF and fibroblasts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proliferation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MMPs and myofibroblasts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ECM remodeling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VEGF and Macrophages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angiogenesis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Colonization often initiates near blood vessels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22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1B46B1-ACD9-C94C-94B2-D4CC0B6AF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423"/>
            <a:ext cx="8913813" cy="1115690"/>
          </a:xfrm>
        </p:spPr>
        <p:txBody>
          <a:bodyPr>
            <a:normAutofit fontScale="90000"/>
          </a:bodyPr>
          <a:lstStyle/>
          <a:p>
            <a:r>
              <a:rPr lang="en-US" dirty="0"/>
              <a:t>Mechanisms to defend against mutation in stem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373536-2651-D746-88F3-FD693B46F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82" y="1385113"/>
            <a:ext cx="5241470" cy="4682458"/>
          </a:xfrm>
        </p:spPr>
        <p:txBody>
          <a:bodyPr>
            <a:noAutofit/>
          </a:bodyPr>
          <a:lstStyle/>
          <a:p>
            <a:pPr marL="806450" lvl="1" indent="-457200">
              <a:buFont typeface="+mj-lt"/>
              <a:buAutoNum type="arabicPeriod"/>
            </a:pPr>
            <a:r>
              <a:rPr lang="en-US" sz="2000" dirty="0"/>
              <a:t>Anatomical shielding</a:t>
            </a:r>
          </a:p>
          <a:p>
            <a:pPr marL="806450" lvl="1" indent="-457200">
              <a:buFont typeface="+mj-lt"/>
              <a:buAutoNum type="arabicPeriod"/>
            </a:pPr>
            <a:endParaRPr lang="en-US" sz="2000" dirty="0"/>
          </a:p>
          <a:p>
            <a:pPr marL="806450" lvl="1" indent="-457200">
              <a:buFont typeface="+mj-lt"/>
              <a:buAutoNum type="arabicPeriod"/>
            </a:pPr>
            <a:r>
              <a:rPr lang="en-US" sz="2000" dirty="0"/>
              <a:t>Limited proliferation</a:t>
            </a:r>
          </a:p>
          <a:p>
            <a:pPr marL="806450" lvl="1" indent="-457200">
              <a:buFont typeface="+mj-lt"/>
              <a:buAutoNum type="arabicPeriod"/>
            </a:pPr>
            <a:endParaRPr lang="en-US" dirty="0"/>
          </a:p>
          <a:p>
            <a:pPr marL="806450" lvl="1" indent="-457200">
              <a:buFont typeface="+mj-lt"/>
              <a:buAutoNum type="arabicPeriod"/>
            </a:pPr>
            <a:r>
              <a:rPr lang="en-US" sz="2000" dirty="0"/>
              <a:t>Intestinal stem cells are primed to activate apoptosis in response to DNA damage</a:t>
            </a:r>
          </a:p>
          <a:p>
            <a:pPr lvl="1">
              <a:buFont typeface="Wingdings" pitchFamily="2" charset="2"/>
              <a:buChar char="à"/>
            </a:pPr>
            <a:r>
              <a:rPr lang="en-US" sz="2000" dirty="0"/>
              <a:t>Stem cells in other tissues may have super-effective repair mechanisms	</a:t>
            </a:r>
          </a:p>
          <a:p>
            <a:pPr marL="806450" lvl="1" indent="-457200">
              <a:buFont typeface="+mj-lt"/>
              <a:buAutoNum type="arabicPeriod" startAt="4"/>
            </a:pPr>
            <a:r>
              <a:rPr lang="en-US" sz="2000" dirty="0"/>
              <a:t>Enhances cellular pump activity protect against mutagenic compounds</a:t>
            </a:r>
          </a:p>
          <a:p>
            <a:pPr marL="806450" lvl="1" indent="-457200">
              <a:buFont typeface="+mj-lt"/>
              <a:buAutoNum type="arabicPeriod" startAt="4"/>
            </a:pPr>
            <a:endParaRPr lang="en-US" sz="2000" dirty="0"/>
          </a:p>
          <a:p>
            <a:pPr marL="806450" lvl="1" indent="-457200">
              <a:buFont typeface="+mj-lt"/>
              <a:buAutoNum type="arabicPeriod" startAt="4"/>
            </a:pPr>
            <a:r>
              <a:rPr lang="en-US" sz="2000" dirty="0"/>
              <a:t>Asymmetric DNA strand allocation</a:t>
            </a:r>
          </a:p>
          <a:p>
            <a:pPr lvl="1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1E03DD8-17FC-404B-8B20-60E9E8E51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552" y="1698173"/>
            <a:ext cx="3558261" cy="38170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C9C5F60-C233-F649-9994-E0196ADB9945}"/>
              </a:ext>
            </a:extLst>
          </p:cNvPr>
          <p:cNvSpPr txBox="1"/>
          <p:nvPr/>
        </p:nvSpPr>
        <p:spPr>
          <a:xfrm>
            <a:off x="5535383" y="5629518"/>
            <a:ext cx="32641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800000"/>
                </a:solidFill>
              </a:rPr>
              <a:t>The ‘old’ strand is maintained in the stem daughter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3A3550A-BAC4-3041-9CDF-A821A4640587}"/>
              </a:ext>
            </a:extLst>
          </p:cNvPr>
          <p:cNvSpPr txBox="1"/>
          <p:nvPr/>
        </p:nvSpPr>
        <p:spPr>
          <a:xfrm>
            <a:off x="5165470" y="6243191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69981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825D9F2D-15B3-4249-84E0-A416037404CB}"/>
              </a:ext>
            </a:extLst>
          </p:cNvPr>
          <p:cNvSpPr txBox="1">
            <a:spLocks/>
          </p:cNvSpPr>
          <p:nvPr/>
        </p:nvSpPr>
        <p:spPr>
          <a:xfrm>
            <a:off x="774212" y="274078"/>
            <a:ext cx="8229600" cy="9906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800000"/>
                </a:solidFill>
              </a:rPr>
              <a:t>Common types of DNA damage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2DF66A06-F804-9E43-B498-97178B82921D}"/>
              </a:ext>
            </a:extLst>
          </p:cNvPr>
          <p:cNvSpPr txBox="1">
            <a:spLocks/>
          </p:cNvSpPr>
          <p:nvPr/>
        </p:nvSpPr>
        <p:spPr>
          <a:xfrm>
            <a:off x="457199" y="1131724"/>
            <a:ext cx="8229600" cy="4876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Caused by both endogenous and exogenous sources</a:t>
            </a:r>
          </a:p>
        </p:txBody>
      </p:sp>
      <p:pic>
        <p:nvPicPr>
          <p:cNvPr id="6" name="Picture 5" descr="nrg3729-i2.jpg">
            <a:extLst>
              <a:ext uri="{FF2B5EF4-FFF2-40B4-BE49-F238E27FC236}">
                <a16:creationId xmlns:a16="http://schemas.microsoft.com/office/drawing/2014/main" xmlns="" id="{0D556F5C-5E96-E849-A2F0-30E3745DB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12" y="2292865"/>
            <a:ext cx="7620000" cy="33401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xmlns="" id="{2C9D269D-4A50-7845-8862-932D2AB0B9C6}"/>
              </a:ext>
            </a:extLst>
          </p:cNvPr>
          <p:cNvSpPr/>
          <p:nvPr/>
        </p:nvSpPr>
        <p:spPr>
          <a:xfrm>
            <a:off x="317521" y="1895686"/>
            <a:ext cx="3028664" cy="3565610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22742AA-1F37-1B48-B649-6C8D94BF7B40}"/>
              </a:ext>
            </a:extLst>
          </p:cNvPr>
          <p:cNvSpPr txBox="1"/>
          <p:nvPr/>
        </p:nvSpPr>
        <p:spPr>
          <a:xfrm>
            <a:off x="265240" y="5408359"/>
            <a:ext cx="8613518" cy="1200329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2 of the more common: deamination and </a:t>
            </a:r>
            <a:r>
              <a:rPr lang="en-US" dirty="0" err="1"/>
              <a:t>depurination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N-</a:t>
            </a:r>
            <a:r>
              <a:rPr lang="en-US" dirty="0" err="1"/>
              <a:t>glycosidic</a:t>
            </a:r>
            <a:r>
              <a:rPr lang="en-US" dirty="0"/>
              <a:t> bond that attaches the base to the sugar of a nucleotide is easily broken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Occurs with 100,000 bases per cell per day!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D9FC6FE1-1538-DA40-8406-00267A1B04CA}"/>
              </a:ext>
            </a:extLst>
          </p:cNvPr>
          <p:cNvSpPr/>
          <p:nvPr/>
        </p:nvSpPr>
        <p:spPr>
          <a:xfrm>
            <a:off x="2869906" y="1993374"/>
            <a:ext cx="1257872" cy="3333602"/>
          </a:xfrm>
          <a:prstGeom prst="ellipse">
            <a:avLst/>
          </a:prstGeom>
          <a:noFill/>
          <a:ln w="38100" cmpd="sng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5F74848-0FC0-5142-A6F0-33DBE0EDC0DC}"/>
              </a:ext>
            </a:extLst>
          </p:cNvPr>
          <p:cNvSpPr txBox="1"/>
          <p:nvPr/>
        </p:nvSpPr>
        <p:spPr>
          <a:xfrm>
            <a:off x="3346184" y="1624042"/>
            <a:ext cx="5340615" cy="369332"/>
          </a:xfrm>
          <a:prstGeom prst="rect">
            <a:avLst/>
          </a:prstGeom>
          <a:noFill/>
          <a:ln>
            <a:solidFill>
              <a:srgbClr val="D2533C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Mismatch errors during replication 1:10,000,000</a:t>
            </a:r>
          </a:p>
        </p:txBody>
      </p:sp>
    </p:spTree>
    <p:extLst>
      <p:ext uri="{BB962C8B-B14F-4D97-AF65-F5344CB8AC3E}">
        <p14:creationId xmlns:p14="http://schemas.microsoft.com/office/powerpoint/2010/main" val="624161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A8580B-B1A9-9C42-BEDA-C59F542EA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 error repair is critical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32ACA2-BAB0-194C-9285-4398511FF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14" y="2253344"/>
            <a:ext cx="8316686" cy="4012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</a:rPr>
              <a:t>Cytotoxic agents &amp; other tissue damage can kill cells (stem cells too) and necessitate replenishing symmetric stem cell divisions</a:t>
            </a:r>
          </a:p>
          <a:p>
            <a:pPr marL="0" indent="0">
              <a:buNone/>
            </a:pPr>
            <a:endParaRPr lang="en-US" b="1" dirty="0">
              <a:solidFill>
                <a:srgbClr val="800000"/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Exposure to mutagenic agents can alter DNA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Cellular metabolites can damage DNA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Mutations are accumulated during replication</a:t>
            </a:r>
          </a:p>
          <a:p>
            <a:pPr marL="349250" lvl="1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59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6BB0D1-C1B4-2F4C-9698-283AFEFB1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1"/>
            <a:ext cx="8913813" cy="1581056"/>
          </a:xfrm>
        </p:spPr>
        <p:txBody>
          <a:bodyPr>
            <a:normAutofit fontScale="90000"/>
          </a:bodyPr>
          <a:lstStyle/>
          <a:p>
            <a:r>
              <a:rPr lang="en-US" dirty="0"/>
              <a:t>DNA polymerase is the first line of defense against replication-induced 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6F4F01-FC60-D943-82A3-9D3419189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15" y="2301647"/>
            <a:ext cx="3755572" cy="42134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800000"/>
                </a:solidFill>
              </a:rPr>
              <a:t>proofreading mechanisms allow DNA polymerase to sense improper base pairs</a:t>
            </a:r>
            <a:endParaRPr lang="en-US" sz="2400" dirty="0"/>
          </a:p>
          <a:p>
            <a:r>
              <a:rPr lang="en-US" dirty="0"/>
              <a:t>Proper base pairs enforce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/>
              <a:t>a set distance between the backbones of the helix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/>
              <a:t>A set angle between the base and the sugar</a:t>
            </a:r>
          </a:p>
          <a:p>
            <a:r>
              <a:rPr lang="en-US" dirty="0"/>
              <a:t>Improper base pairs contort the geometry of the double strand </a:t>
            </a:r>
            <a:r>
              <a:rPr lang="en-US" dirty="0">
                <a:sym typeface="Wingdings" pitchFamily="2" charset="2"/>
              </a:rPr>
              <a:t> polymerase can feel this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F79FA0E-A0D2-E64B-9336-BAFD15316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107" y="2203387"/>
            <a:ext cx="4590706" cy="43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50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gure_12_04_01">
            <a:extLst>
              <a:ext uri="{FF2B5EF4-FFF2-40B4-BE49-F238E27FC236}">
                <a16:creationId xmlns:a16="http://schemas.microsoft.com/office/drawing/2014/main" xmlns="" id="{8FFF5BFC-1E65-AB4B-8B49-CB775CE6F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71" y="214086"/>
            <a:ext cx="5764213" cy="629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xmlns="" id="{1510CAFB-30B1-8442-94BF-D4E542E701B9}"/>
              </a:ext>
            </a:extLst>
          </p:cNvPr>
          <p:cNvSpPr/>
          <p:nvPr/>
        </p:nvSpPr>
        <p:spPr>
          <a:xfrm>
            <a:off x="6268584" y="5225142"/>
            <a:ext cx="1273629" cy="1094015"/>
          </a:xfrm>
          <a:prstGeom prst="left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5711C1B-1B8F-6444-AC0D-6CE47C4B0031}"/>
              </a:ext>
            </a:extLst>
          </p:cNvPr>
          <p:cNvSpPr txBox="1"/>
          <p:nvPr/>
        </p:nvSpPr>
        <p:spPr>
          <a:xfrm>
            <a:off x="6580414" y="3720532"/>
            <a:ext cx="2383972" cy="1323439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Incorporation of a mismatched base initiates repair pathways</a:t>
            </a:r>
          </a:p>
        </p:txBody>
      </p:sp>
    </p:spTree>
    <p:extLst>
      <p:ext uri="{BB962C8B-B14F-4D97-AF65-F5344CB8AC3E}">
        <p14:creationId xmlns:p14="http://schemas.microsoft.com/office/powerpoint/2010/main" val="3214164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figure_12_05">
            <a:extLst>
              <a:ext uri="{FF2B5EF4-FFF2-40B4-BE49-F238E27FC236}">
                <a16:creationId xmlns:a16="http://schemas.microsoft.com/office/drawing/2014/main" xmlns="" id="{99D21DAF-E273-A54C-856F-2E5D689D5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065" y="2971687"/>
            <a:ext cx="3831708" cy="3494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 descr="figure_12_04_02">
            <a:extLst>
              <a:ext uri="{FF2B5EF4-FFF2-40B4-BE49-F238E27FC236}">
                <a16:creationId xmlns:a16="http://schemas.microsoft.com/office/drawing/2014/main" xmlns="" id="{EC23DBDB-9E55-AF4E-8671-30B22E485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15" y="295729"/>
            <a:ext cx="4997450" cy="630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F552345-A0FA-4C4B-8778-092CF2216FCA}"/>
              </a:ext>
            </a:extLst>
          </p:cNvPr>
          <p:cNvSpPr txBox="1"/>
          <p:nvPr/>
        </p:nvSpPr>
        <p:spPr>
          <a:xfrm>
            <a:off x="5829301" y="970724"/>
            <a:ext cx="2857500" cy="1938992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Exonuclease activity of the polymerase allows removal of the improper base</a:t>
            </a:r>
          </a:p>
          <a:p>
            <a:r>
              <a:rPr lang="en-US" sz="2000" dirty="0"/>
              <a:t>(incorrect base is now 1 in 10</a:t>
            </a:r>
            <a:r>
              <a:rPr lang="en-US" sz="2000" baseline="30000" dirty="0"/>
              <a:t>7</a:t>
            </a:r>
            <a:r>
              <a:rPr lang="en-US" sz="2000" dirty="0"/>
              <a:t>)</a:t>
            </a:r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xmlns="" id="{B37703ED-BA9A-A747-98A2-FA6646E9839E}"/>
              </a:ext>
            </a:extLst>
          </p:cNvPr>
          <p:cNvSpPr/>
          <p:nvPr/>
        </p:nvSpPr>
        <p:spPr>
          <a:xfrm>
            <a:off x="4343400" y="1747156"/>
            <a:ext cx="1273629" cy="1094015"/>
          </a:xfrm>
          <a:prstGeom prst="left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BA7DC1D-5E37-6444-AEE8-1CF5FFA8C2E5}"/>
              </a:ext>
            </a:extLst>
          </p:cNvPr>
          <p:cNvSpPr txBox="1"/>
          <p:nvPr/>
        </p:nvSpPr>
        <p:spPr>
          <a:xfrm>
            <a:off x="5829301" y="4118679"/>
            <a:ext cx="20084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Mutated polymerase that lacks proofreading function leads to cancer</a:t>
            </a:r>
          </a:p>
        </p:txBody>
      </p:sp>
    </p:spTree>
    <p:extLst>
      <p:ext uri="{BB962C8B-B14F-4D97-AF65-F5344CB8AC3E}">
        <p14:creationId xmlns:p14="http://schemas.microsoft.com/office/powerpoint/2010/main" val="180714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2261A2-5CC2-0043-9101-2F3F4B2F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0100"/>
            <a:ext cx="8913813" cy="1238156"/>
          </a:xfrm>
        </p:spPr>
        <p:txBody>
          <a:bodyPr>
            <a:normAutofit/>
          </a:bodyPr>
          <a:lstStyle/>
          <a:p>
            <a:r>
              <a:rPr lang="en-US" dirty="0"/>
              <a:t>Mismatch repair proteins double check polymerase’s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C3D177-E84C-704A-A324-6C9194D02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4" y="2285999"/>
            <a:ext cx="7543800" cy="3820887"/>
          </a:xfrm>
        </p:spPr>
        <p:txBody>
          <a:bodyPr>
            <a:normAutofit/>
          </a:bodyPr>
          <a:lstStyle/>
          <a:p>
            <a:r>
              <a:rPr lang="en-US" dirty="0"/>
              <a:t>Polymerase can ‘stutter’ on repetitive sequence, leading to unpaired bases</a:t>
            </a:r>
          </a:p>
          <a:p>
            <a:pPr lvl="1"/>
            <a:r>
              <a:rPr lang="en-US" sz="2000" dirty="0"/>
              <a:t>Satellite repeats (&gt;100 nucleotides)</a:t>
            </a:r>
          </a:p>
          <a:p>
            <a:pPr lvl="1"/>
            <a:r>
              <a:rPr lang="en-US" sz="2000" dirty="0"/>
              <a:t>Microsatellite repeats  (&lt;100 nucleotides)</a:t>
            </a:r>
          </a:p>
          <a:p>
            <a:pPr marL="349250" lvl="1" indent="0">
              <a:buNone/>
            </a:pPr>
            <a:endParaRPr lang="en-US" sz="2000" dirty="0"/>
          </a:p>
          <a:p>
            <a:r>
              <a:rPr lang="en-US" dirty="0"/>
              <a:t>MMR proteins detect gaps in DNA sequence that result from these unpaired bases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rgbClr val="800000"/>
                </a:solidFill>
              </a:rPr>
              <a:t>Does it matter WHICH strand is repaired?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45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2261A2-5CC2-0043-9101-2F3F4B2F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0100"/>
            <a:ext cx="8913813" cy="1238156"/>
          </a:xfrm>
        </p:spPr>
        <p:txBody>
          <a:bodyPr>
            <a:normAutofit/>
          </a:bodyPr>
          <a:lstStyle/>
          <a:p>
            <a:r>
              <a:rPr lang="en-US" dirty="0"/>
              <a:t>Selective repair of the ‘new’ strand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C3D177-E84C-704A-A324-6C9194D02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43" y="2595562"/>
            <a:ext cx="4539343" cy="3670767"/>
          </a:xfrm>
        </p:spPr>
        <p:txBody>
          <a:bodyPr>
            <a:normAutofit/>
          </a:bodyPr>
          <a:lstStyle/>
          <a:p>
            <a:r>
              <a:rPr lang="en-US" b="1" dirty="0"/>
              <a:t>Repair of the template strand would permanently introduce a genetic change in BOTH strands</a:t>
            </a:r>
          </a:p>
          <a:p>
            <a:endParaRPr lang="en-US" sz="2000" b="1" dirty="0"/>
          </a:p>
          <a:p>
            <a:r>
              <a:rPr lang="en-US" dirty="0">
                <a:solidFill>
                  <a:srgbClr val="800000"/>
                </a:solidFill>
              </a:rPr>
              <a:t>Incorrect base is now 1: 10</a:t>
            </a:r>
            <a:r>
              <a:rPr lang="en-US" baseline="30000" dirty="0">
                <a:solidFill>
                  <a:srgbClr val="800000"/>
                </a:solidFill>
              </a:rPr>
              <a:t>9</a:t>
            </a:r>
          </a:p>
          <a:p>
            <a:r>
              <a:rPr lang="en-US" sz="2000" dirty="0"/>
              <a:t>Defects in MMR machinery lead to microsatellite instability (MIN)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figure_12_06c">
            <a:extLst>
              <a:ext uri="{FF2B5EF4-FFF2-40B4-BE49-F238E27FC236}">
                <a16:creationId xmlns:a16="http://schemas.microsoft.com/office/drawing/2014/main" xmlns="" id="{BA78DC02-7E93-A445-8B7C-A9ABD6FA5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460" y="2153629"/>
            <a:ext cx="3803353" cy="4554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1812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173CA7-20EE-BE4E-B49C-731E3AE65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9319"/>
            <a:ext cx="8913813" cy="1107527"/>
          </a:xfrm>
        </p:spPr>
        <p:txBody>
          <a:bodyPr>
            <a:normAutofit fontScale="90000"/>
          </a:bodyPr>
          <a:lstStyle/>
          <a:p>
            <a:r>
              <a:rPr lang="en-US" dirty="0"/>
              <a:t>Non-replicative mutagenic mechanisms of endogenous 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655CD8-C9F2-CA49-BCBC-5893E0CBB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586" y="1572266"/>
            <a:ext cx="8636227" cy="49265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800000"/>
                </a:solidFill>
              </a:rPr>
              <a:t>aka: cellular metabolites can alter DNA structure and sequence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Depurination &amp; depyrimidination </a:t>
            </a:r>
            <a:r>
              <a:rPr lang="en-US" b="1" i="1" dirty="0">
                <a:solidFill>
                  <a:srgbClr val="800000"/>
                </a:solidFill>
              </a:rPr>
              <a:t>removes</a:t>
            </a:r>
            <a:r>
              <a:rPr lang="en-US" dirty="0">
                <a:solidFill>
                  <a:srgbClr val="800000"/>
                </a:solidFill>
              </a:rPr>
              <a:t> a base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Deamination </a:t>
            </a:r>
            <a:r>
              <a:rPr lang="en-US" b="1" i="1" dirty="0">
                <a:solidFill>
                  <a:srgbClr val="800000"/>
                </a:solidFill>
              </a:rPr>
              <a:t>changes</a:t>
            </a:r>
            <a:r>
              <a:rPr lang="en-US" dirty="0">
                <a:solidFill>
                  <a:srgbClr val="800000"/>
                </a:solidFill>
              </a:rPr>
              <a:t> a base (removal of an amine group)</a:t>
            </a: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Double strand nature of DNA is protective, even so…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Both can happen in non-proliferating cells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 in the genomic sequence may impact RNA translation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WILL induce permanent genomic changes if not repaired before next round of replication</a:t>
            </a:r>
          </a:p>
          <a:p>
            <a:pPr marL="0" indent="0">
              <a:buNone/>
            </a:pPr>
            <a:endParaRPr lang="en-US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2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173CA7-20EE-BE4E-B49C-731E3AE65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9319"/>
            <a:ext cx="8913813" cy="1107527"/>
          </a:xfrm>
        </p:spPr>
        <p:txBody>
          <a:bodyPr>
            <a:normAutofit fontScale="90000"/>
          </a:bodyPr>
          <a:lstStyle/>
          <a:p>
            <a:r>
              <a:rPr lang="en-US" dirty="0"/>
              <a:t>Non-replicative mutagenic mechanisms of endogenous 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655CD8-C9F2-CA49-BCBC-5893E0CBB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586" y="1572266"/>
            <a:ext cx="8636227" cy="36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800000"/>
                </a:solidFill>
              </a:rPr>
              <a:t>Depurination/depyrimidination removes a base from the sugar backbone</a:t>
            </a:r>
          </a:p>
        </p:txBody>
      </p:sp>
      <p:pic>
        <p:nvPicPr>
          <p:cNvPr id="4" name="Picture 2" descr="figure_12_09a">
            <a:extLst>
              <a:ext uri="{FF2B5EF4-FFF2-40B4-BE49-F238E27FC236}">
                <a16:creationId xmlns:a16="http://schemas.microsoft.com/office/drawing/2014/main" xmlns="" id="{BFA6EBAF-9225-DD45-B1E6-D8DFA7B92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070" y="2461755"/>
            <a:ext cx="6587672" cy="2549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2B2F715-D8A7-574F-B28D-80505AD620BE}"/>
              </a:ext>
            </a:extLst>
          </p:cNvPr>
          <p:cNvSpPr txBox="1"/>
          <p:nvPr/>
        </p:nvSpPr>
        <p:spPr>
          <a:xfrm>
            <a:off x="799306" y="5238918"/>
            <a:ext cx="75927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  <a:sym typeface="Wingdings" pitchFamily="2" charset="2"/>
              </a:rPr>
              <a:t> up to 10</a:t>
            </a:r>
            <a:r>
              <a:rPr lang="en-US" sz="2000" baseline="30000" dirty="0">
                <a:solidFill>
                  <a:srgbClr val="800000"/>
                </a:solidFill>
                <a:sym typeface="Wingdings" pitchFamily="2" charset="2"/>
              </a:rPr>
              <a:t>17 </a:t>
            </a:r>
            <a:r>
              <a:rPr lang="en-US" sz="2000" dirty="0">
                <a:solidFill>
                  <a:srgbClr val="800000"/>
                </a:solidFill>
                <a:sym typeface="Wingdings" pitchFamily="2" charset="2"/>
              </a:rPr>
              <a:t>bases lost per day/per cell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Doesn’t depend on replication to occur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But has major consequences for the genome when the damaged strand is replicated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5994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5D27D9-6269-F140-94AE-D0A2BF146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3529"/>
            <a:ext cx="4262437" cy="1564727"/>
          </a:xfrm>
        </p:spPr>
        <p:txBody>
          <a:bodyPr>
            <a:normAutofit/>
          </a:bodyPr>
          <a:lstStyle/>
          <a:p>
            <a:r>
              <a:rPr lang="en-US" dirty="0"/>
              <a:t>Colonization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4A7508-1880-104C-900A-64858A76E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58" y="2595562"/>
            <a:ext cx="4115480" cy="36707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</a:rPr>
              <a:t>Cancer cells continue to acquire mutations</a:t>
            </a:r>
          </a:p>
          <a:p>
            <a:pPr marL="0" indent="0">
              <a:buNone/>
            </a:pPr>
            <a:r>
              <a:rPr lang="en-US" dirty="0"/>
              <a:t>Evolution of a </a:t>
            </a:r>
            <a:r>
              <a:rPr lang="en-US" dirty="0" err="1"/>
              <a:t>micrometastasis</a:t>
            </a:r>
            <a:r>
              <a:rPr lang="en-US" dirty="0"/>
              <a:t> promotes colonization </a:t>
            </a:r>
          </a:p>
          <a:p>
            <a:pPr marL="0" indent="0">
              <a:buNone/>
            </a:pPr>
            <a:r>
              <a:rPr lang="en-US" dirty="0"/>
              <a:t>can give rise to new CTCs that will be much more efficient at colonizing and forming secondary tumors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Acquisition of ability to colonize is tied to proliferation. WHY?</a:t>
            </a:r>
          </a:p>
        </p:txBody>
      </p:sp>
      <p:pic>
        <p:nvPicPr>
          <p:cNvPr id="4" name="Picture 2" descr="figure_14_11c">
            <a:extLst>
              <a:ext uri="{FF2B5EF4-FFF2-40B4-BE49-F238E27FC236}">
                <a16:creationId xmlns="" xmlns:a16="http://schemas.microsoft.com/office/drawing/2014/main" id="{97F0DAC8-1AD4-8D46-BD93-15290C7C5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4"/>
          <a:stretch/>
        </p:blipFill>
        <p:spPr bwMode="auto">
          <a:xfrm>
            <a:off x="4262437" y="473529"/>
            <a:ext cx="4783541" cy="5970599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9086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173CA7-20EE-BE4E-B49C-731E3AE65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9319"/>
            <a:ext cx="8913813" cy="1107527"/>
          </a:xfrm>
        </p:spPr>
        <p:txBody>
          <a:bodyPr>
            <a:normAutofit fontScale="90000"/>
          </a:bodyPr>
          <a:lstStyle/>
          <a:p>
            <a:r>
              <a:rPr lang="en-US" dirty="0"/>
              <a:t>Non-replicative mutagenic mechanisms of endogenous 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655CD8-C9F2-CA49-BCBC-5893E0CBB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586" y="1572266"/>
            <a:ext cx="8636227" cy="36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800000"/>
                </a:solidFill>
              </a:rPr>
              <a:t>Deamination and oxygenation changes a 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2B2F715-D8A7-574F-B28D-80505AD620BE}"/>
              </a:ext>
            </a:extLst>
          </p:cNvPr>
          <p:cNvSpPr txBox="1"/>
          <p:nvPr/>
        </p:nvSpPr>
        <p:spPr>
          <a:xfrm>
            <a:off x="423749" y="5754852"/>
            <a:ext cx="7592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  <a:sym typeface="Wingdings" pitchFamily="2" charset="2"/>
              </a:rPr>
              <a:t> Aberrant bases may result in new base-pairs during next round of replication </a:t>
            </a:r>
            <a:endParaRPr lang="en-US" sz="2000" dirty="0"/>
          </a:p>
        </p:txBody>
      </p:sp>
      <p:pic>
        <p:nvPicPr>
          <p:cNvPr id="7" name="Picture 2" descr="figure_12_09b">
            <a:extLst>
              <a:ext uri="{FF2B5EF4-FFF2-40B4-BE49-F238E27FC236}">
                <a16:creationId xmlns:a16="http://schemas.microsoft.com/office/drawing/2014/main" xmlns="" id="{AFC4A2C9-F899-7E4B-A5FF-01B235C8A5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" t="73202" r="6099" b="3558"/>
          <a:stretch/>
        </p:blipFill>
        <p:spPr bwMode="auto">
          <a:xfrm>
            <a:off x="277585" y="3924370"/>
            <a:ext cx="6825344" cy="166883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figure_12_09b">
            <a:extLst>
              <a:ext uri="{FF2B5EF4-FFF2-40B4-BE49-F238E27FC236}">
                <a16:creationId xmlns:a16="http://schemas.microsoft.com/office/drawing/2014/main" xmlns="" id="{131FE789-D33C-F04D-BAE0-51CCA75EEE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" t="135" r="6099" b="77808"/>
          <a:stretch/>
        </p:blipFill>
        <p:spPr bwMode="auto">
          <a:xfrm>
            <a:off x="277585" y="2272608"/>
            <a:ext cx="6825344" cy="1583871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7BBBD7F-1136-D741-AD3C-626C34E3567D}"/>
              </a:ext>
            </a:extLst>
          </p:cNvPr>
          <p:cNvSpPr txBox="1"/>
          <p:nvPr/>
        </p:nvSpPr>
        <p:spPr>
          <a:xfrm>
            <a:off x="-15981" y="2852331"/>
            <a:ext cx="10518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Guanine: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173659C-668E-5C41-B821-FBB34D054EED}"/>
              </a:ext>
            </a:extLst>
          </p:cNvPr>
          <p:cNvSpPr/>
          <p:nvPr/>
        </p:nvSpPr>
        <p:spPr>
          <a:xfrm>
            <a:off x="48987" y="2820613"/>
            <a:ext cx="1730829" cy="35300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29466C3-0D57-6D4D-8000-DBF19252CD20}"/>
              </a:ext>
            </a:extLst>
          </p:cNvPr>
          <p:cNvSpPr txBox="1"/>
          <p:nvPr/>
        </p:nvSpPr>
        <p:spPr>
          <a:xfrm>
            <a:off x="6423479" y="2853271"/>
            <a:ext cx="10342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:Adenine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A6B34D9-2846-8E43-AAF1-B4411B0835B3}"/>
              </a:ext>
            </a:extLst>
          </p:cNvPr>
          <p:cNvSpPr/>
          <p:nvPr/>
        </p:nvSpPr>
        <p:spPr>
          <a:xfrm>
            <a:off x="5878285" y="2804284"/>
            <a:ext cx="1066691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93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 animBg="1"/>
      <p:bldP spid="1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BE6A1A-18EE-8446-8A18-E9F8C9EDD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6186"/>
            <a:ext cx="8913813" cy="1532070"/>
          </a:xfrm>
        </p:spPr>
        <p:txBody>
          <a:bodyPr>
            <a:normAutofit fontScale="90000"/>
          </a:bodyPr>
          <a:lstStyle/>
          <a:p>
            <a:r>
              <a:rPr lang="en-US" dirty="0"/>
              <a:t>Metabolic intermediates of O</a:t>
            </a:r>
            <a:r>
              <a:rPr lang="en-US" baseline="-25000" dirty="0"/>
              <a:t>2</a:t>
            </a:r>
            <a:r>
              <a:rPr lang="en-US" dirty="0"/>
              <a:t> reduction represent a major danger to DNA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77ACBC-B890-064F-BD2A-824CC7504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906" y="2171019"/>
            <a:ext cx="8382000" cy="43767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</a:rPr>
              <a:t>Reactive oxygen species (ROS</a:t>
            </a:r>
            <a:r>
              <a:rPr lang="en-US" dirty="0"/>
              <a:t>): Intermediates are highly reactive and form covalent bonds to other molecules- DNA included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Can induce:</a:t>
            </a:r>
          </a:p>
          <a:p>
            <a:r>
              <a:rPr lang="en-US" dirty="0"/>
              <a:t>Altered and </a:t>
            </a:r>
            <a:r>
              <a:rPr lang="en-US" dirty="0" err="1"/>
              <a:t>abasic</a:t>
            </a:r>
            <a:r>
              <a:rPr lang="en-US" dirty="0"/>
              <a:t> sites</a:t>
            </a:r>
          </a:p>
          <a:p>
            <a:r>
              <a:rPr lang="en-US" dirty="0"/>
              <a:t>single and double strand breaks</a:t>
            </a:r>
          </a:p>
          <a:p>
            <a:r>
              <a:rPr lang="en-US" dirty="0"/>
              <a:t>DNA-protein crosslinks</a:t>
            </a:r>
          </a:p>
        </p:txBody>
      </p:sp>
      <p:pic>
        <p:nvPicPr>
          <p:cNvPr id="4" name="Picture 2" descr="figure_12_10">
            <a:extLst>
              <a:ext uri="{FF2B5EF4-FFF2-40B4-BE49-F238E27FC236}">
                <a16:creationId xmlns:a16="http://schemas.microsoft.com/office/drawing/2014/main" xmlns="" id="{3D94C96B-BEB3-A84A-B4AA-8CB97F467D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64"/>
          <a:stretch/>
        </p:blipFill>
        <p:spPr bwMode="auto">
          <a:xfrm>
            <a:off x="629900" y="2927396"/>
            <a:ext cx="7654012" cy="164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xmlns="" id="{DA8A1BE1-F353-BE4C-85BA-2D8D79CCD6C8}"/>
              </a:ext>
            </a:extLst>
          </p:cNvPr>
          <p:cNvSpPr/>
          <p:nvPr/>
        </p:nvSpPr>
        <p:spPr>
          <a:xfrm>
            <a:off x="4996543" y="5127171"/>
            <a:ext cx="359228" cy="86541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91C48C4-B913-234F-8D16-A9851F80ACAB}"/>
              </a:ext>
            </a:extLst>
          </p:cNvPr>
          <p:cNvSpPr txBox="1"/>
          <p:nvPr/>
        </p:nvSpPr>
        <p:spPr>
          <a:xfrm>
            <a:off x="5549448" y="4572000"/>
            <a:ext cx="32804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in new base pairs and DNA sequence changes during replication</a:t>
            </a:r>
          </a:p>
          <a:p>
            <a:endParaRPr lang="en-US" dirty="0"/>
          </a:p>
          <a:p>
            <a:r>
              <a:rPr lang="en-US" b="1" dirty="0">
                <a:solidFill>
                  <a:srgbClr val="800000"/>
                </a:solidFill>
              </a:rPr>
              <a:t>ROS scavengers (vitamins C &amp; E) chemically react with ROS to neutralize</a:t>
            </a:r>
          </a:p>
        </p:txBody>
      </p:sp>
    </p:spTree>
    <p:extLst>
      <p:ext uri="{BB962C8B-B14F-4D97-AF65-F5344CB8AC3E}">
        <p14:creationId xmlns:p14="http://schemas.microsoft.com/office/powerpoint/2010/main" val="5107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B53B6D-680C-7845-A358-9FA5947C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Chemical defense against damage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C48654-9B2A-0148-827E-0C118E523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Gluytathione</a:t>
            </a:r>
            <a:r>
              <a:rPr lang="en-US" dirty="0"/>
              <a:t> S-transferase enzymes (GSTs) link glutathione to carcinogens (that are electrophilic)</a:t>
            </a:r>
            <a:r>
              <a:rPr lang="en-US" dirty="0">
                <a:sym typeface="Wingdings" pitchFamily="2" charset="2"/>
              </a:rPr>
              <a:t> metabolism and excretion</a:t>
            </a:r>
          </a:p>
          <a:p>
            <a:r>
              <a:rPr lang="en-US" dirty="0">
                <a:sym typeface="Wingdings" pitchFamily="2" charset="2"/>
              </a:rPr>
              <a:t>GST expression is dramatically suppressed in many cancer contexts  increased rate of mutagenesis</a:t>
            </a:r>
          </a:p>
        </p:txBody>
      </p:sp>
    </p:spTree>
    <p:extLst>
      <p:ext uri="{BB962C8B-B14F-4D97-AF65-F5344CB8AC3E}">
        <p14:creationId xmlns:p14="http://schemas.microsoft.com/office/powerpoint/2010/main" val="802439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40889D-7BBF-8E41-8FEE-698358CB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5556"/>
            <a:ext cx="8913813" cy="1254485"/>
          </a:xfrm>
        </p:spPr>
        <p:txBody>
          <a:bodyPr>
            <a:normAutofit/>
          </a:bodyPr>
          <a:lstStyle/>
          <a:p>
            <a:r>
              <a:rPr lang="en-US" dirty="0"/>
              <a:t>Cells actively protect against mutagen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989995-8080-4C4E-959F-A51DF5998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94116"/>
            <a:ext cx="3837214" cy="3849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</a:rPr>
              <a:t>Melanin </a:t>
            </a:r>
            <a:r>
              <a:rPr lang="en-US" b="1" dirty="0">
                <a:solidFill>
                  <a:srgbClr val="800000"/>
                </a:solidFill>
                <a:sym typeface="Wingdings" pitchFamily="2" charset="2"/>
              </a:rPr>
              <a:t> pigment shields against UV damage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Expressed by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melanocytes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positioned where it can best protect the nuclear DNA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&gt;4-fold decrease in UV damage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No similar protection exists for X rays or cosmic rays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 descr="figure_12_19">
            <a:extLst>
              <a:ext uri="{FF2B5EF4-FFF2-40B4-BE49-F238E27FC236}">
                <a16:creationId xmlns:a16="http://schemas.microsoft.com/office/drawing/2014/main" xmlns="" id="{64BC2789-3DAD-3046-97F4-4A91B8927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19" y="1747159"/>
            <a:ext cx="4958194" cy="4814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5587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F6BA88-FB12-8749-A657-45B7E17E8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17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B667A0-9460-344A-8A52-6DE1489E2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Chapter 12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 able to provide examples of </a:t>
            </a:r>
            <a:r>
              <a:rPr lang="en-US" sz="2400" dirty="0" smtClean="0"/>
              <a:t>why cancer </a:t>
            </a:r>
            <a:r>
              <a:rPr lang="en-US" sz="2400" dirty="0"/>
              <a:t>may </a:t>
            </a:r>
            <a:r>
              <a:rPr lang="en-US" sz="2400" dirty="0" smtClean="0"/>
              <a:t>or may not derive </a:t>
            </a:r>
            <a:r>
              <a:rPr lang="en-US" sz="2400" dirty="0"/>
              <a:t>from stem cells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 able to describe several features of stem cells and their environment that limit their acquisition of mutations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 able to provide several examples of how DNA damage can occur in cells and how cells safeguard against such damage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114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CC37F2-8689-2E40-9EBE-C0AAB407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9857"/>
            <a:ext cx="8913813" cy="1254485"/>
          </a:xfrm>
        </p:spPr>
        <p:txBody>
          <a:bodyPr>
            <a:normAutofit fontScale="90000"/>
          </a:bodyPr>
          <a:lstStyle/>
          <a:p>
            <a:r>
              <a:rPr lang="en-US" dirty="0"/>
              <a:t>Maintenance of Genomic Integrity is key to cancer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68A672-9CF0-C34E-BB3B-1A22F2865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549" y="1937617"/>
            <a:ext cx="8246435" cy="367076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800000"/>
                </a:solidFill>
              </a:rPr>
              <a:t>The unlikeliness of a human cell acquiring random mutations in just the right cancer genes to promote tumorigenesis suggests cancer should be exceedingly rare</a:t>
            </a:r>
          </a:p>
          <a:p>
            <a:pPr marL="0" indent="0">
              <a:buNone/>
            </a:pPr>
            <a:r>
              <a:rPr lang="en-US" dirty="0"/>
              <a:t>Yet in the developed world 1:5 people die of cancer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70C0"/>
                </a:solidFill>
              </a:rPr>
              <a:t>How can we explain this apparent contradiction?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374AA2A-2DB0-3541-B134-B1B41A3ED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2" t="3544" r="12392" b="13979"/>
          <a:stretch/>
        </p:blipFill>
        <p:spPr>
          <a:xfrm>
            <a:off x="5078186" y="4457698"/>
            <a:ext cx="3445329" cy="2024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941B4F2-5388-A942-8A44-2BBD75F4E00F}"/>
              </a:ext>
            </a:extLst>
          </p:cNvPr>
          <p:cNvSpPr txBox="1"/>
          <p:nvPr/>
        </p:nvSpPr>
        <p:spPr>
          <a:xfrm>
            <a:off x="1032655" y="4654277"/>
            <a:ext cx="36084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800000"/>
                </a:solidFill>
              </a:rPr>
              <a:t>Mutator phenotype</a:t>
            </a:r>
            <a:r>
              <a:rPr lang="en-US" sz="2000" dirty="0"/>
              <a:t>: genetic (or epigenetic) changes that permit an increased mutation rate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8396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A0FE84-0909-C343-B831-57432B72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1885"/>
            <a:ext cx="8913813" cy="1159329"/>
          </a:xfrm>
        </p:spPr>
        <p:txBody>
          <a:bodyPr>
            <a:normAutofit fontScale="90000"/>
          </a:bodyPr>
          <a:lstStyle/>
          <a:p>
            <a:r>
              <a:rPr lang="en-US" dirty="0"/>
              <a:t>Tissue organization limits accumulation of 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3A9F40-1B08-0E42-8F9F-8F7BBF6B1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5" y="1804195"/>
            <a:ext cx="3810227" cy="50538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Stem cells are the keepers of the genome: tissue organization and proliferation patterns protect them </a:t>
            </a:r>
          </a:p>
          <a:p>
            <a:r>
              <a:rPr lang="en-US" dirty="0"/>
              <a:t>Stem cells rarely divide</a:t>
            </a:r>
          </a:p>
          <a:p>
            <a:r>
              <a:rPr lang="en-US" dirty="0"/>
              <a:t>Transit amplifying cells do the bulk of the proliferation</a:t>
            </a:r>
          </a:p>
          <a:p>
            <a:r>
              <a:rPr lang="en-US" dirty="0"/>
              <a:t>Differentiated cells are exposed to toxic environments</a:t>
            </a:r>
          </a:p>
        </p:txBody>
      </p:sp>
      <p:pic>
        <p:nvPicPr>
          <p:cNvPr id="4" name="Picture 2" descr="figure_12_01">
            <a:extLst>
              <a:ext uri="{FF2B5EF4-FFF2-40B4-BE49-F238E27FC236}">
                <a16:creationId xmlns:a16="http://schemas.microsoft.com/office/drawing/2014/main" xmlns="" id="{6DBEC1E0-A64F-5E46-98F0-A32FB19CF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"/>
          <a:stretch/>
        </p:blipFill>
        <p:spPr bwMode="auto">
          <a:xfrm>
            <a:off x="4104142" y="1551214"/>
            <a:ext cx="4809671" cy="5045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767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A0FE84-0909-C343-B831-57432B72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1885"/>
            <a:ext cx="8913813" cy="1159329"/>
          </a:xfrm>
        </p:spPr>
        <p:txBody>
          <a:bodyPr>
            <a:normAutofit fontScale="90000"/>
          </a:bodyPr>
          <a:lstStyle/>
          <a:p>
            <a:r>
              <a:rPr lang="en-US" dirty="0"/>
              <a:t>Tissue organization limits accumulation of mutations</a:t>
            </a:r>
          </a:p>
        </p:txBody>
      </p:sp>
      <p:pic>
        <p:nvPicPr>
          <p:cNvPr id="4" name="Picture 2" descr="figure_12_01">
            <a:extLst>
              <a:ext uri="{FF2B5EF4-FFF2-40B4-BE49-F238E27FC236}">
                <a16:creationId xmlns:a16="http://schemas.microsoft.com/office/drawing/2014/main" xmlns="" id="{6DBEC1E0-A64F-5E46-98F0-A32FB19CF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"/>
          <a:stretch/>
        </p:blipFill>
        <p:spPr bwMode="auto">
          <a:xfrm>
            <a:off x="4104142" y="1551214"/>
            <a:ext cx="4809671" cy="5045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xmlns="" id="{1E768186-0931-3D48-B8AF-1E91A846A883}"/>
              </a:ext>
            </a:extLst>
          </p:cNvPr>
          <p:cNvSpPr/>
          <p:nvPr/>
        </p:nvSpPr>
        <p:spPr>
          <a:xfrm>
            <a:off x="5666014" y="1649074"/>
            <a:ext cx="3118757" cy="4849586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3A9F40-1B08-0E42-8F9F-8F7BBF6B1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344" y="2271739"/>
            <a:ext cx="3810227" cy="3604256"/>
          </a:xfr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>
            <a:noAutofit/>
          </a:bodyPr>
          <a:lstStyle/>
          <a:p>
            <a:pPr marL="349250" lvl="1" indent="0">
              <a:buNone/>
            </a:pPr>
            <a:r>
              <a:rPr lang="en-US" sz="2400" b="1" dirty="0">
                <a:solidFill>
                  <a:srgbClr val="0070C0"/>
                </a:solidFill>
                <a:sym typeface="Wingdings" pitchFamily="2" charset="2"/>
              </a:rPr>
              <a:t>Most likely to acquire mutations</a:t>
            </a:r>
          </a:p>
          <a:p>
            <a:pPr marL="349250" lvl="1" indent="0">
              <a:buNone/>
            </a:pPr>
            <a:endParaRPr lang="en-US" sz="2000" dirty="0">
              <a:solidFill>
                <a:srgbClr val="0070C0"/>
              </a:solidFill>
              <a:sym typeface="Wingdings" pitchFamily="2" charset="2"/>
            </a:endParaRPr>
          </a:p>
          <a:p>
            <a:pPr marL="349250" lvl="1" indent="0">
              <a:buNone/>
            </a:pPr>
            <a:r>
              <a:rPr lang="en-US" sz="2000" dirty="0">
                <a:sym typeface="Wingdings" pitchFamily="2" charset="2"/>
              </a:rPr>
              <a:t>Unlikely to impact the tissue:</a:t>
            </a:r>
          </a:p>
          <a:p>
            <a:pPr lvl="1">
              <a:buFont typeface="Wingdings" pitchFamily="2" charset="2"/>
              <a:buChar char="à"/>
            </a:pPr>
            <a:r>
              <a:rPr lang="en-US" sz="2000" dirty="0">
                <a:sym typeface="Wingdings" pitchFamily="2" charset="2"/>
              </a:rPr>
              <a:t>have a finite lifespan of    days or months</a:t>
            </a:r>
          </a:p>
          <a:p>
            <a:pPr lvl="1">
              <a:buFont typeface="Wingdings" pitchFamily="2" charset="2"/>
              <a:buChar char="à"/>
            </a:pPr>
            <a:r>
              <a:rPr lang="en-US" sz="2000" dirty="0">
                <a:sym typeface="Wingdings" pitchFamily="2" charset="2"/>
              </a:rPr>
              <a:t>Any mutations </a:t>
            </a:r>
            <a:r>
              <a:rPr lang="en-US" sz="2000" dirty="0" smtClean="0">
                <a:sym typeface="Wingdings" pitchFamily="2" charset="2"/>
              </a:rPr>
              <a:t>they </a:t>
            </a:r>
            <a:r>
              <a:rPr lang="en-US" sz="2000" dirty="0">
                <a:sym typeface="Wingdings" pitchFamily="2" charset="2"/>
              </a:rPr>
              <a:t>acquire die with them</a:t>
            </a:r>
            <a:endParaRPr lang="en-US" sz="2000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xmlns="" id="{4F9CDC0E-4368-0243-B3F3-250D797DCD4F}"/>
              </a:ext>
            </a:extLst>
          </p:cNvPr>
          <p:cNvSpPr/>
          <p:nvPr/>
        </p:nvSpPr>
        <p:spPr>
          <a:xfrm>
            <a:off x="4898571" y="3608614"/>
            <a:ext cx="1061358" cy="70212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40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9A7048-93AE-CD42-BA71-6CC8749DB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9699"/>
            <a:ext cx="8913813" cy="1341758"/>
          </a:xfrm>
        </p:spPr>
        <p:txBody>
          <a:bodyPr>
            <a:normAutofit/>
          </a:bodyPr>
          <a:lstStyle/>
          <a:p>
            <a:r>
              <a:rPr lang="en-US" dirty="0"/>
              <a:t>Anatomically shielding designed to protect stem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90B884-495E-9E44-8B9E-7F632BFE0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1128" y="2955470"/>
            <a:ext cx="4593771" cy="3310859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Stem cells </a:t>
            </a:r>
            <a:r>
              <a:rPr lang="en-US" dirty="0"/>
              <a:t>are often protected from external assaults</a:t>
            </a:r>
          </a:p>
          <a:p>
            <a:r>
              <a:rPr lang="en-US" dirty="0">
                <a:solidFill>
                  <a:srgbClr val="C00000"/>
                </a:solidFill>
              </a:rPr>
              <a:t>Differentiated cells </a:t>
            </a:r>
            <a:r>
              <a:rPr lang="en-US" dirty="0"/>
              <a:t>provide a physical barrier and secrete a thick layer of mucus to block contents of the intestine</a:t>
            </a:r>
          </a:p>
        </p:txBody>
      </p:sp>
      <p:pic>
        <p:nvPicPr>
          <p:cNvPr id="4" name="Picture 2" descr="figure_12_02a">
            <a:extLst>
              <a:ext uri="{FF2B5EF4-FFF2-40B4-BE49-F238E27FC236}">
                <a16:creationId xmlns:a16="http://schemas.microsoft.com/office/drawing/2014/main" xmlns="" id="{FF3629AE-19CF-2446-B8F0-F43CD14F96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0"/>
          <a:stretch/>
        </p:blipFill>
        <p:spPr bwMode="auto">
          <a:xfrm>
            <a:off x="359229" y="1973739"/>
            <a:ext cx="3380013" cy="4704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figure_12_02b">
            <a:extLst>
              <a:ext uri="{FF2B5EF4-FFF2-40B4-BE49-F238E27FC236}">
                <a16:creationId xmlns:a16="http://schemas.microsoft.com/office/drawing/2014/main" xmlns="" id="{B56BAA1B-4F55-A143-869A-26E72B25F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17" y="2016592"/>
            <a:ext cx="3411225" cy="4619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B98DC30-7785-1A43-9FDD-8C541AF91153}"/>
              </a:ext>
            </a:extLst>
          </p:cNvPr>
          <p:cNvSpPr txBox="1"/>
          <p:nvPr/>
        </p:nvSpPr>
        <p:spPr>
          <a:xfrm>
            <a:off x="359229" y="2016593"/>
            <a:ext cx="243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villi of the mouse small intestine</a:t>
            </a:r>
          </a:p>
        </p:txBody>
      </p:sp>
    </p:spTree>
    <p:extLst>
      <p:ext uri="{BB962C8B-B14F-4D97-AF65-F5344CB8AC3E}">
        <p14:creationId xmlns:p14="http://schemas.microsoft.com/office/powerpoint/2010/main" val="3818312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A0B831-98A5-F244-A474-713C4A97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6942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Sensitive stages and sensitive 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BEFDB9-1814-184E-B065-1FE98935B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392" y="1841164"/>
            <a:ext cx="4029507" cy="39389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Asymmetric divisions </a:t>
            </a:r>
            <a:r>
              <a:rPr lang="en-US" b="1" i="1" dirty="0"/>
              <a:t>maintain</a:t>
            </a:r>
            <a:r>
              <a:rPr lang="en-US" dirty="0"/>
              <a:t> stem cell number</a:t>
            </a:r>
          </a:p>
          <a:p>
            <a:pPr lvl="1"/>
            <a:r>
              <a:rPr lang="en-US" sz="2000" dirty="0"/>
              <a:t>Maintenance of organ size/cell turnover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/>
              <a:t>Symmetric divisions </a:t>
            </a:r>
            <a:r>
              <a:rPr lang="en-US" b="1" i="1" dirty="0"/>
              <a:t>expand</a:t>
            </a:r>
            <a:r>
              <a:rPr lang="en-US" dirty="0"/>
              <a:t> stem cell number</a:t>
            </a:r>
          </a:p>
          <a:p>
            <a:pPr lvl="1"/>
            <a:r>
              <a:rPr lang="en-US" sz="2000" dirty="0"/>
              <a:t>Growth of an organ during development or after injury</a:t>
            </a:r>
          </a:p>
        </p:txBody>
      </p:sp>
      <p:pic>
        <p:nvPicPr>
          <p:cNvPr id="4" name="Picture 2" descr="figure_12_03">
            <a:extLst>
              <a:ext uri="{FF2B5EF4-FFF2-40B4-BE49-F238E27FC236}">
                <a16:creationId xmlns:a16="http://schemas.microsoft.com/office/drawing/2014/main" xmlns="" id="{2BEE2D9E-1488-544F-9F55-711EA0F60F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59" b="72519"/>
          <a:stretch/>
        </p:blipFill>
        <p:spPr bwMode="auto">
          <a:xfrm>
            <a:off x="361057" y="1412336"/>
            <a:ext cx="4065814" cy="2958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figure_12_03">
            <a:extLst>
              <a:ext uri="{FF2B5EF4-FFF2-40B4-BE49-F238E27FC236}">
                <a16:creationId xmlns:a16="http://schemas.microsoft.com/office/drawing/2014/main" xmlns="" id="{190E478D-3467-CD4E-9924-A3082CAB9F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3" t="34455" r="69236" b="51040"/>
          <a:stretch/>
        </p:blipFill>
        <p:spPr bwMode="auto">
          <a:xfrm>
            <a:off x="1700023" y="4207481"/>
            <a:ext cx="1518557" cy="1578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7274044-AC10-0343-8D7F-7F52FABD7FE8}"/>
              </a:ext>
            </a:extLst>
          </p:cNvPr>
          <p:cNvSpPr txBox="1"/>
          <p:nvPr/>
        </p:nvSpPr>
        <p:spPr>
          <a:xfrm>
            <a:off x="150756" y="1460326"/>
            <a:ext cx="151836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Asymmetric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division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F2FF486-E2FD-3440-B55B-0F0C4FD0023F}"/>
              </a:ext>
            </a:extLst>
          </p:cNvPr>
          <p:cNvSpPr txBox="1"/>
          <p:nvPr/>
        </p:nvSpPr>
        <p:spPr>
          <a:xfrm>
            <a:off x="150756" y="4127436"/>
            <a:ext cx="136608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Symmetric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division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3319D42-8BA0-E646-99CB-A49462E59C05}"/>
              </a:ext>
            </a:extLst>
          </p:cNvPr>
          <p:cNvSpPr txBox="1"/>
          <p:nvPr/>
        </p:nvSpPr>
        <p:spPr>
          <a:xfrm>
            <a:off x="3184067" y="5927048"/>
            <a:ext cx="5812971" cy="830997"/>
          </a:xfrm>
          <a:prstGeom prst="rect">
            <a:avLst/>
          </a:prstGeom>
          <a:solidFill>
            <a:schemeClr val="bg1"/>
          </a:solidFill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solidFill>
                  <a:srgbClr val="800000"/>
                </a:solidFill>
              </a:rPr>
              <a:t>May represent a time when stem cells are more susceptible to mutations?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xmlns="" id="{8508E546-D3C2-6048-A458-305F237B6980}"/>
              </a:ext>
            </a:extLst>
          </p:cNvPr>
          <p:cNvSpPr/>
          <p:nvPr/>
        </p:nvSpPr>
        <p:spPr>
          <a:xfrm rot="10800000">
            <a:off x="3904356" y="4996536"/>
            <a:ext cx="1045029" cy="1061357"/>
          </a:xfrm>
          <a:prstGeom prst="bentUpArrow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3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12C169-A297-DC43-ACAE-4833633A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5398"/>
            <a:ext cx="8913813" cy="1178473"/>
          </a:xfrm>
        </p:spPr>
        <p:txBody>
          <a:bodyPr>
            <a:normAutofit fontScale="90000"/>
          </a:bodyPr>
          <a:lstStyle/>
          <a:p>
            <a:r>
              <a:rPr lang="en-US" dirty="0"/>
              <a:t>The true cancer progenitor cells remain unclear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08F699-361F-6B4C-B601-CB38D2C62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25" y="1698172"/>
            <a:ext cx="8764361" cy="4274243"/>
          </a:xfrm>
        </p:spPr>
        <p:txBody>
          <a:bodyPr>
            <a:normAutofit/>
          </a:bodyPr>
          <a:lstStyle/>
          <a:p>
            <a:r>
              <a:rPr lang="en-US" dirty="0"/>
              <a:t>Blocked differentiation is common in hematopoietic malignancies </a:t>
            </a:r>
            <a:endParaRPr lang="en-US" sz="2000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Cancer </a:t>
            </a:r>
            <a:r>
              <a:rPr lang="en-US" b="1" i="1" dirty="0">
                <a:sym typeface="Wingdings" pitchFamily="2" charset="2"/>
              </a:rPr>
              <a:t>initiator</a:t>
            </a:r>
            <a:r>
              <a:rPr lang="en-US" dirty="0">
                <a:sym typeface="Wingdings" pitchFamily="2" charset="2"/>
              </a:rPr>
              <a:t> steps can be remembered for years before a cancer </a:t>
            </a:r>
            <a:r>
              <a:rPr lang="en-US" b="1" i="1" dirty="0">
                <a:sym typeface="Wingdings" pitchFamily="2" charset="2"/>
              </a:rPr>
              <a:t>promoter</a:t>
            </a:r>
            <a:r>
              <a:rPr lang="en-US" dirty="0">
                <a:sym typeface="Wingdings" pitchFamily="2" charset="2"/>
              </a:rPr>
              <a:t> permits carcinoma formation</a:t>
            </a:r>
          </a:p>
          <a:p>
            <a:pPr marL="349250" lvl="1" indent="0">
              <a:buNone/>
            </a:pPr>
            <a:r>
              <a:rPr lang="en-US" sz="2000" dirty="0">
                <a:sym typeface="Wingdings" pitchFamily="2" charset="2"/>
              </a:rPr>
              <a:t> cells must have a long lifespan to ‘remember’ initiator steps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7C8F5B5-9574-1843-871A-9C2739F3E429}"/>
              </a:ext>
            </a:extLst>
          </p:cNvPr>
          <p:cNvSpPr txBox="1"/>
          <p:nvPr/>
        </p:nvSpPr>
        <p:spPr>
          <a:xfrm>
            <a:off x="738868" y="3592286"/>
            <a:ext cx="79152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</a:rPr>
              <a:t>Self renewing cells are the target of cancer-causing mutagenesis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Stem cells?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Pro: self renewing: can maintain genetic changes 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Con: #s and # of divisions are exceedingly 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Progenitor cells?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Pro: far more of them and more proliferative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Con: must de-differentiate to become a stem cell</a:t>
            </a:r>
          </a:p>
        </p:txBody>
      </p:sp>
    </p:spTree>
    <p:extLst>
      <p:ext uri="{BB962C8B-B14F-4D97-AF65-F5344CB8AC3E}">
        <p14:creationId xmlns:p14="http://schemas.microsoft.com/office/powerpoint/2010/main" val="2200653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5503</TotalTime>
  <Words>1105</Words>
  <Application>Microsoft Macintosh PowerPoint</Application>
  <PresentationFormat>On-screen Show (4:3)</PresentationFormat>
  <Paragraphs>155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Perception</vt:lpstr>
      <vt:lpstr>Making a hospitable home</vt:lpstr>
      <vt:lpstr>Colonization </vt:lpstr>
      <vt:lpstr>Lecture 17 objectives</vt:lpstr>
      <vt:lpstr>Maintenance of Genomic Integrity is key to cancer prevention</vt:lpstr>
      <vt:lpstr>Tissue organization limits accumulation of mutations</vt:lpstr>
      <vt:lpstr>Tissue organization limits accumulation of mutations</vt:lpstr>
      <vt:lpstr>Anatomically shielding designed to protect stem cells</vt:lpstr>
      <vt:lpstr>Sensitive stages and sensitive ages</vt:lpstr>
      <vt:lpstr>The true cancer progenitor cells remain unclear</vt:lpstr>
      <vt:lpstr>Mechanisms to defend against mutation in stem cells</vt:lpstr>
      <vt:lpstr>PowerPoint Presentation</vt:lpstr>
      <vt:lpstr>Replication error repair is critical</vt:lpstr>
      <vt:lpstr>DNA polymerase is the first line of defense against replication-induced mutations</vt:lpstr>
      <vt:lpstr>PowerPoint Presentation</vt:lpstr>
      <vt:lpstr>PowerPoint Presentation</vt:lpstr>
      <vt:lpstr>Mismatch repair proteins double check polymerase’s work</vt:lpstr>
      <vt:lpstr>Selective repair of the ‘new’ strand</vt:lpstr>
      <vt:lpstr>Non-replicative mutagenic mechanisms of endogenous origin</vt:lpstr>
      <vt:lpstr>Non-replicative mutagenic mechanisms of endogenous origin</vt:lpstr>
      <vt:lpstr>Non-replicative mutagenic mechanisms of endogenous origin</vt:lpstr>
      <vt:lpstr>Metabolic intermediates of O2 reduction represent a major danger to DNA integrity</vt:lpstr>
      <vt:lpstr>Chemical defense against damage</vt:lpstr>
      <vt:lpstr>Cells actively protect against mutagen attack</vt:lpstr>
    </vt:vector>
  </TitlesOfParts>
  <Company>WPI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3: Objectives</dc:title>
  <dc:creator>Amity Manning</dc:creator>
  <cp:lastModifiedBy>Amity Manning</cp:lastModifiedBy>
  <cp:revision>340</cp:revision>
  <dcterms:created xsi:type="dcterms:W3CDTF">2019-01-10T15:40:22Z</dcterms:created>
  <dcterms:modified xsi:type="dcterms:W3CDTF">2020-02-21T18:33:30Z</dcterms:modified>
</cp:coreProperties>
</file>