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431" r:id="rId2"/>
    <p:sldId id="451" r:id="rId3"/>
    <p:sldId id="447" r:id="rId4"/>
    <p:sldId id="448" r:id="rId5"/>
    <p:sldId id="454" r:id="rId6"/>
    <p:sldId id="455" r:id="rId7"/>
    <p:sldId id="453" r:id="rId8"/>
    <p:sldId id="456" r:id="rId9"/>
    <p:sldId id="471" r:id="rId10"/>
    <p:sldId id="446" r:id="rId11"/>
    <p:sldId id="457" r:id="rId12"/>
    <p:sldId id="450" r:id="rId13"/>
    <p:sldId id="459" r:id="rId14"/>
    <p:sldId id="460" r:id="rId15"/>
    <p:sldId id="462" r:id="rId16"/>
    <p:sldId id="461" r:id="rId17"/>
    <p:sldId id="463" r:id="rId18"/>
    <p:sldId id="464" r:id="rId19"/>
    <p:sldId id="465" r:id="rId20"/>
    <p:sldId id="466" r:id="rId21"/>
    <p:sldId id="467" r:id="rId22"/>
    <p:sldId id="469" r:id="rId23"/>
    <p:sldId id="470" r:id="rId24"/>
    <p:sldId id="468" r:id="rId25"/>
    <p:sldId id="4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4"/>
    <p:restoredTop sz="91426"/>
  </p:normalViewPr>
  <p:slideViewPr>
    <p:cSldViewPr snapToGrid="0" snapToObjects="1">
      <p:cViewPr>
        <p:scale>
          <a:sx n="86" d="100"/>
          <a:sy n="86" d="100"/>
        </p:scale>
        <p:origin x="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18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Chapter 12- continued-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examples of how cells deal with common carcinogens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explain the link between </a:t>
            </a:r>
            <a:r>
              <a:rPr lang="en-US" sz="2400" i="1" dirty="0"/>
              <a:t>types</a:t>
            </a:r>
            <a:r>
              <a:rPr lang="en-US" sz="2400" dirty="0"/>
              <a:t> of mutations and likely defects in the DNA damage response and repair pathways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explain how spindle geometry influences genomic stability</a:t>
            </a:r>
          </a:p>
        </p:txBody>
      </p:sp>
    </p:spTree>
    <p:extLst>
      <p:ext uri="{BB962C8B-B14F-4D97-AF65-F5344CB8AC3E}">
        <p14:creationId xmlns:p14="http://schemas.microsoft.com/office/powerpoint/2010/main" val="61114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3CA7-20EE-BE4E-B49C-731E3AE6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319"/>
            <a:ext cx="8913813" cy="110752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cellular metabolites can alter DNA structure and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5CD8-C9F2-CA49-BCBC-5893E0CB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572266"/>
            <a:ext cx="8636227" cy="52857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800000"/>
                </a:solidFill>
              </a:rPr>
              <a:t>Depurination &amp; depyrimidination </a:t>
            </a:r>
            <a:r>
              <a:rPr lang="en-US" b="1" i="1" dirty="0">
                <a:solidFill>
                  <a:srgbClr val="800000"/>
                </a:solidFill>
              </a:rPr>
              <a:t>removes</a:t>
            </a:r>
            <a:r>
              <a:rPr lang="en-US" dirty="0">
                <a:solidFill>
                  <a:srgbClr val="800000"/>
                </a:solidFill>
              </a:rPr>
              <a:t> a base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800000"/>
                </a:solidFill>
              </a:rPr>
              <a:t>Deamination </a:t>
            </a:r>
            <a:r>
              <a:rPr lang="en-US" b="1" i="1" dirty="0">
                <a:solidFill>
                  <a:srgbClr val="800000"/>
                </a:solidFill>
              </a:rPr>
              <a:t>changes</a:t>
            </a:r>
            <a:r>
              <a:rPr lang="en-US" dirty="0">
                <a:solidFill>
                  <a:srgbClr val="800000"/>
                </a:solidFill>
              </a:rPr>
              <a:t> a base (removal of an amine group)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800000"/>
                </a:solidFill>
              </a:rPr>
              <a:t>Bulky adducts </a:t>
            </a:r>
            <a:r>
              <a:rPr lang="en-US" b="1" i="1" dirty="0">
                <a:solidFill>
                  <a:srgbClr val="800000"/>
                </a:solidFill>
              </a:rPr>
              <a:t>compromise</a:t>
            </a:r>
            <a:r>
              <a:rPr lang="en-US" dirty="0">
                <a:solidFill>
                  <a:srgbClr val="800000"/>
                </a:solidFill>
              </a:rPr>
              <a:t> base pairing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 strand nature of DNA is protective, even so…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happen in non-proliferating cells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in the genomic sequence may impact RNA translation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induce permanent genomic changes if not repaired before next round of replication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Mutations in DNA damage recognition or response proteins are common in cancer,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GST expression is dramatically suppressed in many cancer contexts  increased rate of mutagenesis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6A88-6A6F-F848-8A28-0A2B14FF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037"/>
            <a:ext cx="8913813" cy="1038131"/>
          </a:xfrm>
        </p:spPr>
        <p:txBody>
          <a:bodyPr>
            <a:normAutofit fontScale="90000"/>
          </a:bodyPr>
          <a:lstStyle/>
          <a:p>
            <a:r>
              <a:rPr lang="en-US" dirty="0"/>
              <a:t>Defects in repair mechanisms lead to cancer susceptibility</a:t>
            </a:r>
          </a:p>
        </p:txBody>
      </p:sp>
      <p:pic>
        <p:nvPicPr>
          <p:cNvPr id="4" name="Picture 2" descr="figure_12_25">
            <a:extLst>
              <a:ext uri="{FF2B5EF4-FFF2-40B4-BE49-F238E27FC236}">
                <a16:creationId xmlns:a16="http://schemas.microsoft.com/office/drawing/2014/main" id="{1DA9BF7E-D90F-BE45-B4F3-7068AB750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1"/>
          <a:stretch/>
        </p:blipFill>
        <p:spPr bwMode="auto">
          <a:xfrm>
            <a:off x="5066856" y="2098908"/>
            <a:ext cx="4077144" cy="343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9B406-DE42-2848-88A1-C698F2814188}"/>
              </a:ext>
            </a:extLst>
          </p:cNvPr>
          <p:cNvSpPr txBox="1">
            <a:spLocks/>
          </p:cNvSpPr>
          <p:nvPr/>
        </p:nvSpPr>
        <p:spPr>
          <a:xfrm>
            <a:off x="171449" y="1438275"/>
            <a:ext cx="4914901" cy="541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Xeroderma Pigmentosa (XP) patients are extremely sensitive to UV radiation</a:t>
            </a:r>
          </a:p>
          <a:p>
            <a:r>
              <a:rPr lang="en-US" dirty="0"/>
              <a:t>UV-induced crosslinks are typically repaired by</a:t>
            </a:r>
          </a:p>
          <a:p>
            <a:r>
              <a:rPr lang="en-US" dirty="0"/>
              <a:t>Homozygous inactivation of both alleles of any of 8 different genes leads to 2,000-fold increase of skin cancer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How can all 8 genes be essential, but loss of only one causes cancer?</a:t>
            </a:r>
          </a:p>
          <a:p>
            <a:r>
              <a:rPr lang="en-US" dirty="0"/>
              <a:t>7 are components of a large multiprotein NER complex, 1 is pol-</a:t>
            </a:r>
            <a:r>
              <a:rPr lang="en-US" dirty="0">
                <a:latin typeface="Symbol" pitchFamily="2" charset="2"/>
              </a:rPr>
              <a:t>h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1E352-DA8F-F84E-8D0D-93D765C1C629}"/>
              </a:ext>
            </a:extLst>
          </p:cNvPr>
          <p:cNvSpPr txBox="1"/>
          <p:nvPr/>
        </p:nvSpPr>
        <p:spPr>
          <a:xfrm>
            <a:off x="2018881" y="2628190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NER</a:t>
            </a:r>
          </a:p>
        </p:txBody>
      </p:sp>
    </p:spTree>
    <p:extLst>
      <p:ext uri="{BB962C8B-B14F-4D97-AF65-F5344CB8AC3E}">
        <p14:creationId xmlns:p14="http://schemas.microsoft.com/office/powerpoint/2010/main" val="7305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889D-7BBF-8E41-8FEE-698358CB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556"/>
            <a:ext cx="8913813" cy="1254485"/>
          </a:xfrm>
        </p:spPr>
        <p:txBody>
          <a:bodyPr>
            <a:normAutofit/>
          </a:bodyPr>
          <a:lstStyle/>
          <a:p>
            <a:r>
              <a:rPr lang="en-US" dirty="0"/>
              <a:t>3. Cells actively protect against mutagen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9995-8080-4C4E-959F-A51DF599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94116"/>
            <a:ext cx="3837214" cy="38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Melanin </a:t>
            </a:r>
            <a:r>
              <a:rPr lang="en-US" b="1" dirty="0">
                <a:solidFill>
                  <a:srgbClr val="800000"/>
                </a:solidFill>
                <a:sym typeface="Wingdings" pitchFamily="2" charset="2"/>
              </a:rPr>
              <a:t> pigment shields against UV damage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Expressed by melanocytes and passed 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keritinocytes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positioned where it can best protect the nuclear DNA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&gt;4-fold decrease in UV damage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No similar protection exists for X rays or cosmic rays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figure_12_19">
            <a:extLst>
              <a:ext uri="{FF2B5EF4-FFF2-40B4-BE49-F238E27FC236}">
                <a16:creationId xmlns:a16="http://schemas.microsoft.com/office/drawing/2014/main" id="{64BC2789-3DAD-3046-97F4-4A91B892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19" y="1747159"/>
            <a:ext cx="4958194" cy="481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5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C345-088E-A546-AC4F-2257A9CE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0" y="343552"/>
            <a:ext cx="4743450" cy="2348007"/>
          </a:xfrm>
        </p:spPr>
        <p:txBody>
          <a:bodyPr>
            <a:normAutofit fontScale="90000"/>
          </a:bodyPr>
          <a:lstStyle/>
          <a:p>
            <a:r>
              <a:rPr lang="en-US" dirty="0"/>
              <a:t>Defects in double strand break repair can cause s-CIN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6E2A-A05B-8148-A0B2-30757FBC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24" y="2805194"/>
            <a:ext cx="3927475" cy="3294530"/>
          </a:xfrm>
        </p:spPr>
        <p:txBody>
          <a:bodyPr/>
          <a:lstStyle/>
          <a:p>
            <a:r>
              <a:rPr lang="en-US" dirty="0"/>
              <a:t>Homologous recombination (HR or HDR) is used when a replicated sister is available as a template</a:t>
            </a:r>
          </a:p>
        </p:txBody>
      </p:sp>
      <p:pic>
        <p:nvPicPr>
          <p:cNvPr id="4" name="Picture 2" descr="figure_12_31">
            <a:extLst>
              <a:ext uri="{FF2B5EF4-FFF2-40B4-BE49-F238E27FC236}">
                <a16:creationId xmlns:a16="http://schemas.microsoft.com/office/drawing/2014/main" id="{840D6EA3-3121-244C-8AB7-359B88FA8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"/>
          <a:stretch/>
        </p:blipFill>
        <p:spPr bwMode="auto">
          <a:xfrm>
            <a:off x="206375" y="229917"/>
            <a:ext cx="4822825" cy="62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igure_12_33">
            <a:extLst>
              <a:ext uri="{FF2B5EF4-FFF2-40B4-BE49-F238E27FC236}">
                <a16:creationId xmlns:a16="http://schemas.microsoft.com/office/drawing/2014/main" id="{26F1A76A-7CB0-BF43-B412-8ABEA3231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3" b="42971"/>
          <a:stretch/>
        </p:blipFill>
        <p:spPr bwMode="auto">
          <a:xfrm>
            <a:off x="5372100" y="4388044"/>
            <a:ext cx="3110705" cy="22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7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BEC9-9BD7-8741-A6F1-ED4A8335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050"/>
            <a:ext cx="8913813" cy="1209581"/>
          </a:xfrm>
        </p:spPr>
        <p:txBody>
          <a:bodyPr>
            <a:normAutofit/>
          </a:bodyPr>
          <a:lstStyle/>
          <a:p>
            <a:r>
              <a:rPr lang="en-US" dirty="0"/>
              <a:t>Failure to complete HR has disastrous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3D41-876A-2944-AFF6-7F3E6B67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163" y="1900238"/>
            <a:ext cx="2544170" cy="2994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Structural instability (s-CIN):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Chromosome fusions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Breaks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 err="1"/>
              <a:t>Triradials</a:t>
            </a:r>
            <a:endParaRPr lang="en-US" sz="1900" dirty="0"/>
          </a:p>
          <a:p>
            <a:pPr marL="514350" indent="-514350">
              <a:buFont typeface="+mj-lt"/>
              <a:buAutoNum type="romanUcPeriod"/>
            </a:pPr>
            <a:r>
              <a:rPr lang="en-US" sz="1900" dirty="0" err="1"/>
              <a:t>Quadriradials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2" descr="figure_12_30">
            <a:extLst>
              <a:ext uri="{FF2B5EF4-FFF2-40B4-BE49-F238E27FC236}">
                <a16:creationId xmlns:a16="http://schemas.microsoft.com/office/drawing/2014/main" id="{E2B80786-2F6A-C549-8124-74117A37E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" b="2939"/>
          <a:stretch/>
        </p:blipFill>
        <p:spPr bwMode="auto">
          <a:xfrm>
            <a:off x="146047" y="1900238"/>
            <a:ext cx="4998221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E33D78-2824-B840-A50C-01705733E506}"/>
              </a:ext>
            </a:extLst>
          </p:cNvPr>
          <p:cNvSpPr txBox="1">
            <a:spLocks/>
          </p:cNvSpPr>
          <p:nvPr/>
        </p:nvSpPr>
        <p:spPr>
          <a:xfrm>
            <a:off x="6076027" y="2304955"/>
            <a:ext cx="2824162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5113E-1500-A040-B675-BF8DB0404A94}"/>
              </a:ext>
            </a:extLst>
          </p:cNvPr>
          <p:cNvSpPr txBox="1"/>
          <p:nvPr/>
        </p:nvSpPr>
        <p:spPr>
          <a:xfrm>
            <a:off x="7322462" y="2657380"/>
            <a:ext cx="182153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NHEJ used instead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repair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Partial HR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206609D-957B-3F43-9724-1AFB7DA808F4}"/>
              </a:ext>
            </a:extLst>
          </p:cNvPr>
          <p:cNvSpPr/>
          <p:nvPr/>
        </p:nvSpPr>
        <p:spPr>
          <a:xfrm>
            <a:off x="7219639" y="4143373"/>
            <a:ext cx="345582" cy="700087"/>
          </a:xfrm>
          <a:prstGeom prst="rightBrace">
            <a:avLst>
              <a:gd name="adj1" fmla="val 8333"/>
              <a:gd name="adj2" fmla="val 6020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C72C-5382-4743-AB2D-82B2C6AB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398"/>
            <a:ext cx="8913813" cy="1200150"/>
          </a:xfrm>
        </p:spPr>
        <p:txBody>
          <a:bodyPr>
            <a:normAutofit/>
          </a:bodyPr>
          <a:lstStyle/>
          <a:p>
            <a:r>
              <a:rPr lang="en-US" dirty="0"/>
              <a:t>Degree of s-CIN varies among cancers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8D69-4CE5-9C40-B253-4E20ACA7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5229224"/>
            <a:ext cx="8213725" cy="1457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Might degree of translocations be indicative or which DDR pathway is altered?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Are the resulting translocations passenger or driver mutations?</a:t>
            </a:r>
          </a:p>
        </p:txBody>
      </p:sp>
      <p:pic>
        <p:nvPicPr>
          <p:cNvPr id="4" name="Picture 2" descr="figure_12_34">
            <a:extLst>
              <a:ext uri="{FF2B5EF4-FFF2-40B4-BE49-F238E27FC236}">
                <a16:creationId xmlns:a16="http://schemas.microsoft.com/office/drawing/2014/main" id="{6E3EE3E7-BA75-1848-B413-1E1CE8DB2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"/>
          <a:stretch/>
        </p:blipFill>
        <p:spPr bwMode="auto">
          <a:xfrm>
            <a:off x="1434685" y="1683496"/>
            <a:ext cx="6431791" cy="343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D149F8-7825-1F4B-8A57-BFB479B75515}"/>
              </a:ext>
            </a:extLst>
          </p:cNvPr>
          <p:cNvSpPr/>
          <p:nvPr/>
        </p:nvSpPr>
        <p:spPr>
          <a:xfrm>
            <a:off x="4650580" y="1683496"/>
            <a:ext cx="3650458" cy="343278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BBD-DB76-B44B-99B8-ADC33C9D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8650"/>
            <a:ext cx="8913813" cy="1238156"/>
          </a:xfrm>
        </p:spPr>
        <p:txBody>
          <a:bodyPr>
            <a:normAutofit/>
          </a:bodyPr>
          <a:lstStyle/>
          <a:p>
            <a:r>
              <a:rPr lang="en-US" dirty="0"/>
              <a:t>Karyotype changes are prevalent in cancer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69217-8F38-F049-AB67-4F41585A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4" y="2479676"/>
            <a:ext cx="5813425" cy="3153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DB307-0FAD-C34A-922B-7B746F78E092}"/>
              </a:ext>
            </a:extLst>
          </p:cNvPr>
          <p:cNvSpPr txBox="1"/>
          <p:nvPr/>
        </p:nvSpPr>
        <p:spPr>
          <a:xfrm>
            <a:off x="0" y="2684218"/>
            <a:ext cx="331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chromosome </a:t>
            </a:r>
            <a:r>
              <a:rPr lang="en-US" b="1" dirty="0"/>
              <a:t>number</a:t>
            </a:r>
            <a:r>
              <a:rPr lang="en-US" dirty="0"/>
              <a:t> (n-CIN)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Monosomy, trisomy,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chromosome </a:t>
            </a:r>
            <a:r>
              <a:rPr lang="en-US" b="1" dirty="0"/>
              <a:t>structure</a:t>
            </a:r>
            <a:r>
              <a:rPr lang="en-US" dirty="0"/>
              <a:t> (s-CIN)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Translocations, large deletions or amplifications,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BEF9-81A5-974F-AEDF-E22A27D5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68" y="1926758"/>
            <a:ext cx="8358982" cy="4931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800000"/>
                </a:solidFill>
              </a:rPr>
              <a:t>2 main types of chromosome instability that present as karyotype abnormalities: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Both types of instability are often present together in advanced cancers, but the underlying causes are distinct</a:t>
            </a:r>
          </a:p>
        </p:txBody>
      </p:sp>
    </p:spTree>
    <p:extLst>
      <p:ext uri="{BB962C8B-B14F-4D97-AF65-F5344CB8AC3E}">
        <p14:creationId xmlns:p14="http://schemas.microsoft.com/office/powerpoint/2010/main" val="23712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E710-441E-BA4B-811C-53D2EF13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187"/>
            <a:ext cx="8913813" cy="1181006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in chromosome number help generate tumor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C2EC-38D4-A043-91C6-DFD3A7CE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1838324"/>
            <a:ext cx="8053386" cy="4833939"/>
          </a:xfrm>
        </p:spPr>
        <p:txBody>
          <a:bodyPr>
            <a:noAutofit/>
          </a:bodyPr>
          <a:lstStyle/>
          <a:p>
            <a:r>
              <a:rPr lang="en-US" dirty="0"/>
              <a:t>A single erroneous chromosome segregation event will cause aneuploidy</a:t>
            </a:r>
          </a:p>
          <a:p>
            <a:r>
              <a:rPr lang="en-US" dirty="0"/>
              <a:t>Continuous defects in chromosomes segregation in each cell division causes n-CIN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Normal cells do not tolerate aneuploidy and will activate p53 checkpoint function to promote arrest in G1 of the next cell cycle </a:t>
            </a:r>
            <a:r>
              <a:rPr lang="en-US" b="1" dirty="0">
                <a:solidFill>
                  <a:srgbClr val="800000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800000"/>
                </a:solidFill>
              </a:rPr>
              <a:t>n-CIN cancers often also have lose p53 function</a:t>
            </a:r>
          </a:p>
          <a:p>
            <a:pPr marL="0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sz="2000" dirty="0">
                <a:sym typeface="Wingdings" pitchFamily="2" charset="2"/>
              </a:rPr>
              <a:t> rates of 1 mis-segregation event every 1 to 5 cell divisions quickly leads to very heterogeneous cancer cell population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pPr marL="3492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Will all cancers with </a:t>
            </a:r>
            <a:r>
              <a:rPr lang="en-US" sz="2000" dirty="0" err="1">
                <a:solidFill>
                  <a:srgbClr val="0070C0"/>
                </a:solidFill>
              </a:rPr>
              <a:t>nCIN</a:t>
            </a:r>
            <a:r>
              <a:rPr lang="en-US" sz="2000" dirty="0">
                <a:solidFill>
                  <a:srgbClr val="0070C0"/>
                </a:solidFill>
              </a:rPr>
              <a:t> be highly heterogeneous?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B72E-8C46-5141-950C-97853E3B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934"/>
            <a:ext cx="8913813" cy="1085850"/>
          </a:xfrm>
        </p:spPr>
        <p:txBody>
          <a:bodyPr>
            <a:normAutofit fontScale="90000"/>
          </a:bodyPr>
          <a:lstStyle/>
          <a:p>
            <a:r>
              <a:rPr lang="en-US" dirty="0"/>
              <a:t>Underlying defects in the process of mitotic segregation cause n-CIN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9243-3C0F-114B-BE9D-AB4DE853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038350"/>
            <a:ext cx="2871788" cy="367076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Chromosome bi-orientation is critical to proper mitotic segregation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Spindle assembly checkpoint(SAC) monitors chromosome attachment and alignment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3609F-6AB6-C943-ADBB-79E1ADD7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8" y="1566862"/>
            <a:ext cx="5299075" cy="5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B72E-8C46-5141-950C-97853E3B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934"/>
            <a:ext cx="8913813" cy="1085850"/>
          </a:xfrm>
        </p:spPr>
        <p:txBody>
          <a:bodyPr>
            <a:normAutofit fontScale="90000"/>
          </a:bodyPr>
          <a:lstStyle/>
          <a:p>
            <a:r>
              <a:rPr lang="en-US" dirty="0"/>
              <a:t>Underlying defects in the process of mitotic segregation cause n-CIN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9243-3C0F-114B-BE9D-AB4DE853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566862"/>
            <a:ext cx="8442326" cy="3670767"/>
          </a:xfrm>
        </p:spPr>
        <p:txBody>
          <a:bodyPr/>
          <a:lstStyle/>
          <a:p>
            <a:r>
              <a:rPr lang="en-US" dirty="0"/>
              <a:t>Defects in the SAC, or cohesion between replicated chromosomes causes catastrophic segregation errors </a:t>
            </a:r>
            <a:r>
              <a:rPr lang="en-US" dirty="0">
                <a:sym typeface="Wingdings" pitchFamily="2" charset="2"/>
              </a:rPr>
              <a:t> these cells are not viable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EF036-1F3E-244F-83C9-1D1659FB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11" b="36932"/>
          <a:stretch/>
        </p:blipFill>
        <p:spPr>
          <a:xfrm>
            <a:off x="1760538" y="2606295"/>
            <a:ext cx="6153312" cy="3951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E271A-5B55-7B43-86EB-C548A0FE829D}"/>
              </a:ext>
            </a:extLst>
          </p:cNvPr>
          <p:cNvSpPr txBox="1"/>
          <p:nvPr/>
        </p:nvSpPr>
        <p:spPr>
          <a:xfrm>
            <a:off x="285751" y="4290710"/>
            <a:ext cx="235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Anaphase before full chromosome attachment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EF2A6-5D2E-9442-A792-56E7C01D2617}"/>
              </a:ext>
            </a:extLst>
          </p:cNvPr>
          <p:cNvSpPr txBox="1"/>
          <p:nvPr/>
        </p:nvSpPr>
        <p:spPr>
          <a:xfrm>
            <a:off x="6690600" y="4429209"/>
            <a:ext cx="235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Attached but unable to bi-orient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03855-CBF2-1F42-8496-36C990AAF50A}"/>
              </a:ext>
            </a:extLst>
          </p:cNvPr>
          <p:cNvSpPr/>
          <p:nvPr/>
        </p:nvSpPr>
        <p:spPr>
          <a:xfrm>
            <a:off x="4809251" y="2314575"/>
            <a:ext cx="4104562" cy="424338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1A303-06FF-BB4F-9827-854D4D808C08}"/>
              </a:ext>
            </a:extLst>
          </p:cNvPr>
          <p:cNvSpPr txBox="1"/>
          <p:nvPr/>
        </p:nvSpPr>
        <p:spPr>
          <a:xfrm>
            <a:off x="1311356" y="3887513"/>
            <a:ext cx="6557962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Unlikely to be common mechanisms in generation n-CIN in cancer</a:t>
            </a:r>
          </a:p>
        </p:txBody>
      </p:sp>
    </p:spTree>
    <p:extLst>
      <p:ext uri="{BB962C8B-B14F-4D97-AF65-F5344CB8AC3E}">
        <p14:creationId xmlns:p14="http://schemas.microsoft.com/office/powerpoint/2010/main" val="27329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CC58-B32D-8E4C-AA59-C6825462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473"/>
            <a:ext cx="8913813" cy="1183409"/>
          </a:xfrm>
        </p:spPr>
        <p:txBody>
          <a:bodyPr>
            <a:normAutofit fontScale="90000"/>
          </a:bodyPr>
          <a:lstStyle/>
          <a:p>
            <a:r>
              <a:rPr lang="en-US" dirty="0"/>
              <a:t>Cells deploy mechanisms to protect against carcinogens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D11B-85A3-274A-BB09-D7C19AA3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7" y="2062716"/>
            <a:ext cx="8320863" cy="4203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DNA damage recognition and response</a:t>
            </a:r>
          </a:p>
          <a:p>
            <a:pPr lvl="1"/>
            <a:r>
              <a:rPr lang="en-US" dirty="0"/>
              <a:t>replication proofreading (wrong base incorporated)</a:t>
            </a:r>
          </a:p>
          <a:p>
            <a:pPr lvl="1"/>
            <a:r>
              <a:rPr lang="en-US" dirty="0"/>
              <a:t>MMR: Mismatch repair (replication ‘slipping’)</a:t>
            </a:r>
          </a:p>
          <a:p>
            <a:pPr lvl="1"/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BER: Base excision repair (bases damaged by endogenous ROS)</a:t>
            </a:r>
          </a:p>
          <a:p>
            <a:pPr lvl="1"/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NER: nucleotide excision repair (bases damaged by large adducts)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Glutathione S-transferase enzymes: Chemically reactive metabolic byproducts (ultimate carcinogens) detoxified by addition of glutathione moiety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Physical shields to limit exposure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77AA-F2CE-6742-BD67-2887E7F1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5825"/>
            <a:ext cx="8913813" cy="1152431"/>
          </a:xfrm>
        </p:spPr>
        <p:txBody>
          <a:bodyPr>
            <a:normAutofit fontScale="90000"/>
          </a:bodyPr>
          <a:lstStyle/>
          <a:p>
            <a:r>
              <a:rPr lang="en-US" dirty="0"/>
              <a:t>Merotelic attachments are the major underlying cause of n-CIN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8331-1BFE-8740-833B-2CF9535C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0" y="2289642"/>
            <a:ext cx="5181599" cy="4325471"/>
          </a:xfrm>
        </p:spPr>
        <p:txBody>
          <a:bodyPr>
            <a:normAutofit/>
          </a:bodyPr>
          <a:lstStyle/>
          <a:p>
            <a:r>
              <a:rPr lang="en-US" dirty="0"/>
              <a:t>Merotelic attachments happen when a single kinetochore attaches to microtubules from BOTH spindle poles</a:t>
            </a:r>
          </a:p>
          <a:p>
            <a:r>
              <a:rPr lang="en-US" dirty="0"/>
              <a:t>This satisfies the spindle assembly checkpoint : full attachment + tension </a:t>
            </a:r>
            <a:r>
              <a:rPr lang="en-US" dirty="0">
                <a:sym typeface="Wingdings" pitchFamily="2" charset="2"/>
              </a:rPr>
              <a:t> chromosomes align normally</a:t>
            </a:r>
          </a:p>
          <a:p>
            <a:r>
              <a:rPr lang="en-US" dirty="0">
                <a:sym typeface="Wingdings" pitchFamily="2" charset="2"/>
              </a:rPr>
              <a:t>Cells with </a:t>
            </a:r>
            <a:r>
              <a:rPr lang="en-US" dirty="0" err="1">
                <a:sym typeface="Wingdings" pitchFamily="2" charset="2"/>
              </a:rPr>
              <a:t>merotely</a:t>
            </a:r>
            <a:r>
              <a:rPr lang="en-US" dirty="0">
                <a:sym typeface="Wingdings" pitchFamily="2" charset="2"/>
              </a:rPr>
              <a:t> are allowed to complete cell division</a:t>
            </a:r>
          </a:p>
          <a:p>
            <a:r>
              <a:rPr lang="en-US" dirty="0">
                <a:sym typeface="Wingdings" pitchFamily="2" charset="2"/>
              </a:rPr>
              <a:t>‘tug of war’ with chromosome may result in a mis-segregation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CDACA-F725-E04C-B99D-A3C3DF703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60" t="-1" r="1652" b="36642"/>
          <a:stretch/>
        </p:blipFill>
        <p:spPr>
          <a:xfrm>
            <a:off x="-1" y="2289642"/>
            <a:ext cx="3071813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6070-F940-AE45-B16B-4EA5F57C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069"/>
            <a:ext cx="8913813" cy="1662206"/>
          </a:xfrm>
        </p:spPr>
        <p:txBody>
          <a:bodyPr>
            <a:normAutofit fontScale="90000"/>
          </a:bodyPr>
          <a:lstStyle/>
          <a:p>
            <a:r>
              <a:rPr lang="en-US" dirty="0"/>
              <a:t>Disruptions in spindle geometry or centromere/kinetochore regulation can lead to </a:t>
            </a:r>
            <a:r>
              <a:rPr lang="en-US" dirty="0" err="1"/>
              <a:t>merotely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59E7-8425-7540-9848-815870C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2366962"/>
            <a:ext cx="4436147" cy="449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Biorientation depends on:</a:t>
            </a:r>
          </a:p>
          <a:p>
            <a:r>
              <a:rPr lang="en-US" dirty="0"/>
              <a:t>2 centromeres that are juxtaposed</a:t>
            </a:r>
          </a:p>
          <a:p>
            <a:pPr lvl="1"/>
            <a:r>
              <a:rPr lang="en-US" dirty="0"/>
              <a:t>sister chromosomes </a:t>
            </a:r>
            <a:r>
              <a:rPr lang="en-US" dirty="0" err="1"/>
              <a:t>cohesed</a:t>
            </a:r>
            <a:r>
              <a:rPr lang="en-US" dirty="0"/>
              <a:t> and facing opposite directions</a:t>
            </a:r>
          </a:p>
          <a:p>
            <a:r>
              <a:rPr lang="en-US" dirty="0"/>
              <a:t>2 spindle poles</a:t>
            </a:r>
          </a:p>
          <a:p>
            <a:pPr lvl="1"/>
            <a:r>
              <a:rPr lang="en-US" dirty="0"/>
              <a:t>2 anchor points for chromosomes to attach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Cancer cells frequently have extra spindle poles (centrosomes)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2" descr="figure_12_39b">
            <a:extLst>
              <a:ext uri="{FF2B5EF4-FFF2-40B4-BE49-F238E27FC236}">
                <a16:creationId xmlns:a16="http://schemas.microsoft.com/office/drawing/2014/main" id="{445C9374-3A88-EA42-BC00-CE4602648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4"/>
          <a:stretch/>
        </p:blipFill>
        <p:spPr bwMode="auto">
          <a:xfrm>
            <a:off x="4721896" y="2200274"/>
            <a:ext cx="4301454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9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6070-F940-AE45-B16B-4EA5F57C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069"/>
            <a:ext cx="8913813" cy="1662206"/>
          </a:xfrm>
        </p:spPr>
        <p:txBody>
          <a:bodyPr>
            <a:normAutofit/>
          </a:bodyPr>
          <a:lstStyle/>
          <a:p>
            <a:r>
              <a:rPr lang="en-US" dirty="0"/>
              <a:t>Multipolar divisions lead to cell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59E7-8425-7540-9848-815870C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500438"/>
            <a:ext cx="4286250" cy="3014662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A multipolar spindle that proceeds through a multipolar division will form 3 (or more cells) that lack many chromosomes </a:t>
            </a:r>
            <a:r>
              <a:rPr lang="en-US" sz="2000" dirty="0">
                <a:sym typeface="Wingdings" pitchFamily="2" charset="2"/>
              </a:rPr>
              <a:t> non-viable</a:t>
            </a:r>
          </a:p>
          <a:p>
            <a:pPr marL="349250" lvl="1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pic>
        <p:nvPicPr>
          <p:cNvPr id="5" name="Picture 2" descr="figure_12_39c">
            <a:extLst>
              <a:ext uri="{FF2B5EF4-FFF2-40B4-BE49-F238E27FC236}">
                <a16:creationId xmlns:a16="http://schemas.microsoft.com/office/drawing/2014/main" id="{10F73739-C7FA-5241-9FF3-8F8EB10B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06" y="2819399"/>
            <a:ext cx="4489692" cy="35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50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6070-F940-AE45-B16B-4EA5F57C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069"/>
            <a:ext cx="8913813" cy="1662206"/>
          </a:xfrm>
        </p:spPr>
        <p:txBody>
          <a:bodyPr>
            <a:normAutofit/>
          </a:bodyPr>
          <a:lstStyle/>
          <a:p>
            <a:r>
              <a:rPr lang="en-US" dirty="0"/>
              <a:t>Multipolar spindle </a:t>
            </a:r>
            <a:r>
              <a:rPr lang="en-US" i="1" dirty="0"/>
              <a:t>intermediates</a:t>
            </a:r>
            <a:r>
              <a:rPr lang="en-US" dirty="0"/>
              <a:t> promote </a:t>
            </a:r>
            <a:r>
              <a:rPr lang="en-US" dirty="0" err="1"/>
              <a:t>merotely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59E7-8425-7540-9848-815870C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2" y="2366962"/>
            <a:ext cx="3800475" cy="2381251"/>
          </a:xfrm>
        </p:spPr>
        <p:txBody>
          <a:bodyPr>
            <a:normAutofit/>
          </a:bodyPr>
          <a:lstStyle/>
          <a:p>
            <a:pPr marL="349250" lvl="1" indent="0"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To circumvent this cancer cells </a:t>
            </a:r>
            <a:r>
              <a:rPr lang="en-US" sz="2000" i="1" dirty="0">
                <a:solidFill>
                  <a:srgbClr val="800000"/>
                </a:solidFill>
                <a:sym typeface="Wingdings" pitchFamily="2" charset="2"/>
              </a:rPr>
              <a:t>cluster</a:t>
            </a:r>
            <a:r>
              <a:rPr lang="en-US" sz="2000" dirty="0">
                <a:sym typeface="Wingdings" pitchFamily="2" charset="2"/>
              </a:rPr>
              <a:t> extra centrosomes to form bipolar spindles and complete bipolar divisions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1C7E8-6498-6E4D-9E22-E98B2940B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26" t="20283" r="19266" b="60428"/>
          <a:stretch/>
        </p:blipFill>
        <p:spPr>
          <a:xfrm>
            <a:off x="5830813" y="2366963"/>
            <a:ext cx="2582938" cy="2547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8AC3E-DC38-154F-8B21-86B637FDD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" t="77505" r="143" b="300"/>
          <a:stretch/>
        </p:blipFill>
        <p:spPr>
          <a:xfrm>
            <a:off x="500062" y="4914901"/>
            <a:ext cx="8245480" cy="17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6070-F940-AE45-B16B-4EA5F57C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425"/>
            <a:ext cx="8913813" cy="1333594"/>
          </a:xfrm>
        </p:spPr>
        <p:txBody>
          <a:bodyPr>
            <a:normAutofit/>
          </a:bodyPr>
          <a:lstStyle/>
          <a:p>
            <a:r>
              <a:rPr lang="en-US" dirty="0"/>
              <a:t>Changes at the centromere can promote </a:t>
            </a:r>
            <a:r>
              <a:rPr lang="en-US" dirty="0" err="1"/>
              <a:t>merotely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59E7-8425-7540-9848-815870C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79" y="1743120"/>
            <a:ext cx="8429626" cy="2731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NORMAL cells form merotelic attachments!</a:t>
            </a:r>
          </a:p>
          <a:p>
            <a:pPr marL="0" indent="0">
              <a:buNone/>
            </a:pPr>
            <a:r>
              <a:rPr lang="en-US" dirty="0"/>
              <a:t>BUT these mal-attachments are removed and replaced by proper attachments before anaphase onset </a:t>
            </a:r>
            <a:r>
              <a:rPr lang="en-US" dirty="0">
                <a:sym typeface="Wingdings" pitchFamily="2" charset="2"/>
              </a:rPr>
              <a:t> remember SAC doesn’t detect these and won’t wait for correction</a:t>
            </a:r>
            <a:endParaRPr lang="en-US" sz="800" dirty="0">
              <a:sym typeface="Wingdings" pitchFamily="2" charset="2"/>
            </a:endParaRPr>
          </a:p>
          <a:p>
            <a:pPr marL="0" indent="0">
              <a:buNone/>
            </a:pPr>
            <a:endParaRPr lang="en-US" sz="800" dirty="0">
              <a:sym typeface="Wingdings" pitchFamily="2" charset="2"/>
            </a:endParaRPr>
          </a:p>
          <a:p>
            <a:pPr lvl="1"/>
            <a:r>
              <a:rPr lang="en-US" dirty="0"/>
              <a:t>Defects in centromere structure may allow more </a:t>
            </a:r>
            <a:r>
              <a:rPr lang="en-US" dirty="0" err="1"/>
              <a:t>merotelics</a:t>
            </a:r>
            <a:r>
              <a:rPr lang="en-US" dirty="0"/>
              <a:t> to </a:t>
            </a:r>
            <a:r>
              <a:rPr lang="en-US" b="1" i="1" dirty="0"/>
              <a:t>form</a:t>
            </a:r>
          </a:p>
          <a:p>
            <a:pPr lvl="1"/>
            <a:r>
              <a:rPr lang="en-US" dirty="0"/>
              <a:t>Defects in error correction mechanisms may prevent efficient </a:t>
            </a:r>
            <a:r>
              <a:rPr lang="en-US" b="1" i="1" dirty="0"/>
              <a:t>repair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7ACE8-5159-1841-A0FB-5372E6430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7" b="9897"/>
          <a:stretch/>
        </p:blipFill>
        <p:spPr>
          <a:xfrm>
            <a:off x="648209" y="4541047"/>
            <a:ext cx="7965566" cy="21288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D34DC-402B-8941-821A-D28DC87AED01}"/>
              </a:ext>
            </a:extLst>
          </p:cNvPr>
          <p:cNvSpPr/>
          <p:nvPr/>
        </p:nvSpPr>
        <p:spPr>
          <a:xfrm>
            <a:off x="4143375" y="4357688"/>
            <a:ext cx="4770438" cy="1728787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6070-F940-AE45-B16B-4EA5F57C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425"/>
            <a:ext cx="8913813" cy="1333594"/>
          </a:xfrm>
        </p:spPr>
        <p:txBody>
          <a:bodyPr>
            <a:normAutofit/>
          </a:bodyPr>
          <a:lstStyle/>
          <a:p>
            <a:r>
              <a:rPr lang="en-US" dirty="0"/>
              <a:t>Changes at the centromere can promote </a:t>
            </a:r>
            <a:r>
              <a:rPr lang="en-US" dirty="0" err="1"/>
              <a:t>merotely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59E7-8425-7540-9848-815870C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79" y="1743120"/>
            <a:ext cx="8429626" cy="2731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NORMAL cells form merotelic attachments!</a:t>
            </a:r>
          </a:p>
          <a:p>
            <a:pPr marL="0" indent="0">
              <a:buNone/>
            </a:pPr>
            <a:r>
              <a:rPr lang="en-US" dirty="0"/>
              <a:t>BUT these mal-attachments are removed and replaced by proper attachments before anaphase onset </a:t>
            </a:r>
            <a:r>
              <a:rPr lang="en-US" dirty="0">
                <a:sym typeface="Wingdings" pitchFamily="2" charset="2"/>
              </a:rPr>
              <a:t> remember SAC doesn’t detect these and won’t wait for correction</a:t>
            </a:r>
            <a:endParaRPr lang="en-US" sz="800" dirty="0">
              <a:sym typeface="Wingdings" pitchFamily="2" charset="2"/>
            </a:endParaRPr>
          </a:p>
          <a:p>
            <a:pPr marL="0" indent="0">
              <a:buNone/>
            </a:pPr>
            <a:endParaRPr lang="en-US" sz="800" dirty="0">
              <a:sym typeface="Wingdings" pitchFamily="2" charset="2"/>
            </a:endParaRPr>
          </a:p>
          <a:p>
            <a:pPr lvl="1"/>
            <a:r>
              <a:rPr lang="en-US" dirty="0"/>
              <a:t>Defects in centromere structure may allow more </a:t>
            </a:r>
            <a:r>
              <a:rPr lang="en-US" dirty="0" err="1"/>
              <a:t>merotelics</a:t>
            </a:r>
            <a:r>
              <a:rPr lang="en-US" dirty="0"/>
              <a:t> to </a:t>
            </a:r>
            <a:r>
              <a:rPr lang="en-US" b="1" i="1" dirty="0"/>
              <a:t>form</a:t>
            </a:r>
          </a:p>
          <a:p>
            <a:pPr lvl="1"/>
            <a:r>
              <a:rPr lang="en-US" dirty="0"/>
              <a:t>Defects in error correction mechanisms may prevent efficient </a:t>
            </a:r>
            <a:r>
              <a:rPr lang="en-US" b="1" i="1" dirty="0"/>
              <a:t>repair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7ACE8-5159-1841-A0FB-5372E6430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7" b="9897"/>
          <a:stretch/>
        </p:blipFill>
        <p:spPr>
          <a:xfrm>
            <a:off x="648209" y="4541047"/>
            <a:ext cx="7965566" cy="2128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2A12FF-0F91-514A-871F-974C8E643EBA}"/>
              </a:ext>
            </a:extLst>
          </p:cNvPr>
          <p:cNvSpPr txBox="1"/>
          <p:nvPr/>
        </p:nvSpPr>
        <p:spPr>
          <a:xfrm>
            <a:off x="754219" y="5782575"/>
            <a:ext cx="7635562" cy="830997"/>
          </a:xfrm>
          <a:prstGeom prst="rect">
            <a:avLst/>
          </a:prstGeom>
          <a:solidFill>
            <a:schemeClr val="bg1">
              <a:tint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</a:rPr>
              <a:t>Understanding molecules and pathways involved may inform therapeutic approaches</a:t>
            </a:r>
          </a:p>
        </p:txBody>
      </p:sp>
    </p:spTree>
    <p:extLst>
      <p:ext uri="{BB962C8B-B14F-4D97-AF65-F5344CB8AC3E}">
        <p14:creationId xmlns:p14="http://schemas.microsoft.com/office/powerpoint/2010/main" val="182504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6A1A-18EE-8446-8A18-E9F8C9ED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186"/>
            <a:ext cx="8913813" cy="1532070"/>
          </a:xfrm>
        </p:spPr>
        <p:txBody>
          <a:bodyPr>
            <a:normAutofit/>
          </a:bodyPr>
          <a:lstStyle/>
          <a:p>
            <a:r>
              <a:rPr lang="en-US" dirty="0"/>
              <a:t>Non-replicative DNA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ACBC-B890-064F-BD2A-824CC750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06" y="2171019"/>
            <a:ext cx="8382000" cy="4376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Reactive oxygen species (ROS</a:t>
            </a:r>
            <a:r>
              <a:rPr lang="en-US" dirty="0"/>
              <a:t>): Intermediates are highly reactive and form covalent bonds to other molecules- DNA included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Can induce:</a:t>
            </a:r>
          </a:p>
          <a:p>
            <a:r>
              <a:rPr lang="en-US" dirty="0"/>
              <a:t>Altered and </a:t>
            </a:r>
            <a:r>
              <a:rPr lang="en-US" dirty="0" err="1"/>
              <a:t>abasic</a:t>
            </a:r>
            <a:r>
              <a:rPr lang="en-US" dirty="0"/>
              <a:t> sites</a:t>
            </a:r>
          </a:p>
          <a:p>
            <a:r>
              <a:rPr lang="en-US" dirty="0"/>
              <a:t>single and double strand breaks</a:t>
            </a:r>
          </a:p>
          <a:p>
            <a:r>
              <a:rPr lang="en-US" dirty="0"/>
              <a:t>DNA-protein crosslinks</a:t>
            </a:r>
          </a:p>
        </p:txBody>
      </p:sp>
      <p:pic>
        <p:nvPicPr>
          <p:cNvPr id="4" name="Picture 2" descr="figure_12_10">
            <a:extLst>
              <a:ext uri="{FF2B5EF4-FFF2-40B4-BE49-F238E27FC236}">
                <a16:creationId xmlns:a16="http://schemas.microsoft.com/office/drawing/2014/main" id="{3D94C96B-BEB3-A84A-B4AA-8CB97F46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4"/>
          <a:stretch/>
        </p:blipFill>
        <p:spPr bwMode="auto">
          <a:xfrm>
            <a:off x="629900" y="2927396"/>
            <a:ext cx="7654012" cy="164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A8A1BE1-F353-BE4C-85BA-2D8D79CCD6C8}"/>
              </a:ext>
            </a:extLst>
          </p:cNvPr>
          <p:cNvSpPr/>
          <p:nvPr/>
        </p:nvSpPr>
        <p:spPr>
          <a:xfrm>
            <a:off x="4996543" y="5127172"/>
            <a:ext cx="370908" cy="646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C48C4-B913-234F-8D16-A9851F80ACAB}"/>
              </a:ext>
            </a:extLst>
          </p:cNvPr>
          <p:cNvSpPr txBox="1"/>
          <p:nvPr/>
        </p:nvSpPr>
        <p:spPr>
          <a:xfrm>
            <a:off x="5597639" y="5127173"/>
            <a:ext cx="328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in new DNA base pairs</a:t>
            </a:r>
          </a:p>
        </p:txBody>
      </p:sp>
    </p:spTree>
    <p:extLst>
      <p:ext uri="{BB962C8B-B14F-4D97-AF65-F5344CB8AC3E}">
        <p14:creationId xmlns:p14="http://schemas.microsoft.com/office/powerpoint/2010/main" val="26180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3CA7-20EE-BE4E-B49C-731E3AE6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319"/>
            <a:ext cx="8913813" cy="1107527"/>
          </a:xfrm>
        </p:spPr>
        <p:txBody>
          <a:bodyPr>
            <a:normAutofit/>
          </a:bodyPr>
          <a:lstStyle/>
          <a:p>
            <a:r>
              <a:rPr lang="en-US" dirty="0"/>
              <a:t>Non-replicative DNA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5CD8-C9F2-CA49-BCBC-5893E0CB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572266"/>
            <a:ext cx="8636227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Deamination and oxygenation changes a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F715-D8A7-574F-B28D-80505AD620BE}"/>
              </a:ext>
            </a:extLst>
          </p:cNvPr>
          <p:cNvSpPr txBox="1"/>
          <p:nvPr/>
        </p:nvSpPr>
        <p:spPr>
          <a:xfrm>
            <a:off x="423749" y="5754852"/>
            <a:ext cx="75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 Aberrant bases may result in new base-pairs during next round of replication </a:t>
            </a:r>
            <a:endParaRPr lang="en-US" sz="2000" dirty="0"/>
          </a:p>
        </p:txBody>
      </p:sp>
      <p:pic>
        <p:nvPicPr>
          <p:cNvPr id="7" name="Picture 2" descr="figure_12_09b">
            <a:extLst>
              <a:ext uri="{FF2B5EF4-FFF2-40B4-BE49-F238E27FC236}">
                <a16:creationId xmlns:a16="http://schemas.microsoft.com/office/drawing/2014/main" id="{AFC4A2C9-F899-7E4B-A5FF-01B235C8A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73202" r="6099" b="3558"/>
          <a:stretch/>
        </p:blipFill>
        <p:spPr bwMode="auto">
          <a:xfrm>
            <a:off x="277585" y="3924370"/>
            <a:ext cx="6825344" cy="166883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figure_12_09b">
            <a:extLst>
              <a:ext uri="{FF2B5EF4-FFF2-40B4-BE49-F238E27FC236}">
                <a16:creationId xmlns:a16="http://schemas.microsoft.com/office/drawing/2014/main" id="{131FE789-D33C-F04D-BAE0-51CCA75EE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135" r="6099" b="77808"/>
          <a:stretch/>
        </p:blipFill>
        <p:spPr bwMode="auto">
          <a:xfrm>
            <a:off x="277585" y="2272608"/>
            <a:ext cx="6825344" cy="15838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BBBD7F-1136-D741-AD3C-626C34E3567D}"/>
              </a:ext>
            </a:extLst>
          </p:cNvPr>
          <p:cNvSpPr txBox="1"/>
          <p:nvPr/>
        </p:nvSpPr>
        <p:spPr>
          <a:xfrm>
            <a:off x="-15981" y="2852331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Guanine: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3659C-668E-5C41-B821-FBB34D054EED}"/>
              </a:ext>
            </a:extLst>
          </p:cNvPr>
          <p:cNvSpPr/>
          <p:nvPr/>
        </p:nvSpPr>
        <p:spPr>
          <a:xfrm>
            <a:off x="48987" y="2820613"/>
            <a:ext cx="1730829" cy="3530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466C3-0D57-6D4D-8000-DBF19252CD20}"/>
              </a:ext>
            </a:extLst>
          </p:cNvPr>
          <p:cNvSpPr txBox="1"/>
          <p:nvPr/>
        </p:nvSpPr>
        <p:spPr>
          <a:xfrm>
            <a:off x="6423479" y="2853271"/>
            <a:ext cx="1034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:Adenine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B34D9-2846-8E43-AAF1-B4411B0835B3}"/>
              </a:ext>
            </a:extLst>
          </p:cNvPr>
          <p:cNvSpPr/>
          <p:nvPr/>
        </p:nvSpPr>
        <p:spPr>
          <a:xfrm>
            <a:off x="5878285" y="2804284"/>
            <a:ext cx="1579451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8136-3DBB-4948-BF44-E6B38EB9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157"/>
            <a:ext cx="8913813" cy="1434099"/>
          </a:xfrm>
        </p:spPr>
        <p:txBody>
          <a:bodyPr>
            <a:normAutofit/>
          </a:bodyPr>
          <a:lstStyle/>
          <a:p>
            <a:r>
              <a:rPr lang="en-US" dirty="0"/>
              <a:t>Base excision repair removes damaged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7444-3520-2D4F-9C4E-8836C7BCA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670" y="2400300"/>
            <a:ext cx="6020230" cy="3866030"/>
          </a:xfrm>
        </p:spPr>
        <p:txBody>
          <a:bodyPr/>
          <a:lstStyle/>
          <a:p>
            <a:r>
              <a:rPr lang="en-US" dirty="0"/>
              <a:t>EX: deamination will damage a base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Damaged base is recognized by a specialized enzyme: APE</a:t>
            </a:r>
          </a:p>
        </p:txBody>
      </p:sp>
      <p:pic>
        <p:nvPicPr>
          <p:cNvPr id="4" name="Picture 2" descr="figure_12_22a">
            <a:extLst>
              <a:ext uri="{FF2B5EF4-FFF2-40B4-BE49-F238E27FC236}">
                <a16:creationId xmlns:a16="http://schemas.microsoft.com/office/drawing/2014/main" id="{D6BE6F48-7D73-1B4A-A027-AB24B09AF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" r="46809" b="50321"/>
          <a:stretch/>
        </p:blipFill>
        <p:spPr bwMode="auto">
          <a:xfrm>
            <a:off x="0" y="2253344"/>
            <a:ext cx="2704670" cy="431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72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45-1472-8749-9FBA-DB440597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1728"/>
            <a:ext cx="8913813" cy="1207286"/>
          </a:xfrm>
        </p:spPr>
        <p:txBody>
          <a:bodyPr>
            <a:normAutofit/>
          </a:bodyPr>
          <a:lstStyle/>
          <a:p>
            <a:r>
              <a:rPr lang="en-US" dirty="0"/>
              <a:t>New polymerization uses the undamaged template strand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335E-7C44-C341-855E-CA97E3AB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0" y="2171700"/>
            <a:ext cx="3352800" cy="4094629"/>
          </a:xfrm>
        </p:spPr>
        <p:txBody>
          <a:bodyPr/>
          <a:lstStyle/>
          <a:p>
            <a:r>
              <a:rPr lang="en-US" dirty="0"/>
              <a:t>Single strand gap is filled in by DNA polymerase</a:t>
            </a:r>
          </a:p>
          <a:p>
            <a:r>
              <a:rPr lang="en-US" dirty="0"/>
              <a:t>Sugar backbone is sealed by DNA ligase</a:t>
            </a:r>
          </a:p>
        </p:txBody>
      </p:sp>
      <p:pic>
        <p:nvPicPr>
          <p:cNvPr id="4" name="Picture 2" descr="figure_12_22a">
            <a:extLst>
              <a:ext uri="{FF2B5EF4-FFF2-40B4-BE49-F238E27FC236}">
                <a16:creationId xmlns:a16="http://schemas.microsoft.com/office/drawing/2014/main" id="{00AC5594-BFDD-FF4B-A0DC-3BF427D67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2" r="452" b="3639"/>
          <a:stretch/>
        </p:blipFill>
        <p:spPr bwMode="auto">
          <a:xfrm>
            <a:off x="310243" y="1779813"/>
            <a:ext cx="5061857" cy="463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65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_12_17b">
            <a:extLst>
              <a:ext uri="{FF2B5EF4-FFF2-40B4-BE49-F238E27FC236}">
                <a16:creationId xmlns:a16="http://schemas.microsoft.com/office/drawing/2014/main" id="{4EBA32D9-CD61-5C43-BD01-F684C054E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6" r="29800" b="24890"/>
          <a:stretch/>
        </p:blipFill>
        <p:spPr bwMode="auto">
          <a:xfrm>
            <a:off x="4871802" y="1595088"/>
            <a:ext cx="3028014" cy="507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0AE9-3860-3044-A3BA-FAE4D850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44" y="2430965"/>
            <a:ext cx="3606785" cy="2485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Metabolic intermediates can react with bases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 Large adducts get in the way of replication machinery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40255-B63D-E444-82C9-E99CD2FE11C6}"/>
              </a:ext>
            </a:extLst>
          </p:cNvPr>
          <p:cNvSpPr/>
          <p:nvPr/>
        </p:nvSpPr>
        <p:spPr>
          <a:xfrm>
            <a:off x="6595673" y="4378476"/>
            <a:ext cx="1439056" cy="47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C22B0-9BA3-234D-ADF4-DC3CCCA9414B}"/>
              </a:ext>
            </a:extLst>
          </p:cNvPr>
          <p:cNvSpPr/>
          <p:nvPr/>
        </p:nvSpPr>
        <p:spPr>
          <a:xfrm>
            <a:off x="4766872" y="4371170"/>
            <a:ext cx="1791324" cy="47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5AD85C-966A-9348-B2EF-B5B9F8B5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29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Large DNA adducts</a:t>
            </a:r>
          </a:p>
        </p:txBody>
      </p:sp>
    </p:spTree>
    <p:extLst>
      <p:ext uri="{BB962C8B-B14F-4D97-AF65-F5344CB8AC3E}">
        <p14:creationId xmlns:p14="http://schemas.microsoft.com/office/powerpoint/2010/main" val="18438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0246-0166-B44E-91BA-EC76ED02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 DNA adducts are repaired by nucleotide excision repair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C16-C1A9-7740-B5D0-3C24606F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2" y="2383972"/>
            <a:ext cx="3499757" cy="4317940"/>
          </a:xfrm>
        </p:spPr>
        <p:txBody>
          <a:bodyPr>
            <a:normAutofit/>
          </a:bodyPr>
          <a:lstStyle/>
          <a:p>
            <a:r>
              <a:rPr lang="en-US" dirty="0"/>
              <a:t>Distortion of the DNA helix recruits specialized nucleases that cut out a 29 nucleotide piece that flanks the damage</a:t>
            </a:r>
          </a:p>
          <a:p>
            <a:r>
              <a:rPr lang="en-US" dirty="0">
                <a:solidFill>
                  <a:srgbClr val="0070C0"/>
                </a:solidFill>
              </a:rPr>
              <a:t>Why 29 nucleotides?</a:t>
            </a:r>
          </a:p>
          <a:p>
            <a:r>
              <a:rPr lang="en-US" dirty="0">
                <a:solidFill>
                  <a:srgbClr val="0070C0"/>
                </a:solidFill>
              </a:rPr>
              <a:t>Why is more sequence removed upstream then downstream?</a:t>
            </a:r>
          </a:p>
          <a:p>
            <a:r>
              <a:rPr lang="en-US" dirty="0"/>
              <a:t>DNA polymerase fills the gap</a:t>
            </a:r>
          </a:p>
        </p:txBody>
      </p:sp>
      <p:pic>
        <p:nvPicPr>
          <p:cNvPr id="4" name="Picture 2" descr="figure_12_22b">
            <a:extLst>
              <a:ext uri="{FF2B5EF4-FFF2-40B4-BE49-F238E27FC236}">
                <a16:creationId xmlns:a16="http://schemas.microsoft.com/office/drawing/2014/main" id="{A61242E5-DE9A-A64A-BA95-027075DD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5" y="2159979"/>
            <a:ext cx="4656367" cy="454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93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8654-9B2A-0148-827E-0C118E52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3" y="2175838"/>
            <a:ext cx="3981096" cy="4412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Metabolic carcinogens are neutralized</a:t>
            </a:r>
          </a:p>
          <a:p>
            <a:r>
              <a:rPr lang="en-US" dirty="0"/>
              <a:t>Glutathione S-transferase enzymes (GSTs) link glutathione to carcinogens (that are electrophilic)</a:t>
            </a:r>
          </a:p>
          <a:p>
            <a:r>
              <a:rPr lang="en-US" dirty="0">
                <a:sym typeface="Wingdings" pitchFamily="2" charset="2"/>
              </a:rPr>
              <a:t>Glutathione tag marks them for metabolism and excretion</a:t>
            </a:r>
          </a:p>
        </p:txBody>
      </p:sp>
      <p:pic>
        <p:nvPicPr>
          <p:cNvPr id="4" name="Picture 2" descr="figure_12_17b">
            <a:extLst>
              <a:ext uri="{FF2B5EF4-FFF2-40B4-BE49-F238E27FC236}">
                <a16:creationId xmlns:a16="http://schemas.microsoft.com/office/drawing/2014/main" id="{BAEE1370-C61F-F047-A57D-6162B8267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5" t="1" r="317" b="1966"/>
          <a:stretch/>
        </p:blipFill>
        <p:spPr bwMode="auto">
          <a:xfrm>
            <a:off x="4092309" y="341910"/>
            <a:ext cx="5030418" cy="624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A6A130-E1A3-F54B-B974-F803C279AF9B}"/>
              </a:ext>
            </a:extLst>
          </p:cNvPr>
          <p:cNvSpPr/>
          <p:nvPr/>
        </p:nvSpPr>
        <p:spPr>
          <a:xfrm>
            <a:off x="3882449" y="2932801"/>
            <a:ext cx="1791324" cy="47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53B6D-680C-7845-A358-9FA5947C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9821"/>
            <a:ext cx="4811842" cy="1768435"/>
          </a:xfrm>
        </p:spPr>
        <p:txBody>
          <a:bodyPr>
            <a:normAutofit fontScale="90000"/>
          </a:bodyPr>
          <a:lstStyle/>
          <a:p>
            <a:r>
              <a:rPr lang="en-US" dirty="0"/>
              <a:t>2. Chemical defense against damage</a:t>
            </a:r>
          </a:p>
        </p:txBody>
      </p:sp>
    </p:spTree>
    <p:extLst>
      <p:ext uri="{BB962C8B-B14F-4D97-AF65-F5344CB8AC3E}">
        <p14:creationId xmlns:p14="http://schemas.microsoft.com/office/powerpoint/2010/main" val="188683379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5877</TotalTime>
  <Words>1145</Words>
  <Application>Microsoft Macintosh PowerPoint</Application>
  <PresentationFormat>On-screen Show (4:3)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Symbol</vt:lpstr>
      <vt:lpstr>Wingdings</vt:lpstr>
      <vt:lpstr>Wingdings 2</vt:lpstr>
      <vt:lpstr>Perception</vt:lpstr>
      <vt:lpstr>Lecture 18 objectives</vt:lpstr>
      <vt:lpstr>Cells deploy mechanisms to protect against carcinogens</vt:lpstr>
      <vt:lpstr>Non-replicative DNA damage</vt:lpstr>
      <vt:lpstr>Non-replicative DNA damage</vt:lpstr>
      <vt:lpstr>Base excision repair removes damaged bases</vt:lpstr>
      <vt:lpstr>New polymerization uses the undamaged template strand</vt:lpstr>
      <vt:lpstr>Large DNA adducts</vt:lpstr>
      <vt:lpstr>Large DNA adducts are repaired by nucleotide excision repair</vt:lpstr>
      <vt:lpstr>2. Chemical defense against damage</vt:lpstr>
      <vt:lpstr>Summary: cellular metabolites can alter DNA structure and sequence</vt:lpstr>
      <vt:lpstr>Defects in repair mechanisms lead to cancer susceptibility</vt:lpstr>
      <vt:lpstr>3. Cells actively protect against mutagen attack</vt:lpstr>
      <vt:lpstr>Defects in double strand break repair can cause s-CIN</vt:lpstr>
      <vt:lpstr>Failure to complete HR has disastrous consequences</vt:lpstr>
      <vt:lpstr>Degree of s-CIN varies among cancers</vt:lpstr>
      <vt:lpstr>Karyotype changes are prevalent in cancer</vt:lpstr>
      <vt:lpstr>Changes in chromosome number help generate tumor heterogeneity</vt:lpstr>
      <vt:lpstr>Underlying defects in the process of mitotic segregation cause n-CIN</vt:lpstr>
      <vt:lpstr>Underlying defects in the process of mitotic segregation cause n-CIN</vt:lpstr>
      <vt:lpstr>Merotelic attachments are the major underlying cause of n-CIN in cancer</vt:lpstr>
      <vt:lpstr>Disruptions in spindle geometry or centromere/kinetochore regulation can lead to merotely</vt:lpstr>
      <vt:lpstr>Multipolar divisions lead to cell death</vt:lpstr>
      <vt:lpstr>Multipolar spindle intermediates promote merotely</vt:lpstr>
      <vt:lpstr>Changes at the centromere can promote merotely</vt:lpstr>
      <vt:lpstr>Changes at the centromere can promote merotely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Manning, Amity L</cp:lastModifiedBy>
  <cp:revision>367</cp:revision>
  <dcterms:created xsi:type="dcterms:W3CDTF">2019-01-10T15:40:22Z</dcterms:created>
  <dcterms:modified xsi:type="dcterms:W3CDTF">2020-02-25T03:43:42Z</dcterms:modified>
</cp:coreProperties>
</file>