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400" r:id="rId2"/>
    <p:sldId id="399" r:id="rId3"/>
    <p:sldId id="352" r:id="rId4"/>
    <p:sldId id="356" r:id="rId5"/>
    <p:sldId id="381" r:id="rId6"/>
    <p:sldId id="382" r:id="rId7"/>
    <p:sldId id="357" r:id="rId8"/>
    <p:sldId id="360" r:id="rId9"/>
    <p:sldId id="359" r:id="rId10"/>
    <p:sldId id="358" r:id="rId11"/>
    <p:sldId id="383" r:id="rId12"/>
    <p:sldId id="365" r:id="rId13"/>
    <p:sldId id="366" r:id="rId14"/>
    <p:sldId id="362" r:id="rId15"/>
    <p:sldId id="361" r:id="rId16"/>
    <p:sldId id="384" r:id="rId17"/>
    <p:sldId id="367" r:id="rId18"/>
    <p:sldId id="368" r:id="rId19"/>
    <p:sldId id="379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6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2"/>
    <p:restoredTop sz="91429"/>
  </p:normalViewPr>
  <p:slideViewPr>
    <p:cSldViewPr snapToGrid="0" snapToObjects="1">
      <p:cViewPr varScale="1">
        <p:scale>
          <a:sx n="45" d="100"/>
          <a:sy n="45" d="100"/>
        </p:scale>
        <p:origin x="370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4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F46CA-6EE0-A24E-8E90-BB7971EA3CAB}" type="datetimeFigureOut">
              <a:rPr lang="en-US" smtClean="0"/>
              <a:t>1/28/20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B39CE-B501-F445-9BFD-AEB03825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41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B39CE-B501-F445-9BFD-AEB03825ED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B39CE-B501-F445-9BFD-AEB03825ED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51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B39CE-B501-F445-9BFD-AEB03825ED5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70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B39CE-B501-F445-9BFD-AEB03825ED5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08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B39CE-B501-F445-9BFD-AEB03825ED5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15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FEF096E-FD39-1C4F-B80B-375379907E53}" type="datetimeFigureOut">
              <a:rPr lang="en-US" smtClean="0"/>
              <a:t>1/28/20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FEF096E-FD39-1C4F-B80B-375379907E53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FEF096E-FD39-1C4F-B80B-375379907E53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FEF096E-FD39-1C4F-B80B-375379907E53}" type="datetimeFigureOut">
              <a:rPr lang="en-US" smtClean="0"/>
              <a:t>1/28/20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FEF096E-FD39-1C4F-B80B-375379907E53}" type="datetimeFigureOut">
              <a:rPr lang="en-US" smtClean="0"/>
              <a:t>1/28/20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1/28/20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1/28/20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FEF096E-FD39-1C4F-B80B-375379907E53}" type="datetimeFigureOut">
              <a:rPr lang="en-US" smtClean="0"/>
              <a:t>1/28/20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EF096E-FD39-1C4F-B80B-375379907E53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1CE1C-3C32-BB4E-82E6-5A211B787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#1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87E3F-F6A8-C04B-9401-6C7342C5E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424" y="2259874"/>
            <a:ext cx="7610476" cy="44021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Quizzes to be handed back at the end of class today</a:t>
            </a:r>
          </a:p>
          <a:p>
            <a:r>
              <a:rPr lang="en-US" dirty="0"/>
              <a:t>Class average: 16.2/20 (81%)!</a:t>
            </a:r>
          </a:p>
          <a:p>
            <a:r>
              <a:rPr lang="en-US" dirty="0"/>
              <a:t>Answer key is available on canvas</a:t>
            </a:r>
          </a:p>
          <a:p>
            <a:r>
              <a:rPr lang="en-US" dirty="0"/>
              <a:t>If you have a question about grading or something marked incorrect</a:t>
            </a:r>
          </a:p>
          <a:p>
            <a:pPr lvl="2">
              <a:buFont typeface="+mj-lt"/>
              <a:buAutoNum type="arabicPeriod"/>
            </a:pPr>
            <a:r>
              <a:rPr lang="en-US" dirty="0"/>
              <a:t>Check the answer key- do you understand the correct answer? Do you understand why your answer was marked incorrect?</a:t>
            </a:r>
          </a:p>
          <a:p>
            <a:pPr lvl="2">
              <a:buFont typeface="+mj-lt"/>
              <a:buAutoNum type="arabicPeriod"/>
            </a:pPr>
            <a:r>
              <a:rPr lang="en-US" dirty="0"/>
              <a:t>If not, email me to set up a time to talk</a:t>
            </a:r>
          </a:p>
          <a:p>
            <a:pPr marL="0" indent="0">
              <a:buNone/>
            </a:pPr>
            <a:r>
              <a:rPr lang="en-US" dirty="0"/>
              <a:t>**I can not answer questions on grading before steps 1 and 2 have been taken**</a:t>
            </a:r>
          </a:p>
        </p:txBody>
      </p:sp>
    </p:spTree>
    <p:extLst>
      <p:ext uri="{BB962C8B-B14F-4D97-AF65-F5344CB8AC3E}">
        <p14:creationId xmlns:p14="http://schemas.microsoft.com/office/powerpoint/2010/main" val="2979912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0008-F20C-3847-8A4C-1A971EA4B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Autophosphorylation activates receptor tyrosine kinases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8900F-D603-7A4E-BBEB-DA2F5E8D4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689" y="2129742"/>
            <a:ext cx="4759418" cy="4572000"/>
          </a:xfrm>
        </p:spPr>
        <p:txBody>
          <a:bodyPr>
            <a:normAutofit/>
          </a:bodyPr>
          <a:lstStyle/>
          <a:p>
            <a:r>
              <a:rPr lang="en-US" dirty="0"/>
              <a:t>Inactive receptors are </a:t>
            </a:r>
            <a:r>
              <a:rPr lang="en-US" b="1" i="1" dirty="0"/>
              <a:t>monomers</a:t>
            </a:r>
          </a:p>
          <a:p>
            <a:r>
              <a:rPr lang="en-US" dirty="0"/>
              <a:t>Active receptors are </a:t>
            </a:r>
            <a:r>
              <a:rPr lang="en-US" b="1" i="1" dirty="0"/>
              <a:t>dimers</a:t>
            </a:r>
          </a:p>
          <a:p>
            <a:pPr lvl="1"/>
            <a:r>
              <a:rPr lang="en-US" dirty="0"/>
              <a:t>Homo or heterodimers</a:t>
            </a:r>
          </a:p>
          <a:p>
            <a:r>
              <a:rPr lang="en-US" dirty="0"/>
              <a:t>Binding of the growth factor promotes dimerization</a:t>
            </a:r>
          </a:p>
          <a:p>
            <a:pPr lvl="1"/>
            <a:r>
              <a:rPr lang="en-US" dirty="0"/>
              <a:t>Growth factor binds a receptor monomer</a:t>
            </a:r>
          </a:p>
          <a:p>
            <a:pPr lvl="1"/>
            <a:r>
              <a:rPr lang="en-US" dirty="0"/>
              <a:t>Lateral movement allows it to find its dimer</a:t>
            </a:r>
          </a:p>
          <a:p>
            <a:pPr lvl="1"/>
            <a:r>
              <a:rPr lang="en-US" dirty="0"/>
              <a:t>Receptor tyrosine kinase can now phosphorylate substrates</a:t>
            </a:r>
          </a:p>
          <a:p>
            <a:pPr lvl="2"/>
            <a:r>
              <a:rPr lang="en-US" dirty="0"/>
              <a:t>Including it’s own dimer</a:t>
            </a:r>
          </a:p>
        </p:txBody>
      </p:sp>
      <p:pic>
        <p:nvPicPr>
          <p:cNvPr id="6" name="Picture 2" descr="figure_05_14">
            <a:extLst>
              <a:ext uri="{FF2B5EF4-FFF2-40B4-BE49-F238E27FC236}">
                <a16:creationId xmlns:a16="http://schemas.microsoft.com/office/drawing/2014/main" id="{20FE0DD9-B3F0-F447-8670-9201B5C4D7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2" b="49507"/>
          <a:stretch/>
        </p:blipFill>
        <p:spPr bwMode="auto">
          <a:xfrm>
            <a:off x="5018565" y="3022599"/>
            <a:ext cx="4125434" cy="3030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5DEAB1F-7736-1749-A2AB-3CA8776AC236}"/>
              </a:ext>
            </a:extLst>
          </p:cNvPr>
          <p:cNvSpPr/>
          <p:nvPr/>
        </p:nvSpPr>
        <p:spPr>
          <a:xfrm>
            <a:off x="416689" y="4885509"/>
            <a:ext cx="4759418" cy="679268"/>
          </a:xfrm>
          <a:prstGeom prst="rect">
            <a:avLst/>
          </a:prstGeom>
          <a:noFill/>
          <a:ln w="50800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5319D7-76F1-6741-A83E-E5E5A7F93635}"/>
              </a:ext>
            </a:extLst>
          </p:cNvPr>
          <p:cNvSpPr txBox="1"/>
          <p:nvPr/>
        </p:nvSpPr>
        <p:spPr>
          <a:xfrm>
            <a:off x="5018565" y="6068043"/>
            <a:ext cx="3690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</a:rPr>
              <a:t>How is this movement possible?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30755B-6C72-6F4F-BB07-3E3E86C1319D}"/>
              </a:ext>
            </a:extLst>
          </p:cNvPr>
          <p:cNvCxnSpPr>
            <a:cxnSpLocks/>
          </p:cNvCxnSpPr>
          <p:nvPr/>
        </p:nvCxnSpPr>
        <p:spPr>
          <a:xfrm flipH="1" flipV="1">
            <a:off x="5018566" y="5603139"/>
            <a:ext cx="415583" cy="541906"/>
          </a:xfrm>
          <a:prstGeom prst="straightConnector1">
            <a:avLst/>
          </a:prstGeom>
          <a:ln w="50800">
            <a:solidFill>
              <a:srgbClr val="8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3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B14B-2FC5-6E49-AB88-EFF4234FF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123856"/>
            <a:ext cx="5335927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Life in the membrane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89FCE-7EAD-C549-AB7E-42499591B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748" y="2167299"/>
            <a:ext cx="4885892" cy="4276143"/>
          </a:xfrm>
        </p:spPr>
        <p:txBody>
          <a:bodyPr>
            <a:normAutofit/>
          </a:bodyPr>
          <a:lstStyle/>
          <a:p>
            <a:r>
              <a:rPr lang="en-US" dirty="0"/>
              <a:t>Can proteins move within the membrane? </a:t>
            </a:r>
          </a:p>
          <a:p>
            <a:pPr marL="0" indent="0">
              <a:buNone/>
            </a:pPr>
            <a:r>
              <a:rPr lang="en-US" dirty="0"/>
              <a:t>How?</a:t>
            </a:r>
          </a:p>
          <a:p>
            <a:r>
              <a:rPr lang="en-US" dirty="0"/>
              <a:t>Most proteins can move freely </a:t>
            </a:r>
            <a:r>
              <a:rPr lang="en-US" i="1" dirty="0"/>
              <a:t>in the plane </a:t>
            </a:r>
            <a:r>
              <a:rPr lang="en-US" dirty="0"/>
              <a:t>of the membrane</a:t>
            </a:r>
          </a:p>
          <a:p>
            <a:pPr lvl="1"/>
            <a:r>
              <a:rPr lang="en-US" dirty="0"/>
              <a:t>Hydrophobic transmembrane region remains surrounded by hydrophobic lipids of the cell membrane</a:t>
            </a:r>
          </a:p>
          <a:p>
            <a:pPr lvl="1"/>
            <a:endParaRPr lang="en-US" dirty="0"/>
          </a:p>
          <a:p>
            <a:pPr marL="349250" lvl="1" indent="0">
              <a:buNone/>
            </a:pPr>
            <a:endParaRPr lang="en-US" dirty="0"/>
          </a:p>
        </p:txBody>
      </p:sp>
      <p:pic>
        <p:nvPicPr>
          <p:cNvPr id="4" name="Picture 2" descr="figure_11_34">
            <a:extLst>
              <a:ext uri="{FF2B5EF4-FFF2-40B4-BE49-F238E27FC236}">
                <a16:creationId xmlns:a16="http://schemas.microsoft.com/office/drawing/2014/main" id="{36123B90-669D-E44D-A918-80C3CB6C4D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229"/>
          <a:stretch/>
        </p:blipFill>
        <p:spPr bwMode="auto">
          <a:xfrm>
            <a:off x="5335929" y="366976"/>
            <a:ext cx="3616804" cy="481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D0CBEE5-B1C2-C34D-A398-4ABDCD41E224}"/>
              </a:ext>
            </a:extLst>
          </p:cNvPr>
          <p:cNvSpPr/>
          <p:nvPr/>
        </p:nvSpPr>
        <p:spPr>
          <a:xfrm>
            <a:off x="5335930" y="5179452"/>
            <a:ext cx="37270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</a:t>
            </a:r>
            <a:r>
              <a:rPr lang="en-US" dirty="0"/>
              <a:t>luorescence </a:t>
            </a:r>
            <a:r>
              <a:rPr lang="en-US" b="1" dirty="0"/>
              <a:t>R</a:t>
            </a:r>
            <a:r>
              <a:rPr lang="en-US" dirty="0"/>
              <a:t>ecovery </a:t>
            </a:r>
            <a:r>
              <a:rPr lang="en-US" b="1" dirty="0"/>
              <a:t>A</a:t>
            </a:r>
            <a:r>
              <a:rPr lang="en-US" dirty="0"/>
              <a:t>fter </a:t>
            </a:r>
            <a:r>
              <a:rPr lang="en-US" b="1" dirty="0"/>
              <a:t>P</a:t>
            </a:r>
            <a:r>
              <a:rPr lang="en-US" dirty="0"/>
              <a:t>hotobleaching to experimentally examine protein dynamics in a membrane</a:t>
            </a:r>
          </a:p>
        </p:txBody>
      </p:sp>
    </p:spTree>
    <p:extLst>
      <p:ext uri="{BB962C8B-B14F-4D97-AF65-F5344CB8AC3E}">
        <p14:creationId xmlns:p14="http://schemas.microsoft.com/office/powerpoint/2010/main" val="187425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30A81-8D60-2543-BC83-13800A16F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Biochemistry of cancer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70FE4-2294-5341-932D-F3F64D32D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40" y="2324854"/>
            <a:ext cx="5344249" cy="431901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How do TRKs find substrates?</a:t>
            </a:r>
          </a:p>
          <a:p>
            <a:r>
              <a:rPr lang="en-US" dirty="0"/>
              <a:t>TRK-s are stuck in the membrane</a:t>
            </a:r>
          </a:p>
          <a:p>
            <a:pPr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Substrates must come to them</a:t>
            </a:r>
          </a:p>
          <a:p>
            <a:r>
              <a:rPr lang="en-US" dirty="0">
                <a:sym typeface="Wingdings" pitchFamily="2" charset="2"/>
              </a:rPr>
              <a:t>Auto-phosphorylated sites serve as binding sites for kinase substrates with SH2 domains</a:t>
            </a:r>
          </a:p>
          <a:p>
            <a:r>
              <a:rPr lang="en-US" dirty="0">
                <a:sym typeface="Wingdings" pitchFamily="2" charset="2"/>
              </a:rPr>
              <a:t>Recruitment tool to re-localize Sh2-containing proteins to the cell membrane</a:t>
            </a:r>
          </a:p>
          <a:p>
            <a:pPr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propagate the signal by interacting with other signal transducing molecules (like other kinases)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</p:txBody>
      </p:sp>
      <p:pic>
        <p:nvPicPr>
          <p:cNvPr id="4" name="Picture 2" descr="figure_06_09">
            <a:extLst>
              <a:ext uri="{FF2B5EF4-FFF2-40B4-BE49-F238E27FC236}">
                <a16:creationId xmlns:a16="http://schemas.microsoft.com/office/drawing/2014/main" id="{334110C6-76EC-8A40-AFC3-0A1FD4D4C1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03" r="9614" b="2847"/>
          <a:stretch/>
        </p:blipFill>
        <p:spPr bwMode="auto">
          <a:xfrm>
            <a:off x="6688384" y="2038256"/>
            <a:ext cx="2121257" cy="460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373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30A81-8D60-2543-BC83-13800A16F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Trans-phosphorylation is key to initiating a signal cascade</a:t>
            </a:r>
          </a:p>
        </p:txBody>
      </p:sp>
      <p:pic>
        <p:nvPicPr>
          <p:cNvPr id="5" name="Picture 2" descr="figure_06_12">
            <a:extLst>
              <a:ext uri="{FF2B5EF4-FFF2-40B4-BE49-F238E27FC236}">
                <a16:creationId xmlns:a16="http://schemas.microsoft.com/office/drawing/2014/main" id="{5ACEB9F0-1559-D443-871B-F0A2A3A188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338"/>
          <a:stretch/>
        </p:blipFill>
        <p:spPr bwMode="auto">
          <a:xfrm>
            <a:off x="882932" y="2190350"/>
            <a:ext cx="7572121" cy="2925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4E9473-48AC-4F4A-9E5F-3F65C7E102E9}"/>
              </a:ext>
            </a:extLst>
          </p:cNvPr>
          <p:cNvSpPr txBox="1"/>
          <p:nvPr/>
        </p:nvSpPr>
        <p:spPr>
          <a:xfrm>
            <a:off x="1637841" y="211318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EGFR receptor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69D36A-1B8F-C74B-B306-025ED7B82411}"/>
              </a:ext>
            </a:extLst>
          </p:cNvPr>
          <p:cNvSpPr txBox="1"/>
          <p:nvPr/>
        </p:nvSpPr>
        <p:spPr>
          <a:xfrm>
            <a:off x="4841787" y="2324854"/>
            <a:ext cx="1558189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Membrane-bound Ras protein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EA1707-89F5-6D4E-AE65-2EFFFA1594A7}"/>
              </a:ext>
            </a:extLst>
          </p:cNvPr>
          <p:cNvSpPr txBox="1"/>
          <p:nvPr/>
        </p:nvSpPr>
        <p:spPr>
          <a:xfrm>
            <a:off x="817617" y="5193180"/>
            <a:ext cx="3923016" cy="1200329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Binding to EGFR brings Grb2/</a:t>
            </a:r>
            <a:r>
              <a:rPr lang="en-US" dirty="0" err="1">
                <a:solidFill>
                  <a:srgbClr val="800000"/>
                </a:solidFill>
              </a:rPr>
              <a:t>Sos</a:t>
            </a:r>
            <a:r>
              <a:rPr lang="en-US" dirty="0">
                <a:solidFill>
                  <a:srgbClr val="800000"/>
                </a:solidFill>
              </a:rPr>
              <a:t> into the vicinity of the membrane (high localized concentration) to activate RAS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0AEA97-2DCD-7F46-8C10-35401571DB50}"/>
              </a:ext>
            </a:extLst>
          </p:cNvPr>
          <p:cNvSpPr/>
          <p:nvPr/>
        </p:nvSpPr>
        <p:spPr>
          <a:xfrm>
            <a:off x="3854370" y="2190351"/>
            <a:ext cx="4600683" cy="2694166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9DEADC-FB6B-EA49-9199-EEDA5363655A}"/>
              </a:ext>
            </a:extLst>
          </p:cNvPr>
          <p:cNvSpPr txBox="1"/>
          <p:nvPr/>
        </p:nvSpPr>
        <p:spPr>
          <a:xfrm>
            <a:off x="4875675" y="5974197"/>
            <a:ext cx="426832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**Grb2 is just one of many SH2-containing proteins that bind EGFR**</a:t>
            </a:r>
          </a:p>
        </p:txBody>
      </p:sp>
    </p:spTree>
    <p:extLst>
      <p:ext uri="{BB962C8B-B14F-4D97-AF65-F5344CB8AC3E}">
        <p14:creationId xmlns:p14="http://schemas.microsoft.com/office/powerpoint/2010/main" val="288980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0EBED-CBA7-7D4C-BEDB-134538CFC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on a theme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0B1A8-28EB-DC47-8BD8-32D0A096A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620" y="2155858"/>
            <a:ext cx="8515242" cy="3670767"/>
          </a:xfrm>
        </p:spPr>
        <p:txBody>
          <a:bodyPr/>
          <a:lstStyle/>
          <a:p>
            <a:r>
              <a:rPr lang="en-US" dirty="0"/>
              <a:t>Similar regulation of Cytokine receptors and </a:t>
            </a:r>
            <a:r>
              <a:rPr lang="en-US" dirty="0" err="1"/>
              <a:t>TGF</a:t>
            </a:r>
            <a:r>
              <a:rPr lang="en-US" dirty="0" err="1">
                <a:latin typeface="Symbol" pitchFamily="2" charset="2"/>
              </a:rPr>
              <a:t>b</a:t>
            </a:r>
            <a:r>
              <a:rPr lang="en-US" dirty="0"/>
              <a:t> receptors</a:t>
            </a:r>
          </a:p>
        </p:txBody>
      </p:sp>
      <p:pic>
        <p:nvPicPr>
          <p:cNvPr id="4" name="Picture 2" descr="figure_05_19">
            <a:extLst>
              <a:ext uri="{FF2B5EF4-FFF2-40B4-BE49-F238E27FC236}">
                <a16:creationId xmlns:a16="http://schemas.microsoft.com/office/drawing/2014/main" id="{8EB504A7-4041-9A4C-8AC7-F3F5A6F19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16" y="2762205"/>
            <a:ext cx="4394520" cy="198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figure_05_20">
            <a:extLst>
              <a:ext uri="{FF2B5EF4-FFF2-40B4-BE49-F238E27FC236}">
                <a16:creationId xmlns:a16="http://schemas.microsoft.com/office/drawing/2014/main" id="{81F0BEBB-23C5-B140-8072-28945F35B1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296"/>
          <a:stretch/>
        </p:blipFill>
        <p:spPr bwMode="auto">
          <a:xfrm>
            <a:off x="4896512" y="2672381"/>
            <a:ext cx="3877314" cy="2335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E5CEF3-7E84-5545-80C5-D7E53BA57EB4}"/>
              </a:ext>
            </a:extLst>
          </p:cNvPr>
          <p:cNvSpPr txBox="1"/>
          <p:nvPr/>
        </p:nvSpPr>
        <p:spPr>
          <a:xfrm>
            <a:off x="429916" y="5007829"/>
            <a:ext cx="40726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receptor monomer is </a:t>
            </a:r>
            <a:r>
              <a:rPr lang="en-US" b="1" i="1" dirty="0"/>
              <a:t>complexed</a:t>
            </a:r>
            <a:r>
              <a:rPr lang="en-US" dirty="0"/>
              <a:t> with a tyrosine kinase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Ligand-induced dimerization promotes transphosphorylation and activation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DE12C5-42DC-244A-9298-2C96A3F30308}"/>
              </a:ext>
            </a:extLst>
          </p:cNvPr>
          <p:cNvSpPr txBox="1"/>
          <p:nvPr/>
        </p:nvSpPr>
        <p:spPr>
          <a:xfrm>
            <a:off x="4645945" y="4973104"/>
            <a:ext cx="40726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Ligand binding promotes dimerization of two </a:t>
            </a:r>
            <a:r>
              <a:rPr lang="en-US" b="1" i="1" dirty="0"/>
              <a:t>different</a:t>
            </a:r>
            <a:r>
              <a:rPr lang="en-US" dirty="0"/>
              <a:t> receptors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Transphosphorylation on a </a:t>
            </a:r>
            <a:r>
              <a:rPr lang="en-US" b="1" i="1" dirty="0"/>
              <a:t>serine/threonine</a:t>
            </a:r>
            <a:r>
              <a:rPr lang="en-US" dirty="0"/>
              <a:t> residue promotes activity</a:t>
            </a:r>
          </a:p>
        </p:txBody>
      </p:sp>
    </p:spTree>
    <p:extLst>
      <p:ext uri="{BB962C8B-B14F-4D97-AF65-F5344CB8AC3E}">
        <p14:creationId xmlns:p14="http://schemas.microsoft.com/office/powerpoint/2010/main" val="345564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CDB5B-D8AD-2B42-9CDB-7FED3DE70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Corrupting the pathway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C0725-3645-3B4C-A75A-2775F5AB3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91" y="2200303"/>
            <a:ext cx="6271312" cy="122869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How might a cancer cell bypass the regulation by growth factors and ‘skip ahead’ to improperly promote proliferation?</a:t>
            </a:r>
            <a:endParaRPr lang="en-US" sz="1800" b="1" dirty="0">
              <a:solidFill>
                <a:srgbClr val="0070C0"/>
              </a:solidFill>
            </a:endParaRPr>
          </a:p>
        </p:txBody>
      </p:sp>
      <p:pic>
        <p:nvPicPr>
          <p:cNvPr id="7" name="Picture 2" descr="figure_06_12">
            <a:extLst>
              <a:ext uri="{FF2B5EF4-FFF2-40B4-BE49-F238E27FC236}">
                <a16:creationId xmlns:a16="http://schemas.microsoft.com/office/drawing/2014/main" id="{01E1330E-7754-E24C-B7B9-5BEEC1DA3B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108" b="51338"/>
          <a:stretch/>
        </p:blipFill>
        <p:spPr bwMode="auto">
          <a:xfrm>
            <a:off x="785939" y="3618174"/>
            <a:ext cx="3172107" cy="2925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1562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CDB5B-D8AD-2B42-9CDB-7FED3DE70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Trans-phosphorylation is key to initiating a signal cascade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C0725-3645-3B4C-A75A-2775F5AB3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91" y="2200302"/>
            <a:ext cx="6271312" cy="45130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How might a cancer cell bypass the regulation by growth factors and ‘skip ahead’ to improperly promote proliferation?</a:t>
            </a:r>
            <a:endParaRPr lang="en-US" sz="1800" b="1" dirty="0">
              <a:solidFill>
                <a:srgbClr val="0070C0"/>
              </a:solidFill>
            </a:endParaRPr>
          </a:p>
          <a:p>
            <a:pPr lvl="1"/>
            <a:r>
              <a:rPr lang="en-US" sz="2000" dirty="0"/>
              <a:t>mutations to mimic auto-phosphorylation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Mutations/fusions to promote receptor dimerization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overexpression to enhance ‘accidental’ dimerization</a:t>
            </a:r>
          </a:p>
          <a:p>
            <a:pPr lvl="2"/>
            <a:r>
              <a:rPr lang="en-US" sz="2000" dirty="0"/>
              <a:t>Also inhibition of endocytic receptor recycling (</a:t>
            </a:r>
            <a:r>
              <a:rPr lang="en-US" sz="2000" dirty="0" err="1"/>
              <a:t>ie</a:t>
            </a:r>
            <a:r>
              <a:rPr lang="en-US" sz="2000" dirty="0"/>
              <a:t> stop removal of receptor)</a:t>
            </a:r>
          </a:p>
          <a:p>
            <a:pPr lvl="1"/>
            <a:r>
              <a:rPr lang="en-US" sz="2000" dirty="0"/>
              <a:t>Increased autocrine signaling (cell makes and excretes its own growth factor)</a:t>
            </a:r>
          </a:p>
          <a:p>
            <a:pPr marL="349250" lvl="1" indent="0">
              <a:buNone/>
            </a:pPr>
            <a:endParaRPr lang="en-US" sz="2000" dirty="0"/>
          </a:p>
        </p:txBody>
      </p:sp>
      <p:pic>
        <p:nvPicPr>
          <p:cNvPr id="4" name="Picture 2" descr="figure_05_11a">
            <a:extLst>
              <a:ext uri="{FF2B5EF4-FFF2-40B4-BE49-F238E27FC236}">
                <a16:creationId xmlns:a16="http://schemas.microsoft.com/office/drawing/2014/main" id="{8BB436EB-F9FD-7445-ACF2-98DA3BC2BF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20" t="7906" r="20591" b="54213"/>
          <a:stretch/>
        </p:blipFill>
        <p:spPr bwMode="auto">
          <a:xfrm>
            <a:off x="6803748" y="2420220"/>
            <a:ext cx="847118" cy="1602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figure_05_11a">
            <a:extLst>
              <a:ext uri="{FF2B5EF4-FFF2-40B4-BE49-F238E27FC236}">
                <a16:creationId xmlns:a16="http://schemas.microsoft.com/office/drawing/2014/main" id="{EBD8A538-C5F6-9C43-BEFC-92EE5E2956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20" t="58242"/>
          <a:stretch/>
        </p:blipFill>
        <p:spPr bwMode="auto">
          <a:xfrm>
            <a:off x="6803748" y="4663236"/>
            <a:ext cx="1994319" cy="1765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 descr="figure 5">
            <a:extLst>
              <a:ext uri="{FF2B5EF4-FFF2-40B4-BE49-F238E27FC236}">
                <a16:creationId xmlns:a16="http://schemas.microsoft.com/office/drawing/2014/main" id="{18D1EE3D-FF85-4343-9385-C3E2CAAD08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26" t="6585" b="58432"/>
          <a:stretch/>
        </p:blipFill>
        <p:spPr bwMode="auto">
          <a:xfrm>
            <a:off x="8051942" y="2200302"/>
            <a:ext cx="746125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96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30A81-8D60-2543-BC83-13800A16F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Secondary signaling by RTKs</a:t>
            </a:r>
          </a:p>
        </p:txBody>
      </p:sp>
      <p:pic>
        <p:nvPicPr>
          <p:cNvPr id="5" name="Picture 2" descr="figure_06_12">
            <a:extLst>
              <a:ext uri="{FF2B5EF4-FFF2-40B4-BE49-F238E27FC236}">
                <a16:creationId xmlns:a16="http://schemas.microsoft.com/office/drawing/2014/main" id="{5ACEB9F0-1559-D443-871B-F0A2A3A188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338"/>
          <a:stretch/>
        </p:blipFill>
        <p:spPr bwMode="auto">
          <a:xfrm>
            <a:off x="882932" y="2190350"/>
            <a:ext cx="7572121" cy="2925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4E9473-48AC-4F4A-9E5F-3F65C7E102E9}"/>
              </a:ext>
            </a:extLst>
          </p:cNvPr>
          <p:cNvSpPr txBox="1"/>
          <p:nvPr/>
        </p:nvSpPr>
        <p:spPr>
          <a:xfrm>
            <a:off x="1637841" y="211318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EGFR receptor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69D36A-1B8F-C74B-B306-025ED7B82411}"/>
              </a:ext>
            </a:extLst>
          </p:cNvPr>
          <p:cNvSpPr txBox="1"/>
          <p:nvPr/>
        </p:nvSpPr>
        <p:spPr>
          <a:xfrm>
            <a:off x="4841787" y="2324854"/>
            <a:ext cx="1558189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Membrane-bound Ras protein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7D91A6-A7D9-C24B-B35A-59CAA6CA1330}"/>
              </a:ext>
            </a:extLst>
          </p:cNvPr>
          <p:cNvSpPr txBox="1"/>
          <p:nvPr/>
        </p:nvSpPr>
        <p:spPr>
          <a:xfrm>
            <a:off x="3838132" y="5403593"/>
            <a:ext cx="4700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Normally Ras hydrolyzes the bound GTP </a:t>
            </a:r>
            <a:r>
              <a:rPr lang="en-US" dirty="0">
                <a:sym typeface="Wingdings" pitchFamily="2" charset="2"/>
              </a:rPr>
              <a:t> GDP and returns to an inactive state</a:t>
            </a:r>
            <a:endParaRPr lang="en-US" dirty="0"/>
          </a:p>
        </p:txBody>
      </p:sp>
      <p:sp>
        <p:nvSpPr>
          <p:cNvPr id="4" name="Curved Left Arrow 3">
            <a:extLst>
              <a:ext uri="{FF2B5EF4-FFF2-40B4-BE49-F238E27FC236}">
                <a16:creationId xmlns:a16="http://schemas.microsoft.com/office/drawing/2014/main" id="{791F0ED2-E486-5A49-970B-171373B444EF}"/>
              </a:ext>
            </a:extLst>
          </p:cNvPr>
          <p:cNvSpPr/>
          <p:nvPr/>
        </p:nvSpPr>
        <p:spPr>
          <a:xfrm rot="5400000">
            <a:off x="5418323" y="4230954"/>
            <a:ext cx="405114" cy="1135131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692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30A81-8D60-2543-BC83-13800A16F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Bypassing the need for RTKs</a:t>
            </a:r>
          </a:p>
        </p:txBody>
      </p:sp>
      <p:pic>
        <p:nvPicPr>
          <p:cNvPr id="5" name="Picture 2" descr="figure_06_12">
            <a:extLst>
              <a:ext uri="{FF2B5EF4-FFF2-40B4-BE49-F238E27FC236}">
                <a16:creationId xmlns:a16="http://schemas.microsoft.com/office/drawing/2014/main" id="{5ACEB9F0-1559-D443-871B-F0A2A3A188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338"/>
          <a:stretch/>
        </p:blipFill>
        <p:spPr bwMode="auto">
          <a:xfrm>
            <a:off x="882932" y="2190350"/>
            <a:ext cx="7572121" cy="2925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4E9473-48AC-4F4A-9E5F-3F65C7E102E9}"/>
              </a:ext>
            </a:extLst>
          </p:cNvPr>
          <p:cNvSpPr txBox="1"/>
          <p:nvPr/>
        </p:nvSpPr>
        <p:spPr>
          <a:xfrm>
            <a:off x="1637841" y="211318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EGFR receptor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69D36A-1B8F-C74B-B306-025ED7B82411}"/>
              </a:ext>
            </a:extLst>
          </p:cNvPr>
          <p:cNvSpPr txBox="1"/>
          <p:nvPr/>
        </p:nvSpPr>
        <p:spPr>
          <a:xfrm>
            <a:off x="4841787" y="2324854"/>
            <a:ext cx="1558189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Membrane-bound Ras protein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7D91A6-A7D9-C24B-B35A-59CAA6CA1330}"/>
              </a:ext>
            </a:extLst>
          </p:cNvPr>
          <p:cNvSpPr txBox="1"/>
          <p:nvPr/>
        </p:nvSpPr>
        <p:spPr>
          <a:xfrm>
            <a:off x="4213185" y="5291255"/>
            <a:ext cx="4700628" cy="1200329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Oncogenic Ras has a mutation in the GTPase domain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00000"/>
                </a:solidFill>
              </a:rPr>
              <a:t>GTP doesn’t hydrolyze to GDP and Ras remains active</a:t>
            </a:r>
          </a:p>
        </p:txBody>
      </p:sp>
      <p:sp>
        <p:nvSpPr>
          <p:cNvPr id="4" name="Curved Left Arrow 3">
            <a:extLst>
              <a:ext uri="{FF2B5EF4-FFF2-40B4-BE49-F238E27FC236}">
                <a16:creationId xmlns:a16="http://schemas.microsoft.com/office/drawing/2014/main" id="{791F0ED2-E486-5A49-970B-171373B444EF}"/>
              </a:ext>
            </a:extLst>
          </p:cNvPr>
          <p:cNvSpPr/>
          <p:nvPr/>
        </p:nvSpPr>
        <p:spPr>
          <a:xfrm rot="5400000">
            <a:off x="5418323" y="4230954"/>
            <a:ext cx="405114" cy="1135131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E84B4E-1FA0-F24C-AACB-BF9907C0CD27}"/>
              </a:ext>
            </a:extLst>
          </p:cNvPr>
          <p:cNvSpPr txBox="1"/>
          <p:nvPr/>
        </p:nvSpPr>
        <p:spPr>
          <a:xfrm>
            <a:off x="5434771" y="4741968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80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538694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D9B23C6-198A-FA4A-9FD5-FCE11E7282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26"/>
          <a:stretch/>
        </p:blipFill>
        <p:spPr>
          <a:xfrm>
            <a:off x="364099" y="1107070"/>
            <a:ext cx="5096175" cy="4621321"/>
          </a:xfrm>
          <a:prstGeom prst="rect">
            <a:avLst/>
          </a:prstGeom>
          <a:ln w="57150">
            <a:solidFill>
              <a:schemeClr val="accent4">
                <a:lumMod val="50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F9317A-13E3-B441-9DA8-5F6EED28A0E9}"/>
              </a:ext>
            </a:extLst>
          </p:cNvPr>
          <p:cNvSpPr txBox="1"/>
          <p:nvPr/>
        </p:nvSpPr>
        <p:spPr>
          <a:xfrm>
            <a:off x="5710129" y="920621"/>
            <a:ext cx="2873829" cy="5016758"/>
          </a:xfrm>
          <a:prstGeom prst="rect">
            <a:avLst/>
          </a:prstGeom>
          <a:solidFill>
            <a:schemeClr val="bg1">
              <a:tint val="90000"/>
            </a:schemeClr>
          </a:solidFill>
          <a:ln w="44450">
            <a:solidFill>
              <a:srgbClr val="8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Many steps along the signal transduction pathway allow many opportunities to tweak the cell’s response</a:t>
            </a:r>
          </a:p>
          <a:p>
            <a:endParaRPr lang="en-US" sz="2000" dirty="0"/>
          </a:p>
          <a:p>
            <a:r>
              <a:rPr lang="en-US" sz="2000" dirty="0"/>
              <a:t>Different combinations of interactors/binding partners have different “outputs”</a:t>
            </a:r>
          </a:p>
          <a:p>
            <a:endParaRPr lang="en-US" sz="2000" dirty="0"/>
          </a:p>
          <a:p>
            <a:r>
              <a:rPr lang="en-US" sz="2000" dirty="0"/>
              <a:t>Not all disruptions in the pathway are identical…</a:t>
            </a:r>
          </a:p>
        </p:txBody>
      </p:sp>
    </p:spTree>
    <p:extLst>
      <p:ext uri="{BB962C8B-B14F-4D97-AF65-F5344CB8AC3E}">
        <p14:creationId xmlns:p14="http://schemas.microsoft.com/office/powerpoint/2010/main" val="26532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A145F-46B5-B845-BA6B-B5CF3A125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</p:spPr>
        <p:txBody>
          <a:bodyPr/>
          <a:lstStyle/>
          <a:p>
            <a:r>
              <a:rPr lang="en-US" dirty="0"/>
              <a:t>Upcoming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0FF62-28D7-B443-82FE-1B038E2B0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05" y="2194560"/>
            <a:ext cx="8213411" cy="4480560"/>
          </a:xfrm>
        </p:spPr>
        <p:txBody>
          <a:bodyPr>
            <a:normAutofit/>
          </a:bodyPr>
          <a:lstStyle/>
          <a:p>
            <a:r>
              <a:rPr lang="en-US" sz="2400" dirty="0"/>
              <a:t>Primary research article and </a:t>
            </a:r>
            <a:r>
              <a:rPr lang="en-US" sz="2400"/>
              <a:t>workshop Monday 2/3</a:t>
            </a:r>
          </a:p>
          <a:p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term project due next week 2/4: </a:t>
            </a:r>
          </a:p>
          <a:p>
            <a:pPr marL="0" indent="0">
              <a:buNone/>
            </a:pPr>
            <a:r>
              <a:rPr lang="en-US" sz="2400" b="1" dirty="0"/>
              <a:t>Essay and graphical depiction of the pathway in which your cancer gene normally functions. </a:t>
            </a:r>
          </a:p>
          <a:p>
            <a:pPr lvl="1"/>
            <a:r>
              <a:rPr lang="en-US" sz="2000" dirty="0"/>
              <a:t>Requires a </a:t>
            </a:r>
            <a:r>
              <a:rPr lang="en-US" sz="2000" b="1" i="1" dirty="0"/>
              <a:t>minimum</a:t>
            </a:r>
            <a:r>
              <a:rPr lang="en-US" sz="2000" dirty="0"/>
              <a:t> of 4 primary research articles to be used and cited within your report.</a:t>
            </a:r>
          </a:p>
          <a:p>
            <a:pPr lvl="1"/>
            <a:r>
              <a:rPr lang="en-US" sz="2000" dirty="0"/>
              <a:t>Optional: If you have questions about whether the articles you have identified are primary research articles, please ask BEFORE the assignment is due!</a:t>
            </a:r>
          </a:p>
          <a:p>
            <a:pPr lvl="1"/>
            <a:r>
              <a:rPr lang="en-US" sz="2000" dirty="0"/>
              <a:t>Refer to the instructions and grading rubric for this assignment on canvas for further details</a:t>
            </a:r>
          </a:p>
        </p:txBody>
      </p:sp>
    </p:spTree>
    <p:extLst>
      <p:ext uri="{BB962C8B-B14F-4D97-AF65-F5344CB8AC3E}">
        <p14:creationId xmlns:p14="http://schemas.microsoft.com/office/powerpoint/2010/main" val="4058778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90C7-42BF-F045-B65E-FC01F1D40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EGFR, BRAF, or RAS?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728B-04C9-5C46-A1E7-6E847E639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218" y="2210766"/>
            <a:ext cx="3886682" cy="405556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The manner in which growth signaling is altered is varied</a:t>
            </a:r>
          </a:p>
          <a:p>
            <a:r>
              <a:rPr lang="en-US" dirty="0"/>
              <a:t>Different genes are mutated in different cancer types</a:t>
            </a:r>
          </a:p>
          <a:p>
            <a:r>
              <a:rPr lang="en-US" dirty="0"/>
              <a:t>Explanation for such strong inter-tumor-type variations are lacking…</a:t>
            </a:r>
          </a:p>
        </p:txBody>
      </p:sp>
      <p:pic>
        <p:nvPicPr>
          <p:cNvPr id="4" name="Picture 2" descr="figure_06_34">
            <a:extLst>
              <a:ext uri="{FF2B5EF4-FFF2-40B4-BE49-F238E27FC236}">
                <a16:creationId xmlns:a16="http://schemas.microsoft.com/office/drawing/2014/main" id="{573922AB-BBF9-4647-A77E-875C20DAB4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32"/>
          <a:stretch/>
        </p:blipFill>
        <p:spPr bwMode="auto">
          <a:xfrm>
            <a:off x="0" y="2036766"/>
            <a:ext cx="4908712" cy="4595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5403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32880-5F12-1B44-8B33-BE1B4A2617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Tumor Suppressor Genes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7 Objectives: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Be able to provide examples of how we know tumor suppressor function is recessive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Understand the term “loss of </a:t>
            </a:r>
            <a:r>
              <a:rPr lang="en-US" dirty="0" err="1"/>
              <a:t>heterozygosity</a:t>
            </a:r>
            <a:r>
              <a:rPr lang="en-US" dirty="0"/>
              <a:t>”, be able to provide an example of how LOH happens, and how it relates to tumor development</a:t>
            </a:r>
          </a:p>
        </p:txBody>
      </p:sp>
    </p:spTree>
    <p:extLst>
      <p:ext uri="{BB962C8B-B14F-4D97-AF65-F5344CB8AC3E}">
        <p14:creationId xmlns:p14="http://schemas.microsoft.com/office/powerpoint/2010/main" val="1596813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507B2-8369-794A-B334-614F74185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Recessive Nature of Cancer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F0A26-AB15-8C40-9463-69B109BA8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561" y="2306195"/>
            <a:ext cx="5868365" cy="4013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Cell fusion experiments  joined a normal cell with a cancer cell</a:t>
            </a:r>
          </a:p>
          <a:p>
            <a:r>
              <a:rPr lang="en-US" dirty="0"/>
              <a:t>If cancer-promoting lesions are dominant (like viral oncogenes), the hybrid will be tumorigenic</a:t>
            </a:r>
          </a:p>
          <a:p>
            <a:r>
              <a:rPr lang="en-US" dirty="0"/>
              <a:t>If cancer-promoting lesions are recessive, the hybrid will not be tumorigenic</a:t>
            </a:r>
          </a:p>
          <a:p>
            <a:pPr lvl="1"/>
            <a:r>
              <a:rPr lang="en-US" dirty="0"/>
              <a:t>Wild type genes antagonize the cancer phenotype</a:t>
            </a:r>
          </a:p>
          <a:p>
            <a:pPr lvl="1"/>
            <a:r>
              <a:rPr lang="en-US" dirty="0"/>
              <a:t>The cancer gene must be a negative regulator of proliferation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sym typeface="Wingdings" pitchFamily="2" charset="2"/>
              </a:rPr>
              <a:t>tumor suppressor</a:t>
            </a:r>
            <a:endParaRPr lang="en-US" b="1" dirty="0"/>
          </a:p>
        </p:txBody>
      </p:sp>
      <p:pic>
        <p:nvPicPr>
          <p:cNvPr id="4" name="Picture 2" descr="figure_07_01a">
            <a:extLst>
              <a:ext uri="{FF2B5EF4-FFF2-40B4-BE49-F238E27FC236}">
                <a16:creationId xmlns:a16="http://schemas.microsoft.com/office/drawing/2014/main" id="{A8BE8846-06EE-DA4D-BD17-4C67C27C5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056" y="2153629"/>
            <a:ext cx="2694757" cy="4554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74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457C0-1BB3-2247-96BA-8DCA88499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Recessive Nature of Cancer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CFF21-B328-5A48-9EC9-0BA4B8692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Argument for:</a:t>
            </a:r>
          </a:p>
          <a:p>
            <a:r>
              <a:rPr lang="en-US" dirty="0"/>
              <a:t>Many many ways to </a:t>
            </a:r>
            <a:r>
              <a:rPr lang="en-US" b="1" i="1" dirty="0"/>
              <a:t>inactivate</a:t>
            </a:r>
            <a:r>
              <a:rPr lang="en-US" dirty="0"/>
              <a:t> a gene</a:t>
            </a:r>
          </a:p>
          <a:p>
            <a:r>
              <a:rPr lang="en-US" dirty="0"/>
              <a:t>Comparatively few ways to </a:t>
            </a:r>
            <a:r>
              <a:rPr lang="en-US" b="1" i="1" dirty="0"/>
              <a:t>activate</a:t>
            </a:r>
            <a:r>
              <a:rPr lang="en-US" dirty="0"/>
              <a:t> a gene (only specific mutations/fusions)</a:t>
            </a:r>
          </a:p>
          <a:p>
            <a:pPr marL="0" indent="0">
              <a:buNone/>
            </a:pPr>
            <a:r>
              <a:rPr lang="en-US" dirty="0"/>
              <a:t>Argument against:</a:t>
            </a:r>
          </a:p>
          <a:p>
            <a:r>
              <a:rPr lang="en-US" dirty="0"/>
              <a:t>But chance mutations to BOTH copies of the same gene in the SAME cells is highly unlikely/would take several decades…</a:t>
            </a:r>
          </a:p>
        </p:txBody>
      </p:sp>
    </p:spTree>
    <p:extLst>
      <p:ext uri="{BB962C8B-B14F-4D97-AF65-F5344CB8AC3E}">
        <p14:creationId xmlns:p14="http://schemas.microsoft.com/office/powerpoint/2010/main" val="236097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FB003-F44E-AF4C-8D38-D008D12AB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rare disease yields insight into cancer genetics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5B89C-61F0-DF46-B26F-33C7D3871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291435" y="2473969"/>
            <a:ext cx="1937240" cy="60932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3313" name="Picture 1" descr="http://3.bp.blogspot.com/-PLM9Wcudb3w/TivqngL6ilI/AAAAAAAAAVw/4LPcPulR5fM/s1600/retinoblastoma-2387.jpg">
            <a:extLst>
              <a:ext uri="{FF2B5EF4-FFF2-40B4-BE49-F238E27FC236}">
                <a16:creationId xmlns:a16="http://schemas.microsoft.com/office/drawing/2014/main" id="{A42189F3-2437-904F-A6A7-4D476D9AE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38" y="3113589"/>
            <a:ext cx="3494848" cy="2313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0E1B2C-C0E8-4849-BEFB-89FB39409C56}"/>
              </a:ext>
            </a:extLst>
          </p:cNvPr>
          <p:cNvSpPr txBox="1"/>
          <p:nvPr/>
        </p:nvSpPr>
        <p:spPr>
          <a:xfrm>
            <a:off x="4051140" y="1984519"/>
            <a:ext cx="48626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Retinoblastoma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Develops from immature cells of the retina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Accounts for ~2% of childhood cancers (~200-300 children diagnosed each year)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½ are inherited (family history)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½ are sporadic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Inherited retinoblastoma is often bilateral (both eyes)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Sporadic retinoblastoma is unilateral (one eye)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Bilateral cases (hereditary) are diagnosed at 14-16mo, sporadic at nearly 24-30mo</a:t>
            </a:r>
          </a:p>
        </p:txBody>
      </p:sp>
    </p:spTree>
    <p:extLst>
      <p:ext uri="{BB962C8B-B14F-4D97-AF65-F5344CB8AC3E}">
        <p14:creationId xmlns:p14="http://schemas.microsoft.com/office/powerpoint/2010/main" val="18754487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4D32-7A79-FB45-9B48-E350B9D98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Genetics of a tumor suppressor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ACD19-2074-4F44-8730-763003B7B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9888" y="2595562"/>
            <a:ext cx="5565011" cy="3423273"/>
          </a:xfrm>
        </p:spPr>
        <p:txBody>
          <a:bodyPr>
            <a:normAutofit/>
          </a:bodyPr>
          <a:lstStyle/>
          <a:p>
            <a:r>
              <a:rPr lang="en-US" dirty="0"/>
              <a:t>The kinetics of development of unilateral vs bilateral retinoblastoma suggested a “two hit” hypothesis for unilateral cases</a:t>
            </a:r>
          </a:p>
          <a:p>
            <a:pPr lvl="1"/>
            <a:r>
              <a:rPr lang="en-US" dirty="0"/>
              <a:t>i.e. two somatic mutations were required for unilateral retinoblastoma</a:t>
            </a:r>
          </a:p>
          <a:p>
            <a:pPr lvl="1"/>
            <a:r>
              <a:rPr lang="en-US" dirty="0"/>
              <a:t>This hypothesis didn’t require that both mutations be in the </a:t>
            </a:r>
            <a:r>
              <a:rPr lang="en-US" b="1" i="1" dirty="0"/>
              <a:t>same</a:t>
            </a:r>
            <a:r>
              <a:rPr lang="en-US" dirty="0"/>
              <a:t> gene</a:t>
            </a:r>
          </a:p>
          <a:p>
            <a:pPr lvl="1"/>
            <a:r>
              <a:rPr lang="en-US" dirty="0"/>
              <a:t>we now know it is mutation to both copies of the RB1 gene that is limiting for retinoblastoma</a:t>
            </a:r>
          </a:p>
        </p:txBody>
      </p:sp>
      <p:pic>
        <p:nvPicPr>
          <p:cNvPr id="6" name="Picture 2" descr="figure_07_05">
            <a:extLst>
              <a:ext uri="{FF2B5EF4-FFF2-40B4-BE49-F238E27FC236}">
                <a16:creationId xmlns:a16="http://schemas.microsoft.com/office/drawing/2014/main" id="{3C676F73-5D18-9043-89DB-8CDD5B2DC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19" y="2234196"/>
            <a:ext cx="2564268" cy="4393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1826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85488-9388-1447-BB22-370A694D4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123855"/>
            <a:ext cx="4826642" cy="1908711"/>
          </a:xfrm>
        </p:spPr>
        <p:txBody>
          <a:bodyPr>
            <a:normAutofit/>
          </a:bodyPr>
          <a:lstStyle/>
          <a:p>
            <a:r>
              <a:rPr lang="en-US" dirty="0"/>
              <a:t>Dynamics of retinoblastoma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8571-8474-0B4B-90C1-0F0311ACB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942" y="3206187"/>
            <a:ext cx="4434403" cy="336108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Sporadic retinoblastoma</a:t>
            </a:r>
          </a:p>
          <a:p>
            <a:pPr lvl="1"/>
            <a:r>
              <a:rPr lang="en-US" dirty="0"/>
              <a:t>Only one/few cells have an </a:t>
            </a:r>
            <a:r>
              <a:rPr lang="en-US" dirty="0" err="1"/>
              <a:t>Rb</a:t>
            </a:r>
            <a:r>
              <a:rPr lang="en-US" dirty="0"/>
              <a:t> mutation</a:t>
            </a:r>
          </a:p>
          <a:p>
            <a:pPr lvl="1"/>
            <a:r>
              <a:rPr lang="en-US" dirty="0"/>
              <a:t>A second mutation must occur in the </a:t>
            </a:r>
            <a:r>
              <a:rPr lang="en-US" b="1" i="1" dirty="0"/>
              <a:t>same</a:t>
            </a:r>
            <a:r>
              <a:rPr lang="en-US" dirty="0"/>
              <a:t> cell to cause retinoblastoma</a:t>
            </a:r>
          </a:p>
          <a:p>
            <a:r>
              <a:rPr lang="en-US" dirty="0"/>
              <a:t>Inherited retinoblastoma</a:t>
            </a:r>
          </a:p>
          <a:p>
            <a:pPr lvl="1"/>
            <a:r>
              <a:rPr lang="en-US" dirty="0"/>
              <a:t>All cells in the body have a single </a:t>
            </a:r>
            <a:r>
              <a:rPr lang="en-US" dirty="0" err="1"/>
              <a:t>Rb</a:t>
            </a:r>
            <a:r>
              <a:rPr lang="en-US" dirty="0"/>
              <a:t> mutation</a:t>
            </a:r>
          </a:p>
          <a:p>
            <a:pPr lvl="1"/>
            <a:r>
              <a:rPr lang="en-US" dirty="0"/>
              <a:t>A second mutation in </a:t>
            </a:r>
            <a:r>
              <a:rPr lang="en-US" dirty="0" err="1"/>
              <a:t>Rb</a:t>
            </a:r>
            <a:r>
              <a:rPr lang="en-US" dirty="0"/>
              <a:t> in </a:t>
            </a:r>
            <a:r>
              <a:rPr lang="en-US" b="1" i="1" dirty="0"/>
              <a:t>any</a:t>
            </a:r>
            <a:r>
              <a:rPr lang="en-US" dirty="0"/>
              <a:t> retinal cell can cause retinoblastoma</a:t>
            </a:r>
          </a:p>
        </p:txBody>
      </p:sp>
      <p:pic>
        <p:nvPicPr>
          <p:cNvPr id="4" name="Picture 2" descr="figure_07_06">
            <a:extLst>
              <a:ext uri="{FF2B5EF4-FFF2-40B4-BE49-F238E27FC236}">
                <a16:creationId xmlns:a16="http://schemas.microsoft.com/office/drawing/2014/main" id="{E1FDE26A-78E6-DD40-AA1C-C7A014E38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345" y="1073978"/>
            <a:ext cx="4236341" cy="5493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324BB90-C5A8-D04F-8481-A6BE76E640E7}"/>
              </a:ext>
            </a:extLst>
          </p:cNvPr>
          <p:cNvSpPr/>
          <p:nvPr/>
        </p:nvSpPr>
        <p:spPr>
          <a:xfrm>
            <a:off x="4735346" y="856527"/>
            <a:ext cx="1642306" cy="57107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7FAF0A-BF2F-1442-BBF2-B59515CFAD24}"/>
              </a:ext>
            </a:extLst>
          </p:cNvPr>
          <p:cNvSpPr/>
          <p:nvPr/>
        </p:nvSpPr>
        <p:spPr>
          <a:xfrm>
            <a:off x="6481823" y="1004530"/>
            <a:ext cx="1320817" cy="9703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C4CF8B-46F2-4D49-8DB6-81D2C9827FC0}"/>
              </a:ext>
            </a:extLst>
          </p:cNvPr>
          <p:cNvSpPr/>
          <p:nvPr/>
        </p:nvSpPr>
        <p:spPr>
          <a:xfrm>
            <a:off x="6285054" y="5666375"/>
            <a:ext cx="1658412" cy="9703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50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C952F-0650-8C42-9380-E36D1090D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tumor suppressor function is conserved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F0D58-02F6-4844-8CD5-B54F99D11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90" y="2118360"/>
            <a:ext cx="8819909" cy="1258808"/>
          </a:xfrm>
        </p:spPr>
        <p:txBody>
          <a:bodyPr>
            <a:normAutofit/>
          </a:bodyPr>
          <a:lstStyle/>
          <a:p>
            <a:r>
              <a:rPr lang="en-US" dirty="0"/>
              <a:t>Hereditary </a:t>
            </a:r>
            <a:r>
              <a:rPr lang="en-US" dirty="0" err="1"/>
              <a:t>Rb</a:t>
            </a:r>
            <a:r>
              <a:rPr lang="en-US" dirty="0"/>
              <a:t>: all cells of the body have one ‘bad’ copy of RB1</a:t>
            </a:r>
          </a:p>
          <a:p>
            <a:r>
              <a:rPr lang="en-US" dirty="0"/>
              <a:t>Mutation of the ‘good’ copy in other cell types causes cancer</a:t>
            </a:r>
          </a:p>
        </p:txBody>
      </p:sp>
      <p:pic>
        <p:nvPicPr>
          <p:cNvPr id="4" name="Picture 2" descr="figure_07_04a">
            <a:extLst>
              <a:ext uri="{FF2B5EF4-FFF2-40B4-BE49-F238E27FC236}">
                <a16:creationId xmlns:a16="http://schemas.microsoft.com/office/drawing/2014/main" id="{C36A69F1-E193-2A45-AFBF-799F8E9F0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666" y="3457273"/>
            <a:ext cx="5159607" cy="3113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figure_07_06">
            <a:extLst>
              <a:ext uri="{FF2B5EF4-FFF2-40B4-BE49-F238E27FC236}">
                <a16:creationId xmlns:a16="http://schemas.microsoft.com/office/drawing/2014/main" id="{1C92BCA2-2815-404E-9B3F-F6C88ADCFB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569" b="42871"/>
          <a:stretch/>
        </p:blipFill>
        <p:spPr bwMode="auto">
          <a:xfrm>
            <a:off x="810228" y="3287210"/>
            <a:ext cx="1792207" cy="3283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4482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Growth Factors, Receptors, &amp; Cancer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5 objectives: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Be able to describe the chain of events that leads to tyrosine receptor ligand activation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Understand how arrows and lines are used to depict a proteins role in a pathway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Appreciate both the diversity of receptor signaling pathways, and the similarities they share with one-another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Begin to understand how activating mutations may be specifically targeted by therapeutic approaches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065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B27C0F-D405-9D4F-B720-F0BCD26ED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7364"/>
            <a:ext cx="8913813" cy="914400"/>
          </a:xfrm>
        </p:spPr>
        <p:txBody>
          <a:bodyPr>
            <a:normAutofit/>
          </a:bodyPr>
          <a:lstStyle/>
          <a:p>
            <a:r>
              <a:rPr lang="en-US" sz="2800" dirty="0"/>
              <a:t>External signals regulate gene expression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F38FDD3-F141-8143-BE61-B7D2B2EA11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868" r="40597" b="2729"/>
          <a:stretch/>
        </p:blipFill>
        <p:spPr>
          <a:xfrm>
            <a:off x="1528354" y="1643946"/>
            <a:ext cx="2468880" cy="485431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4A8C92-F3BF-B547-B085-812E718BD4A3}"/>
              </a:ext>
            </a:extLst>
          </p:cNvPr>
          <p:cNvSpPr txBox="1"/>
          <p:nvPr/>
        </p:nvSpPr>
        <p:spPr>
          <a:xfrm>
            <a:off x="3056709" y="1658981"/>
            <a:ext cx="5917475" cy="646331"/>
          </a:xfrm>
          <a:prstGeom prst="rect">
            <a:avLst/>
          </a:prstGeom>
          <a:solidFill>
            <a:schemeClr val="bg1">
              <a:tint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1. Growth factor (GF) molecules bind a receptor on the cell surface (</a:t>
            </a:r>
            <a:r>
              <a:rPr lang="en-US" b="1" dirty="0"/>
              <a:t>input</a:t>
            </a:r>
            <a:r>
              <a:rPr lang="en-US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B0DBF-465C-9A42-969F-78794AE33F4F}"/>
              </a:ext>
            </a:extLst>
          </p:cNvPr>
          <p:cNvSpPr txBox="1"/>
          <p:nvPr/>
        </p:nvSpPr>
        <p:spPr>
          <a:xfrm>
            <a:off x="313508" y="2416629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 membrane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C73E4E-C288-8248-9FDE-C8C9E66AD41C}"/>
              </a:ext>
            </a:extLst>
          </p:cNvPr>
          <p:cNvSpPr txBox="1"/>
          <p:nvPr/>
        </p:nvSpPr>
        <p:spPr>
          <a:xfrm>
            <a:off x="-65315" y="5042451"/>
            <a:ext cx="239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Nuclear membrane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37D223-760B-694F-ACB7-B815A43B14C8}"/>
              </a:ext>
            </a:extLst>
          </p:cNvPr>
          <p:cNvSpPr txBox="1"/>
          <p:nvPr/>
        </p:nvSpPr>
        <p:spPr>
          <a:xfrm>
            <a:off x="175098" y="3682272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cytoplasm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D8105E-97DD-E842-B459-5CF0BE2EBB66}"/>
              </a:ext>
            </a:extLst>
          </p:cNvPr>
          <p:cNvSpPr txBox="1"/>
          <p:nvPr/>
        </p:nvSpPr>
        <p:spPr>
          <a:xfrm>
            <a:off x="0" y="5815134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nucleoplasm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3FC6DA-A709-7348-BAEE-9888EDDD4E46}"/>
              </a:ext>
            </a:extLst>
          </p:cNvPr>
          <p:cNvSpPr txBox="1"/>
          <p:nvPr/>
        </p:nvSpPr>
        <p:spPr>
          <a:xfrm>
            <a:off x="3148150" y="2924240"/>
            <a:ext cx="5917475" cy="646331"/>
          </a:xfrm>
          <a:prstGeom prst="rect">
            <a:avLst/>
          </a:prstGeom>
          <a:solidFill>
            <a:schemeClr val="bg1">
              <a:tint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2. Cytoplasmic domain of the receptor initiates a signal cascade (</a:t>
            </a:r>
            <a:r>
              <a:rPr lang="en-US" b="1" dirty="0"/>
              <a:t>processing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96A1C7-4671-3145-8057-5D2B27C28081}"/>
              </a:ext>
            </a:extLst>
          </p:cNvPr>
          <p:cNvSpPr txBox="1"/>
          <p:nvPr/>
        </p:nvSpPr>
        <p:spPr>
          <a:xfrm>
            <a:off x="4027419" y="4783314"/>
            <a:ext cx="49165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Signal is relayed across the nuclear membrane where transcription factors are activated (</a:t>
            </a:r>
            <a:r>
              <a:rPr lang="en-US" b="1" dirty="0"/>
              <a:t>processing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r>
              <a:rPr lang="en-US" dirty="0"/>
              <a:t>4. Genes are expressed that promote growth, survival, proliferation, </a:t>
            </a:r>
            <a:r>
              <a:rPr lang="en-US" dirty="0" err="1"/>
              <a:t>etc</a:t>
            </a:r>
            <a:r>
              <a:rPr lang="en-US" dirty="0"/>
              <a:t> (</a:t>
            </a:r>
            <a:r>
              <a:rPr lang="en-US" b="1" dirty="0"/>
              <a:t>output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5194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B27C0F-D405-9D4F-B720-F0BCD26ED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7364"/>
            <a:ext cx="8913813" cy="914400"/>
          </a:xfrm>
        </p:spPr>
        <p:txBody>
          <a:bodyPr>
            <a:normAutofit/>
          </a:bodyPr>
          <a:lstStyle/>
          <a:p>
            <a:r>
              <a:rPr lang="en-US" sz="2800" dirty="0"/>
              <a:t>Growth factor signaling: the complexity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ABB71-C215-1545-BDFE-0C6BC7427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2" descr="figure_05_01">
            <a:extLst>
              <a:ext uri="{FF2B5EF4-FFF2-40B4-BE49-F238E27FC236}">
                <a16:creationId xmlns:a16="http://schemas.microsoft.com/office/drawing/2014/main" id="{947174FE-64D0-AF4C-B6DC-2ED1872993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85"/>
          <a:stretch/>
        </p:blipFill>
        <p:spPr bwMode="auto">
          <a:xfrm>
            <a:off x="844062" y="1581056"/>
            <a:ext cx="7537938" cy="5181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1E9CB1-C555-8F41-9641-1A47FAAB3190}"/>
              </a:ext>
            </a:extLst>
          </p:cNvPr>
          <p:cNvSpPr txBox="1"/>
          <p:nvPr/>
        </p:nvSpPr>
        <p:spPr>
          <a:xfrm>
            <a:off x="1005840" y="3853543"/>
            <a:ext cx="6008914" cy="1015663"/>
          </a:xfrm>
          <a:prstGeom prst="rect">
            <a:avLst/>
          </a:prstGeom>
          <a:solidFill>
            <a:schemeClr val="bg1">
              <a:tint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These are the pathways relevant to just one family of receptors called receptor tyrosine kinases</a:t>
            </a:r>
          </a:p>
        </p:txBody>
      </p:sp>
    </p:spTree>
    <p:extLst>
      <p:ext uri="{BB962C8B-B14F-4D97-AF65-F5344CB8AC3E}">
        <p14:creationId xmlns:p14="http://schemas.microsoft.com/office/powerpoint/2010/main" val="243862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B27C0F-D405-9D4F-B720-F0BCD26ED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7364"/>
            <a:ext cx="8913813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might growth factor signaling be disrupted in cancer?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ABB71-C215-1545-BDFE-0C6BC7427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2" descr="figure_05_01">
            <a:extLst>
              <a:ext uri="{FF2B5EF4-FFF2-40B4-BE49-F238E27FC236}">
                <a16:creationId xmlns:a16="http://schemas.microsoft.com/office/drawing/2014/main" id="{947174FE-64D0-AF4C-B6DC-2ED1872993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85"/>
          <a:stretch/>
        </p:blipFill>
        <p:spPr bwMode="auto">
          <a:xfrm>
            <a:off x="844062" y="1581056"/>
            <a:ext cx="7537938" cy="5181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4FC227C-ED76-2545-A5DD-FEE0EBF749EB}"/>
              </a:ext>
            </a:extLst>
          </p:cNvPr>
          <p:cNvSpPr/>
          <p:nvPr/>
        </p:nvSpPr>
        <p:spPr>
          <a:xfrm>
            <a:off x="1815737" y="2595562"/>
            <a:ext cx="4598126" cy="461147"/>
          </a:xfrm>
          <a:prstGeom prst="rect">
            <a:avLst/>
          </a:prstGeom>
          <a:noFill/>
          <a:ln w="50800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D57CD2-87CD-9140-BC34-9EEAD20C4A93}"/>
              </a:ext>
            </a:extLst>
          </p:cNvPr>
          <p:cNvSpPr txBox="1"/>
          <p:nvPr/>
        </p:nvSpPr>
        <p:spPr>
          <a:xfrm>
            <a:off x="6488461" y="1924806"/>
            <a:ext cx="1893539" cy="2246769"/>
          </a:xfrm>
          <a:prstGeom prst="rect">
            <a:avLst/>
          </a:prstGeom>
          <a:solidFill>
            <a:schemeClr val="bg1">
              <a:tint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800000"/>
                </a:solidFill>
              </a:rPr>
              <a:t>Bypass the input and make receptors active without growth factor!</a:t>
            </a:r>
          </a:p>
        </p:txBody>
      </p:sp>
    </p:spTree>
    <p:extLst>
      <p:ext uri="{BB962C8B-B14F-4D97-AF65-F5344CB8AC3E}">
        <p14:creationId xmlns:p14="http://schemas.microsoft.com/office/powerpoint/2010/main" val="213493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A012E-4428-6A41-8E45-420C76D07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Dissecting receptor tyrosine kinases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2322C-D66E-4E43-9139-05BD09908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906" y="2226766"/>
            <a:ext cx="8041994" cy="4039564"/>
          </a:xfrm>
        </p:spPr>
        <p:txBody>
          <a:bodyPr>
            <a:normAutofit/>
          </a:bodyPr>
          <a:lstStyle/>
          <a:p>
            <a:r>
              <a:rPr lang="en-US" dirty="0"/>
              <a:t>Epidermal growth factor (EGF): small extracellular proteins that induce a growth stimulatory signal</a:t>
            </a:r>
          </a:p>
          <a:p>
            <a:r>
              <a:rPr lang="en-US" dirty="0"/>
              <a:t>EGF receptor (EGFR): is activated by binding of EGF</a:t>
            </a:r>
          </a:p>
          <a:p>
            <a:r>
              <a:rPr lang="en-US" dirty="0"/>
              <a:t>EGFR protein has 3 domains</a:t>
            </a:r>
          </a:p>
          <a:p>
            <a:pPr lvl="1"/>
            <a:r>
              <a:rPr lang="en-US" dirty="0"/>
              <a:t>Extracellular domain</a:t>
            </a:r>
          </a:p>
          <a:p>
            <a:pPr lvl="1"/>
            <a:r>
              <a:rPr lang="en-US" dirty="0"/>
              <a:t>Transmembrane domain</a:t>
            </a:r>
          </a:p>
          <a:p>
            <a:pPr lvl="1"/>
            <a:r>
              <a:rPr lang="en-US" dirty="0"/>
              <a:t>Intracellular (cytoplasmic domain)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 descr="figure_05_08a">
            <a:extLst>
              <a:ext uri="{FF2B5EF4-FFF2-40B4-BE49-F238E27FC236}">
                <a16:creationId xmlns:a16="http://schemas.microsoft.com/office/drawing/2014/main" id="{64A585D3-2740-CE45-A4FB-A560DE74EE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59" b="7847"/>
          <a:stretch/>
        </p:blipFill>
        <p:spPr bwMode="auto">
          <a:xfrm>
            <a:off x="204787" y="5130367"/>
            <a:ext cx="8520113" cy="1585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020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04DD2-1781-994D-BC4E-DF7D54978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RTKS share homology</a:t>
            </a:r>
          </a:p>
        </p:txBody>
      </p:sp>
      <p:pic>
        <p:nvPicPr>
          <p:cNvPr id="5" name="Picture 2" descr="figure_05_09">
            <a:extLst>
              <a:ext uri="{FF2B5EF4-FFF2-40B4-BE49-F238E27FC236}">
                <a16:creationId xmlns:a16="http://schemas.microsoft.com/office/drawing/2014/main" id="{AB3441E0-BECD-AE4F-AF72-867EADAE14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09"/>
          <a:stretch/>
        </p:blipFill>
        <p:spPr bwMode="auto">
          <a:xfrm>
            <a:off x="2027456" y="2135800"/>
            <a:ext cx="6929981" cy="4415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9A80AC-EA02-2D41-B2A9-D965D3081436}"/>
              </a:ext>
            </a:extLst>
          </p:cNvPr>
          <p:cNvSpPr txBox="1"/>
          <p:nvPr/>
        </p:nvSpPr>
        <p:spPr>
          <a:xfrm>
            <a:off x="142151" y="5497975"/>
            <a:ext cx="2276957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Homology to the viral oncogene </a:t>
            </a:r>
            <a:r>
              <a:rPr lang="en-US" dirty="0" err="1">
                <a:solidFill>
                  <a:srgbClr val="C00000"/>
                </a:solidFill>
              </a:rPr>
              <a:t>Src</a:t>
            </a:r>
            <a:endParaRPr lang="en-US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00000"/>
                </a:solidFill>
              </a:rPr>
              <a:t>Src</a:t>
            </a:r>
            <a:r>
              <a:rPr lang="en-US" dirty="0">
                <a:solidFill>
                  <a:srgbClr val="C00000"/>
                </a:solidFill>
              </a:rPr>
              <a:t> has kinase function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5DCBF4-0934-484E-B082-9925E8C7076B}"/>
              </a:ext>
            </a:extLst>
          </p:cNvPr>
          <p:cNvCxnSpPr>
            <a:cxnSpLocks/>
          </p:cNvCxnSpPr>
          <p:nvPr/>
        </p:nvCxnSpPr>
        <p:spPr>
          <a:xfrm flipV="1">
            <a:off x="2027456" y="5109408"/>
            <a:ext cx="738894" cy="38856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F4A535E-E0BB-4948-A511-12A1B5EF9046}"/>
              </a:ext>
            </a:extLst>
          </p:cNvPr>
          <p:cNvSpPr txBox="1"/>
          <p:nvPr/>
        </p:nvSpPr>
        <p:spPr>
          <a:xfrm>
            <a:off x="7303107" y="5073943"/>
            <a:ext cx="18408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How does the membrane dictate the need for these receptors?</a:t>
            </a:r>
          </a:p>
        </p:txBody>
      </p:sp>
    </p:spTree>
    <p:extLst>
      <p:ext uri="{BB962C8B-B14F-4D97-AF65-F5344CB8AC3E}">
        <p14:creationId xmlns:p14="http://schemas.microsoft.com/office/powerpoint/2010/main" val="171265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B14B-2FC5-6E49-AB88-EFF4234FF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123856"/>
            <a:ext cx="7615645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Why are receptors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89FCE-7EAD-C549-AB7E-42499591B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747" y="2599509"/>
            <a:ext cx="8229983" cy="3843933"/>
          </a:xfrm>
        </p:spPr>
        <p:txBody>
          <a:bodyPr>
            <a:normAutofit/>
          </a:bodyPr>
          <a:lstStyle/>
          <a:p>
            <a:r>
              <a:rPr lang="en-US" sz="2400" dirty="0"/>
              <a:t>What does the membrane look like?</a:t>
            </a:r>
          </a:p>
          <a:p>
            <a:pPr lvl="1"/>
            <a:r>
              <a:rPr lang="en-US" sz="2000" dirty="0"/>
              <a:t>Lipid bilayer with a hydrophobic center</a:t>
            </a:r>
          </a:p>
          <a:p>
            <a:r>
              <a:rPr lang="en-US" sz="2400" dirty="0"/>
              <a:t>Cell membrane is impermeable to polypeptides and polar molecules (like most ligands) 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	 </a:t>
            </a:r>
            <a:r>
              <a:rPr lang="en-US" sz="2400" b="1" dirty="0">
                <a:sym typeface="Wingdings" pitchFamily="2" charset="2"/>
              </a:rPr>
              <a:t>receptors that span the membrane are 	required to transmit the ligand’s signal across 	the membrane!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7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3358</TotalTime>
  <Words>1310</Words>
  <Application>Microsoft Macintosh PowerPoint</Application>
  <PresentationFormat>On-screen Show (4:3)</PresentationFormat>
  <Paragraphs>162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Century Gothic</vt:lpstr>
      <vt:lpstr>Symbol</vt:lpstr>
      <vt:lpstr>Wingdings</vt:lpstr>
      <vt:lpstr>Wingdings 2</vt:lpstr>
      <vt:lpstr>Perception</vt:lpstr>
      <vt:lpstr>Quiz #1 overview</vt:lpstr>
      <vt:lpstr>Upcoming assignment</vt:lpstr>
      <vt:lpstr>Growth Factors, Receptors, &amp; Cancer</vt:lpstr>
      <vt:lpstr>External signals regulate gene expression</vt:lpstr>
      <vt:lpstr>Growth factor signaling: the complexity</vt:lpstr>
      <vt:lpstr>How might growth factor signaling be disrupted in cancer?</vt:lpstr>
      <vt:lpstr>Dissecting receptor tyrosine kinases</vt:lpstr>
      <vt:lpstr>RTKS share homology</vt:lpstr>
      <vt:lpstr>Why are receptors needed?</vt:lpstr>
      <vt:lpstr>Autophosphorylation activates receptor tyrosine kinases</vt:lpstr>
      <vt:lpstr>Life in the membrane</vt:lpstr>
      <vt:lpstr>Biochemistry of cancer</vt:lpstr>
      <vt:lpstr>Trans-phosphorylation is key to initiating a signal cascade</vt:lpstr>
      <vt:lpstr>Variations on a theme</vt:lpstr>
      <vt:lpstr>Corrupting the pathway</vt:lpstr>
      <vt:lpstr>Trans-phosphorylation is key to initiating a signal cascade</vt:lpstr>
      <vt:lpstr>Secondary signaling by RTKs</vt:lpstr>
      <vt:lpstr>Bypassing the need for RTKs</vt:lpstr>
      <vt:lpstr>PowerPoint Presentation</vt:lpstr>
      <vt:lpstr>EGFR, BRAF, or RAS?</vt:lpstr>
      <vt:lpstr>Tumor Suppressor Genes</vt:lpstr>
      <vt:lpstr>Recessive Nature of Cancer</vt:lpstr>
      <vt:lpstr>Recessive Nature of Cancer</vt:lpstr>
      <vt:lpstr>A rare disease yields insight into cancer genetics</vt:lpstr>
      <vt:lpstr>Genetics of a tumor suppressor</vt:lpstr>
      <vt:lpstr>Dynamics of retinoblastoma</vt:lpstr>
      <vt:lpstr>tumor suppressor function is conserved</vt:lpstr>
    </vt:vector>
  </TitlesOfParts>
  <Company>WPI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3: Objectives</dc:title>
  <dc:creator>Amity Manning</dc:creator>
  <cp:lastModifiedBy>Manning, Amity L</cp:lastModifiedBy>
  <cp:revision>125</cp:revision>
  <dcterms:created xsi:type="dcterms:W3CDTF">2019-01-10T15:40:22Z</dcterms:created>
  <dcterms:modified xsi:type="dcterms:W3CDTF">2020-01-28T18:07:12Z</dcterms:modified>
</cp:coreProperties>
</file>