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98" r:id="rId2"/>
    <p:sldId id="377" r:id="rId3"/>
    <p:sldId id="381" r:id="rId4"/>
    <p:sldId id="378" r:id="rId5"/>
    <p:sldId id="383" r:id="rId6"/>
    <p:sldId id="385" r:id="rId7"/>
    <p:sldId id="386" r:id="rId8"/>
    <p:sldId id="380" r:id="rId9"/>
    <p:sldId id="388" r:id="rId10"/>
    <p:sldId id="389" r:id="rId11"/>
    <p:sldId id="399" r:id="rId12"/>
    <p:sldId id="390" r:id="rId13"/>
    <p:sldId id="391" r:id="rId14"/>
    <p:sldId id="392" r:id="rId15"/>
    <p:sldId id="393" r:id="rId16"/>
    <p:sldId id="395" r:id="rId17"/>
    <p:sldId id="394" r:id="rId18"/>
    <p:sldId id="400" r:id="rId19"/>
    <p:sldId id="397" r:id="rId20"/>
    <p:sldId id="39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/>
    <p:restoredTop sz="91442"/>
  </p:normalViewPr>
  <p:slideViewPr>
    <p:cSldViewPr snapToGrid="0" snapToObjects="1">
      <p:cViewPr varScale="1">
        <p:scale>
          <a:sx n="99" d="100"/>
          <a:sy n="99" d="100"/>
        </p:scale>
        <p:origin x="8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F46CA-6EE0-A24E-8E90-BB7971EA3CAB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B39CE-B501-F445-9BFD-AEB03825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73CE-FA54-E845-9B34-6554CF06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47DD-AA14-EE41-9B85-8D79EBA4C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05" y="2384385"/>
            <a:ext cx="7995695" cy="4247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Chapter 7 objectives</a:t>
            </a:r>
          </a:p>
          <a:p>
            <a:r>
              <a:rPr lang="en-US" dirty="0"/>
              <a:t>Understand how LOH contributes to loss of tumor suppressor function</a:t>
            </a:r>
          </a:p>
          <a:p>
            <a:r>
              <a:rPr lang="en-US" dirty="0"/>
              <a:t>Be able to describe 4 ways to achieve LOH </a:t>
            </a:r>
          </a:p>
          <a:p>
            <a:r>
              <a:rPr lang="en-US" dirty="0"/>
              <a:t>Know what the consequences of LOH are on:</a:t>
            </a:r>
          </a:p>
          <a:p>
            <a:pPr lvl="1"/>
            <a:r>
              <a:rPr lang="en-US" dirty="0"/>
              <a:t>Each allele of the tumor suppressor</a:t>
            </a:r>
          </a:p>
          <a:p>
            <a:pPr lvl="1"/>
            <a:r>
              <a:rPr lang="en-US" dirty="0"/>
              <a:t>Each allele of a neighboring gene on the same chromosome</a:t>
            </a:r>
          </a:p>
          <a:p>
            <a:pPr lvl="1"/>
            <a:r>
              <a:rPr lang="en-US" dirty="0"/>
              <a:t>Each allele of a distant gene on the same chromosome</a:t>
            </a:r>
          </a:p>
          <a:p>
            <a:pPr lvl="1"/>
            <a:r>
              <a:rPr lang="en-US" dirty="0"/>
              <a:t>The appearance of the effected chromosome by karyotype analysis</a:t>
            </a:r>
          </a:p>
        </p:txBody>
      </p:sp>
    </p:spTree>
    <p:extLst>
      <p:ext uri="{BB962C8B-B14F-4D97-AF65-F5344CB8AC3E}">
        <p14:creationId xmlns:p14="http://schemas.microsoft.com/office/powerpoint/2010/main" val="428094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452A-E089-6E40-83C3-0B3C1E54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 conversion to promote LOH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9DE8-E13B-1E4B-8B9B-2819326A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08" y="2291938"/>
            <a:ext cx="7610476" cy="43172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Hopping to the homologous chromosome </a:t>
            </a:r>
            <a:r>
              <a:rPr lang="en-US" b="1" i="1" dirty="0"/>
              <a:t>during</a:t>
            </a:r>
            <a:r>
              <a:rPr lang="en-US" dirty="0"/>
              <a:t> replication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both copies of the tumor suppressor have the </a:t>
            </a:r>
            <a:r>
              <a:rPr lang="en-US" b="1" i="1" dirty="0"/>
              <a:t>same</a:t>
            </a:r>
            <a:r>
              <a:rPr lang="en-US" dirty="0"/>
              <a:t> mutation</a:t>
            </a:r>
          </a:p>
        </p:txBody>
      </p:sp>
      <p:pic>
        <p:nvPicPr>
          <p:cNvPr id="5" name="Picture 2" descr="figure_07_08">
            <a:extLst>
              <a:ext uri="{FF2B5EF4-FFF2-40B4-BE49-F238E27FC236}">
                <a16:creationId xmlns:a16="http://schemas.microsoft.com/office/drawing/2014/main" id="{927CDD41-2385-914C-B356-FBD99B99E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84" y="2805334"/>
            <a:ext cx="5382151" cy="2893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8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452A-E089-6E40-83C3-0B3C1E54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Similarities and differences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5BCFD7-23E1-0442-BC96-EAACE3E3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09954"/>
              </p:ext>
            </p:extLst>
          </p:nvPr>
        </p:nvGraphicFramePr>
        <p:xfrm>
          <a:off x="142504" y="2401462"/>
          <a:ext cx="8771310" cy="401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261">
                  <a:extLst>
                    <a:ext uri="{9D8B030D-6E8A-4147-A177-3AD203B41FA5}">
                      <a16:colId xmlns:a16="http://schemas.microsoft.com/office/drawing/2014/main" val="1811733184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4173086257"/>
                    </a:ext>
                  </a:extLst>
                </a:gridCol>
                <a:gridCol w="1604682">
                  <a:extLst>
                    <a:ext uri="{9D8B030D-6E8A-4147-A177-3AD203B41FA5}">
                      <a16:colId xmlns:a16="http://schemas.microsoft.com/office/drawing/2014/main" val="689815380"/>
                    </a:ext>
                  </a:extLst>
                </a:gridCol>
                <a:gridCol w="2330824">
                  <a:extLst>
                    <a:ext uri="{9D8B030D-6E8A-4147-A177-3AD203B41FA5}">
                      <a16:colId xmlns:a16="http://schemas.microsoft.com/office/drawing/2014/main" val="1710616193"/>
                    </a:ext>
                  </a:extLst>
                </a:gridCol>
                <a:gridCol w="1903414">
                  <a:extLst>
                    <a:ext uri="{9D8B030D-6E8A-4147-A177-3AD203B41FA5}">
                      <a16:colId xmlns:a16="http://schemas.microsoft.com/office/drawing/2014/main" val="3575620827"/>
                    </a:ext>
                  </a:extLst>
                </a:gridCol>
              </a:tblGrid>
              <a:tr h="1442749">
                <a:tc>
                  <a:txBody>
                    <a:bodyPr/>
                    <a:lstStyle/>
                    <a:p>
                      <a:r>
                        <a:rPr lang="en-US" sz="1600" dirty="0"/>
                        <a:t>LOH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different tumor suppressor alleles?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different non cancer gene alleles on chromosome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What stage of the cell cycle does this event happen?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changes obvious by Karyotype analysis?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9952"/>
                  </a:ext>
                </a:extLst>
              </a:tr>
              <a:tr h="783207">
                <a:tc>
                  <a:txBody>
                    <a:bodyPr/>
                    <a:lstStyle/>
                    <a:p>
                      <a:r>
                        <a:rPr lang="en-US" sz="1600" dirty="0"/>
                        <a:t>Mitotic recombination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5132"/>
                  </a:ext>
                </a:extLst>
              </a:tr>
              <a:tr h="501527">
                <a:tc>
                  <a:txBody>
                    <a:bodyPr/>
                    <a:lstStyle/>
                    <a:p>
                      <a:r>
                        <a:rPr lang="en-US" sz="1600" dirty="0"/>
                        <a:t>Hemizygosity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087842"/>
                  </a:ext>
                </a:extLst>
              </a:tr>
              <a:tr h="501527">
                <a:tc>
                  <a:txBody>
                    <a:bodyPr/>
                    <a:lstStyle/>
                    <a:p>
                      <a:r>
                        <a:rPr lang="en-US" sz="1600" dirty="0"/>
                        <a:t>Nondisjunction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17545"/>
                  </a:ext>
                </a:extLst>
              </a:tr>
              <a:tr h="783207">
                <a:tc>
                  <a:txBody>
                    <a:bodyPr/>
                    <a:lstStyle/>
                    <a:p>
                      <a:r>
                        <a:rPr lang="en-US" sz="1600" dirty="0"/>
                        <a:t>Gene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96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53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452A-E089-6E40-83C3-0B3C1E54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Similarities and differences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5BCFD7-23E1-0442-BC96-EAACE3E3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565337"/>
              </p:ext>
            </p:extLst>
          </p:nvPr>
        </p:nvGraphicFramePr>
        <p:xfrm>
          <a:off x="212526" y="2150451"/>
          <a:ext cx="87713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261">
                  <a:extLst>
                    <a:ext uri="{9D8B030D-6E8A-4147-A177-3AD203B41FA5}">
                      <a16:colId xmlns:a16="http://schemas.microsoft.com/office/drawing/2014/main" val="1811733184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4173086257"/>
                    </a:ext>
                  </a:extLst>
                </a:gridCol>
                <a:gridCol w="1604682">
                  <a:extLst>
                    <a:ext uri="{9D8B030D-6E8A-4147-A177-3AD203B41FA5}">
                      <a16:colId xmlns:a16="http://schemas.microsoft.com/office/drawing/2014/main" val="689815380"/>
                    </a:ext>
                  </a:extLst>
                </a:gridCol>
                <a:gridCol w="2330824">
                  <a:extLst>
                    <a:ext uri="{9D8B030D-6E8A-4147-A177-3AD203B41FA5}">
                      <a16:colId xmlns:a16="http://schemas.microsoft.com/office/drawing/2014/main" val="1710616193"/>
                    </a:ext>
                  </a:extLst>
                </a:gridCol>
                <a:gridCol w="1903414">
                  <a:extLst>
                    <a:ext uri="{9D8B030D-6E8A-4147-A177-3AD203B41FA5}">
                      <a16:colId xmlns:a16="http://schemas.microsoft.com/office/drawing/2014/main" val="3575620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LOH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different tumor suppressor alleles?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different non cancer gene alleles on chromosome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What stage of the cell cycle does this event happen?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changes obvious by Karyotype analysis?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Mitotic recombination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(for regions near TS)/2 elsewhere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During or after S phase (not mitosis)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Hemizygosity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(in area of deletion)/2 elsewhere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During or after S phase (not mitosis)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Deletions or translocations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08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Nondisjunction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for the whole chromosome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Only transient copy number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1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Gene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During 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96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56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5D3A-C61F-3E4F-8F4E-95FE6DDF28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2389" y="2164144"/>
            <a:ext cx="7636885" cy="4003293"/>
          </a:xfrm>
        </p:spPr>
        <p:txBody>
          <a:bodyPr>
            <a:normAutofit/>
          </a:bodyPr>
          <a:lstStyle/>
          <a:p>
            <a:r>
              <a:rPr lang="en-US" dirty="0"/>
              <a:t>Each mechanism to achieve LOH is rare but more likely than random mutations in each allele of the same gene</a:t>
            </a:r>
          </a:p>
          <a:p>
            <a:r>
              <a:rPr lang="en-US" dirty="0"/>
              <a:t>Underlying defects may favor one LOH mechanism over another</a:t>
            </a:r>
          </a:p>
          <a:p>
            <a:pPr lvl="1"/>
            <a:r>
              <a:rPr lang="en-US" dirty="0"/>
              <a:t>Presence of DNA damage</a:t>
            </a:r>
          </a:p>
          <a:p>
            <a:pPr lvl="1"/>
            <a:r>
              <a:rPr lang="en-US" dirty="0"/>
              <a:t>defects in mitotic regulation</a:t>
            </a:r>
          </a:p>
          <a:p>
            <a:r>
              <a:rPr lang="en-US" dirty="0"/>
              <a:t>Some genes may be more/less sensitive to LOH by one mechanism than another </a:t>
            </a:r>
          </a:p>
          <a:p>
            <a:pPr lvl="1"/>
            <a:r>
              <a:rPr lang="en-US" dirty="0"/>
              <a:t>position on chromosome relative to centromeres and fragile sites</a:t>
            </a:r>
          </a:p>
        </p:txBody>
      </p:sp>
    </p:spTree>
    <p:extLst>
      <p:ext uri="{BB962C8B-B14F-4D97-AF65-F5344CB8AC3E}">
        <p14:creationId xmlns:p14="http://schemas.microsoft.com/office/powerpoint/2010/main" val="411439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459F-7095-534C-940F-F7DA9D36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of TS without gene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DB65-B575-004D-93F4-2E5B1F87E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2263868"/>
            <a:ext cx="8124265" cy="45941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 expression is regulated by chromatin compaction</a:t>
            </a:r>
          </a:p>
          <a:p>
            <a:r>
              <a:rPr lang="en-US" dirty="0"/>
              <a:t>Chromatin compaction is controlled by epigenetic regulation of histones and DNA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promoters are heavily methylated the gene is </a:t>
            </a:r>
            <a:r>
              <a:rPr lang="en-US" b="1" i="1" dirty="0"/>
              <a:t>transcriptionally silent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7EC78-ACFC-0640-9DD0-22BDDDD7D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21" b="42958"/>
          <a:stretch/>
        </p:blipFill>
        <p:spPr>
          <a:xfrm>
            <a:off x="736352" y="3585883"/>
            <a:ext cx="5450943" cy="1999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A5C26E-CB49-1146-9E02-65BA7D8B5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40"/>
          <a:stretch/>
        </p:blipFill>
        <p:spPr>
          <a:xfrm>
            <a:off x="728834" y="5620871"/>
            <a:ext cx="5450943" cy="259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87DBC4-A6B8-4642-B11D-FE0F4EFFD854}"/>
              </a:ext>
            </a:extLst>
          </p:cNvPr>
          <p:cNvSpPr txBox="1"/>
          <p:nvPr/>
        </p:nvSpPr>
        <p:spPr>
          <a:xfrm>
            <a:off x="6284258" y="403411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Genes not expressed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1CA1A-1686-C84E-8864-99B21E945D96}"/>
              </a:ext>
            </a:extLst>
          </p:cNvPr>
          <p:cNvSpPr txBox="1"/>
          <p:nvPr/>
        </p:nvSpPr>
        <p:spPr>
          <a:xfrm>
            <a:off x="6320118" y="4957482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Genes expressed</a:t>
            </a:r>
          </a:p>
        </p:txBody>
      </p:sp>
    </p:spTree>
    <p:extLst>
      <p:ext uri="{BB962C8B-B14F-4D97-AF65-F5344CB8AC3E}">
        <p14:creationId xmlns:p14="http://schemas.microsoft.com/office/powerpoint/2010/main" val="356743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25F4-F3E0-1D4F-8B8B-E2EE4A0F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Epigenetic mis-regulation in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56E5-CEB9-6444-986B-7395FB90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65" y="2416268"/>
            <a:ext cx="7610476" cy="41458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Mis-expression of the enzymes that regulate methylation is common in cancer</a:t>
            </a:r>
          </a:p>
          <a:p>
            <a:r>
              <a:rPr lang="en-US" dirty="0"/>
              <a:t>The impact of this </a:t>
            </a:r>
            <a:r>
              <a:rPr lang="en-US" dirty="0" err="1"/>
              <a:t>misexpression</a:t>
            </a:r>
            <a:r>
              <a:rPr lang="en-US" dirty="0"/>
              <a:t> can impact many genes (pleotropic)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r>
              <a:rPr lang="en-US" dirty="0"/>
              <a:t>EX:</a:t>
            </a:r>
          </a:p>
          <a:p>
            <a:pPr lvl="1"/>
            <a:r>
              <a:rPr lang="en-US" dirty="0"/>
              <a:t>DNMT3B: a DNA methyltransferase (places methyl marks on DNA) is highly expressed in colon cancer</a:t>
            </a:r>
          </a:p>
          <a:p>
            <a:pPr lvl="1"/>
            <a:r>
              <a:rPr lang="en-US" dirty="0"/>
              <a:t>Methylation may provide the 1</a:t>
            </a:r>
            <a:r>
              <a:rPr lang="en-US" baseline="30000" dirty="0"/>
              <a:t>st</a:t>
            </a:r>
            <a:r>
              <a:rPr lang="en-US" dirty="0"/>
              <a:t> hit or the 2</a:t>
            </a:r>
            <a:r>
              <a:rPr lang="en-US" baseline="30000" dirty="0"/>
              <a:t>nd</a:t>
            </a:r>
            <a:r>
              <a:rPr lang="en-US" dirty="0"/>
              <a:t> hit in loss of tumor suppressor function</a:t>
            </a:r>
          </a:p>
          <a:p>
            <a:pPr lvl="1"/>
            <a:r>
              <a:rPr lang="en-US" dirty="0"/>
              <a:t>Inactivation of </a:t>
            </a:r>
            <a:r>
              <a:rPr lang="en-US" b="1" i="1" dirty="0"/>
              <a:t>both</a:t>
            </a:r>
            <a:r>
              <a:rPr lang="en-US" dirty="0"/>
              <a:t> alleles by methylation is rare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hit occurs more readily by LOH then by methylation of the second allele</a:t>
            </a:r>
          </a:p>
        </p:txBody>
      </p:sp>
    </p:spTree>
    <p:extLst>
      <p:ext uri="{BB962C8B-B14F-4D97-AF65-F5344CB8AC3E}">
        <p14:creationId xmlns:p14="http://schemas.microsoft.com/office/powerpoint/2010/main" val="425589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6999-17F3-504E-B443-6E51205C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Epigentic</a:t>
            </a:r>
            <a:r>
              <a:rPr lang="en-US" dirty="0"/>
              <a:t> </a:t>
            </a:r>
            <a:r>
              <a:rPr lang="en-US" dirty="0" err="1"/>
              <a:t>misregulation</a:t>
            </a:r>
            <a:r>
              <a:rPr lang="en-US" dirty="0"/>
              <a:t> in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7A1A-7238-134E-AA28-74561CDD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83" y="2192150"/>
            <a:ext cx="7610476" cy="3670767"/>
          </a:xfrm>
        </p:spPr>
        <p:txBody>
          <a:bodyPr/>
          <a:lstStyle/>
          <a:p>
            <a:r>
              <a:rPr lang="en-US" dirty="0"/>
              <a:t>Common across cancer types</a:t>
            </a:r>
          </a:p>
          <a:p>
            <a:r>
              <a:rPr lang="en-US" dirty="0"/>
              <a:t>Impacts diverse tumor suppressor genes</a:t>
            </a:r>
          </a:p>
        </p:txBody>
      </p:sp>
      <p:pic>
        <p:nvPicPr>
          <p:cNvPr id="4" name="Picture 2" descr="figure_07_18">
            <a:extLst>
              <a:ext uri="{FF2B5EF4-FFF2-40B4-BE49-F238E27FC236}">
                <a16:creationId xmlns:a16="http://schemas.microsoft.com/office/drawing/2014/main" id="{219C0CFF-BDC4-0141-9E16-4158B92A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25" y="3344723"/>
            <a:ext cx="7075394" cy="31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56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CD48-0AA3-0F4D-8B73-971ACE98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therapeutic window?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2EB3-E815-D44D-8281-3A37FE71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Genetic mutation is permanent</a:t>
            </a:r>
          </a:p>
          <a:p>
            <a:r>
              <a:rPr lang="en-US" dirty="0"/>
              <a:t>Epigenetic regulation is reversible</a:t>
            </a:r>
          </a:p>
          <a:p>
            <a:pPr lvl="1"/>
            <a:r>
              <a:rPr lang="en-US" dirty="0"/>
              <a:t>Enzymes place methyl marks</a:t>
            </a:r>
          </a:p>
          <a:p>
            <a:pPr lvl="1"/>
            <a:r>
              <a:rPr lang="en-US" dirty="0"/>
              <a:t>Other enzymes remove methyl marks</a:t>
            </a:r>
          </a:p>
          <a:p>
            <a:pPr lvl="1"/>
            <a:r>
              <a:rPr lang="en-US" dirty="0"/>
              <a:t>One methyl marks are removed, the gene can be transcribed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r>
              <a:rPr lang="en-US" dirty="0"/>
              <a:t>Cancer drugs that inhibit methyltransferase activity are actively being pursued in clinical and preclinical studies</a:t>
            </a:r>
          </a:p>
        </p:txBody>
      </p:sp>
    </p:spTree>
    <p:extLst>
      <p:ext uri="{BB962C8B-B14F-4D97-AF65-F5344CB8AC3E}">
        <p14:creationId xmlns:p14="http://schemas.microsoft.com/office/powerpoint/2010/main" val="80476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E71E-B40C-9C4D-BEE6-A703FBC7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Autofit/>
          </a:bodyPr>
          <a:lstStyle/>
          <a:p>
            <a:r>
              <a:rPr lang="en-US" sz="2800" dirty="0"/>
              <a:t>Tumor suppressors: you don’t miss them ‘till their gone…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0B09-E520-1641-89FB-DD11F3DE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2" y="1126269"/>
            <a:ext cx="8016688" cy="5602941"/>
          </a:xfrm>
        </p:spPr>
        <p:txBody>
          <a:bodyPr>
            <a:normAutofit/>
          </a:bodyPr>
          <a:lstStyle/>
          <a:p>
            <a:r>
              <a:rPr lang="en-US" dirty="0"/>
              <a:t>Must be lost or have an inactivating mutation in cancer</a:t>
            </a:r>
          </a:p>
          <a:p>
            <a:pPr marL="349250" lvl="1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349250" lvl="1" indent="0" algn="ctr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349250" lvl="1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Are all genes that are lost of inactivated tumor suppressors?</a:t>
            </a:r>
          </a:p>
        </p:txBody>
      </p:sp>
    </p:spTree>
    <p:extLst>
      <p:ext uri="{BB962C8B-B14F-4D97-AF65-F5344CB8AC3E}">
        <p14:creationId xmlns:p14="http://schemas.microsoft.com/office/powerpoint/2010/main" val="36827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E71E-B40C-9C4D-BEE6-A703FBC7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Autofit/>
          </a:bodyPr>
          <a:lstStyle/>
          <a:p>
            <a:r>
              <a:rPr lang="en-US" sz="2800" dirty="0"/>
              <a:t>Tumor suppressors: you don’t miss them ‘till their gone…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0B09-E520-1641-89FB-DD11F3DE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2" y="1126269"/>
            <a:ext cx="8016688" cy="5602941"/>
          </a:xfrm>
        </p:spPr>
        <p:txBody>
          <a:bodyPr>
            <a:normAutofit/>
          </a:bodyPr>
          <a:lstStyle/>
          <a:p>
            <a:r>
              <a:rPr lang="en-US" dirty="0"/>
              <a:t>Must be lost or have an inactivating mutation in cancer</a:t>
            </a:r>
          </a:p>
          <a:p>
            <a:pPr lvl="1"/>
            <a:r>
              <a:rPr lang="en-US" dirty="0"/>
              <a:t>Not all genes that are deleted/mutated/or not expressed are tumor suppressors </a:t>
            </a:r>
            <a:r>
              <a:rPr lang="en-US" dirty="0">
                <a:sym typeface="Wingdings" pitchFamily="2" charset="2"/>
              </a:rPr>
              <a:t> may be:</a:t>
            </a:r>
          </a:p>
          <a:p>
            <a:pPr lvl="2"/>
            <a:r>
              <a:rPr lang="en-US" dirty="0">
                <a:sym typeface="Wingdings" pitchFamily="2" charset="2"/>
              </a:rPr>
              <a:t>located </a:t>
            </a:r>
            <a:r>
              <a:rPr lang="en-US" b="1" i="1" dirty="0">
                <a:sym typeface="Wingdings" pitchFamily="2" charset="2"/>
              </a:rPr>
              <a:t>near</a:t>
            </a:r>
            <a:r>
              <a:rPr lang="en-US" dirty="0">
                <a:sym typeface="Wingdings" pitchFamily="2" charset="2"/>
              </a:rPr>
              <a:t> a tumor suppressor</a:t>
            </a:r>
          </a:p>
          <a:p>
            <a:pPr lvl="2"/>
            <a:r>
              <a:rPr lang="en-US" dirty="0">
                <a:sym typeface="Wingdings" pitchFamily="2" charset="2"/>
              </a:rPr>
              <a:t>carrier mutation (consequence not a cause)</a:t>
            </a:r>
          </a:p>
          <a:p>
            <a:pPr lvl="2"/>
            <a:r>
              <a:rPr lang="en-US" dirty="0">
                <a:sym typeface="Wingdings" pitchFamily="2" charset="2"/>
              </a:rPr>
              <a:t>Developmental difference (lack of proper comparison)</a:t>
            </a:r>
            <a:endParaRPr lang="en-US" dirty="0"/>
          </a:p>
          <a:p>
            <a:pPr lvl="1"/>
            <a:r>
              <a:rPr lang="en-US" dirty="0"/>
              <a:t>Must undergo LOH (to lose BOTH copies)</a:t>
            </a:r>
          </a:p>
          <a:p>
            <a:pPr lvl="2"/>
            <a:r>
              <a:rPr lang="en-US" dirty="0"/>
              <a:t>Achieved through mutation or epigenetic silencing</a:t>
            </a:r>
          </a:p>
          <a:p>
            <a:r>
              <a:rPr lang="en-US" dirty="0"/>
              <a:t>Experimental restoration of pathological expression levels should halt tumor growth</a:t>
            </a:r>
          </a:p>
          <a:p>
            <a:pPr lvl="1"/>
            <a:r>
              <a:rPr lang="en-US" dirty="0"/>
              <a:t>Challenging, may halt normal cell growth as well</a:t>
            </a:r>
          </a:p>
          <a:p>
            <a:r>
              <a:rPr lang="en-US" dirty="0"/>
              <a:t>Engineered knockout should exhibit defects in proliferative regulation and be tumor-prone</a:t>
            </a:r>
          </a:p>
          <a:p>
            <a:pPr lvl="1"/>
            <a:r>
              <a:rPr lang="en-US" dirty="0"/>
              <a:t>Evidence of a cell biological/biochemical role in cell regulation?</a:t>
            </a:r>
          </a:p>
        </p:txBody>
      </p:sp>
    </p:spTree>
    <p:extLst>
      <p:ext uri="{BB962C8B-B14F-4D97-AF65-F5344CB8AC3E}">
        <p14:creationId xmlns:p14="http://schemas.microsoft.com/office/powerpoint/2010/main" val="369586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FF4F-4E54-0C4E-BD1C-1922D2DA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489" y="1123856"/>
            <a:ext cx="6668324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Heterozygosity of tumor suppressors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32FB-117F-344E-9B04-5C1A9C4CC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122" y="2595562"/>
            <a:ext cx="6530778" cy="36707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‘good’ copy + one ‘bad’ copy = heterozygosity</a:t>
            </a:r>
          </a:p>
          <a:p>
            <a:r>
              <a:rPr lang="en-US" dirty="0"/>
              <a:t>Loss of the remaining ‘good’ copy = loss of heterozygosity (LOH)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could this LOH happen?</a:t>
            </a:r>
          </a:p>
          <a:p>
            <a:r>
              <a:rPr lang="en-US" dirty="0"/>
              <a:t>The timeline for retinoblastoma doesn’t fit with the </a:t>
            </a:r>
            <a:r>
              <a:rPr lang="en-US" b="1" i="1" dirty="0"/>
              <a:t>decades</a:t>
            </a:r>
            <a:r>
              <a:rPr lang="en-US" dirty="0"/>
              <a:t> needed for random acquisition of a mutation</a:t>
            </a:r>
          </a:p>
        </p:txBody>
      </p:sp>
      <p:pic>
        <p:nvPicPr>
          <p:cNvPr id="5" name="Picture 2" descr="figure_07_06">
            <a:extLst>
              <a:ext uri="{FF2B5EF4-FFF2-40B4-BE49-F238E27FC236}">
                <a16:creationId xmlns:a16="http://schemas.microsoft.com/office/drawing/2014/main" id="{87444405-91FC-4442-8626-2943D156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08" t="1" r="-1646" b="107"/>
          <a:stretch/>
        </p:blipFill>
        <p:spPr bwMode="auto">
          <a:xfrm>
            <a:off x="142150" y="256250"/>
            <a:ext cx="1944547" cy="630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4ED2DF-3C02-8944-8520-F8215066F611}"/>
              </a:ext>
            </a:extLst>
          </p:cNvPr>
          <p:cNvSpPr/>
          <p:nvPr/>
        </p:nvSpPr>
        <p:spPr>
          <a:xfrm>
            <a:off x="34725" y="67594"/>
            <a:ext cx="630100" cy="970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C6A03-8859-8740-A9D0-76ECD1DEA29D}"/>
              </a:ext>
            </a:extLst>
          </p:cNvPr>
          <p:cNvSpPr/>
          <p:nvPr/>
        </p:nvSpPr>
        <p:spPr>
          <a:xfrm>
            <a:off x="142149" y="1553084"/>
            <a:ext cx="795399" cy="970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97F8E-7565-3248-8F5E-5DC2125DCFE9}"/>
              </a:ext>
            </a:extLst>
          </p:cNvPr>
          <p:cNvSpPr/>
          <p:nvPr/>
        </p:nvSpPr>
        <p:spPr>
          <a:xfrm>
            <a:off x="0" y="5781157"/>
            <a:ext cx="795399" cy="9703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4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6C64-9E6C-FE44-B71F-D3296A19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are meant to be broken…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485A-1096-D34E-B96A-37E86056A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94" y="2479021"/>
            <a:ext cx="7850281" cy="4110038"/>
          </a:xfrm>
        </p:spPr>
        <p:txBody>
          <a:bodyPr>
            <a:normAutofit/>
          </a:bodyPr>
          <a:lstStyle/>
          <a:p>
            <a:r>
              <a:rPr lang="en-US" dirty="0"/>
              <a:t>Tumor suppressors normally function to limit tumor growth</a:t>
            </a:r>
          </a:p>
          <a:p>
            <a:pPr lvl="1"/>
            <a:r>
              <a:rPr lang="en-US" sz="2000" dirty="0"/>
              <a:t>tumor initiation and also </a:t>
            </a:r>
            <a:r>
              <a:rPr lang="en-US" sz="2000" b="1" i="1" dirty="0"/>
              <a:t>malignant progression</a:t>
            </a:r>
          </a:p>
          <a:p>
            <a:r>
              <a:rPr lang="en-US" dirty="0"/>
              <a:t>Tumor suppressor genes encode tumor suppressor proteins </a:t>
            </a:r>
          </a:p>
          <a:p>
            <a:pPr lvl="1"/>
            <a:r>
              <a:rPr lang="en-US" sz="2000" dirty="0"/>
              <a:t>or microRNAs</a:t>
            </a:r>
          </a:p>
          <a:p>
            <a:r>
              <a:rPr lang="en-US" dirty="0"/>
              <a:t>The vast majority of tumor suppressors function recessively</a:t>
            </a:r>
          </a:p>
          <a:p>
            <a:pPr lvl="1"/>
            <a:r>
              <a:rPr lang="en-US" sz="2000" dirty="0"/>
              <a:t>Loss of both copies is required to provide a proliferative advantage</a:t>
            </a:r>
          </a:p>
          <a:p>
            <a:pPr lvl="1"/>
            <a:r>
              <a:rPr lang="en-US" sz="2000" dirty="0"/>
              <a:t>For some (like Nf1) </a:t>
            </a:r>
            <a:r>
              <a:rPr lang="en-US" sz="2000" b="1" i="1" dirty="0"/>
              <a:t>haploinsufficiency</a:t>
            </a:r>
            <a:r>
              <a:rPr lang="en-US" sz="2000" dirty="0"/>
              <a:t> provides an advantage</a:t>
            </a:r>
          </a:p>
        </p:txBody>
      </p:sp>
    </p:spTree>
    <p:extLst>
      <p:ext uri="{BB962C8B-B14F-4D97-AF65-F5344CB8AC3E}">
        <p14:creationId xmlns:p14="http://schemas.microsoft.com/office/powerpoint/2010/main" val="232330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452A-E089-6E40-83C3-0B3C1E54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Similarities and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9DE8-E13B-1E4B-8B9B-2819326A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43" y="5868856"/>
            <a:ext cx="7610476" cy="659606"/>
          </a:xfrm>
        </p:spPr>
        <p:txBody>
          <a:bodyPr>
            <a:normAutofit/>
          </a:bodyPr>
          <a:lstStyle/>
          <a:p>
            <a:pPr lvl="2"/>
            <a:r>
              <a:rPr lang="en-US" dirty="0"/>
              <a:t>Hint: consider structural changes both at the gene and along the whole chromosome(s) involved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5BCFD7-23E1-0442-BC96-EAACE3E3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962508"/>
              </p:ext>
            </p:extLst>
          </p:nvPr>
        </p:nvGraphicFramePr>
        <p:xfrm>
          <a:off x="142504" y="2401463"/>
          <a:ext cx="87713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261">
                  <a:extLst>
                    <a:ext uri="{9D8B030D-6E8A-4147-A177-3AD203B41FA5}">
                      <a16:colId xmlns:a16="http://schemas.microsoft.com/office/drawing/2014/main" val="1811733184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4173086257"/>
                    </a:ext>
                  </a:extLst>
                </a:gridCol>
                <a:gridCol w="1604682">
                  <a:extLst>
                    <a:ext uri="{9D8B030D-6E8A-4147-A177-3AD203B41FA5}">
                      <a16:colId xmlns:a16="http://schemas.microsoft.com/office/drawing/2014/main" val="689815380"/>
                    </a:ext>
                  </a:extLst>
                </a:gridCol>
                <a:gridCol w="2330824">
                  <a:extLst>
                    <a:ext uri="{9D8B030D-6E8A-4147-A177-3AD203B41FA5}">
                      <a16:colId xmlns:a16="http://schemas.microsoft.com/office/drawing/2014/main" val="1710616193"/>
                    </a:ext>
                  </a:extLst>
                </a:gridCol>
                <a:gridCol w="1903414">
                  <a:extLst>
                    <a:ext uri="{9D8B030D-6E8A-4147-A177-3AD203B41FA5}">
                      <a16:colId xmlns:a16="http://schemas.microsoft.com/office/drawing/2014/main" val="3575620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LOH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different tumor suppressor alleles?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different non cancer gene alleles on chromosome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What stage of the cell cycle does this event happen?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changes obvious by Karyotype analysis?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Mitotic recombination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Hemizygosity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08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Nondisjunction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1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Gene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96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84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E9E7-60E5-9B4A-BCAC-5F3B1BCC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098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Mitotic recombination promotes LOH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BD09-700B-0B4D-B2CB-6B7F24B1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257" y="4437103"/>
            <a:ext cx="8430677" cy="2324613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Reciprocal translocations between </a:t>
            </a:r>
            <a:r>
              <a:rPr lang="en-US" b="1" i="1" dirty="0"/>
              <a:t>homologous chromosomes</a:t>
            </a:r>
            <a:endParaRPr lang="en-US" dirty="0"/>
          </a:p>
          <a:p>
            <a:pPr lvl="1"/>
            <a:r>
              <a:rPr lang="en-US" dirty="0"/>
              <a:t>Requires DNA breaks </a:t>
            </a:r>
            <a:r>
              <a:rPr lang="en-US" dirty="0">
                <a:sym typeface="Wingdings" pitchFamily="2" charset="2"/>
              </a:rPr>
              <a:t> repair during or after replication (but probably not in mitosis)</a:t>
            </a:r>
          </a:p>
          <a:p>
            <a:pPr lvl="1"/>
            <a:r>
              <a:rPr lang="en-US" dirty="0"/>
              <a:t>Uses the homologous, non-sister as a repair template</a:t>
            </a:r>
          </a:p>
          <a:p>
            <a:pPr lvl="1"/>
            <a:r>
              <a:rPr lang="en-US" dirty="0"/>
              <a:t>Now BOTH alleles (and surrounding DNA) are derived from the same parental chromosome and both copies of the tumor suppressor have the </a:t>
            </a:r>
            <a:r>
              <a:rPr lang="en-US" b="1" i="1" dirty="0"/>
              <a:t>same</a:t>
            </a:r>
            <a:r>
              <a:rPr lang="en-US" dirty="0"/>
              <a:t> mutation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6768F-C97C-7B46-83C0-2F6D73BC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498"/>
            <a:ext cx="5514109" cy="3058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A118A0-DA2F-1D48-B5D3-B31A05F3AF08}"/>
              </a:ext>
            </a:extLst>
          </p:cNvPr>
          <p:cNvSpPr txBox="1"/>
          <p:nvPr/>
        </p:nvSpPr>
        <p:spPr>
          <a:xfrm>
            <a:off x="5967052" y="2307636"/>
            <a:ext cx="2493818" cy="1200329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What are the potential genotypes of the daughter cells after cell division?</a:t>
            </a:r>
          </a:p>
        </p:txBody>
      </p:sp>
    </p:spTree>
    <p:extLst>
      <p:ext uri="{BB962C8B-B14F-4D97-AF65-F5344CB8AC3E}">
        <p14:creationId xmlns:p14="http://schemas.microsoft.com/office/powerpoint/2010/main" val="151532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E9E7-60E5-9B4A-BCAC-5F3B1BCC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098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Mitotic recombination promotes LOH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BD09-700B-0B4D-B2CB-6B7F24B1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9" y="1615044"/>
            <a:ext cx="5618594" cy="5063547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/>
          </a:p>
          <a:p>
            <a:pPr marL="349250" lvl="1" indent="0">
              <a:buNone/>
            </a:pPr>
            <a:r>
              <a:rPr lang="en-US" dirty="0"/>
              <a:t>Is this more likely to occur than a random secondary mutation?</a:t>
            </a:r>
          </a:p>
          <a:p>
            <a:pPr marL="685800" lvl="2" indent="0">
              <a:buNone/>
            </a:pPr>
            <a:r>
              <a:rPr lang="en-US" dirty="0"/>
              <a:t>Maybe…. What is required for mitotic recombination to happen?</a:t>
            </a:r>
          </a:p>
          <a:p>
            <a:pPr marL="685800" lvl="2" indent="0">
              <a:buNone/>
            </a:pPr>
            <a:endParaRPr lang="en-US" dirty="0"/>
          </a:p>
          <a:p>
            <a:pPr lvl="2"/>
            <a:r>
              <a:rPr lang="en-US" dirty="0"/>
              <a:t>Homologous chromosomes must be near each other in the G2 nucleus (different likelihood in different cells)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96FF2-EDF8-6C44-B468-D06711C6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532" y="2208811"/>
            <a:ext cx="2647602" cy="36404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8235" y="5788685"/>
            <a:ext cx="2281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colored probes label each chromosomes</a:t>
            </a:r>
          </a:p>
        </p:txBody>
      </p:sp>
    </p:spTree>
    <p:extLst>
      <p:ext uri="{BB962C8B-B14F-4D97-AF65-F5344CB8AC3E}">
        <p14:creationId xmlns:p14="http://schemas.microsoft.com/office/powerpoint/2010/main" val="362515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E9E7-60E5-9B4A-BCAC-5F3B1BCC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098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Mitotic recombination promotes LOH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BD09-700B-0B4D-B2CB-6B7F24B1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9" y="1615044"/>
            <a:ext cx="5618594" cy="5063547"/>
          </a:xfrm>
          <a:solidFill>
            <a:schemeClr val="bg1"/>
          </a:solidFill>
        </p:spPr>
        <p:txBody>
          <a:bodyPr>
            <a:normAutofit/>
          </a:bodyPr>
          <a:lstStyle/>
          <a:p>
            <a:endParaRPr lang="en-US" dirty="0"/>
          </a:p>
          <a:p>
            <a:pPr marL="349250" lvl="1" indent="0">
              <a:buNone/>
            </a:pPr>
            <a:r>
              <a:rPr lang="en-US" sz="2000" dirty="0"/>
              <a:t>Is this more likely to occur than a random secondary mutation?</a:t>
            </a:r>
          </a:p>
          <a:p>
            <a:pPr marL="685800" lvl="2" indent="0">
              <a:buNone/>
            </a:pPr>
            <a:r>
              <a:rPr lang="en-US" dirty="0"/>
              <a:t>Maybe…. What is required for mitotic recombination to happen?</a:t>
            </a:r>
          </a:p>
          <a:p>
            <a:pPr marL="685800" lvl="2" indent="0">
              <a:buNone/>
            </a:pPr>
            <a:endParaRPr lang="en-US" dirty="0"/>
          </a:p>
          <a:p>
            <a:pPr lvl="2"/>
            <a:r>
              <a:rPr lang="en-US" dirty="0"/>
              <a:t>Homologous chromosomes must be near each other in the G2 nucleus (different likelihood in different cells)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Regions farther from the centromere are more accessible for recombination</a:t>
            </a:r>
          </a:p>
          <a:p>
            <a:pPr marL="685800" lvl="2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72D05-5680-C648-960B-922AF490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87" y="1893371"/>
            <a:ext cx="2397806" cy="42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0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E9E7-60E5-9B4A-BCAC-5F3B1BCC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098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Mitotic recombination promotes LOH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BD09-700B-0B4D-B2CB-6B7F24B1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73" y="5018681"/>
            <a:ext cx="6032665" cy="124690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035050" lvl="3" indent="0"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In human cells, different chromosomes have different length arms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 how might this impact the potential for recombination?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685800" lvl="2" indent="0">
              <a:buNone/>
            </a:pP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6A85F-4477-6C4D-B365-31A97C7A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3" y="1500151"/>
            <a:ext cx="7968343" cy="31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5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452A-E089-6E40-83C3-0B3C1E54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Hemizygosity to promote LOH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9DE8-E13B-1E4B-8B9B-2819326A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08" y="2291938"/>
            <a:ext cx="7610476" cy="43172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Loss of the wildtype allele</a:t>
            </a:r>
          </a:p>
          <a:p>
            <a:pPr marL="628650" lvl="1" indent="-285750"/>
            <a:r>
              <a:rPr lang="en-US" dirty="0"/>
              <a:t>Break induced deletion</a:t>
            </a:r>
          </a:p>
          <a:p>
            <a:pPr lvl="1"/>
            <a:r>
              <a:rPr lang="en-US" dirty="0"/>
              <a:t>nonhomologous recombination events</a:t>
            </a:r>
          </a:p>
          <a:p>
            <a:pPr lvl="2"/>
            <a:r>
              <a:rPr lang="en-US" dirty="0"/>
              <a:t>Requires no or only small regions of homology</a:t>
            </a:r>
          </a:p>
          <a:p>
            <a:pPr lvl="2"/>
            <a:r>
              <a:rPr lang="en-US" dirty="0"/>
              <a:t>Chromosome fusions result in loss of genetic material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Mutations on the 2 tumor suppressor alleles are </a:t>
            </a:r>
            <a:r>
              <a:rPr lang="en-US" b="1" i="1" dirty="0"/>
              <a:t>not</a:t>
            </a:r>
            <a:r>
              <a:rPr lang="en-US" dirty="0"/>
              <a:t> the same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AF8D13-52E3-D44E-9F41-B254DE538F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188"/>
          <a:stretch/>
        </p:blipFill>
        <p:spPr>
          <a:xfrm>
            <a:off x="2877671" y="4105834"/>
            <a:ext cx="1515036" cy="2151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45643-9D6C-B649-8B68-9133C3CFA763}"/>
              </a:ext>
            </a:extLst>
          </p:cNvPr>
          <p:cNvSpPr txBox="1"/>
          <p:nvPr/>
        </p:nvSpPr>
        <p:spPr>
          <a:xfrm>
            <a:off x="1495228" y="4529281"/>
            <a:ext cx="1628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Point mutation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159517-5762-E14D-A5ED-5D2DD6CA0B41}"/>
              </a:ext>
            </a:extLst>
          </p:cNvPr>
          <p:cNvCxnSpPr>
            <a:cxnSpLocks/>
          </p:cNvCxnSpPr>
          <p:nvPr/>
        </p:nvCxnSpPr>
        <p:spPr>
          <a:xfrm>
            <a:off x="2877671" y="4867835"/>
            <a:ext cx="420456" cy="521765"/>
          </a:xfrm>
          <a:prstGeom prst="straightConnector1">
            <a:avLst/>
          </a:prstGeom>
          <a:ln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EC4F40-3813-EB4D-B068-2FD079CC6F3F}"/>
              </a:ext>
            </a:extLst>
          </p:cNvPr>
          <p:cNvCxnSpPr/>
          <p:nvPr/>
        </p:nvCxnSpPr>
        <p:spPr>
          <a:xfrm>
            <a:off x="3415553" y="5495365"/>
            <a:ext cx="107576" cy="0"/>
          </a:xfrm>
          <a:prstGeom prst="line">
            <a:avLst/>
          </a:prstGeom>
          <a:ln w="762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20B13C7-8504-C244-86C9-8D1CD282E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6" r="34496"/>
          <a:stretch/>
        </p:blipFill>
        <p:spPr>
          <a:xfrm>
            <a:off x="4809566" y="4141694"/>
            <a:ext cx="421342" cy="21515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8E8B0B-2297-4F41-B67F-FD9857E64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54" r="18245"/>
          <a:stretch/>
        </p:blipFill>
        <p:spPr>
          <a:xfrm>
            <a:off x="4365818" y="4105834"/>
            <a:ext cx="358585" cy="21515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94E1B7-5411-6A4E-9F5A-F16122FB6D5D}"/>
              </a:ext>
            </a:extLst>
          </p:cNvPr>
          <p:cNvCxnSpPr/>
          <p:nvPr/>
        </p:nvCxnSpPr>
        <p:spPr>
          <a:xfrm>
            <a:off x="4876801" y="5504327"/>
            <a:ext cx="107576" cy="0"/>
          </a:xfrm>
          <a:prstGeom prst="line">
            <a:avLst/>
          </a:prstGeom>
          <a:ln w="762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1E5C9E-3106-8141-8A16-988417A9EAE6}"/>
              </a:ext>
            </a:extLst>
          </p:cNvPr>
          <p:cNvSpPr txBox="1"/>
          <p:nvPr/>
        </p:nvSpPr>
        <p:spPr>
          <a:xfrm>
            <a:off x="5387796" y="5389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deletion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2273875-4314-F348-A7A4-B8300F65DF99}"/>
              </a:ext>
            </a:extLst>
          </p:cNvPr>
          <p:cNvSpPr/>
          <p:nvPr/>
        </p:nvSpPr>
        <p:spPr>
          <a:xfrm>
            <a:off x="5214719" y="5389600"/>
            <a:ext cx="101352" cy="498431"/>
          </a:xfrm>
          <a:prstGeom prst="righ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A5F2B9-CB9B-D84B-B9E4-07D8A826234F}"/>
              </a:ext>
            </a:extLst>
          </p:cNvPr>
          <p:cNvSpPr txBox="1"/>
          <p:nvPr/>
        </p:nvSpPr>
        <p:spPr>
          <a:xfrm>
            <a:off x="3204463" y="536063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94A91C-6B56-B24F-9A27-2742B08760C0}"/>
              </a:ext>
            </a:extLst>
          </p:cNvPr>
          <p:cNvSpPr txBox="1"/>
          <p:nvPr/>
        </p:nvSpPr>
        <p:spPr>
          <a:xfrm>
            <a:off x="4667780" y="536063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954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 animBg="1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452A-E089-6E40-83C3-0B3C1E54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Nondisjunction to promote LOH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9DE8-E13B-1E4B-8B9B-2819326A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08" y="2291938"/>
            <a:ext cx="7884892" cy="43172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Failure of replicated sister chromosomes to be separated during mitotic division</a:t>
            </a:r>
          </a:p>
          <a:p>
            <a:pPr lvl="1"/>
            <a:r>
              <a:rPr lang="en-US" dirty="0"/>
              <a:t>What does this look like?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9250" lvl="1" indent="0">
              <a:buNone/>
            </a:pPr>
            <a:r>
              <a:rPr lang="en-US" dirty="0"/>
              <a:t>Requires </a:t>
            </a:r>
            <a:r>
              <a:rPr lang="en-US" b="1" i="1" dirty="0"/>
              <a:t>two</a:t>
            </a:r>
            <a:r>
              <a:rPr lang="en-US" dirty="0"/>
              <a:t> cell cycles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Mitotic segregation error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triploidy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2</a:t>
            </a:r>
            <a:r>
              <a:rPr lang="en-US" baseline="30000" dirty="0">
                <a:sym typeface="Wingdings" pitchFamily="2" charset="2"/>
              </a:rPr>
              <a:t>nd</a:t>
            </a:r>
            <a:r>
              <a:rPr lang="en-US" dirty="0">
                <a:sym typeface="Wingdings" pitchFamily="2" charset="2"/>
              </a:rPr>
              <a:t> mitotic segregation error  loss of the extra (wildtype-containing) chromosome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9D8AD-2181-5446-9667-24A127C45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400" y="3056964"/>
            <a:ext cx="2715025" cy="2375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42448-8D4E-654D-B452-C0D2FABB4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23" r="67034" b="26415"/>
          <a:stretch/>
        </p:blipFill>
        <p:spPr>
          <a:xfrm>
            <a:off x="4331400" y="3998259"/>
            <a:ext cx="895024" cy="8068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24001" y="3474774"/>
            <a:ext cx="2097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Blue = Chromosome with a mutation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4001" y="4211950"/>
            <a:ext cx="209757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Red=Chromosome without a mutation</a:t>
            </a:r>
          </a:p>
        </p:txBody>
      </p:sp>
    </p:spTree>
    <p:extLst>
      <p:ext uri="{BB962C8B-B14F-4D97-AF65-F5344CB8AC3E}">
        <p14:creationId xmlns:p14="http://schemas.microsoft.com/office/powerpoint/2010/main" val="23144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5901</TotalTime>
  <Words>1111</Words>
  <Application>Microsoft Macintosh PowerPoint</Application>
  <PresentationFormat>On-screen Show (4:3)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Century Gothic</vt:lpstr>
      <vt:lpstr>Wingdings 2</vt:lpstr>
      <vt:lpstr>Perception</vt:lpstr>
      <vt:lpstr>Today</vt:lpstr>
      <vt:lpstr>Heterozygosity of tumor suppressors</vt:lpstr>
      <vt:lpstr>Similarities and differences</vt:lpstr>
      <vt:lpstr>Mitotic recombination promotes LOH</vt:lpstr>
      <vt:lpstr>Mitotic recombination promotes LOH</vt:lpstr>
      <vt:lpstr>Mitotic recombination promotes LOH</vt:lpstr>
      <vt:lpstr>Mitotic recombination promotes LOH</vt:lpstr>
      <vt:lpstr>Hemizygosity to promote LOH</vt:lpstr>
      <vt:lpstr>Nondisjunction to promote LOH</vt:lpstr>
      <vt:lpstr>Gene conversion to promote LOH</vt:lpstr>
      <vt:lpstr>Similarities and differences</vt:lpstr>
      <vt:lpstr>Similarities and differences</vt:lpstr>
      <vt:lpstr>Summary of LOH</vt:lpstr>
      <vt:lpstr>Loss of TS without gene mutations</vt:lpstr>
      <vt:lpstr>Epigenetic mis-regulation in cancer</vt:lpstr>
      <vt:lpstr>Epigentic misregulation in cancer</vt:lpstr>
      <vt:lpstr>A therapeutic window?</vt:lpstr>
      <vt:lpstr>Tumor suppressors: you don’t miss them ‘till their gone…</vt:lpstr>
      <vt:lpstr>Tumor suppressors: you don’t miss them ‘till their gone…</vt:lpstr>
      <vt:lpstr>Rules are meant to be broken…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Objectives</dc:title>
  <dc:creator>Amity Manning</dc:creator>
  <cp:lastModifiedBy>Manning, Amity L</cp:lastModifiedBy>
  <cp:revision>140</cp:revision>
  <dcterms:created xsi:type="dcterms:W3CDTF">2019-01-10T15:40:22Z</dcterms:created>
  <dcterms:modified xsi:type="dcterms:W3CDTF">2020-01-30T17:24:32Z</dcterms:modified>
</cp:coreProperties>
</file>