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399" r:id="rId2"/>
    <p:sldId id="398" r:id="rId3"/>
    <p:sldId id="390" r:id="rId4"/>
    <p:sldId id="391" r:id="rId5"/>
    <p:sldId id="392" r:id="rId6"/>
    <p:sldId id="393" r:id="rId7"/>
    <p:sldId id="395" r:id="rId8"/>
    <p:sldId id="394" r:id="rId9"/>
    <p:sldId id="426" r:id="rId10"/>
    <p:sldId id="397" r:id="rId11"/>
    <p:sldId id="396" r:id="rId12"/>
    <p:sldId id="406" r:id="rId13"/>
    <p:sldId id="401" r:id="rId14"/>
    <p:sldId id="404" r:id="rId15"/>
    <p:sldId id="405" r:id="rId16"/>
    <p:sldId id="408" r:id="rId17"/>
    <p:sldId id="410" r:id="rId18"/>
    <p:sldId id="411" r:id="rId19"/>
    <p:sldId id="428" r:id="rId20"/>
    <p:sldId id="429" r:id="rId21"/>
    <p:sldId id="427" r:id="rId22"/>
    <p:sldId id="430" r:id="rId23"/>
    <p:sldId id="431" r:id="rId24"/>
    <p:sldId id="412" r:id="rId25"/>
    <p:sldId id="40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1445"/>
  </p:normalViewPr>
  <p:slideViewPr>
    <p:cSldViewPr snapToGrid="0" snapToObjects="1">
      <p:cViewPr varScale="1">
        <p:scale>
          <a:sx n="94" d="100"/>
          <a:sy n="94" d="100"/>
        </p:scale>
        <p:origin x="6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4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F46CA-6EE0-A24E-8E90-BB7971EA3CAB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B39CE-B501-F445-9BFD-AEB03825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4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80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8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B39CE-B501-F445-9BFD-AEB03825ED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EF096E-FD39-1C4F-B80B-375379907E53}" type="datetimeFigureOut">
              <a:rPr lang="en-US" smtClean="0"/>
              <a:t>1/30/20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FB7144-7A00-6A41-B47E-A3B3674C146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145F-46B5-B845-BA6B-B5CF3A12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FF62-28D7-B443-82FE-1B038E2B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05" y="2498376"/>
            <a:ext cx="8213411" cy="3960297"/>
          </a:xfrm>
        </p:spPr>
        <p:txBody>
          <a:bodyPr>
            <a:normAutofit/>
          </a:bodyPr>
          <a:lstStyle/>
          <a:p>
            <a:r>
              <a:rPr lang="en-US" b="1" dirty="0"/>
              <a:t>Next week: </a:t>
            </a:r>
            <a:r>
              <a:rPr lang="en-US" dirty="0"/>
              <a:t>Chapters 8 &amp; 9: cellular functions of the tumor suppressors </a:t>
            </a:r>
            <a:r>
              <a:rPr lang="en-US" dirty="0" err="1"/>
              <a:t>pRB</a:t>
            </a:r>
            <a:r>
              <a:rPr lang="en-US" dirty="0"/>
              <a:t> and p53. read chapters and complete HW #3 by 2/3</a:t>
            </a:r>
          </a:p>
          <a:p>
            <a:r>
              <a:rPr lang="en-US" b="1" dirty="0"/>
              <a:t>Monday: Primary Literature Workshop #2</a:t>
            </a:r>
          </a:p>
          <a:p>
            <a:pPr lvl="1"/>
            <a:r>
              <a:rPr lang="en-US" dirty="0"/>
              <a:t>Before class: read “Requirement for p53 and p21 to sustain G2 arrest after DNA damage”, take notes, and be prepared for in-class workshop and discussions</a:t>
            </a:r>
          </a:p>
          <a:p>
            <a:r>
              <a:rPr lang="en-US" b="1" dirty="0"/>
              <a:t>Tuesday 2/4 by midnight: </a:t>
            </a:r>
            <a:r>
              <a:rPr lang="en-US" dirty="0"/>
              <a:t>Project Submission Due</a:t>
            </a:r>
          </a:p>
        </p:txBody>
      </p:sp>
    </p:spTree>
    <p:extLst>
      <p:ext uri="{BB962C8B-B14F-4D97-AF65-F5344CB8AC3E}">
        <p14:creationId xmlns:p14="http://schemas.microsoft.com/office/powerpoint/2010/main" val="8638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E71E-B40C-9C4D-BEE6-A703FBC7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Autofit/>
          </a:bodyPr>
          <a:lstStyle/>
          <a:p>
            <a:r>
              <a:rPr lang="en-US" sz="2800" dirty="0"/>
              <a:t>Tumor suppressors: you don’t miss them ‘till their gone…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B09-E520-1641-89FB-DD11F3DE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1126269"/>
            <a:ext cx="8016688" cy="5602941"/>
          </a:xfrm>
        </p:spPr>
        <p:txBody>
          <a:bodyPr>
            <a:normAutofit/>
          </a:bodyPr>
          <a:lstStyle/>
          <a:p>
            <a:r>
              <a:rPr lang="en-US" dirty="0"/>
              <a:t>Must be lost or have an inactivating mutation in cancer</a:t>
            </a:r>
          </a:p>
          <a:p>
            <a:pPr lvl="1"/>
            <a:r>
              <a:rPr lang="en-US" dirty="0"/>
              <a:t>Not all genes that are deleted/mutated/or not expressed are tumor suppressors </a:t>
            </a:r>
            <a:r>
              <a:rPr lang="en-US" dirty="0">
                <a:sym typeface="Wingdings" pitchFamily="2" charset="2"/>
              </a:rPr>
              <a:t> may be:</a:t>
            </a:r>
          </a:p>
          <a:p>
            <a:pPr lvl="2"/>
            <a:r>
              <a:rPr lang="en-US" dirty="0">
                <a:sym typeface="Wingdings" pitchFamily="2" charset="2"/>
              </a:rPr>
              <a:t>located </a:t>
            </a:r>
            <a:r>
              <a:rPr lang="en-US" b="1" i="1" dirty="0">
                <a:sym typeface="Wingdings" pitchFamily="2" charset="2"/>
              </a:rPr>
              <a:t>near</a:t>
            </a:r>
            <a:r>
              <a:rPr lang="en-US" dirty="0">
                <a:sym typeface="Wingdings" pitchFamily="2" charset="2"/>
              </a:rPr>
              <a:t> a tumor suppressor</a:t>
            </a:r>
          </a:p>
          <a:p>
            <a:pPr lvl="2"/>
            <a:r>
              <a:rPr lang="en-US" dirty="0">
                <a:sym typeface="Wingdings" pitchFamily="2" charset="2"/>
              </a:rPr>
              <a:t>carrier mutation (consequence not a cause)</a:t>
            </a:r>
          </a:p>
          <a:p>
            <a:pPr lvl="2"/>
            <a:r>
              <a:rPr lang="en-US" dirty="0">
                <a:sym typeface="Wingdings" pitchFamily="2" charset="2"/>
              </a:rPr>
              <a:t>Developmental difference (lack of proper comparison)</a:t>
            </a:r>
            <a:endParaRPr lang="en-US" dirty="0"/>
          </a:p>
          <a:p>
            <a:pPr lvl="1"/>
            <a:r>
              <a:rPr lang="en-US" dirty="0"/>
              <a:t>Must undergo LOH (to lose BOTH copies)</a:t>
            </a:r>
          </a:p>
          <a:p>
            <a:pPr lvl="2"/>
            <a:r>
              <a:rPr lang="en-US" dirty="0"/>
              <a:t>Achieved through mutation or epigenetic silencing</a:t>
            </a:r>
          </a:p>
          <a:p>
            <a:r>
              <a:rPr lang="en-US" dirty="0"/>
              <a:t>Experimental restoration of pathological expression levels should halt tumor growth</a:t>
            </a:r>
          </a:p>
          <a:p>
            <a:pPr lvl="1"/>
            <a:r>
              <a:rPr lang="en-US" dirty="0"/>
              <a:t>Challenging, may halt normal cell growth as well</a:t>
            </a:r>
          </a:p>
          <a:p>
            <a:r>
              <a:rPr lang="en-US" dirty="0"/>
              <a:t>Engineered knockout should exhibit defects in proliferative regulation and be tumor-prone</a:t>
            </a:r>
          </a:p>
          <a:p>
            <a:pPr lvl="1"/>
            <a:r>
              <a:rPr lang="en-US" dirty="0"/>
              <a:t>Evidence of a cell biological/biochemical role in cell regulation?</a:t>
            </a:r>
          </a:p>
        </p:txBody>
      </p:sp>
    </p:spTree>
    <p:extLst>
      <p:ext uri="{BB962C8B-B14F-4D97-AF65-F5344CB8AC3E}">
        <p14:creationId xmlns:p14="http://schemas.microsoft.com/office/powerpoint/2010/main" val="61056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6C64-9E6C-FE44-B71F-D3296A19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are meant to be broken…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485A-1096-D34E-B96A-37E86056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094" y="2479021"/>
            <a:ext cx="7850281" cy="4110038"/>
          </a:xfrm>
        </p:spPr>
        <p:txBody>
          <a:bodyPr>
            <a:normAutofit/>
          </a:bodyPr>
          <a:lstStyle/>
          <a:p>
            <a:r>
              <a:rPr lang="en-US" dirty="0"/>
              <a:t>Tumor suppressors normally function to limit tumor growth</a:t>
            </a:r>
          </a:p>
          <a:p>
            <a:pPr lvl="1"/>
            <a:r>
              <a:rPr lang="en-US" sz="2000" dirty="0"/>
              <a:t>tumor initiation and also </a:t>
            </a:r>
            <a:r>
              <a:rPr lang="en-US" sz="2000" b="1" i="1" dirty="0"/>
              <a:t>malignant progression</a:t>
            </a:r>
          </a:p>
          <a:p>
            <a:r>
              <a:rPr lang="en-US" dirty="0"/>
              <a:t>Tumor suppressor genes encode tumor suppressor proteins </a:t>
            </a:r>
          </a:p>
          <a:p>
            <a:pPr lvl="1"/>
            <a:r>
              <a:rPr lang="en-US" sz="2000" dirty="0"/>
              <a:t>or microRNAs</a:t>
            </a:r>
          </a:p>
          <a:p>
            <a:r>
              <a:rPr lang="en-US" dirty="0"/>
              <a:t>The vast majority of tumor suppressors function recessively</a:t>
            </a:r>
          </a:p>
          <a:p>
            <a:pPr lvl="1"/>
            <a:r>
              <a:rPr lang="en-US" sz="2000" dirty="0"/>
              <a:t>Loss of both copies is required to provide a proliferative advantage</a:t>
            </a:r>
          </a:p>
          <a:p>
            <a:pPr lvl="1"/>
            <a:r>
              <a:rPr lang="en-US" sz="2000" dirty="0"/>
              <a:t>For some (like Nf1) </a:t>
            </a:r>
            <a:r>
              <a:rPr lang="en-US" sz="2000" b="1" i="1" dirty="0"/>
              <a:t>haploinsufficiency</a:t>
            </a:r>
            <a:r>
              <a:rPr lang="en-US" sz="2000" dirty="0"/>
              <a:t> provides an advantage</a:t>
            </a:r>
          </a:p>
        </p:txBody>
      </p:sp>
    </p:spTree>
    <p:extLst>
      <p:ext uri="{BB962C8B-B14F-4D97-AF65-F5344CB8AC3E}">
        <p14:creationId xmlns:p14="http://schemas.microsoft.com/office/powerpoint/2010/main" val="24103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BA88-FB12-8749-A657-45B7E17E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Chapter 8: </a:t>
            </a:r>
            <a:r>
              <a:rPr lang="en-US" sz="2800" dirty="0" err="1"/>
              <a:t>pRB</a:t>
            </a:r>
            <a:r>
              <a:rPr lang="en-US" sz="2800" dirty="0"/>
              <a:t> and Cell Cycle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67A0-9460-344A-8A52-6DE1489E2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r>
              <a:rPr lang="en-US" dirty="0"/>
              <a:t>Be able to define the function of the cell cycle</a:t>
            </a:r>
          </a:p>
          <a:p>
            <a:r>
              <a:rPr lang="en-US" dirty="0"/>
              <a:t>Be able to describe the 4 cell cycle checkpoints: what each monitors, and the expected consequences if one or more is abrogated</a:t>
            </a:r>
          </a:p>
          <a:p>
            <a:r>
              <a:rPr lang="en-US" dirty="0"/>
              <a:t>Understand different ways protein function is regulated and be able to discuss examples of when each type of regulation may be used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1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B062-2DBC-2B45-9715-7D0FB759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22" y="2141917"/>
            <a:ext cx="4247521" cy="4504990"/>
          </a:xfrm>
        </p:spPr>
        <p:txBody>
          <a:bodyPr/>
          <a:lstStyle/>
          <a:p>
            <a:r>
              <a:rPr lang="en-US" dirty="0"/>
              <a:t>To be tumorigenic, a cell MUST proliferate inappropriately to generate additional cancer cells</a:t>
            </a:r>
          </a:p>
          <a:p>
            <a:r>
              <a:rPr lang="en-US" dirty="0">
                <a:solidFill>
                  <a:srgbClr val="800000"/>
                </a:solidFill>
              </a:rPr>
              <a:t>The function of the cell cycle is the </a:t>
            </a:r>
            <a:r>
              <a:rPr lang="en-US" b="1" dirty="0">
                <a:solidFill>
                  <a:srgbClr val="800000"/>
                </a:solidFill>
              </a:rPr>
              <a:t>faithful duplication </a:t>
            </a:r>
            <a:r>
              <a:rPr lang="en-US" dirty="0">
                <a:solidFill>
                  <a:srgbClr val="800000"/>
                </a:solidFill>
              </a:rPr>
              <a:t>and </a:t>
            </a:r>
            <a:r>
              <a:rPr lang="en-US" b="1" dirty="0">
                <a:solidFill>
                  <a:srgbClr val="800000"/>
                </a:solidFill>
              </a:rPr>
              <a:t>equal separation </a:t>
            </a:r>
            <a:r>
              <a:rPr lang="en-US" dirty="0">
                <a:solidFill>
                  <a:srgbClr val="800000"/>
                </a:solidFill>
              </a:rPr>
              <a:t>of the genome during cell division</a:t>
            </a:r>
          </a:p>
          <a:p>
            <a:r>
              <a:rPr lang="en-US" dirty="0"/>
              <a:t>Cellular checkpoints are in place to ensure the cell is best equipped to do this</a:t>
            </a:r>
          </a:p>
        </p:txBody>
      </p:sp>
      <p:pic>
        <p:nvPicPr>
          <p:cNvPr id="16" name="Picture 15" descr="figure_08_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43" y="2092296"/>
            <a:ext cx="4219634" cy="44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107F0-C626-2A4E-A3EE-71120C33E5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6212821" y="2522308"/>
            <a:ext cx="613063" cy="61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E0F082-27AD-9D4C-A07F-8B0BCAF84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7284013" y="6260827"/>
            <a:ext cx="613063" cy="61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81E89-71C0-9945-9A9F-D8A4A063D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4842178" y="5647764"/>
            <a:ext cx="613063" cy="61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57C10-0D7F-2A4C-A1AA-2C7FE4EBB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7072065" y="2526098"/>
            <a:ext cx="613063" cy="6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8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B062-2DBC-2B45-9715-7D0FB759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22" y="2141917"/>
            <a:ext cx="4247521" cy="4504990"/>
          </a:xfrm>
        </p:spPr>
        <p:txBody>
          <a:bodyPr/>
          <a:lstStyle/>
          <a:p>
            <a:r>
              <a:rPr lang="en-US" dirty="0"/>
              <a:t>G1/S checkpoint monitors:</a:t>
            </a:r>
          </a:p>
          <a:p>
            <a:pPr lvl="1"/>
            <a:r>
              <a:rPr lang="en-US" dirty="0" err="1"/>
              <a:t>Mitogenic</a:t>
            </a:r>
            <a:r>
              <a:rPr lang="en-US" dirty="0"/>
              <a:t> </a:t>
            </a:r>
            <a:r>
              <a:rPr lang="en-US" dirty="0" err="1"/>
              <a:t>signalling</a:t>
            </a:r>
            <a:r>
              <a:rPr lang="en-US" dirty="0"/>
              <a:t> (GFs)</a:t>
            </a:r>
          </a:p>
          <a:p>
            <a:pPr lvl="1"/>
            <a:r>
              <a:rPr lang="en-US" dirty="0"/>
              <a:t>Inhibitory </a:t>
            </a:r>
            <a:r>
              <a:rPr lang="en-US" dirty="0" err="1"/>
              <a:t>signalling</a:t>
            </a:r>
            <a:r>
              <a:rPr lang="en-US" dirty="0"/>
              <a:t> (TGF-beta)</a:t>
            </a:r>
          </a:p>
          <a:p>
            <a:pPr lvl="1"/>
            <a:r>
              <a:rPr lang="en-US" dirty="0"/>
              <a:t>for DNA damage</a:t>
            </a:r>
          </a:p>
          <a:p>
            <a:r>
              <a:rPr lang="en-US" dirty="0"/>
              <a:t>Intra-S phase &amp; G2/M checkpoints monitor:</a:t>
            </a:r>
          </a:p>
          <a:p>
            <a:pPr lvl="1"/>
            <a:r>
              <a:rPr lang="en-US" dirty="0"/>
              <a:t>For DNA damage</a:t>
            </a:r>
          </a:p>
          <a:p>
            <a:r>
              <a:rPr lang="en-US" dirty="0"/>
              <a:t>Anaphase checkpoint monitors:</a:t>
            </a:r>
          </a:p>
          <a:p>
            <a:pPr lvl="1"/>
            <a:r>
              <a:rPr lang="en-US" dirty="0"/>
              <a:t>Chromosome attachment to the spindle microtubules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pic>
        <p:nvPicPr>
          <p:cNvPr id="16" name="Picture 15" descr="figure_08_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43" y="2092296"/>
            <a:ext cx="4219634" cy="447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EE1F4-6B7D-614C-9704-90DB48D0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6212821" y="2522308"/>
            <a:ext cx="613063" cy="613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EE1F4-6B7D-614C-9704-90DB48D0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7284013" y="6260827"/>
            <a:ext cx="613063" cy="613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EE1F4-6B7D-614C-9704-90DB48D0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4842178" y="5647764"/>
            <a:ext cx="613063" cy="61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4EE1F4-6B7D-614C-9704-90DB48D0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7072065" y="2526098"/>
            <a:ext cx="613063" cy="61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B062-2DBC-2B45-9715-7D0FB759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22" y="2141917"/>
            <a:ext cx="4247521" cy="4504990"/>
          </a:xfrm>
        </p:spPr>
        <p:txBody>
          <a:bodyPr/>
          <a:lstStyle/>
          <a:p>
            <a:r>
              <a:rPr lang="en-US" dirty="0"/>
              <a:t>G1/S checkpoint monitors:</a:t>
            </a:r>
          </a:p>
          <a:p>
            <a:pPr lvl="1"/>
            <a:r>
              <a:rPr lang="en-US" dirty="0" err="1"/>
              <a:t>Mitogenic</a:t>
            </a:r>
            <a:r>
              <a:rPr lang="en-US" dirty="0"/>
              <a:t> </a:t>
            </a:r>
            <a:r>
              <a:rPr lang="en-US" dirty="0" err="1"/>
              <a:t>signalling</a:t>
            </a:r>
            <a:r>
              <a:rPr lang="en-US" dirty="0"/>
              <a:t> (GFs)</a:t>
            </a:r>
          </a:p>
          <a:p>
            <a:pPr lvl="1"/>
            <a:r>
              <a:rPr lang="en-US" dirty="0"/>
              <a:t>Inhibitory signaling (TGF-beta)</a:t>
            </a:r>
          </a:p>
          <a:p>
            <a:pPr lvl="1"/>
            <a:r>
              <a:rPr lang="en-US" dirty="0"/>
              <a:t>for DNA damage</a:t>
            </a:r>
          </a:p>
          <a:p>
            <a:r>
              <a:rPr lang="en-US" dirty="0"/>
              <a:t>Intra-S phase &amp; G2/M checkpoints monitor:</a:t>
            </a:r>
          </a:p>
          <a:p>
            <a:pPr lvl="1"/>
            <a:r>
              <a:rPr lang="en-US" dirty="0"/>
              <a:t>For DNA damage</a:t>
            </a:r>
          </a:p>
          <a:p>
            <a:r>
              <a:rPr lang="en-US" dirty="0"/>
              <a:t>Anaphase checkpoint monitors:</a:t>
            </a:r>
          </a:p>
          <a:p>
            <a:pPr lvl="1"/>
            <a:r>
              <a:rPr lang="en-US" dirty="0"/>
              <a:t>Chromosome attachment to the spindle microtubules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51701" y="2144766"/>
            <a:ext cx="3862112" cy="317009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How do oncogenic TRKs promote proliferation?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Inhibition of which checkpoint might have a similar impact?</a:t>
            </a:r>
          </a:p>
          <a:p>
            <a:endParaRPr lang="en-US" sz="2000" dirty="0">
              <a:solidFill>
                <a:srgbClr val="0000FF"/>
              </a:solidFill>
            </a:endParaRPr>
          </a:p>
          <a:p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50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cycle commitment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1701" y="2151317"/>
            <a:ext cx="3862112" cy="3170099"/>
          </a:xfrm>
          <a:prstGeom prst="rect">
            <a:avLst/>
          </a:prstGeom>
          <a:noFill/>
          <a:ln w="5715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How do oncogenic TRKs promote proliferation?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oncogenic TRKs impact a cell’s decision to commit to a new cell cycle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Inhibition of which checkpoint might have a similar impact?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Abrogation of the G1/S checkpoint does the same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7" name="Picture 2" descr="figure_08_06">
            <a:extLst>
              <a:ext uri="{FF2B5EF4-FFF2-40B4-BE49-F238E27FC236}">
                <a16:creationId xmlns:a16="http://schemas.microsoft.com/office/drawing/2014/main" id="{315F538A-58C0-7248-B18A-2DE07425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60" y="2097474"/>
            <a:ext cx="4726641" cy="33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21553-0696-F14C-AE85-017A0B75879B}"/>
              </a:ext>
            </a:extLst>
          </p:cNvPr>
          <p:cNvSpPr txBox="1"/>
          <p:nvPr/>
        </p:nvSpPr>
        <p:spPr>
          <a:xfrm>
            <a:off x="230460" y="5286865"/>
            <a:ext cx="4007003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R</a:t>
            </a:r>
            <a:r>
              <a:rPr lang="en-US" sz="1600" dirty="0"/>
              <a:t>estriction point: “Point of no return”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Mitogenic signal present? Nutrients available? Genome intact?</a:t>
            </a:r>
          </a:p>
          <a:p>
            <a:r>
              <a:rPr lang="en-US" sz="1600" dirty="0"/>
              <a:t>Yes </a:t>
            </a:r>
            <a:r>
              <a:rPr lang="en-US" sz="1600" dirty="0">
                <a:sym typeface="Wingdings" pitchFamily="2" charset="2"/>
              </a:rPr>
              <a:t> proceed to S phase</a:t>
            </a:r>
          </a:p>
          <a:p>
            <a:r>
              <a:rPr lang="en-US" sz="1600" dirty="0">
                <a:sym typeface="Wingdings" pitchFamily="2" charset="2"/>
              </a:rPr>
              <a:t>No   enter G</a:t>
            </a:r>
            <a:r>
              <a:rPr lang="en-US" sz="1600" baseline="-25000" dirty="0">
                <a:sym typeface="Wingdings" pitchFamily="2" charset="2"/>
              </a:rPr>
              <a:t>0</a:t>
            </a:r>
            <a:r>
              <a:rPr lang="en-US" sz="1600" dirty="0">
                <a:sym typeface="Wingdings" pitchFamily="2" charset="2"/>
              </a:rPr>
              <a:t>/quiescence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4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“point of no return”?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63" y="2170770"/>
            <a:ext cx="8063261" cy="4445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MUST a cell continue forward once it passes the R point?</a:t>
            </a:r>
          </a:p>
          <a:p>
            <a:r>
              <a:rPr lang="en-US" dirty="0"/>
              <a:t>At the G1/S transition replication is initiated: Replication must happen ONLY ONCE</a:t>
            </a:r>
          </a:p>
          <a:p>
            <a:pPr lvl="1"/>
            <a:r>
              <a:rPr lang="en-US" dirty="0"/>
              <a:t>Replication initiating complexes sit on chromatin and are primed to start replication upon S phase entry</a:t>
            </a:r>
          </a:p>
          <a:p>
            <a:pPr marL="349250" lvl="1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349250" lvl="1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How is protein function regulated?</a:t>
            </a:r>
          </a:p>
          <a:p>
            <a:pPr marL="349250" lvl="1" indent="0" algn="ctr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349250" lvl="1" indent="0" algn="ctr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Proteins required for replication initiation are turned over/degraded </a:t>
            </a:r>
            <a:r>
              <a:rPr lang="en-US" dirty="0">
                <a:sym typeface="Wingdings" pitchFamily="2" charset="2"/>
              </a:rPr>
              <a:t> not made again until the next G1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protein accumulates with cell cycle progression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663" b="7432"/>
          <a:stretch/>
        </p:blipFill>
        <p:spPr bwMode="auto">
          <a:xfrm>
            <a:off x="1353718" y="3590693"/>
            <a:ext cx="1989983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2732255" y="6021659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Cell cycle stage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C83F4D-3875-C645-9026-EA42D6C705CA}"/>
              </a:ext>
            </a:extLst>
          </p:cNvPr>
          <p:cNvSpPr txBox="1"/>
          <p:nvPr/>
        </p:nvSpPr>
        <p:spPr>
          <a:xfrm>
            <a:off x="2621668" y="355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</p:spTree>
    <p:extLst>
      <p:ext uri="{BB962C8B-B14F-4D97-AF65-F5344CB8AC3E}">
        <p14:creationId xmlns:p14="http://schemas.microsoft.com/office/powerpoint/2010/main" val="210299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protein accumulates with cell cycle progression</a:t>
            </a:r>
          </a:p>
          <a:p>
            <a:pPr lvl="1"/>
            <a:r>
              <a:rPr lang="en-US" dirty="0"/>
              <a:t>Cyclin degradation at key steps in the cell cycle prevents cells from moving backwards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67" b="7432"/>
          <a:stretch/>
        </p:blipFill>
        <p:spPr bwMode="auto">
          <a:xfrm>
            <a:off x="1353718" y="3590693"/>
            <a:ext cx="2153757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2732255" y="6021659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Cell cycle stage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7D7EF-5245-2546-89D4-1EDF74AC2AF0}"/>
              </a:ext>
            </a:extLst>
          </p:cNvPr>
          <p:cNvSpPr txBox="1"/>
          <p:nvPr/>
        </p:nvSpPr>
        <p:spPr>
          <a:xfrm>
            <a:off x="2621668" y="355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</p:spTree>
    <p:extLst>
      <p:ext uri="{BB962C8B-B14F-4D97-AF65-F5344CB8AC3E}">
        <p14:creationId xmlns:p14="http://schemas.microsoft.com/office/powerpoint/2010/main" val="36995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73CE-FA54-E845-9B34-6554CF06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Chapter 7 objectives – continued-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47DD-AA14-EE41-9B85-8D79EBA4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5" y="2384385"/>
            <a:ext cx="7995695" cy="4247909"/>
          </a:xfrm>
        </p:spPr>
        <p:txBody>
          <a:bodyPr>
            <a:normAutofit/>
          </a:bodyPr>
          <a:lstStyle/>
          <a:p>
            <a:r>
              <a:rPr lang="en-US" dirty="0"/>
              <a:t>Understand how LOH contributes to loss of tumor suppressor function</a:t>
            </a:r>
          </a:p>
          <a:p>
            <a:r>
              <a:rPr lang="en-US" dirty="0"/>
              <a:t>Be able to describe 4 ways to achieve LOH </a:t>
            </a:r>
          </a:p>
          <a:p>
            <a:r>
              <a:rPr lang="en-US" dirty="0"/>
              <a:t>Know what the consequences of LOH are on:</a:t>
            </a:r>
          </a:p>
          <a:p>
            <a:pPr lvl="1"/>
            <a:r>
              <a:rPr lang="en-US" dirty="0"/>
              <a:t>Each allele of the tumor suppressor</a:t>
            </a:r>
          </a:p>
          <a:p>
            <a:pPr lvl="1"/>
            <a:r>
              <a:rPr lang="en-US" dirty="0"/>
              <a:t>Each allele of a neighboring gene on the same chromosome</a:t>
            </a:r>
          </a:p>
          <a:p>
            <a:pPr lvl="1"/>
            <a:r>
              <a:rPr lang="en-US" dirty="0"/>
              <a:t>Each allele of a distant gene on the same chromosome</a:t>
            </a:r>
          </a:p>
          <a:p>
            <a:pPr lvl="1"/>
            <a:r>
              <a:rPr lang="en-US" dirty="0"/>
              <a:t>The appearance of the effected chromosome by karyotype analysis</a:t>
            </a:r>
          </a:p>
        </p:txBody>
      </p:sp>
    </p:spTree>
    <p:extLst>
      <p:ext uri="{BB962C8B-B14F-4D97-AF65-F5344CB8AC3E}">
        <p14:creationId xmlns:p14="http://schemas.microsoft.com/office/powerpoint/2010/main" val="1655856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protein accumulates with cell cycle progression</a:t>
            </a:r>
          </a:p>
          <a:p>
            <a:pPr lvl="1"/>
            <a:r>
              <a:rPr lang="en-US" dirty="0"/>
              <a:t>Cyclin degradation at key steps in the cell cycle prevents cells from moving backwards</a:t>
            </a:r>
          </a:p>
          <a:p>
            <a:pPr lvl="1"/>
            <a:r>
              <a:rPr lang="en-US" dirty="0"/>
              <a:t>Repeats this pattern with each cell cycle</a:t>
            </a:r>
          </a:p>
          <a:p>
            <a:pPr lvl="1"/>
            <a:r>
              <a:rPr lang="en-US" dirty="0"/>
              <a:t>Different Cyclin proteins have different expression profiles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"/>
          <a:stretch/>
        </p:blipFill>
        <p:spPr bwMode="auto">
          <a:xfrm>
            <a:off x="1353718" y="3590693"/>
            <a:ext cx="6559718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2732255" y="6021659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Cell cycle stage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3B8A3-3DFA-3A45-A7B4-42C6A37E589C}"/>
              </a:ext>
            </a:extLst>
          </p:cNvPr>
          <p:cNvSpPr txBox="1"/>
          <p:nvPr/>
        </p:nvSpPr>
        <p:spPr>
          <a:xfrm>
            <a:off x="2621668" y="355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1493-B2A2-C248-8718-727613FF6F1D}"/>
              </a:ext>
            </a:extLst>
          </p:cNvPr>
          <p:cNvSpPr txBox="1"/>
          <p:nvPr/>
        </p:nvSpPr>
        <p:spPr>
          <a:xfrm>
            <a:off x="4716757" y="35510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9ECE9-48E4-A947-8770-CF639E638061}"/>
              </a:ext>
            </a:extLst>
          </p:cNvPr>
          <p:cNvSpPr txBox="1"/>
          <p:nvPr/>
        </p:nvSpPr>
        <p:spPr>
          <a:xfrm>
            <a:off x="6757254" y="354037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Cyclin</a:t>
            </a:r>
          </a:p>
        </p:txBody>
      </p:sp>
    </p:spTree>
    <p:extLst>
      <p:ext uri="{BB962C8B-B14F-4D97-AF65-F5344CB8AC3E}">
        <p14:creationId xmlns:p14="http://schemas.microsoft.com/office/powerpoint/2010/main" val="397279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protein accumulates with cell cycle progression</a:t>
            </a:r>
          </a:p>
          <a:p>
            <a:pPr lvl="1"/>
            <a:r>
              <a:rPr lang="en-US" dirty="0"/>
              <a:t>Cyclin degradation at key steps in the cell cycle prevents cells from moving backwards</a:t>
            </a:r>
          </a:p>
          <a:p>
            <a:pPr lvl="1"/>
            <a:r>
              <a:rPr lang="en-US" dirty="0"/>
              <a:t>Different Cyclin proteins have different expression profiles</a:t>
            </a:r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"/>
          <a:stretch/>
        </p:blipFill>
        <p:spPr bwMode="auto">
          <a:xfrm>
            <a:off x="1353718" y="3590693"/>
            <a:ext cx="6559718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2732255" y="6021659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   </a:t>
            </a:r>
            <a:r>
              <a:rPr lang="en-US" dirty="0"/>
              <a:t>Cell cycle stage </a:t>
            </a:r>
            <a:r>
              <a:rPr lang="en-US" dirty="0">
                <a:sym typeface="Wingdings" pitchFamily="2" charset="2"/>
              </a:rPr>
              <a:t>  </a:t>
            </a:r>
            <a:endParaRPr lang="en-US" dirty="0"/>
          </a:p>
        </p:txBody>
      </p:sp>
      <p:pic>
        <p:nvPicPr>
          <p:cNvPr id="14" name="Picture 2" descr="figure_08_10">
            <a:extLst>
              <a:ext uri="{FF2B5EF4-FFF2-40B4-BE49-F238E27FC236}">
                <a16:creationId xmlns:a16="http://schemas.microsoft.com/office/drawing/2014/main" id="{6815B1D3-FC27-6B4B-96A9-1D138310B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2"/>
          <a:stretch/>
        </p:blipFill>
        <p:spPr bwMode="auto">
          <a:xfrm>
            <a:off x="1353717" y="3330498"/>
            <a:ext cx="7374246" cy="26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78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739"/>
            <a:ext cx="9144000" cy="914400"/>
          </a:xfrm>
        </p:spPr>
        <p:txBody>
          <a:bodyPr>
            <a:noAutofit/>
          </a:bodyPr>
          <a:lstStyle/>
          <a:p>
            <a:r>
              <a:rPr lang="en-US" sz="2700" dirty="0"/>
              <a:t>Protein degradation for irreversible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352F-325D-8D43-8136-86D52537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69" y="1625396"/>
            <a:ext cx="8063261" cy="34564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Cyclin expression/degradation patterns define cell cycle progression</a:t>
            </a:r>
          </a:p>
          <a:p>
            <a:pPr lvl="1"/>
            <a:r>
              <a:rPr lang="en-US" dirty="0"/>
              <a:t>Protein degradation is irreversible so the cell cycle ONLY moves forward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figure_08_09">
            <a:extLst>
              <a:ext uri="{FF2B5EF4-FFF2-40B4-BE49-F238E27FC236}">
                <a16:creationId xmlns:a16="http://schemas.microsoft.com/office/drawing/2014/main" id="{0977A67E-DBFE-9C4F-9E85-D1C8F68A2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32"/>
          <a:stretch/>
        </p:blipFill>
        <p:spPr bwMode="auto">
          <a:xfrm>
            <a:off x="1353718" y="3590693"/>
            <a:ext cx="6559718" cy="211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7892F-39C1-744E-847E-9B85EF7EE152}"/>
              </a:ext>
            </a:extLst>
          </p:cNvPr>
          <p:cNvSpPr txBox="1"/>
          <p:nvPr/>
        </p:nvSpPr>
        <p:spPr>
          <a:xfrm rot="16200000">
            <a:off x="36691" y="4279902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Amount of cyclin protein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D21DB-04CD-2841-B68A-51DEC5E3BFFB}"/>
              </a:ext>
            </a:extLst>
          </p:cNvPr>
          <p:cNvSpPr txBox="1"/>
          <p:nvPr/>
        </p:nvSpPr>
        <p:spPr>
          <a:xfrm>
            <a:off x="0" y="6157206"/>
            <a:ext cx="9307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sym typeface="Wingdings" pitchFamily="2" charset="2"/>
              </a:rPr>
              <a:t>What function do they serve? How do Cyclins regulate cellular pathways?</a:t>
            </a:r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14" name="Picture 2" descr="figure_08_10">
            <a:extLst>
              <a:ext uri="{FF2B5EF4-FFF2-40B4-BE49-F238E27FC236}">
                <a16:creationId xmlns:a16="http://schemas.microsoft.com/office/drawing/2014/main" id="{6815B1D3-FC27-6B4B-96A9-1D138310B6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2"/>
          <a:stretch/>
        </p:blipFill>
        <p:spPr bwMode="auto">
          <a:xfrm>
            <a:off x="1353717" y="3330498"/>
            <a:ext cx="7374246" cy="269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638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4E3D-EC66-794F-8A2F-2D130363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protein activity regulated?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7970-3993-6845-B51D-08067ABB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3" y="2224586"/>
            <a:ext cx="8192637" cy="404174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/>
              <a:t>Expression level: protein synthesis and degradation (cyclins)</a:t>
            </a:r>
          </a:p>
          <a:p>
            <a:r>
              <a:rPr lang="en-US" sz="2200" dirty="0"/>
              <a:t>Protein interactions (ligand binding, dimerization, protein complexes)</a:t>
            </a:r>
          </a:p>
          <a:p>
            <a:r>
              <a:rPr lang="en-US" sz="2200" dirty="0"/>
              <a:t>Covalent modifications (phosphorylation, methylation,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>
                <a:solidFill>
                  <a:srgbClr val="0070C0"/>
                </a:solidFill>
              </a:rPr>
              <a:t>Which types of regulation are reversible? Which are faster/slower?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Why might this level of control be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8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CE37-C025-A544-B3FC-2CE7E7D3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267"/>
            <a:ext cx="9144000" cy="914400"/>
          </a:xfrm>
        </p:spPr>
        <p:txBody>
          <a:bodyPr>
            <a:noAutofit/>
          </a:bodyPr>
          <a:lstStyle/>
          <a:p>
            <a:r>
              <a:rPr lang="en-US" sz="2800" dirty="0"/>
              <a:t>Different cyclins @ different cell cycle stages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2BBC481-A288-1A4A-870A-84471D36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531" y="1985962"/>
            <a:ext cx="3516351" cy="4005960"/>
          </a:xfrm>
        </p:spPr>
        <p:txBody>
          <a:bodyPr>
            <a:normAutofit/>
          </a:bodyPr>
          <a:lstStyle/>
          <a:p>
            <a:r>
              <a:rPr lang="en-US" dirty="0"/>
              <a:t>Each cyclin protein complexes with one or two specific cyclin dependent kinases</a:t>
            </a:r>
          </a:p>
          <a:p>
            <a:r>
              <a:rPr lang="en-US" dirty="0"/>
              <a:t>Binding to cyclin </a:t>
            </a:r>
            <a:r>
              <a:rPr lang="en-US" b="1" i="1" dirty="0"/>
              <a:t>activates</a:t>
            </a:r>
            <a:r>
              <a:rPr lang="en-US" dirty="0"/>
              <a:t> the kinase</a:t>
            </a:r>
          </a:p>
          <a:p>
            <a:r>
              <a:rPr lang="en-US" dirty="0"/>
              <a:t>Kinase activity regulates important cellular functions</a:t>
            </a:r>
          </a:p>
          <a:p>
            <a:pPr marL="349250" lvl="1" indent="0">
              <a:buNone/>
            </a:pPr>
            <a:r>
              <a:rPr lang="en-US" dirty="0">
                <a:sym typeface="Wingdings" pitchFamily="2" charset="2"/>
              </a:rPr>
              <a:t> checkpoints!</a:t>
            </a:r>
            <a:endParaRPr lang="en-US" dirty="0"/>
          </a:p>
        </p:txBody>
      </p:sp>
      <p:pic>
        <p:nvPicPr>
          <p:cNvPr id="13" name="Picture 2" descr="figure_08_08">
            <a:extLst>
              <a:ext uri="{FF2B5EF4-FFF2-40B4-BE49-F238E27FC236}">
                <a16:creationId xmlns:a16="http://schemas.microsoft.com/office/drawing/2014/main" id="{ECE194E3-4162-5341-B3C0-4B248B752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49" y="1613210"/>
            <a:ext cx="5097594" cy="4929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75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26FE-1F05-8043-BC7F-8915C317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</p:spPr>
        <p:txBody>
          <a:bodyPr>
            <a:normAutofit/>
          </a:bodyPr>
          <a:lstStyle/>
          <a:p>
            <a:r>
              <a:rPr lang="en-US" sz="2800" dirty="0" err="1"/>
              <a:t>pRB</a:t>
            </a:r>
            <a:r>
              <a:rPr lang="en-US" sz="2800" dirty="0"/>
              <a:t> is regulated by Cyclin/CDK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B062-2DBC-2B45-9715-7D0FB759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644" y="2478618"/>
            <a:ext cx="2721169" cy="367076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pRB’s</a:t>
            </a:r>
            <a:r>
              <a:rPr lang="en-US" dirty="0"/>
              <a:t> function as a checkpoint protein is regulated by phosphorylation</a:t>
            </a:r>
          </a:p>
          <a:p>
            <a:r>
              <a:rPr lang="en-US" dirty="0"/>
              <a:t>Cyclin D/CDK4/6 and Cyclin E/CDK2 phosphorylate </a:t>
            </a:r>
            <a:r>
              <a:rPr lang="en-US" dirty="0" err="1"/>
              <a:t>pRB</a:t>
            </a:r>
            <a:r>
              <a:rPr lang="en-US" dirty="0"/>
              <a:t> at the end of G1</a:t>
            </a:r>
          </a:p>
          <a:p>
            <a:r>
              <a:rPr lang="en-US" dirty="0" err="1"/>
              <a:t>pRB</a:t>
            </a:r>
            <a:r>
              <a:rPr lang="en-US" dirty="0"/>
              <a:t> is inactivated by this phosphorylation </a:t>
            </a:r>
            <a:r>
              <a:rPr lang="en-US" dirty="0">
                <a:sym typeface="Wingdings" pitchFamily="2" charset="2"/>
              </a:rPr>
              <a:t> silencing the G1/S checkpoint</a:t>
            </a:r>
            <a:endParaRPr lang="en-US" dirty="0"/>
          </a:p>
        </p:txBody>
      </p:sp>
      <p:pic>
        <p:nvPicPr>
          <p:cNvPr id="16" name="Picture 2" descr="figure_08_06">
            <a:extLst>
              <a:ext uri="{FF2B5EF4-FFF2-40B4-BE49-F238E27FC236}">
                <a16:creationId xmlns:a16="http://schemas.microsoft.com/office/drawing/2014/main" id="{295A1ED8-C7DC-084B-942D-501A4368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09" y="2112763"/>
            <a:ext cx="4726641" cy="33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729703-929D-3D40-885C-C2344758D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50" t="8788" r="26136" b="6566"/>
          <a:stretch/>
        </p:blipFill>
        <p:spPr>
          <a:xfrm>
            <a:off x="1651719" y="5010669"/>
            <a:ext cx="613063" cy="613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9650" y="5317200"/>
            <a:ext cx="3771746" cy="6463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pRB</a:t>
            </a:r>
            <a:r>
              <a:rPr lang="en-US" dirty="0">
                <a:solidFill>
                  <a:srgbClr val="0000FF"/>
                </a:solidFill>
              </a:rPr>
              <a:t> is a dominant regulator of this checkpoint</a:t>
            </a:r>
          </a:p>
        </p:txBody>
      </p:sp>
    </p:spTree>
    <p:extLst>
      <p:ext uri="{BB962C8B-B14F-4D97-AF65-F5344CB8AC3E}">
        <p14:creationId xmlns:p14="http://schemas.microsoft.com/office/powerpoint/2010/main" val="29229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452A-E089-6E40-83C3-0B3C1E54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Similarities and differences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5BCFD7-23E1-0442-BC96-EAACE3E30E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2526" y="2150451"/>
          <a:ext cx="877131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261">
                  <a:extLst>
                    <a:ext uri="{9D8B030D-6E8A-4147-A177-3AD203B41FA5}">
                      <a16:colId xmlns:a16="http://schemas.microsoft.com/office/drawing/2014/main" val="1811733184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4173086257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689815380"/>
                    </a:ext>
                  </a:extLst>
                </a:gridCol>
                <a:gridCol w="2330824">
                  <a:extLst>
                    <a:ext uri="{9D8B030D-6E8A-4147-A177-3AD203B41FA5}">
                      <a16:colId xmlns:a16="http://schemas.microsoft.com/office/drawing/2014/main" val="1710616193"/>
                    </a:ext>
                  </a:extLst>
                </a:gridCol>
                <a:gridCol w="1903414">
                  <a:extLst>
                    <a:ext uri="{9D8B030D-6E8A-4147-A177-3AD203B41FA5}">
                      <a16:colId xmlns:a16="http://schemas.microsoft.com/office/drawing/2014/main" val="357562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LOH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different tumor suppressor alleles?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# different non cancer gene alleles on 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stage of the cell cycle does this event happen?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changes obvious by Karyotype analysis?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Mitotic recombination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(for regions near TS)/2 elsewhere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During or after S phase (not mitosis)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Hemizygosity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(in area of deletion)/2 elsewhere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During or after S phase (not mitosis)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Deletions or translocations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08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Nondisjunction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for the whole chromosome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Only transient copy number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1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Gene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During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96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1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LOH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5D3A-C61F-3E4F-8F4E-95FE6DDF280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02389" y="2164144"/>
            <a:ext cx="7636885" cy="4003293"/>
          </a:xfrm>
        </p:spPr>
        <p:txBody>
          <a:bodyPr>
            <a:normAutofit/>
          </a:bodyPr>
          <a:lstStyle/>
          <a:p>
            <a:r>
              <a:rPr lang="en-US" dirty="0"/>
              <a:t>Each mechanism to achieve LOH is rare but more likely than random mutations in each allele of the same gene</a:t>
            </a:r>
          </a:p>
          <a:p>
            <a:r>
              <a:rPr lang="en-US" dirty="0"/>
              <a:t>Underlying defects may favor one LOH mechanism over another</a:t>
            </a:r>
          </a:p>
          <a:p>
            <a:pPr lvl="1"/>
            <a:r>
              <a:rPr lang="en-US" dirty="0"/>
              <a:t>Presence of DNA damage</a:t>
            </a:r>
          </a:p>
          <a:p>
            <a:pPr lvl="1"/>
            <a:r>
              <a:rPr lang="en-US" dirty="0"/>
              <a:t>defects in mitotic regulation</a:t>
            </a:r>
          </a:p>
          <a:p>
            <a:r>
              <a:rPr lang="en-US" dirty="0"/>
              <a:t>Some genes may be more/less sensitive to LOH by one mechanism than another </a:t>
            </a:r>
          </a:p>
          <a:p>
            <a:pPr lvl="1"/>
            <a:r>
              <a:rPr lang="en-US" dirty="0"/>
              <a:t>position on chromosome relative to centromeres and fragile sites</a:t>
            </a:r>
          </a:p>
        </p:txBody>
      </p:sp>
    </p:spTree>
    <p:extLst>
      <p:ext uri="{BB962C8B-B14F-4D97-AF65-F5344CB8AC3E}">
        <p14:creationId xmlns:p14="http://schemas.microsoft.com/office/powerpoint/2010/main" val="38047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459F-7095-534C-940F-F7DA9D36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TS without gene 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DB65-B575-004D-93F4-2E5B1F87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2263868"/>
            <a:ext cx="8124265" cy="45941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 expression is regulated by chromatin compaction</a:t>
            </a:r>
          </a:p>
          <a:p>
            <a:r>
              <a:rPr lang="en-US" dirty="0"/>
              <a:t>Chromatin compaction is controlled by epigenetic regulation of histones and DNA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promoters are heavily methylated the gene is </a:t>
            </a:r>
            <a:r>
              <a:rPr lang="en-US" b="1" i="1" dirty="0"/>
              <a:t>transcriptionally silent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7EC78-ACFC-0640-9DD0-22BDDDD7D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21" b="42958"/>
          <a:stretch/>
        </p:blipFill>
        <p:spPr>
          <a:xfrm>
            <a:off x="736352" y="3585883"/>
            <a:ext cx="5450943" cy="1999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A5C26E-CB49-1146-9E02-65BA7D8B5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540"/>
          <a:stretch/>
        </p:blipFill>
        <p:spPr>
          <a:xfrm>
            <a:off x="728834" y="5620871"/>
            <a:ext cx="5450943" cy="259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87DBC4-A6B8-4642-B11D-FE0F4EFFD854}"/>
              </a:ext>
            </a:extLst>
          </p:cNvPr>
          <p:cNvSpPr txBox="1"/>
          <p:nvPr/>
        </p:nvSpPr>
        <p:spPr>
          <a:xfrm>
            <a:off x="6284258" y="403411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Genes not expressed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1CA1A-1686-C84E-8864-99B21E945D96}"/>
              </a:ext>
            </a:extLst>
          </p:cNvPr>
          <p:cNvSpPr txBox="1"/>
          <p:nvPr/>
        </p:nvSpPr>
        <p:spPr>
          <a:xfrm>
            <a:off x="6320118" y="495748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Genes expressed</a:t>
            </a:r>
          </a:p>
        </p:txBody>
      </p:sp>
    </p:spTree>
    <p:extLst>
      <p:ext uri="{BB962C8B-B14F-4D97-AF65-F5344CB8AC3E}">
        <p14:creationId xmlns:p14="http://schemas.microsoft.com/office/powerpoint/2010/main" val="334579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25F4-F3E0-1D4F-8B8B-E2EE4A0F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Epigenetic mis-regulation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56E5-CEB9-6444-986B-7395FB90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65" y="2416268"/>
            <a:ext cx="7610476" cy="4145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Mis-expression of the enzymes that regulate methylation is common in cancer</a:t>
            </a:r>
          </a:p>
          <a:p>
            <a:r>
              <a:rPr lang="en-US" dirty="0"/>
              <a:t>The impact of this </a:t>
            </a:r>
            <a:r>
              <a:rPr lang="en-US" dirty="0" err="1"/>
              <a:t>misexpression</a:t>
            </a:r>
            <a:r>
              <a:rPr lang="en-US" dirty="0"/>
              <a:t> can impact many genes (pleotropic)</a:t>
            </a:r>
          </a:p>
          <a:p>
            <a:pPr marL="349250" lvl="1" indent="0">
              <a:buNone/>
            </a:pPr>
            <a:endParaRPr lang="en-US" dirty="0"/>
          </a:p>
          <a:p>
            <a:pPr marL="349250" lvl="1" indent="0">
              <a:buNone/>
            </a:pPr>
            <a:r>
              <a:rPr lang="en-US" dirty="0"/>
              <a:t>EX:</a:t>
            </a:r>
          </a:p>
          <a:p>
            <a:pPr lvl="1"/>
            <a:r>
              <a:rPr lang="en-US" dirty="0"/>
              <a:t>DNMT3B: a DNA methyltransferase (places methyl marks on DNA) is highly expressed in colon cancer</a:t>
            </a:r>
          </a:p>
          <a:p>
            <a:pPr lvl="1"/>
            <a:r>
              <a:rPr lang="en-US" dirty="0"/>
              <a:t>Methylation may provide the 1</a:t>
            </a:r>
            <a:r>
              <a:rPr lang="en-US" baseline="30000" dirty="0"/>
              <a:t>st</a:t>
            </a:r>
            <a:r>
              <a:rPr lang="en-US" dirty="0"/>
              <a:t> hit or the 2</a:t>
            </a:r>
            <a:r>
              <a:rPr lang="en-US" baseline="30000" dirty="0"/>
              <a:t>nd</a:t>
            </a:r>
            <a:r>
              <a:rPr lang="en-US" dirty="0"/>
              <a:t> hit in loss of tumor suppressor function</a:t>
            </a:r>
          </a:p>
          <a:p>
            <a:pPr lvl="1"/>
            <a:r>
              <a:rPr lang="en-US" dirty="0"/>
              <a:t>Inactivation of </a:t>
            </a:r>
            <a:r>
              <a:rPr lang="en-US" b="1" i="1" dirty="0"/>
              <a:t>both</a:t>
            </a:r>
            <a:r>
              <a:rPr lang="en-US" dirty="0"/>
              <a:t> alleles by methylation is rare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hit occurs more readily by LOH then by methylation of the second allele</a:t>
            </a:r>
          </a:p>
        </p:txBody>
      </p:sp>
    </p:spTree>
    <p:extLst>
      <p:ext uri="{BB962C8B-B14F-4D97-AF65-F5344CB8AC3E}">
        <p14:creationId xmlns:p14="http://schemas.microsoft.com/office/powerpoint/2010/main" val="21665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6999-17F3-504E-B443-6E51205C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Epigentic</a:t>
            </a:r>
            <a:r>
              <a:rPr lang="en-US" dirty="0"/>
              <a:t> </a:t>
            </a:r>
            <a:r>
              <a:rPr lang="en-US" dirty="0" err="1"/>
              <a:t>misregulation</a:t>
            </a:r>
            <a:r>
              <a:rPr lang="en-US" dirty="0"/>
              <a:t>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7A1A-7238-134E-AA28-74561CDDB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83" y="2192150"/>
            <a:ext cx="7610476" cy="3670767"/>
          </a:xfrm>
        </p:spPr>
        <p:txBody>
          <a:bodyPr/>
          <a:lstStyle/>
          <a:p>
            <a:r>
              <a:rPr lang="en-US" dirty="0"/>
              <a:t>Common across cancer types</a:t>
            </a:r>
          </a:p>
          <a:p>
            <a:r>
              <a:rPr lang="en-US" dirty="0"/>
              <a:t>Impacts diverse tumor suppressor genes</a:t>
            </a:r>
          </a:p>
        </p:txBody>
      </p:sp>
      <p:pic>
        <p:nvPicPr>
          <p:cNvPr id="4" name="Picture 2" descr="figure_07_18">
            <a:extLst>
              <a:ext uri="{FF2B5EF4-FFF2-40B4-BE49-F238E27FC236}">
                <a16:creationId xmlns:a16="http://schemas.microsoft.com/office/drawing/2014/main" id="{219C0CFF-BDC4-0141-9E16-4158B92A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5" y="3344723"/>
            <a:ext cx="7075394" cy="31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10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CD48-0AA3-0F4D-8B73-971ACE98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therapeutic window?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2EB3-E815-D44D-8281-3A37FE71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mutation is permanent</a:t>
            </a:r>
          </a:p>
          <a:p>
            <a:r>
              <a:rPr lang="en-US" dirty="0"/>
              <a:t>Epigenetic regulation is reversible</a:t>
            </a:r>
          </a:p>
          <a:p>
            <a:pPr lvl="1"/>
            <a:r>
              <a:rPr lang="en-US" dirty="0"/>
              <a:t>Enzymes place methyl marks</a:t>
            </a:r>
          </a:p>
          <a:p>
            <a:pPr lvl="1"/>
            <a:r>
              <a:rPr lang="en-US" dirty="0"/>
              <a:t>Other enzymes remove methyl marks</a:t>
            </a:r>
          </a:p>
          <a:p>
            <a:pPr lvl="1"/>
            <a:r>
              <a:rPr lang="en-US" dirty="0"/>
              <a:t>One methyl marks are removed, the gene can be transcribed</a:t>
            </a:r>
          </a:p>
          <a:p>
            <a:pPr lvl="1"/>
            <a:endParaRPr lang="en-US" dirty="0"/>
          </a:p>
          <a:p>
            <a:pPr marL="349250" lvl="1" indent="0">
              <a:buNone/>
            </a:pPr>
            <a:r>
              <a:rPr lang="en-US" dirty="0"/>
              <a:t>Cancer drugs that inhibit methyltransferase activity are actively being pursued in clinical and preclinical studies</a:t>
            </a:r>
          </a:p>
        </p:txBody>
      </p:sp>
    </p:spTree>
    <p:extLst>
      <p:ext uri="{BB962C8B-B14F-4D97-AF65-F5344CB8AC3E}">
        <p14:creationId xmlns:p14="http://schemas.microsoft.com/office/powerpoint/2010/main" val="11708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E71E-B40C-9C4D-BEE6-A703FBC7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456"/>
            <a:ext cx="8913813" cy="914400"/>
          </a:xfrm>
        </p:spPr>
        <p:txBody>
          <a:bodyPr>
            <a:noAutofit/>
          </a:bodyPr>
          <a:lstStyle/>
          <a:p>
            <a:r>
              <a:rPr lang="en-US" sz="2800" dirty="0"/>
              <a:t>Tumor suppressors: you don’t miss them ‘till their gone…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0B09-E520-1641-89FB-DD11F3DE8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2" y="1126269"/>
            <a:ext cx="8016688" cy="5602941"/>
          </a:xfrm>
        </p:spPr>
        <p:txBody>
          <a:bodyPr>
            <a:normAutofit/>
          </a:bodyPr>
          <a:lstStyle/>
          <a:p>
            <a:r>
              <a:rPr lang="en-US" dirty="0"/>
              <a:t>Must be lost or have an inactivating mutation in cancer</a:t>
            </a:r>
          </a:p>
          <a:p>
            <a:pPr marL="349250" lvl="1" indent="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349250" lvl="1" indent="0" algn="ctr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349250" lvl="1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Are all genes that are lost of inactivated tumor suppressors?</a:t>
            </a:r>
          </a:p>
        </p:txBody>
      </p:sp>
    </p:spTree>
    <p:extLst>
      <p:ext uri="{BB962C8B-B14F-4D97-AF65-F5344CB8AC3E}">
        <p14:creationId xmlns:p14="http://schemas.microsoft.com/office/powerpoint/2010/main" val="41074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3528</TotalTime>
  <Words>1438</Words>
  <Application>Microsoft Macintosh PowerPoint</Application>
  <PresentationFormat>On-screen Show (4:3)</PresentationFormat>
  <Paragraphs>232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2</vt:lpstr>
      <vt:lpstr>Perception</vt:lpstr>
      <vt:lpstr>Updates &amp; Reminders</vt:lpstr>
      <vt:lpstr>Chapter 7 objectives – continued-</vt:lpstr>
      <vt:lpstr>Similarities and differences</vt:lpstr>
      <vt:lpstr>Summary of LOH</vt:lpstr>
      <vt:lpstr>Loss of TS without gene mutations</vt:lpstr>
      <vt:lpstr>Epigenetic mis-regulation in cancer</vt:lpstr>
      <vt:lpstr>Epigentic misregulation in cancer</vt:lpstr>
      <vt:lpstr>A therapeutic window?</vt:lpstr>
      <vt:lpstr>Tumor suppressors: you don’t miss them ‘till their gone…</vt:lpstr>
      <vt:lpstr>Tumor suppressors: you don’t miss them ‘till their gone…</vt:lpstr>
      <vt:lpstr>Rules are meant to be broken…</vt:lpstr>
      <vt:lpstr>Chapter 8: pRB and Cell Cycle Control</vt:lpstr>
      <vt:lpstr>Cell cycle regulation</vt:lpstr>
      <vt:lpstr>Cell cycle regulation</vt:lpstr>
      <vt:lpstr>Cell cycle regulation</vt:lpstr>
      <vt:lpstr>Cell cycle commitment</vt:lpstr>
      <vt:lpstr>Why a “point of no return”?</vt:lpstr>
      <vt:lpstr>Protein degradation for irreversible regulation</vt:lpstr>
      <vt:lpstr>Protein degradation for irreversible regulation</vt:lpstr>
      <vt:lpstr>Protein degradation for irreversible regulation</vt:lpstr>
      <vt:lpstr>Protein degradation for irreversible regulation</vt:lpstr>
      <vt:lpstr>Protein degradation for irreversible regulation</vt:lpstr>
      <vt:lpstr>How is protein activity regulated?</vt:lpstr>
      <vt:lpstr>Different cyclins @ different cell cycle stages</vt:lpstr>
      <vt:lpstr>pRB is regulated by Cyclin/CDK activity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Objectives</dc:title>
  <dc:creator>Amity Manning</dc:creator>
  <cp:lastModifiedBy>Manning, Amity L</cp:lastModifiedBy>
  <cp:revision>169</cp:revision>
  <dcterms:created xsi:type="dcterms:W3CDTF">2019-01-10T15:40:22Z</dcterms:created>
  <dcterms:modified xsi:type="dcterms:W3CDTF">2020-01-31T02:07:30Z</dcterms:modified>
</cp:coreProperties>
</file>