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399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09" r:id="rId17"/>
    <p:sldId id="414" r:id="rId18"/>
    <p:sldId id="415" r:id="rId19"/>
    <p:sldId id="416" r:id="rId20"/>
    <p:sldId id="418" r:id="rId21"/>
    <p:sldId id="417" r:id="rId22"/>
    <p:sldId id="419" r:id="rId23"/>
    <p:sldId id="425" r:id="rId24"/>
    <p:sldId id="420" r:id="rId25"/>
    <p:sldId id="421" r:id="rId26"/>
    <p:sldId id="422" r:id="rId27"/>
    <p:sldId id="423" r:id="rId28"/>
    <p:sldId id="424" r:id="rId29"/>
    <p:sldId id="413" r:id="rId30"/>
    <p:sldId id="40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/>
    <p:restoredTop sz="94641"/>
  </p:normalViewPr>
  <p:slideViewPr>
    <p:cSldViewPr snapToGrid="0" snapToObjects="1">
      <p:cViewPr varScale="1">
        <p:scale>
          <a:sx n="150" d="100"/>
          <a:sy n="150" d="100"/>
        </p:scale>
        <p:origin x="-1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7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CA145F-46B5-B845-BA6B-B5CF3A12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20FF62-28D7-B443-82FE-1B038E2B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05" y="2498376"/>
            <a:ext cx="8213411" cy="39602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week: Chapters 8 &amp; 9: cellular functions of the tumor suppressors </a:t>
            </a:r>
            <a:r>
              <a:rPr lang="en-US" dirty="0" err="1"/>
              <a:t>pRB</a:t>
            </a:r>
            <a:r>
              <a:rPr lang="en-US" dirty="0"/>
              <a:t> and p53</a:t>
            </a:r>
          </a:p>
          <a:p>
            <a:r>
              <a:rPr lang="en-US" dirty="0" smtClean="0"/>
              <a:t>Tonight by </a:t>
            </a:r>
            <a:r>
              <a:rPr lang="en-US" dirty="0"/>
              <a:t>midnight: Project Submission </a:t>
            </a:r>
            <a:r>
              <a:rPr lang="en-US" dirty="0" smtClean="0"/>
              <a:t>Due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Check the grading </a:t>
            </a:r>
            <a:r>
              <a:rPr lang="en-US" dirty="0" err="1" smtClean="0"/>
              <a:t>ruberic</a:t>
            </a:r>
            <a:r>
              <a:rPr lang="en-US" dirty="0" smtClean="0"/>
              <a:t> to make sure you include all components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References with corresponding in text citations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Superscript in text = numbered references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(Author et al., year) in text = alphabetical list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Follow citation format guidelines. ALL relevant info(authors, title, journal, pages, date, </a:t>
            </a:r>
            <a:r>
              <a:rPr lang="en-US" dirty="0" err="1" smtClean="0"/>
              <a:t>etc</a:t>
            </a:r>
            <a:r>
              <a:rPr lang="en-US" dirty="0" smtClean="0"/>
              <a:t>) MUST be included in Nature format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Graphic that includes details of </a:t>
            </a:r>
            <a:r>
              <a:rPr lang="en-US" b="1" i="1" dirty="0" smtClean="0"/>
              <a:t>molecular</a:t>
            </a:r>
            <a:r>
              <a:rPr lang="en-US" dirty="0" smtClean="0"/>
              <a:t> interactions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Which proteins/genes are part of this pathway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Which order do these proteins/genes interact 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How so these proteins/genes impact each other (promote/inhibit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lvl="1"/>
            <a:r>
              <a:rPr lang="en-US" dirty="0"/>
              <a:t>Repeats this pattern with each cell cycle</a:t>
            </a:r>
          </a:p>
          <a:p>
            <a:pPr lvl="1"/>
            <a:r>
              <a:rPr lang="en-US" dirty="0"/>
              <a:t>Different Cyclin proteins have different expression profiles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=""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613B8A3-3DFA-3A45-A7B4-42C6A37E589C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6601493-B2A2-C248-8718-727613FF6F1D}"/>
              </a:ext>
            </a:extLst>
          </p:cNvPr>
          <p:cNvSpPr txBox="1"/>
          <p:nvPr/>
        </p:nvSpPr>
        <p:spPr>
          <a:xfrm>
            <a:off x="4716757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69ECE9-48E4-A947-8770-CF639E638061}"/>
              </a:ext>
            </a:extLst>
          </p:cNvPr>
          <p:cNvSpPr txBox="1"/>
          <p:nvPr/>
        </p:nvSpPr>
        <p:spPr>
          <a:xfrm>
            <a:off x="6757254" y="35403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14321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lvl="1"/>
            <a:r>
              <a:rPr lang="en-US" dirty="0"/>
              <a:t>Different Cyclin proteins have different expression profiles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=""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pic>
        <p:nvPicPr>
          <p:cNvPr id="14" name="Picture 2" descr="figure_08_10">
            <a:extLst>
              <a:ext uri="{FF2B5EF4-FFF2-40B4-BE49-F238E27FC236}">
                <a16:creationId xmlns="" xmlns:a16="http://schemas.microsoft.com/office/drawing/2014/main" id="{6815B1D3-FC27-6B4B-96A9-1D138310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2"/>
          <a:stretch/>
        </p:blipFill>
        <p:spPr bwMode="auto">
          <a:xfrm>
            <a:off x="1353717" y="3330498"/>
            <a:ext cx="7374246" cy="26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5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expression/degradation patterns define cell cycle progression</a:t>
            </a:r>
          </a:p>
          <a:p>
            <a:pPr lvl="1"/>
            <a:r>
              <a:rPr lang="en-US" dirty="0"/>
              <a:t>Protein degradation is irreversible so the cell cycle ONLY moves forward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=""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0" y="6157206"/>
            <a:ext cx="928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What function do </a:t>
            </a:r>
            <a:r>
              <a:rPr lang="en-US" sz="2000" b="1" dirty="0" err="1" smtClean="0">
                <a:solidFill>
                  <a:srgbClr val="0070C0"/>
                </a:solidFill>
                <a:sym typeface="Wingdings" pitchFamily="2" charset="2"/>
              </a:rPr>
              <a:t>cyclins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serve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? How do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they regulate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cellular pathways?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14" name="Picture 2" descr="figure_08_10">
            <a:extLst>
              <a:ext uri="{FF2B5EF4-FFF2-40B4-BE49-F238E27FC236}">
                <a16:creationId xmlns="" xmlns:a16="http://schemas.microsoft.com/office/drawing/2014/main" id="{6815B1D3-FC27-6B4B-96A9-1D138310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2"/>
          <a:stretch/>
        </p:blipFill>
        <p:spPr bwMode="auto">
          <a:xfrm>
            <a:off x="1353717" y="3330498"/>
            <a:ext cx="7374246" cy="26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1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F4E3D-EC66-794F-8A2F-2D130363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protein activity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C97970-3993-6845-B51D-08067ABB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2224586"/>
            <a:ext cx="8192637" cy="404174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Expression level: protein synthesis and degradation (cyclins)</a:t>
            </a:r>
          </a:p>
          <a:p>
            <a:r>
              <a:rPr lang="en-US" sz="2200" dirty="0"/>
              <a:t>Protein interactions (ligand binding, dimerization, protein complexes)</a:t>
            </a:r>
          </a:p>
          <a:p>
            <a:r>
              <a:rPr lang="en-US" sz="2200" dirty="0"/>
              <a:t>Covalent modifications (phosphorylation, methylation,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Which types of regulation are reversible? Which are faster/slower?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Why might this level of control be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267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Different cyclins @ different cell cycle stages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B2BBC481-A288-1A4A-870A-84471D36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531" y="1985962"/>
            <a:ext cx="3516351" cy="4005960"/>
          </a:xfrm>
        </p:spPr>
        <p:txBody>
          <a:bodyPr>
            <a:normAutofit/>
          </a:bodyPr>
          <a:lstStyle/>
          <a:p>
            <a:r>
              <a:rPr lang="en-US" dirty="0"/>
              <a:t>Each cyclin protein complexes with one or two specific cyclin dependent kinases</a:t>
            </a:r>
          </a:p>
          <a:p>
            <a:r>
              <a:rPr lang="en-US" dirty="0"/>
              <a:t>Binding to cyclin </a:t>
            </a:r>
            <a:r>
              <a:rPr lang="en-US" b="1" i="1" dirty="0"/>
              <a:t>activates</a:t>
            </a:r>
            <a:r>
              <a:rPr lang="en-US" dirty="0"/>
              <a:t> the kinase</a:t>
            </a:r>
          </a:p>
          <a:p>
            <a:r>
              <a:rPr lang="en-US" dirty="0"/>
              <a:t>Kinase activity regulates important cellular functions</a:t>
            </a:r>
          </a:p>
          <a:p>
            <a:pPr marL="349250" lvl="1" indent="0">
              <a:buNone/>
            </a:pPr>
            <a:r>
              <a:rPr lang="en-US" dirty="0">
                <a:sym typeface="Wingdings" pitchFamily="2" charset="2"/>
              </a:rPr>
              <a:t> checkpoints!</a:t>
            </a:r>
            <a:endParaRPr lang="en-US" dirty="0"/>
          </a:p>
        </p:txBody>
      </p:sp>
      <p:pic>
        <p:nvPicPr>
          <p:cNvPr id="13" name="Picture 2" descr="figure_08_08">
            <a:extLst>
              <a:ext uri="{FF2B5EF4-FFF2-40B4-BE49-F238E27FC236}">
                <a16:creationId xmlns="" xmlns:a16="http://schemas.microsoft.com/office/drawing/2014/main" id="{ECE194E3-4162-5341-B3C0-4B248B75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9" y="1613210"/>
            <a:ext cx="5097594" cy="49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9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dirty="0" err="1"/>
              <a:t>pRB</a:t>
            </a:r>
            <a:r>
              <a:rPr lang="en-US" sz="2800" dirty="0"/>
              <a:t> is regulated by Cyclin/CDK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644" y="2478618"/>
            <a:ext cx="2721169" cy="367076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pRB’s</a:t>
            </a:r>
            <a:r>
              <a:rPr lang="en-US" dirty="0"/>
              <a:t> function as a checkpoint protein is regulated by phosphorylation</a:t>
            </a:r>
          </a:p>
          <a:p>
            <a:r>
              <a:rPr lang="en-US" dirty="0"/>
              <a:t>Cyclin D/CDK4/6 and Cyclin E/CDK2 phosphorylate </a:t>
            </a:r>
            <a:r>
              <a:rPr lang="en-US" dirty="0" err="1"/>
              <a:t>pRB</a:t>
            </a:r>
            <a:r>
              <a:rPr lang="en-US" dirty="0"/>
              <a:t> at the end of G1</a:t>
            </a:r>
          </a:p>
          <a:p>
            <a:r>
              <a:rPr lang="en-US" dirty="0" err="1"/>
              <a:t>pRB</a:t>
            </a:r>
            <a:r>
              <a:rPr lang="en-US" dirty="0"/>
              <a:t> is inactivated by this phosphorylation </a:t>
            </a:r>
            <a:r>
              <a:rPr lang="en-US" dirty="0">
                <a:sym typeface="Wingdings" pitchFamily="2" charset="2"/>
              </a:rPr>
              <a:t> silencing the G1/S checkpoint</a:t>
            </a:r>
            <a:endParaRPr lang="en-US" dirty="0"/>
          </a:p>
        </p:txBody>
      </p:sp>
      <p:pic>
        <p:nvPicPr>
          <p:cNvPr id="16" name="Picture 2" descr="figure_08_06">
            <a:extLst>
              <a:ext uri="{FF2B5EF4-FFF2-40B4-BE49-F238E27FC236}">
                <a16:creationId xmlns="" xmlns:a16="http://schemas.microsoft.com/office/drawing/2014/main" id="{295A1ED8-C7DC-084B-942D-501A4368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9" y="2112763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D729703-929D-3D40-885C-C2344758D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1651719" y="5010669"/>
            <a:ext cx="613063" cy="613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9650" y="5317200"/>
            <a:ext cx="3771746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pRB</a:t>
            </a:r>
            <a:r>
              <a:rPr lang="en-US" dirty="0">
                <a:solidFill>
                  <a:srgbClr val="0000FF"/>
                </a:solidFill>
              </a:rPr>
              <a:t> is a dominant regulator of this checkpoint</a:t>
            </a:r>
          </a:p>
        </p:txBody>
      </p:sp>
    </p:spTree>
    <p:extLst>
      <p:ext uri="{BB962C8B-B14F-4D97-AF65-F5344CB8AC3E}">
        <p14:creationId xmlns:p14="http://schemas.microsoft.com/office/powerpoint/2010/main" val="362009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54B21-1835-C249-BF8C-9A428050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pRB’s</a:t>
            </a:r>
            <a:r>
              <a:rPr lang="en-US" dirty="0"/>
              <a:t> cellular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E1774-B8DC-7442-801E-FE00DD0C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10" y="2595562"/>
            <a:ext cx="8330890" cy="3670767"/>
          </a:xfrm>
        </p:spPr>
        <p:txBody>
          <a:bodyPr/>
          <a:lstStyle/>
          <a:p>
            <a:r>
              <a:rPr lang="en-US" dirty="0" err="1"/>
              <a:t>pRB</a:t>
            </a:r>
            <a:r>
              <a:rPr lang="en-US" dirty="0"/>
              <a:t> binds to and sequesters the E2F family of transcriptional regulators</a:t>
            </a:r>
          </a:p>
          <a:p>
            <a:r>
              <a:rPr lang="en-US" dirty="0"/>
              <a:t>RB-E2F/DP is inactive</a:t>
            </a:r>
          </a:p>
          <a:p>
            <a:pPr lvl="1"/>
            <a:r>
              <a:rPr lang="en-US" dirty="0"/>
              <a:t>No transcription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Phosphorylation of </a:t>
            </a:r>
            <a:r>
              <a:rPr lang="en-US" dirty="0" err="1"/>
              <a:t>pRB</a:t>
            </a:r>
            <a:r>
              <a:rPr lang="en-US" dirty="0"/>
              <a:t> </a:t>
            </a:r>
            <a:r>
              <a:rPr lang="en-US" dirty="0" smtClean="0"/>
              <a:t>disrupts </a:t>
            </a:r>
            <a:r>
              <a:rPr lang="en-US" dirty="0"/>
              <a:t>its interaction with E2F/DP</a:t>
            </a:r>
          </a:p>
          <a:p>
            <a:pPr lvl="1"/>
            <a:r>
              <a:rPr lang="en-US" dirty="0"/>
              <a:t>E2F/DP is free to promote expression of genes needed for S phase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708F8F-36F9-604E-820F-7B53B02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40" b="10169"/>
          <a:stretch/>
        </p:blipFill>
        <p:spPr>
          <a:xfrm>
            <a:off x="3332661" y="2973852"/>
            <a:ext cx="5549495" cy="2207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434B885-8C83-D64D-BD20-98F6C2411394}"/>
              </a:ext>
            </a:extLst>
          </p:cNvPr>
          <p:cNvSpPr/>
          <p:nvPr/>
        </p:nvSpPr>
        <p:spPr>
          <a:xfrm>
            <a:off x="5768895" y="4085160"/>
            <a:ext cx="840059" cy="21177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5D3710A-3C5E-EB4A-AA24-1B36573F9122}"/>
              </a:ext>
            </a:extLst>
          </p:cNvPr>
          <p:cNvSpPr/>
          <p:nvPr/>
        </p:nvSpPr>
        <p:spPr>
          <a:xfrm>
            <a:off x="5348865" y="2976317"/>
            <a:ext cx="3653886" cy="2272189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9974A86-ABCE-7D40-8534-D1620C0E2DD7}"/>
              </a:ext>
            </a:extLst>
          </p:cNvPr>
          <p:cNvSpPr/>
          <p:nvPr/>
        </p:nvSpPr>
        <p:spPr>
          <a:xfrm>
            <a:off x="3212066" y="3077737"/>
            <a:ext cx="378627" cy="33453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267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Promoting cyclin activity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B2BBC481-A288-1A4A-870A-84471D36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849" y="1985962"/>
            <a:ext cx="3821151" cy="4005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Cyclin expression is:</a:t>
            </a:r>
          </a:p>
          <a:p>
            <a:pPr lvl="1"/>
            <a:r>
              <a:rPr lang="en-US" dirty="0"/>
              <a:t>influenced by extracellular signals</a:t>
            </a:r>
          </a:p>
          <a:p>
            <a:pPr lvl="2"/>
            <a:r>
              <a:rPr lang="en-US" dirty="0"/>
              <a:t>Mitogens: Cyclin 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Self propagating</a:t>
            </a:r>
          </a:p>
          <a:p>
            <a:pPr lvl="2"/>
            <a:r>
              <a:rPr lang="en-US" dirty="0"/>
              <a:t>Cyclins from the previous cell cycle activate those in the subsequent phase</a:t>
            </a:r>
          </a:p>
          <a:p>
            <a:pPr lvl="1"/>
            <a:endParaRPr lang="en-US" dirty="0"/>
          </a:p>
        </p:txBody>
      </p:sp>
      <p:pic>
        <p:nvPicPr>
          <p:cNvPr id="13" name="Picture 2" descr="figure_08_08">
            <a:extLst>
              <a:ext uri="{FF2B5EF4-FFF2-40B4-BE49-F238E27FC236}">
                <a16:creationId xmlns="" xmlns:a16="http://schemas.microsoft.com/office/drawing/2014/main" id="{ECE194E3-4162-5341-B3C0-4B248B75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5" y="1613210"/>
            <a:ext cx="5097594" cy="49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15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36B82C-0900-AB4C-8165-C1231A2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Inhibiting cyclin/CDK activity</a:t>
            </a:r>
          </a:p>
        </p:txBody>
      </p:sp>
      <p:pic>
        <p:nvPicPr>
          <p:cNvPr id="5" name="Picture 2" descr="figure_08_14a">
            <a:extLst>
              <a:ext uri="{FF2B5EF4-FFF2-40B4-BE49-F238E27FC236}">
                <a16:creationId xmlns="" xmlns:a16="http://schemas.microsoft.com/office/drawing/2014/main" id="{E4C4E856-3AA6-2746-820C-246F4CD8F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8"/>
          <a:stretch/>
        </p:blipFill>
        <p:spPr bwMode="auto">
          <a:xfrm>
            <a:off x="170288" y="3491538"/>
            <a:ext cx="4542263" cy="30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figure_08_14a">
            <a:extLst>
              <a:ext uri="{FF2B5EF4-FFF2-40B4-BE49-F238E27FC236}">
                <a16:creationId xmlns="" xmlns:a16="http://schemas.microsoft.com/office/drawing/2014/main" id="{4A49569B-E243-2042-B4E6-D7A6A3416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65" b="91673"/>
          <a:stretch/>
        </p:blipFill>
        <p:spPr bwMode="auto">
          <a:xfrm>
            <a:off x="1895707" y="3491538"/>
            <a:ext cx="1237088" cy="26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E90863-1C54-C543-AC3B-5B7DCA9120F0}"/>
              </a:ext>
            </a:extLst>
          </p:cNvPr>
          <p:cNvSpPr/>
          <p:nvPr/>
        </p:nvSpPr>
        <p:spPr>
          <a:xfrm>
            <a:off x="3278459" y="3491538"/>
            <a:ext cx="1501697" cy="46342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20A82-4AC7-FD41-BEC7-6292FD78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82" y="2112343"/>
            <a:ext cx="7520996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CDK inhibitors regulate CDK complexes</a:t>
            </a:r>
          </a:p>
          <a:p>
            <a:pPr lvl="5"/>
            <a:r>
              <a:rPr lang="en-US" sz="2000" dirty="0"/>
              <a:t>Promoted by external signals that antagonize cell proliferation</a:t>
            </a:r>
          </a:p>
          <a:p>
            <a:pPr lvl="6"/>
            <a:r>
              <a:rPr lang="en-US" sz="2000" dirty="0"/>
              <a:t>TGF-</a:t>
            </a:r>
            <a:r>
              <a:rPr lang="en-US" sz="2000" dirty="0">
                <a:latin typeface="Symbol" pitchFamily="2" charset="2"/>
              </a:rPr>
              <a:t>b</a:t>
            </a:r>
            <a:r>
              <a:rPr lang="en-US" sz="2000" dirty="0"/>
              <a:t> ligand binding </a:t>
            </a:r>
            <a:r>
              <a:rPr lang="en-US" sz="2000" dirty="0">
                <a:sym typeface="Wingdings" pitchFamily="2" charset="2"/>
              </a:rPr>
              <a:t> signal cascade</a:t>
            </a:r>
            <a:endParaRPr lang="en-US" sz="2000" dirty="0"/>
          </a:p>
          <a:p>
            <a:pPr lvl="5"/>
            <a:r>
              <a:rPr lang="en-US" sz="2000" dirty="0"/>
              <a:t>Promoted by internal signals</a:t>
            </a:r>
          </a:p>
          <a:p>
            <a:pPr lvl="6"/>
            <a:r>
              <a:rPr lang="en-US" sz="2000" dirty="0"/>
              <a:t>DNA damage</a:t>
            </a:r>
          </a:p>
          <a:p>
            <a:pPr lvl="5"/>
            <a:endParaRPr lang="en-US" sz="2000" dirty="0"/>
          </a:p>
          <a:p>
            <a:pPr lvl="5"/>
            <a:r>
              <a:rPr lang="en-US" sz="2000" dirty="0"/>
              <a:t>Different CDK inhibitors inhibit different Cyclin/CDK complexes</a:t>
            </a:r>
          </a:p>
          <a:p>
            <a:pPr marL="2054225" lvl="6" indent="0">
              <a:buNone/>
            </a:pPr>
            <a:endParaRPr lang="en-US" sz="2000" dirty="0"/>
          </a:p>
          <a:p>
            <a:pPr lvl="6"/>
            <a:endParaRPr lang="en-US" sz="2000" dirty="0"/>
          </a:p>
          <a:p>
            <a:pPr marL="2054225" lvl="6" indent="0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FC88FF7-3AFB-EA43-AFA8-68C22F0FE2FB}"/>
              </a:ext>
            </a:extLst>
          </p:cNvPr>
          <p:cNvSpPr/>
          <p:nvPr/>
        </p:nvSpPr>
        <p:spPr>
          <a:xfrm>
            <a:off x="104078" y="6006790"/>
            <a:ext cx="4824761" cy="67650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8D773E-47EC-CC4C-9E35-12DE090FCE49}"/>
              </a:ext>
            </a:extLst>
          </p:cNvPr>
          <p:cNvSpPr/>
          <p:nvPr/>
        </p:nvSpPr>
        <p:spPr>
          <a:xfrm>
            <a:off x="1836233" y="5334162"/>
            <a:ext cx="2453269" cy="93905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A1D45-7034-C044-B1C9-41CD6E0F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Mechanisms of CDK inhibition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D2E75-D961-624E-AD63-92EB9C8C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3" y="2038256"/>
            <a:ext cx="8189641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regulate cell cycle progression, Cyclin/CDK complexes must be able to </a:t>
            </a:r>
            <a:r>
              <a:rPr lang="en-US" b="1" dirty="0"/>
              <a:t>phosphorylate</a:t>
            </a:r>
            <a:r>
              <a:rPr lang="en-US" dirty="0"/>
              <a:t> substrates in the </a:t>
            </a:r>
            <a:r>
              <a:rPr lang="en-US" b="1" dirty="0"/>
              <a:t>nucleus</a:t>
            </a:r>
          </a:p>
          <a:p>
            <a:pPr marL="0" indent="0">
              <a:buNone/>
            </a:pPr>
            <a:endParaRPr lang="en-US" sz="800" b="1" dirty="0"/>
          </a:p>
          <a:p>
            <a:pPr lvl="1"/>
            <a:r>
              <a:rPr lang="en-US" dirty="0"/>
              <a:t>Can bind to Cyclin/CDK complex and prevent kinase activity</a:t>
            </a:r>
          </a:p>
          <a:p>
            <a:pPr lvl="2"/>
            <a:r>
              <a:rPr lang="en-US" dirty="0"/>
              <a:t>i.e. p15 and p16 (INK family of CKD inhibitors) to Cyclin D/CDK4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79885A-501F-F64F-BD4B-C083DD733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1" t="25404" r="13590" b="11703"/>
          <a:stretch/>
        </p:blipFill>
        <p:spPr>
          <a:xfrm>
            <a:off x="2858563" y="4028952"/>
            <a:ext cx="3378685" cy="2282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FFAE2D-B164-2D49-8CE3-77DBBE91DD26}"/>
              </a:ext>
            </a:extLst>
          </p:cNvPr>
          <p:cNvSpPr txBox="1"/>
          <p:nvPr/>
        </p:nvSpPr>
        <p:spPr>
          <a:xfrm>
            <a:off x="2967985" y="631118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                    Inactive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F9733F5-BF4F-0B40-9630-FCC06FCB0471}"/>
              </a:ext>
            </a:extLst>
          </p:cNvPr>
          <p:cNvSpPr/>
          <p:nvPr/>
        </p:nvSpPr>
        <p:spPr>
          <a:xfrm>
            <a:off x="2714253" y="4028952"/>
            <a:ext cx="1255581" cy="277329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3AA40CD-FDC2-EF4E-998C-C849191A8061}"/>
              </a:ext>
            </a:extLst>
          </p:cNvPr>
          <p:cNvSpPr/>
          <p:nvPr/>
        </p:nvSpPr>
        <p:spPr>
          <a:xfrm>
            <a:off x="4926955" y="4028952"/>
            <a:ext cx="1310291" cy="27732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8: </a:t>
            </a:r>
            <a:r>
              <a:rPr lang="en-US" sz="2800" dirty="0" err="1"/>
              <a:t>pRB</a:t>
            </a:r>
            <a:r>
              <a:rPr lang="en-US" sz="2800" dirty="0"/>
              <a:t> and Cell Cycle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Be able to define the function of the cell cycle</a:t>
            </a:r>
          </a:p>
          <a:p>
            <a:r>
              <a:rPr lang="en-US" dirty="0"/>
              <a:t>Be able to describe the 4 cell cycle checkpoints: what each monitors, and the expected consequences if one or more is abrogated</a:t>
            </a:r>
          </a:p>
          <a:p>
            <a:r>
              <a:rPr lang="en-US" dirty="0"/>
              <a:t>Understand different ways protein function is regulated and be able to discuss examples of when each type of regulation may be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A1D45-7034-C044-B1C9-41CD6E0F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Mechanisms of CDK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D2E75-D961-624E-AD63-92EB9C8C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2" y="2104908"/>
            <a:ext cx="8189641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regulate cell cycle progression, Cyclin/CDK complexes must be able to </a:t>
            </a:r>
            <a:r>
              <a:rPr lang="en-US" b="1" dirty="0"/>
              <a:t>phosphorylate</a:t>
            </a:r>
            <a:r>
              <a:rPr lang="en-US" dirty="0"/>
              <a:t> substrates in the </a:t>
            </a:r>
            <a:r>
              <a:rPr lang="en-US" b="1" dirty="0"/>
              <a:t>nucleus</a:t>
            </a:r>
          </a:p>
        </p:txBody>
      </p:sp>
      <p:pic>
        <p:nvPicPr>
          <p:cNvPr id="4" name="Picture 2" descr="figure_08_16">
            <a:extLst>
              <a:ext uri="{FF2B5EF4-FFF2-40B4-BE49-F238E27FC236}">
                <a16:creationId xmlns="" xmlns:a16="http://schemas.microsoft.com/office/drawing/2014/main" id="{A8086E97-89B8-F14D-AC2A-7E64C50B5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" r="40675" b="6432"/>
          <a:stretch/>
        </p:blipFill>
        <p:spPr bwMode="auto">
          <a:xfrm>
            <a:off x="2575926" y="3674479"/>
            <a:ext cx="3995858" cy="293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9BA31ED-ABA6-8B49-A1AD-259A4066E13D}"/>
              </a:ext>
            </a:extLst>
          </p:cNvPr>
          <p:cNvSpPr txBox="1">
            <a:spLocks/>
          </p:cNvSpPr>
          <p:nvPr/>
        </p:nvSpPr>
        <p:spPr>
          <a:xfrm>
            <a:off x="136327" y="2871836"/>
            <a:ext cx="8641157" cy="4534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Can </a:t>
            </a:r>
            <a:r>
              <a:rPr lang="en-US" dirty="0"/>
              <a:t>bind to and translocate Cyclin/CDK complexes to the cytoplasm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2A6F661-C9B6-1148-BE59-6008FEDB0420}"/>
              </a:ext>
            </a:extLst>
          </p:cNvPr>
          <p:cNvSpPr txBox="1"/>
          <p:nvPr/>
        </p:nvSpPr>
        <p:spPr>
          <a:xfrm>
            <a:off x="1371734" y="3223880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RTK</a:t>
            </a:r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AKT/PKB </a:t>
            </a:r>
            <a:r>
              <a:rPr lang="en-US" dirty="0">
                <a:sym typeface="Wingdings" pitchFamily="2" charset="2"/>
              </a:rPr>
              <a:t> p27</a:t>
            </a:r>
            <a:r>
              <a:rPr lang="en-US" baseline="30000" dirty="0">
                <a:sym typeface="Wingdings" pitchFamily="2" charset="2"/>
              </a:rPr>
              <a:t>KIP1</a:t>
            </a:r>
            <a:r>
              <a:rPr lang="en-US" dirty="0">
                <a:sym typeface="Wingdings" pitchFamily="2" charset="2"/>
              </a:rPr>
              <a:t> –I CDK localization in nucleus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BA979D0-CA1A-6346-9545-A442EEDFAD89}"/>
              </a:ext>
            </a:extLst>
          </p:cNvPr>
          <p:cNvSpPr/>
          <p:nvPr/>
        </p:nvSpPr>
        <p:spPr>
          <a:xfrm>
            <a:off x="3204116" y="3674479"/>
            <a:ext cx="1764149" cy="2925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63CC2-A0A4-4641-9261-0BE16252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Inhibitors of some CDKs, activators of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64B3D4-5D80-8042-91C2-B5EAEEAB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968" y="2595562"/>
            <a:ext cx="3490388" cy="2965179"/>
          </a:xfrm>
        </p:spPr>
        <p:txBody>
          <a:bodyPr>
            <a:normAutofit/>
          </a:bodyPr>
          <a:lstStyle/>
          <a:p>
            <a:r>
              <a:rPr lang="en-US" dirty="0"/>
              <a:t>p21 and p27 </a:t>
            </a:r>
            <a:r>
              <a:rPr lang="en-US" b="1" i="1" dirty="0"/>
              <a:t>activate</a:t>
            </a:r>
            <a:r>
              <a:rPr lang="en-US" dirty="0"/>
              <a:t> </a:t>
            </a:r>
            <a:r>
              <a:rPr lang="en-US" dirty="0" err="1"/>
              <a:t>CyclinD</a:t>
            </a:r>
            <a:r>
              <a:rPr lang="en-US" dirty="0"/>
              <a:t>/CDK4/6</a:t>
            </a:r>
          </a:p>
          <a:p>
            <a:r>
              <a:rPr lang="en-US" dirty="0"/>
              <a:t>SAME proteins </a:t>
            </a:r>
            <a:r>
              <a:rPr lang="en-US" b="1" i="1" dirty="0"/>
              <a:t>inactivate</a:t>
            </a:r>
            <a:r>
              <a:rPr lang="en-US" dirty="0"/>
              <a:t> </a:t>
            </a:r>
            <a:r>
              <a:rPr lang="en-US" dirty="0" err="1"/>
              <a:t>CyclinE</a:t>
            </a:r>
            <a:r>
              <a:rPr lang="en-US" dirty="0"/>
              <a:t>/CDK2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Poor planning? Or clever design?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figure 8">
            <a:extLst>
              <a:ext uri="{FF2B5EF4-FFF2-40B4-BE49-F238E27FC236}">
                <a16:creationId xmlns="" xmlns:a16="http://schemas.microsoft.com/office/drawing/2014/main" id="{02D6B89D-34D9-A643-A2A5-EA9192A83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b="59667"/>
          <a:stretch/>
        </p:blipFill>
        <p:spPr bwMode="auto">
          <a:xfrm>
            <a:off x="454334" y="3159512"/>
            <a:ext cx="4790187" cy="25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63CC2-A0A4-4641-9261-0BE16252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Inhibitors of some CDKs, activators of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64B3D4-5D80-8042-91C2-B5EAEEAB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968" y="2595562"/>
            <a:ext cx="3490388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Promotes linear progression through the cell cycle</a:t>
            </a:r>
            <a:r>
              <a:rPr lang="en-US" dirty="0">
                <a:sym typeface="Wingdings" pitchFamily="2" charset="2"/>
              </a:rPr>
              <a:t> only one Cyclin active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sym typeface="Wingdings" pitchFamily="2" charset="2"/>
              </a:rPr>
              <a:t>Cyclin D/CDK levels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sym typeface="Wingdings" pitchFamily="2" charset="2"/>
              </a:rPr>
              <a:t>Sequester p27/p21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 err="1">
                <a:sym typeface="Wingdings" pitchFamily="2" charset="2"/>
              </a:rPr>
              <a:t>CyclinE</a:t>
            </a:r>
            <a:r>
              <a:rPr lang="en-US" sz="1700" dirty="0">
                <a:sym typeface="Wingdings" pitchFamily="2" charset="2"/>
              </a:rPr>
              <a:t>/CDK complexes are liberated from inhibition</a:t>
            </a:r>
          </a:p>
        </p:txBody>
      </p:sp>
      <p:pic>
        <p:nvPicPr>
          <p:cNvPr id="5" name="Picture 3" descr="figure 8">
            <a:extLst>
              <a:ext uri="{FF2B5EF4-FFF2-40B4-BE49-F238E27FC236}">
                <a16:creationId xmlns="" xmlns:a16="http://schemas.microsoft.com/office/drawing/2014/main" id="{D0BC7F51-0D6F-114C-93F7-10558EB3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2" b="4117"/>
          <a:stretch/>
        </p:blipFill>
        <p:spPr bwMode="auto">
          <a:xfrm>
            <a:off x="246179" y="2237680"/>
            <a:ext cx="5207174" cy="414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2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69D2F-D99B-1646-B1D4-6027FFBF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Complex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C932E-28C5-8048-8DA4-DC318DBE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2296160"/>
            <a:ext cx="8074660" cy="4338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Pathway components:</a:t>
            </a:r>
          </a:p>
          <a:p>
            <a:pPr lvl="1"/>
            <a:r>
              <a:rPr lang="en-US" dirty="0" err="1"/>
              <a:t>pRB</a:t>
            </a:r>
            <a:endParaRPr lang="en-US" dirty="0"/>
          </a:p>
          <a:p>
            <a:pPr lvl="1"/>
            <a:r>
              <a:rPr lang="en-US" dirty="0"/>
              <a:t>E2F</a:t>
            </a:r>
          </a:p>
          <a:p>
            <a:pPr lvl="1"/>
            <a:r>
              <a:rPr lang="en-US" dirty="0"/>
              <a:t>Cyclin</a:t>
            </a:r>
          </a:p>
          <a:p>
            <a:pPr lvl="1"/>
            <a:r>
              <a:rPr lang="en-US" dirty="0"/>
              <a:t>CDK</a:t>
            </a:r>
          </a:p>
          <a:p>
            <a:pPr lvl="1"/>
            <a:r>
              <a:rPr lang="en-US" dirty="0" err="1"/>
              <a:t>CDKi</a:t>
            </a:r>
            <a:endParaRPr lang="en-US" dirty="0"/>
          </a:p>
          <a:p>
            <a:pPr lvl="1"/>
            <a:r>
              <a:rPr lang="en-US" dirty="0"/>
              <a:t>RTKs</a:t>
            </a:r>
          </a:p>
          <a:p>
            <a:pPr lvl="1"/>
            <a:r>
              <a:rPr lang="en-US" dirty="0"/>
              <a:t>mitogens</a:t>
            </a:r>
          </a:p>
          <a:p>
            <a:pPr marL="0" indent="0">
              <a:buNone/>
            </a:pPr>
            <a:r>
              <a:rPr lang="en-US" dirty="0"/>
              <a:t>Can you map or model their interactions?</a:t>
            </a:r>
          </a:p>
          <a:p>
            <a:pPr marL="0" indent="0">
              <a:buNone/>
            </a:pPr>
            <a:r>
              <a:rPr lang="en-US" dirty="0"/>
              <a:t>Can you predict which would be tumor suppressors?</a:t>
            </a:r>
          </a:p>
          <a:p>
            <a:pPr marL="0" indent="0">
              <a:buNone/>
            </a:pPr>
            <a:r>
              <a:rPr lang="en-US" dirty="0"/>
              <a:t>which might be activated as oncogenes in cancer?</a:t>
            </a:r>
          </a:p>
        </p:txBody>
      </p:sp>
    </p:spTree>
    <p:extLst>
      <p:ext uri="{BB962C8B-B14F-4D97-AF65-F5344CB8AC3E}">
        <p14:creationId xmlns:p14="http://schemas.microsoft.com/office/powerpoint/2010/main" val="199546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A1076-3BEE-B74C-8C22-6085305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17"/>
            <a:ext cx="8913813" cy="914400"/>
          </a:xfrm>
        </p:spPr>
        <p:txBody>
          <a:bodyPr/>
          <a:lstStyle/>
          <a:p>
            <a:r>
              <a:rPr lang="en-US" dirty="0"/>
              <a:t>Many layers of regulation!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1E85A-5403-6448-805A-928DD508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_08_35">
            <a:extLst>
              <a:ext uri="{FF2B5EF4-FFF2-40B4-BE49-F238E27FC236}">
                <a16:creationId xmlns="" xmlns:a16="http://schemas.microsoft.com/office/drawing/2014/main" id="{53A0FBEB-7C43-BB49-9086-5E65DA15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2924"/>
          <a:stretch/>
        </p:blipFill>
        <p:spPr bwMode="auto">
          <a:xfrm>
            <a:off x="646772" y="1397433"/>
            <a:ext cx="7843024" cy="503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82AD5-85DD-0143-8194-BBCAC28C6E7E}"/>
              </a:ext>
            </a:extLst>
          </p:cNvPr>
          <p:cNvSpPr/>
          <p:nvPr/>
        </p:nvSpPr>
        <p:spPr>
          <a:xfrm>
            <a:off x="215590" y="1167160"/>
            <a:ext cx="3211551" cy="3612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AA5250A-FF53-0A46-818A-2FCB21CE968B}"/>
              </a:ext>
            </a:extLst>
          </p:cNvPr>
          <p:cNvSpPr/>
          <p:nvPr/>
        </p:nvSpPr>
        <p:spPr>
          <a:xfrm>
            <a:off x="6214946" y="5136995"/>
            <a:ext cx="2698867" cy="11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8705D9A-549C-D347-BE91-607E40D39367}"/>
              </a:ext>
            </a:extLst>
          </p:cNvPr>
          <p:cNvSpPr/>
          <p:nvPr/>
        </p:nvSpPr>
        <p:spPr>
          <a:xfrm>
            <a:off x="646772" y="4490224"/>
            <a:ext cx="2936487" cy="1940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A8DD7E-4CE4-3842-9966-76B407A7B3A0}"/>
              </a:ext>
            </a:extLst>
          </p:cNvPr>
          <p:cNvSpPr/>
          <p:nvPr/>
        </p:nvSpPr>
        <p:spPr>
          <a:xfrm>
            <a:off x="7159082" y="1167160"/>
            <a:ext cx="1702419" cy="3612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18BBC5-06A8-F948-9A66-F71BC130509F}"/>
              </a:ext>
            </a:extLst>
          </p:cNvPr>
          <p:cNvSpPr/>
          <p:nvPr/>
        </p:nvSpPr>
        <p:spPr>
          <a:xfrm>
            <a:off x="3486616" y="1564981"/>
            <a:ext cx="1152291" cy="2304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12020D-22EE-3847-93B3-AA78334ADC19}"/>
              </a:ext>
            </a:extLst>
          </p:cNvPr>
          <p:cNvSpPr/>
          <p:nvPr/>
        </p:nvSpPr>
        <p:spPr>
          <a:xfrm>
            <a:off x="6153615" y="1167160"/>
            <a:ext cx="1100254" cy="2646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8D1306-93DB-6D40-8519-C70D6BA09862}"/>
              </a:ext>
            </a:extLst>
          </p:cNvPr>
          <p:cNvSpPr/>
          <p:nvPr/>
        </p:nvSpPr>
        <p:spPr>
          <a:xfrm>
            <a:off x="4545983" y="1302090"/>
            <a:ext cx="1629933" cy="3478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610284-AE95-1741-9A5E-4BC14C3D2F79}"/>
              </a:ext>
            </a:extLst>
          </p:cNvPr>
          <p:cNvSpPr txBox="1"/>
          <p:nvPr/>
        </p:nvSpPr>
        <p:spPr>
          <a:xfrm>
            <a:off x="3991641" y="6291477"/>
            <a:ext cx="511710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CDKi</a:t>
            </a:r>
            <a:r>
              <a:rPr lang="en-US" dirty="0"/>
              <a:t> –I Cyclin/CDK –I RB –I S 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74462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A1076-3BEE-B74C-8C22-6085305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17"/>
            <a:ext cx="8913813" cy="914400"/>
          </a:xfrm>
        </p:spPr>
        <p:txBody>
          <a:bodyPr/>
          <a:lstStyle/>
          <a:p>
            <a:r>
              <a:rPr lang="en-US" dirty="0"/>
              <a:t>Many layers of regulation!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01E85A-5403-6448-805A-928DD508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_08_35">
            <a:extLst>
              <a:ext uri="{FF2B5EF4-FFF2-40B4-BE49-F238E27FC236}">
                <a16:creationId xmlns="" xmlns:a16="http://schemas.microsoft.com/office/drawing/2014/main" id="{53A0FBEB-7C43-BB49-9086-5E65DA15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2924"/>
          <a:stretch/>
        </p:blipFill>
        <p:spPr bwMode="auto">
          <a:xfrm>
            <a:off x="646772" y="1397433"/>
            <a:ext cx="7843024" cy="503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AA5250A-FF53-0A46-818A-2FCB21CE968B}"/>
              </a:ext>
            </a:extLst>
          </p:cNvPr>
          <p:cNvSpPr/>
          <p:nvPr/>
        </p:nvSpPr>
        <p:spPr>
          <a:xfrm>
            <a:off x="6214946" y="5136995"/>
            <a:ext cx="2698867" cy="11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8705D9A-549C-D347-BE91-607E40D39367}"/>
              </a:ext>
            </a:extLst>
          </p:cNvPr>
          <p:cNvSpPr/>
          <p:nvPr/>
        </p:nvSpPr>
        <p:spPr>
          <a:xfrm>
            <a:off x="646772" y="4900148"/>
            <a:ext cx="2936487" cy="1581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A8DD7E-4CE4-3842-9966-76B407A7B3A0}"/>
              </a:ext>
            </a:extLst>
          </p:cNvPr>
          <p:cNvSpPr/>
          <p:nvPr/>
        </p:nvSpPr>
        <p:spPr>
          <a:xfrm>
            <a:off x="7159082" y="2595562"/>
            <a:ext cx="386577" cy="55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18BBC5-06A8-F948-9A66-F71BC130509F}"/>
              </a:ext>
            </a:extLst>
          </p:cNvPr>
          <p:cNvSpPr/>
          <p:nvPr/>
        </p:nvSpPr>
        <p:spPr>
          <a:xfrm>
            <a:off x="3486616" y="1564981"/>
            <a:ext cx="1152291" cy="2304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12020D-22EE-3847-93B3-AA78334ADC19}"/>
              </a:ext>
            </a:extLst>
          </p:cNvPr>
          <p:cNvSpPr/>
          <p:nvPr/>
        </p:nvSpPr>
        <p:spPr>
          <a:xfrm>
            <a:off x="6153615" y="1167160"/>
            <a:ext cx="1100254" cy="2646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8D1306-93DB-6D40-8519-C70D6BA09862}"/>
              </a:ext>
            </a:extLst>
          </p:cNvPr>
          <p:cNvSpPr/>
          <p:nvPr/>
        </p:nvSpPr>
        <p:spPr>
          <a:xfrm>
            <a:off x="4545983" y="1302090"/>
            <a:ext cx="1629933" cy="3478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7F3955-A723-7640-B811-5ECD0583CD01}"/>
              </a:ext>
            </a:extLst>
          </p:cNvPr>
          <p:cNvSpPr txBox="1"/>
          <p:nvPr/>
        </p:nvSpPr>
        <p:spPr>
          <a:xfrm>
            <a:off x="2305797" y="6302918"/>
            <a:ext cx="6764993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Mitogens </a:t>
            </a:r>
            <a:r>
              <a:rPr lang="en-US" dirty="0">
                <a:sym typeface="Wingdings" pitchFamily="2" charset="2"/>
              </a:rPr>
              <a:t> RTKs   </a:t>
            </a:r>
            <a:r>
              <a:rPr lang="en-US" dirty="0"/>
              <a:t>Cyclin/CDK –I RB –I S 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142147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A1076-3BEE-B74C-8C22-6085305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17"/>
            <a:ext cx="8913813" cy="914400"/>
          </a:xfrm>
        </p:spPr>
        <p:txBody>
          <a:bodyPr/>
          <a:lstStyle/>
          <a:p>
            <a:r>
              <a:rPr lang="en-US" dirty="0"/>
              <a:t>Many layers of regulation!</a:t>
            </a:r>
          </a:p>
        </p:txBody>
      </p:sp>
      <p:pic>
        <p:nvPicPr>
          <p:cNvPr id="4" name="Picture 2" descr="figure_08_35">
            <a:extLst>
              <a:ext uri="{FF2B5EF4-FFF2-40B4-BE49-F238E27FC236}">
                <a16:creationId xmlns="" xmlns:a16="http://schemas.microsoft.com/office/drawing/2014/main" id="{53A0FBEB-7C43-BB49-9086-5E65DA15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2924"/>
          <a:stretch/>
        </p:blipFill>
        <p:spPr bwMode="auto">
          <a:xfrm>
            <a:off x="646772" y="1397433"/>
            <a:ext cx="7843024" cy="503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AA5250A-FF53-0A46-818A-2FCB21CE968B}"/>
              </a:ext>
            </a:extLst>
          </p:cNvPr>
          <p:cNvSpPr/>
          <p:nvPr/>
        </p:nvSpPr>
        <p:spPr>
          <a:xfrm>
            <a:off x="6214946" y="5136995"/>
            <a:ext cx="2698867" cy="11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8705D9A-549C-D347-BE91-607E40D39367}"/>
              </a:ext>
            </a:extLst>
          </p:cNvPr>
          <p:cNvSpPr/>
          <p:nvPr/>
        </p:nvSpPr>
        <p:spPr>
          <a:xfrm>
            <a:off x="646772" y="4900148"/>
            <a:ext cx="2936487" cy="1581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0A8DD7E-4CE4-3842-9966-76B407A7B3A0}"/>
              </a:ext>
            </a:extLst>
          </p:cNvPr>
          <p:cNvSpPr/>
          <p:nvPr/>
        </p:nvSpPr>
        <p:spPr>
          <a:xfrm>
            <a:off x="7159082" y="2595562"/>
            <a:ext cx="386577" cy="55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12020D-22EE-3847-93B3-AA78334ADC19}"/>
              </a:ext>
            </a:extLst>
          </p:cNvPr>
          <p:cNvSpPr/>
          <p:nvPr/>
        </p:nvSpPr>
        <p:spPr>
          <a:xfrm>
            <a:off x="6153615" y="1167160"/>
            <a:ext cx="1100254" cy="2646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8D1306-93DB-6D40-8519-C70D6BA09862}"/>
              </a:ext>
            </a:extLst>
          </p:cNvPr>
          <p:cNvSpPr/>
          <p:nvPr/>
        </p:nvSpPr>
        <p:spPr>
          <a:xfrm>
            <a:off x="4545983" y="1302090"/>
            <a:ext cx="1629933" cy="3478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932858E-ED6E-524B-B46F-573677231AF0}"/>
              </a:ext>
            </a:extLst>
          </p:cNvPr>
          <p:cNvSpPr/>
          <p:nvPr/>
        </p:nvSpPr>
        <p:spPr>
          <a:xfrm>
            <a:off x="4318001" y="2164081"/>
            <a:ext cx="1411598" cy="43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32D68B0-BBFA-4B4D-94D5-7B70EB7950F1}"/>
              </a:ext>
            </a:extLst>
          </p:cNvPr>
          <p:cNvSpPr txBox="1"/>
          <p:nvPr/>
        </p:nvSpPr>
        <p:spPr>
          <a:xfrm>
            <a:off x="1356268" y="6271270"/>
            <a:ext cx="775725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External signals </a:t>
            </a:r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 err="1">
                <a:sym typeface="Wingdings" pitchFamily="2" charset="2"/>
              </a:rPr>
              <a:t>CDKi</a:t>
            </a:r>
            <a:r>
              <a:rPr lang="en-US" dirty="0">
                <a:sym typeface="Wingdings" pitchFamily="2" charset="2"/>
              </a:rPr>
              <a:t> –I </a:t>
            </a:r>
            <a:r>
              <a:rPr lang="en-US" dirty="0"/>
              <a:t>Cyclin/CDK –I RB –I S phase transition</a:t>
            </a:r>
          </a:p>
        </p:txBody>
      </p:sp>
    </p:spTree>
    <p:extLst>
      <p:ext uri="{BB962C8B-B14F-4D97-AF65-F5344CB8AC3E}">
        <p14:creationId xmlns:p14="http://schemas.microsoft.com/office/powerpoint/2010/main" val="380002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A1076-3BEE-B74C-8C22-6085305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17"/>
            <a:ext cx="8913813" cy="914400"/>
          </a:xfrm>
        </p:spPr>
        <p:txBody>
          <a:bodyPr/>
          <a:lstStyle/>
          <a:p>
            <a:r>
              <a:rPr lang="en-US" dirty="0"/>
              <a:t>Many layers of regulation!</a:t>
            </a:r>
          </a:p>
        </p:txBody>
      </p:sp>
      <p:pic>
        <p:nvPicPr>
          <p:cNvPr id="4" name="Picture 2" descr="figure_08_35">
            <a:extLst>
              <a:ext uri="{FF2B5EF4-FFF2-40B4-BE49-F238E27FC236}">
                <a16:creationId xmlns="" xmlns:a16="http://schemas.microsoft.com/office/drawing/2014/main" id="{53A0FBEB-7C43-BB49-9086-5E65DA15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2924"/>
          <a:stretch/>
        </p:blipFill>
        <p:spPr bwMode="auto">
          <a:xfrm>
            <a:off x="646772" y="1397433"/>
            <a:ext cx="7843024" cy="503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AA5250A-FF53-0A46-818A-2FCB21CE968B}"/>
              </a:ext>
            </a:extLst>
          </p:cNvPr>
          <p:cNvSpPr/>
          <p:nvPr/>
        </p:nvSpPr>
        <p:spPr>
          <a:xfrm>
            <a:off x="6214946" y="5136995"/>
            <a:ext cx="2698867" cy="1189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712020D-22EE-3847-93B3-AA78334ADC19}"/>
              </a:ext>
            </a:extLst>
          </p:cNvPr>
          <p:cNvSpPr/>
          <p:nvPr/>
        </p:nvSpPr>
        <p:spPr>
          <a:xfrm>
            <a:off x="6153615" y="1187367"/>
            <a:ext cx="1100254" cy="1626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8D1306-93DB-6D40-8519-C70D6BA09862}"/>
              </a:ext>
            </a:extLst>
          </p:cNvPr>
          <p:cNvSpPr/>
          <p:nvPr/>
        </p:nvSpPr>
        <p:spPr>
          <a:xfrm>
            <a:off x="4545983" y="1302090"/>
            <a:ext cx="1629933" cy="1380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932858E-ED6E-524B-B46F-573677231AF0}"/>
              </a:ext>
            </a:extLst>
          </p:cNvPr>
          <p:cNvSpPr/>
          <p:nvPr/>
        </p:nvSpPr>
        <p:spPr>
          <a:xfrm>
            <a:off x="4318001" y="2164080"/>
            <a:ext cx="1411598" cy="748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32D68B0-BBFA-4B4D-94D5-7B70EB7950F1}"/>
              </a:ext>
            </a:extLst>
          </p:cNvPr>
          <p:cNvSpPr txBox="1"/>
          <p:nvPr/>
        </p:nvSpPr>
        <p:spPr>
          <a:xfrm>
            <a:off x="1356268" y="6271270"/>
            <a:ext cx="699903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Myc</a:t>
            </a:r>
            <a:r>
              <a:rPr lang="en-US" dirty="0"/>
              <a:t> transcription factors contribute to inhibiting </a:t>
            </a:r>
            <a:r>
              <a:rPr lang="en-US" dirty="0" err="1"/>
              <a:t>pRB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6853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6A1076-3BEE-B74C-8C22-6085305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17"/>
            <a:ext cx="8913813" cy="914400"/>
          </a:xfrm>
        </p:spPr>
        <p:txBody>
          <a:bodyPr/>
          <a:lstStyle/>
          <a:p>
            <a:r>
              <a:rPr lang="en-US" dirty="0"/>
              <a:t>Many layers of regulation!</a:t>
            </a:r>
          </a:p>
        </p:txBody>
      </p:sp>
      <p:pic>
        <p:nvPicPr>
          <p:cNvPr id="4" name="Picture 2" descr="figure_08_35">
            <a:extLst>
              <a:ext uri="{FF2B5EF4-FFF2-40B4-BE49-F238E27FC236}">
                <a16:creationId xmlns="" xmlns:a16="http://schemas.microsoft.com/office/drawing/2014/main" id="{53A0FBEB-7C43-BB49-9086-5E65DA157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2924"/>
          <a:stretch/>
        </p:blipFill>
        <p:spPr bwMode="auto">
          <a:xfrm>
            <a:off x="646772" y="1397433"/>
            <a:ext cx="7843024" cy="503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32D68B0-BBFA-4B4D-94D5-7B70EB7950F1}"/>
              </a:ext>
            </a:extLst>
          </p:cNvPr>
          <p:cNvSpPr txBox="1"/>
          <p:nvPr/>
        </p:nvSpPr>
        <p:spPr>
          <a:xfrm>
            <a:off x="147228" y="6245870"/>
            <a:ext cx="274145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Why all this regulation?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E65F37-9FB5-AD49-B0D9-23941EE2DD83}"/>
              </a:ext>
            </a:extLst>
          </p:cNvPr>
          <p:cNvSpPr txBox="1"/>
          <p:nvPr/>
        </p:nvSpPr>
        <p:spPr>
          <a:xfrm>
            <a:off x="4157568" y="6306830"/>
            <a:ext cx="4831772" cy="369332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How is this pathway corrupted in cancer?</a:t>
            </a:r>
          </a:p>
        </p:txBody>
      </p:sp>
    </p:spTree>
    <p:extLst>
      <p:ext uri="{BB962C8B-B14F-4D97-AF65-F5344CB8AC3E}">
        <p14:creationId xmlns:p14="http://schemas.microsoft.com/office/powerpoint/2010/main" val="296003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commitment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7679" y="3207957"/>
            <a:ext cx="3081973" cy="1631216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Would you expect that corruption of this checkpoint alone is sufficient to cause cancer?</a:t>
            </a:r>
          </a:p>
        </p:txBody>
      </p:sp>
      <p:pic>
        <p:nvPicPr>
          <p:cNvPr id="7" name="Picture 2" descr="figure_08_06">
            <a:extLst>
              <a:ext uri="{FF2B5EF4-FFF2-40B4-BE49-F238E27FC236}">
                <a16:creationId xmlns="" xmlns:a16="http://schemas.microsoft.com/office/drawing/2014/main" id="{315F538A-58C0-7248-B18A-2DE07425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2097474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CA21553-0696-F14C-AE85-017A0B75879B}"/>
              </a:ext>
            </a:extLst>
          </p:cNvPr>
          <p:cNvSpPr txBox="1"/>
          <p:nvPr/>
        </p:nvSpPr>
        <p:spPr>
          <a:xfrm>
            <a:off x="230460" y="5286865"/>
            <a:ext cx="400700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dirty="0"/>
              <a:t>estriction point: “Point of no return”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Mitogenic signal present? Nutrients available? Genome intact?</a:t>
            </a:r>
          </a:p>
          <a:p>
            <a:r>
              <a:rPr lang="en-US" sz="1600" dirty="0"/>
              <a:t>Yes </a:t>
            </a:r>
            <a:r>
              <a:rPr lang="en-US" sz="1600" dirty="0">
                <a:sym typeface="Wingdings" pitchFamily="2" charset="2"/>
              </a:rPr>
              <a:t> proceed to S phase</a:t>
            </a:r>
          </a:p>
          <a:p>
            <a:r>
              <a:rPr lang="en-US" sz="1600" dirty="0">
                <a:sym typeface="Wingdings" pitchFamily="2" charset="2"/>
              </a:rPr>
              <a:t>No   enter G</a:t>
            </a:r>
            <a:r>
              <a:rPr lang="en-US" sz="1600" baseline="-25000" dirty="0">
                <a:sym typeface="Wingdings" pitchFamily="2" charset="2"/>
              </a:rPr>
              <a:t>0</a:t>
            </a:r>
            <a:r>
              <a:rPr lang="en-US" sz="1600" dirty="0">
                <a:sym typeface="Wingdings" pitchFamily="2" charset="2"/>
              </a:rPr>
              <a:t>/quiescence</a:t>
            </a: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6ED701B-2886-1C42-9A1C-A7BB4288E9A0}"/>
              </a:ext>
            </a:extLst>
          </p:cNvPr>
          <p:cNvCxnSpPr/>
          <p:nvPr/>
        </p:nvCxnSpPr>
        <p:spPr>
          <a:xfrm>
            <a:off x="252762" y="6452839"/>
            <a:ext cx="2951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5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To be tumorigenic, a cell MUST proliferate inappropriately to generate additional cancer cells</a:t>
            </a:r>
          </a:p>
          <a:p>
            <a:r>
              <a:rPr lang="en-US" dirty="0">
                <a:solidFill>
                  <a:srgbClr val="800000"/>
                </a:solidFill>
              </a:rPr>
              <a:t>The function of the cell cycle is the </a:t>
            </a:r>
            <a:r>
              <a:rPr lang="en-US" b="1" dirty="0">
                <a:solidFill>
                  <a:srgbClr val="800000"/>
                </a:solidFill>
              </a:rPr>
              <a:t>faithful duplication </a:t>
            </a:r>
            <a:r>
              <a:rPr lang="en-US" dirty="0">
                <a:solidFill>
                  <a:srgbClr val="800000"/>
                </a:solidFill>
              </a:rPr>
              <a:t>and </a:t>
            </a:r>
            <a:r>
              <a:rPr lang="en-US" b="1" dirty="0">
                <a:solidFill>
                  <a:srgbClr val="800000"/>
                </a:solidFill>
              </a:rPr>
              <a:t>equal separation </a:t>
            </a:r>
            <a:r>
              <a:rPr lang="en-US" dirty="0">
                <a:solidFill>
                  <a:srgbClr val="800000"/>
                </a:solidFill>
              </a:rPr>
              <a:t>of the genome during cell division</a:t>
            </a:r>
          </a:p>
          <a:p>
            <a:r>
              <a:rPr lang="en-US" dirty="0"/>
              <a:t>Cellular checkpoints are in place to ensure the cell is best equipped to do this</a:t>
            </a:r>
          </a:p>
        </p:txBody>
      </p:sp>
      <p:pic>
        <p:nvPicPr>
          <p:cNvPr id="16" name="Picture 15" descr="figure_08_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3" y="2092296"/>
            <a:ext cx="4219634" cy="44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4107F0-C626-2A4E-A3EE-71120C33E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6212821" y="2522308"/>
            <a:ext cx="613063" cy="61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E0F082-27AD-9D4C-A07F-8B0BCAF84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284013" y="6260827"/>
            <a:ext cx="613063" cy="61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081E89-71C0-9945-9A9F-D8A4A063D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4842178" y="5647764"/>
            <a:ext cx="613063" cy="61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BF57C10-0D7F-2A4C-A1AA-2C7FE4EB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072065" y="2526098"/>
            <a:ext cx="613063" cy="6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Over-proliferation and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42" y="2127211"/>
            <a:ext cx="7610476" cy="367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Uncontrolled proliferation alone</a:t>
            </a:r>
            <a:r>
              <a:rPr lang="en-US" b="1" i="1" dirty="0"/>
              <a:t> </a:t>
            </a:r>
            <a:r>
              <a:rPr lang="en-US" dirty="0"/>
              <a:t>is </a:t>
            </a:r>
            <a:r>
              <a:rPr lang="en-US" b="1" i="1" dirty="0"/>
              <a:t>necessary</a:t>
            </a:r>
            <a:r>
              <a:rPr lang="en-US" dirty="0"/>
              <a:t> (&amp; often an early step in tumor initiation) but is not </a:t>
            </a:r>
            <a:r>
              <a:rPr lang="en-US" b="1" i="1" dirty="0"/>
              <a:t>sufficient</a:t>
            </a:r>
            <a:r>
              <a:rPr lang="en-US" dirty="0"/>
              <a:t> to cause cancer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800000"/>
                </a:solidFill>
              </a:rPr>
              <a:t>What does this mean?</a:t>
            </a:r>
          </a:p>
          <a:p>
            <a:r>
              <a:rPr lang="en-US" dirty="0"/>
              <a:t>Transient over-proliferation can cause skin tags and moles</a:t>
            </a:r>
          </a:p>
          <a:p>
            <a:r>
              <a:rPr lang="en-US" dirty="0"/>
              <a:t>Persistent over-proliferation can cause benign (non-malignant) tumors </a:t>
            </a:r>
          </a:p>
          <a:p>
            <a:pPr lvl="1"/>
            <a:r>
              <a:rPr lang="en-US" dirty="0"/>
              <a:t>Ex: neurofibromatosis: caused by mutations in the tumor suppressor gene NF1</a:t>
            </a:r>
          </a:p>
          <a:p>
            <a:pPr marL="34925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F9AB52-CD2D-B94E-A975-112F8A92E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68" y="5080483"/>
            <a:ext cx="2425700" cy="161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DF4EEDD-E9E2-1D44-AF59-67AF4046F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38" y="3650165"/>
            <a:ext cx="1309130" cy="1174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673C24-7CCE-694C-90F9-928592E6C105}"/>
              </a:ext>
            </a:extLst>
          </p:cNvPr>
          <p:cNvSpPr txBox="1"/>
          <p:nvPr/>
        </p:nvSpPr>
        <p:spPr>
          <a:xfrm>
            <a:off x="2468563" y="5517855"/>
            <a:ext cx="3049233" cy="92333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Increased proliferation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Other mutations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800000"/>
                </a:solidFill>
              </a:rPr>
              <a:t>Cancer!</a:t>
            </a:r>
          </a:p>
        </p:txBody>
      </p:sp>
    </p:spTree>
    <p:extLst>
      <p:ext uri="{BB962C8B-B14F-4D97-AF65-F5344CB8AC3E}">
        <p14:creationId xmlns:p14="http://schemas.microsoft.com/office/powerpoint/2010/main" val="347005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G1/S checkpoint monitors:</a:t>
            </a:r>
          </a:p>
          <a:p>
            <a:pPr lvl="1"/>
            <a:r>
              <a:rPr lang="en-US" dirty="0" err="1"/>
              <a:t>Mitogenic</a:t>
            </a:r>
            <a:r>
              <a:rPr lang="en-US" dirty="0"/>
              <a:t> </a:t>
            </a:r>
            <a:r>
              <a:rPr lang="en-US" dirty="0" err="1"/>
              <a:t>signalling</a:t>
            </a:r>
            <a:r>
              <a:rPr lang="en-US" dirty="0"/>
              <a:t> (GFs)</a:t>
            </a:r>
          </a:p>
          <a:p>
            <a:pPr lvl="1"/>
            <a:r>
              <a:rPr lang="en-US" dirty="0"/>
              <a:t>Inhibitory </a:t>
            </a:r>
            <a:r>
              <a:rPr lang="en-US" dirty="0" err="1"/>
              <a:t>signalling</a:t>
            </a:r>
            <a:r>
              <a:rPr lang="en-US" dirty="0"/>
              <a:t> (TGF-beta)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Intra-S phase &amp; G2/M checkpoints monitor: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Anaphase checkpoint monitors:</a:t>
            </a:r>
          </a:p>
          <a:p>
            <a:pPr lvl="1"/>
            <a:r>
              <a:rPr lang="en-US" dirty="0"/>
              <a:t>Chromosome attachment to the spindle microtubules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16" name="Picture 15" descr="figure_08_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3" y="2092296"/>
            <a:ext cx="4219634" cy="44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6212821" y="2522308"/>
            <a:ext cx="613063" cy="61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284013" y="6260827"/>
            <a:ext cx="613063" cy="61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4842178" y="5647764"/>
            <a:ext cx="613063" cy="61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072065" y="2526098"/>
            <a:ext cx="613063" cy="6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G1/S checkpoint monitors:</a:t>
            </a:r>
          </a:p>
          <a:p>
            <a:pPr lvl="1"/>
            <a:r>
              <a:rPr lang="en-US" dirty="0" err="1"/>
              <a:t>Mitogenic</a:t>
            </a:r>
            <a:r>
              <a:rPr lang="en-US" dirty="0"/>
              <a:t> </a:t>
            </a:r>
            <a:r>
              <a:rPr lang="en-US" dirty="0" err="1"/>
              <a:t>signalling</a:t>
            </a:r>
            <a:r>
              <a:rPr lang="en-US" dirty="0"/>
              <a:t> (GFs)</a:t>
            </a:r>
          </a:p>
          <a:p>
            <a:pPr lvl="1"/>
            <a:r>
              <a:rPr lang="en-US" dirty="0"/>
              <a:t>Inhibitory signaling (TGF-beta)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Intra-S phase &amp; G2/M checkpoints monitor: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Anaphase checkpoint monitors:</a:t>
            </a:r>
          </a:p>
          <a:p>
            <a:pPr lvl="1"/>
            <a:r>
              <a:rPr lang="en-US" dirty="0"/>
              <a:t>Chromosome attachment to the spindle microtubules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701" y="2144766"/>
            <a:ext cx="3862112" cy="317009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How do oncogenic TRKs promote proliferation?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Inhibition of which checkpoint might have a similar impact?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2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commitment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701" y="2151317"/>
            <a:ext cx="3862112" cy="317009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How do oncogenic TRKs promote proliferation?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oncogenic TRKs impact a cell’s decision to commit to a new cell cycle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Inhibition of which checkpoint might have a similar impact?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Abrogation of the G1/S checkpoint does the same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7" name="Picture 2" descr="figure_08_06">
            <a:extLst>
              <a:ext uri="{FF2B5EF4-FFF2-40B4-BE49-F238E27FC236}">
                <a16:creationId xmlns="" xmlns:a16="http://schemas.microsoft.com/office/drawing/2014/main" id="{315F538A-58C0-7248-B18A-2DE07425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2097474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CA21553-0696-F14C-AE85-017A0B75879B}"/>
              </a:ext>
            </a:extLst>
          </p:cNvPr>
          <p:cNvSpPr txBox="1"/>
          <p:nvPr/>
        </p:nvSpPr>
        <p:spPr>
          <a:xfrm>
            <a:off x="230460" y="5286865"/>
            <a:ext cx="400700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dirty="0"/>
              <a:t>estriction point: “Point of no return”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Mitogenic signal present? Nutrients available? Genome intact?</a:t>
            </a:r>
          </a:p>
          <a:p>
            <a:r>
              <a:rPr lang="en-US" sz="1600" dirty="0"/>
              <a:t>Yes </a:t>
            </a:r>
            <a:r>
              <a:rPr lang="en-US" sz="1600" dirty="0">
                <a:sym typeface="Wingdings" pitchFamily="2" charset="2"/>
              </a:rPr>
              <a:t> proceed to S phase</a:t>
            </a:r>
          </a:p>
          <a:p>
            <a:r>
              <a:rPr lang="en-US" sz="1600" dirty="0">
                <a:sym typeface="Wingdings" pitchFamily="2" charset="2"/>
              </a:rPr>
              <a:t>No   enter G</a:t>
            </a:r>
            <a:r>
              <a:rPr lang="en-US" sz="1600" baseline="-25000" dirty="0">
                <a:sym typeface="Wingdings" pitchFamily="2" charset="2"/>
              </a:rPr>
              <a:t>0</a:t>
            </a:r>
            <a:r>
              <a:rPr lang="en-US" sz="1600" dirty="0">
                <a:sym typeface="Wingdings" pitchFamily="2" charset="2"/>
              </a:rPr>
              <a:t>/quiescence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00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“point of no return”?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3" y="2170770"/>
            <a:ext cx="8063261" cy="444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MUST a cell continue forward once it passes the R point?</a:t>
            </a:r>
          </a:p>
          <a:p>
            <a:r>
              <a:rPr lang="en-US" dirty="0"/>
              <a:t>At the G1/S transition replication is initiated: Replication must happen ONLY ONCE</a:t>
            </a:r>
          </a:p>
          <a:p>
            <a:pPr lvl="1"/>
            <a:r>
              <a:rPr lang="en-US" dirty="0"/>
              <a:t>Replication initiating complexes sit on chromatin and are primed to start replication upon S phase entry</a:t>
            </a:r>
          </a:p>
          <a:p>
            <a:pPr marL="34925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How is protein function regulated?</a:t>
            </a:r>
          </a:p>
          <a:p>
            <a:pPr marL="349250" lvl="1" indent="0" algn="ctr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Proteins required for replication initiation are turned over/degraded </a:t>
            </a:r>
            <a:r>
              <a:rPr lang="en-US" dirty="0">
                <a:sym typeface="Wingdings" pitchFamily="2" charset="2"/>
              </a:rPr>
              <a:t> not made again until the next G1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7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=""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63" b="7432"/>
          <a:stretch/>
        </p:blipFill>
        <p:spPr bwMode="auto">
          <a:xfrm>
            <a:off x="1353718" y="3590693"/>
            <a:ext cx="1989983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C83F4D-3875-C645-9026-EA42D6C705CA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32222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=""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67" b="7432"/>
          <a:stretch/>
        </p:blipFill>
        <p:spPr bwMode="auto">
          <a:xfrm>
            <a:off x="1353718" y="3590693"/>
            <a:ext cx="2153757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27D7EF-5245-2546-89D4-1EDF74AC2AF0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195153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3525</TotalTime>
  <Words>1430</Words>
  <Application>Microsoft Macintosh PowerPoint</Application>
  <PresentationFormat>On-screen Show (4:3)</PresentationFormat>
  <Paragraphs>233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Perception</vt:lpstr>
      <vt:lpstr>Updates &amp; Reminders</vt:lpstr>
      <vt:lpstr>Chapter 8: pRB and Cell Cycle Control</vt:lpstr>
      <vt:lpstr>Cell cycle regulation</vt:lpstr>
      <vt:lpstr>Cell cycle regulation</vt:lpstr>
      <vt:lpstr>Cell cycle regulation</vt:lpstr>
      <vt:lpstr>Cell cycle commitment</vt:lpstr>
      <vt:lpstr>Why a “point of no return”?</vt:lpstr>
      <vt:lpstr>Protein degradation for irreversible regulation</vt:lpstr>
      <vt:lpstr>Protein degradation for irreversible regulation</vt:lpstr>
      <vt:lpstr>Protein degradation for irreversible regulation</vt:lpstr>
      <vt:lpstr>Protein degradation for irreversible regulation</vt:lpstr>
      <vt:lpstr>Protein degradation for irreversible regulation</vt:lpstr>
      <vt:lpstr>How is protein activity regulated?</vt:lpstr>
      <vt:lpstr>Different cyclins @ different cell cycle stages</vt:lpstr>
      <vt:lpstr>pRB is regulated by Cyclin/CDK activity</vt:lpstr>
      <vt:lpstr>pRB’s cellular function</vt:lpstr>
      <vt:lpstr>Promoting cyclin activity</vt:lpstr>
      <vt:lpstr>Inhibiting cyclin/CDK activity</vt:lpstr>
      <vt:lpstr>Mechanisms of CDK inhibition</vt:lpstr>
      <vt:lpstr>Mechanisms of CDK regulation</vt:lpstr>
      <vt:lpstr>Inhibitors of some CDKs, activators of others</vt:lpstr>
      <vt:lpstr>Inhibitors of some CDKs, activators of others</vt:lpstr>
      <vt:lpstr>Modeling Complex Pathways</vt:lpstr>
      <vt:lpstr>Many layers of regulation!</vt:lpstr>
      <vt:lpstr>Many layers of regulation!</vt:lpstr>
      <vt:lpstr>Many layers of regulation!</vt:lpstr>
      <vt:lpstr>Many layers of regulation!</vt:lpstr>
      <vt:lpstr>Many layers of regulation!</vt:lpstr>
      <vt:lpstr>Cell cycle commitment</vt:lpstr>
      <vt:lpstr>Over-proliferation and Cancer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Amity Manning</cp:lastModifiedBy>
  <cp:revision>169</cp:revision>
  <dcterms:created xsi:type="dcterms:W3CDTF">2019-01-10T15:40:22Z</dcterms:created>
  <dcterms:modified xsi:type="dcterms:W3CDTF">2020-02-04T16:31:50Z</dcterms:modified>
</cp:coreProperties>
</file>