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8"/>
  </p:notesMasterIdLst>
  <p:sldIdLst>
    <p:sldId id="406" r:id="rId2"/>
    <p:sldId id="430" r:id="rId3"/>
    <p:sldId id="407" r:id="rId4"/>
    <p:sldId id="408" r:id="rId5"/>
    <p:sldId id="410" r:id="rId6"/>
    <p:sldId id="413" r:id="rId7"/>
    <p:sldId id="411" r:id="rId8"/>
    <p:sldId id="412" r:id="rId9"/>
    <p:sldId id="414" r:id="rId10"/>
    <p:sldId id="415" r:id="rId11"/>
    <p:sldId id="416" r:id="rId12"/>
    <p:sldId id="417" r:id="rId13"/>
    <p:sldId id="418" r:id="rId14"/>
    <p:sldId id="419" r:id="rId15"/>
    <p:sldId id="420" r:id="rId16"/>
    <p:sldId id="421" r:id="rId17"/>
    <p:sldId id="422" r:id="rId18"/>
    <p:sldId id="423" r:id="rId19"/>
    <p:sldId id="424" r:id="rId20"/>
    <p:sldId id="425" r:id="rId21"/>
    <p:sldId id="426" r:id="rId22"/>
    <p:sldId id="427" r:id="rId23"/>
    <p:sldId id="431" r:id="rId24"/>
    <p:sldId id="428" r:id="rId25"/>
    <p:sldId id="429" r:id="rId26"/>
    <p:sldId id="432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929"/>
    <p:restoredTop sz="91388"/>
  </p:normalViewPr>
  <p:slideViewPr>
    <p:cSldViewPr snapToGrid="0" snapToObjects="1">
      <p:cViewPr>
        <p:scale>
          <a:sx n="114" d="100"/>
          <a:sy n="114" d="100"/>
        </p:scale>
        <p:origin x="8" y="-9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40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CF46CA-6EE0-A24E-8E90-BB7971EA3CAB}" type="datetimeFigureOut">
              <a:rPr lang="en-US" smtClean="0"/>
              <a:t>2/5/20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1B39CE-B501-F445-9BFD-AEB03825E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641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57319"/>
            <a:ext cx="8915400" cy="877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034553"/>
            <a:ext cx="8001000" cy="3823447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F096E-FD39-1C4F-B80B-375379907E53}" type="datetimeFigureOut">
              <a:rPr lang="en-US" smtClean="0"/>
              <a:t>2/5/20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B7144-7A00-6A41-B47E-A3B3674C14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7987" y="2048256"/>
            <a:ext cx="3427413" cy="420624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039112"/>
            <a:ext cx="457200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DFEF096E-FD39-1C4F-B80B-375379907E53}" type="datetimeFigureOut">
              <a:rPr lang="en-US" smtClean="0"/>
              <a:t>2/5/20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B7144-7A00-6A41-B47E-A3B3674C14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F096E-FD39-1C4F-B80B-375379907E53}" type="datetimeFigureOut">
              <a:rPr lang="en-US" smtClean="0"/>
              <a:t>2/5/20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DFEF096E-FD39-1C4F-B80B-375379907E53}" type="datetimeFigureOut">
              <a:rPr lang="en-US" smtClean="0"/>
              <a:t>2/5/20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28616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DFEF096E-FD39-1C4F-B80B-375379907E53}" type="datetimeFigureOut">
              <a:rPr lang="en-US" smtClean="0"/>
              <a:t>2/5/20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6601968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543800" y="1129553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543800" y="2629169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F096E-FD39-1C4F-B80B-375379907E53}" type="datetimeFigureOut">
              <a:rPr lang="en-US" smtClean="0"/>
              <a:t>2/5/20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B7144-7A00-6A41-B47E-A3B3674C14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7553" y="1129554"/>
            <a:ext cx="914400" cy="5533278"/>
          </a:xfrm>
        </p:spPr>
        <p:txBody>
          <a:bodyPr vert="eaVert" lIns="274320" tIns="685800" bIns="685800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1734671"/>
            <a:ext cx="6426200" cy="4542304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F096E-FD39-1C4F-B80B-375379907E53}" type="datetimeFigureOut">
              <a:rPr lang="en-US" smtClean="0"/>
              <a:t>2/5/20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B7144-7A00-6A41-B47E-A3B3674C14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F096E-FD39-1C4F-B80B-375379907E53}" type="datetimeFigureOut">
              <a:rPr lang="en-US" smtClean="0"/>
              <a:t>2/5/20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B7144-7A00-6A41-B47E-A3B3674C14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025435"/>
            <a:ext cx="8915400" cy="914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943600"/>
            <a:ext cx="8001000" cy="91440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91440" rIns="274320" bIns="91440" rtlCol="0" anchor="t" anchorCtr="0"/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F096E-FD39-1C4F-B80B-375379907E53}" type="datetimeFigureOut">
              <a:rPr lang="en-US" smtClean="0"/>
              <a:t>2/5/20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38862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00399"/>
            <a:ext cx="8915400" cy="2286000"/>
          </a:xfrm>
          <a:solidFill>
            <a:schemeClr val="tx2"/>
          </a:solidFill>
        </p:spPr>
        <p:txBody>
          <a:bodyPr vert="horz" lIns="1188720" tIns="45720" rIns="274320" bIns="45720" rtlCol="0" anchor="b" anchorCtr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484607"/>
            <a:ext cx="8001000" cy="77724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ctr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F096E-FD39-1C4F-B80B-375379907E53}" type="datetimeFigureOut">
              <a:rPr lang="en-US" smtClean="0"/>
              <a:t>2/5/20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B7144-7A00-6A41-B47E-A3B3674C14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DFEF096E-FD39-1C4F-B80B-375379907E53}" type="datetimeFigureOut">
              <a:rPr lang="en-US" smtClean="0"/>
              <a:t>2/5/20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B7144-7A00-6A41-B47E-A3B3674C14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588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588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7534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7534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DFEF096E-FD39-1C4F-B80B-375379907E53}" type="datetimeFigureOut">
              <a:rPr lang="en-US" smtClean="0"/>
              <a:t>2/5/20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20588" y="188259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B7144-7A00-6A41-B47E-A3B3674C1460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F096E-FD39-1C4F-B80B-375379907E53}" type="datetimeFigureOut">
              <a:rPr lang="en-US" smtClean="0"/>
              <a:t>2/5/20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B7144-7A00-6A41-B47E-A3B3674C14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F096E-FD39-1C4F-B80B-375379907E53}" type="datetimeFigureOut">
              <a:rPr lang="en-US" smtClean="0"/>
              <a:t>2/5/20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B7144-7A00-6A41-B47E-A3B3674C14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7534" y="2590800"/>
            <a:ext cx="3566160" cy="36861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2000"/>
            </a:lvl6pPr>
            <a:lvl7pPr marL="2055813" indent="-344488">
              <a:defRPr sz="2000"/>
            </a:lvl7pPr>
            <a:lvl8pPr marL="2055813" indent="-344488">
              <a:defRPr sz="2000"/>
            </a:lvl8pPr>
            <a:lvl9pPr marL="2055813" indent="-344488"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952" y="2039111"/>
            <a:ext cx="356616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DFEF096E-FD39-1C4F-B80B-375379907E53}" type="datetimeFigureOut">
              <a:rPr lang="en-US" smtClean="0"/>
              <a:t>2/5/20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B7144-7A00-6A41-B47E-A3B3674C14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123856"/>
            <a:ext cx="8913813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2595562"/>
            <a:ext cx="7610476" cy="3670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FEF096E-FD39-1C4F-B80B-375379907E53}" type="datetimeFigureOut">
              <a:rPr lang="en-US" smtClean="0"/>
              <a:t>2/5/20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5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FFB7144-7A00-6A41-B47E-A3B3674C146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0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xStyles>
    <p:titleStyle>
      <a:lvl1pPr marL="0" indent="0"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6BA88-FB12-8749-A657-45B7E17E81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Updates and Reminders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B667A0-9460-344A-8A52-6DE1489E25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/>
              <a:t>For additional background, check out the short videos of cell division &amp; CDK regulation, and a brief audio overview of tumor suppressor genes on Canvas (in module for Lecture 8)!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Quiz #2 on Monday 2/10</a:t>
            </a:r>
          </a:p>
          <a:p>
            <a:pPr marL="742950" lvl="1" indent="-285750" algn="l">
              <a:buFont typeface="Arial"/>
              <a:buChar char="•"/>
            </a:pPr>
            <a:r>
              <a:rPr lang="en-US" dirty="0"/>
              <a:t>Study session with PLA Sunday</a:t>
            </a:r>
          </a:p>
          <a:p>
            <a:pPr marL="742950" lvl="1" indent="-285750" algn="l">
              <a:buFont typeface="Arial"/>
              <a:buChar char="•"/>
            </a:pPr>
            <a:r>
              <a:rPr lang="en-US" dirty="0"/>
              <a:t>Study session with TA Monday 10-12 SL lounge</a:t>
            </a:r>
          </a:p>
        </p:txBody>
      </p:sp>
    </p:spTree>
    <p:extLst>
      <p:ext uri="{BB962C8B-B14F-4D97-AF65-F5344CB8AC3E}">
        <p14:creationId xmlns:p14="http://schemas.microsoft.com/office/powerpoint/2010/main" val="19565110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6CC8F-4967-AD42-A5C5-F5A9C999D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P53: Master Guardian of the Genome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BA1BE1-5F84-9B47-AA7E-C88135CD39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9397" y="2595562"/>
            <a:ext cx="8235503" cy="3670767"/>
          </a:xfrm>
        </p:spPr>
        <p:txBody>
          <a:bodyPr/>
          <a:lstStyle/>
          <a:p>
            <a:r>
              <a:rPr lang="en-US" dirty="0" err="1"/>
              <a:t>pRB</a:t>
            </a:r>
            <a:r>
              <a:rPr lang="en-US" dirty="0"/>
              <a:t>: controls cell cycle response to the outside world</a:t>
            </a:r>
          </a:p>
          <a:p>
            <a:r>
              <a:rPr lang="en-US" dirty="0"/>
              <a:t>p53 (aka TP53): monitors internal well-being of the cell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Monitors and responds to genetic damage</a:t>
            </a:r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 damage is moderate  cell cycle arrest and damage repair</a:t>
            </a:r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 damage is extensive  cellular suicide (apoptosis)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3956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0C45A-E61F-F142-81EF-CA7894361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Tumor suppressor or oncogene?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DF5E1-7B2C-C944-AB16-BB313F56F0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9315" y="2131922"/>
            <a:ext cx="7610476" cy="3670767"/>
          </a:xfrm>
        </p:spPr>
        <p:txBody>
          <a:bodyPr/>
          <a:lstStyle/>
          <a:p>
            <a:r>
              <a:rPr lang="en-US" dirty="0"/>
              <a:t>Initial studies show expression of a mutant p53 </a:t>
            </a:r>
            <a:r>
              <a:rPr lang="en-US" i="1" dirty="0"/>
              <a:t>promotes</a:t>
            </a:r>
            <a:r>
              <a:rPr lang="en-US" dirty="0"/>
              <a:t> cell growth </a:t>
            </a:r>
            <a:r>
              <a:rPr lang="en-US" dirty="0">
                <a:sym typeface="Wingdings" pitchFamily="2" charset="2"/>
              </a:rPr>
              <a:t> functions like an oncogene</a:t>
            </a:r>
          </a:p>
          <a:p>
            <a:endParaRPr lang="en-US" dirty="0">
              <a:sym typeface="Wingdings" pitchFamily="2" charset="2"/>
            </a:endParaRPr>
          </a:p>
          <a:p>
            <a:endParaRPr lang="en-US" dirty="0">
              <a:sym typeface="Wingdings" pitchFamily="2" charset="2"/>
            </a:endParaRPr>
          </a:p>
          <a:p>
            <a:endParaRPr lang="en-US" dirty="0">
              <a:sym typeface="Wingdings" pitchFamily="2" charset="2"/>
            </a:endParaRPr>
          </a:p>
          <a:p>
            <a:endParaRPr lang="en-US" dirty="0">
              <a:sym typeface="Wingdings" pitchFamily="2" charset="2"/>
            </a:endParaRPr>
          </a:p>
          <a:p>
            <a:endParaRPr lang="en-US" dirty="0">
              <a:sym typeface="Wingdings" pitchFamily="2" charset="2"/>
            </a:endParaRPr>
          </a:p>
          <a:p>
            <a:endParaRPr lang="en-US" dirty="0"/>
          </a:p>
        </p:txBody>
      </p:sp>
      <p:pic>
        <p:nvPicPr>
          <p:cNvPr id="4" name="Picture 2" descr="figure_09_03">
            <a:extLst>
              <a:ext uri="{FF2B5EF4-FFF2-40B4-BE49-F238E27FC236}">
                <a16:creationId xmlns:a16="http://schemas.microsoft.com/office/drawing/2014/main" id="{4F287BAB-DC78-754C-852D-8D9AFD9779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195" b="6558"/>
          <a:stretch/>
        </p:blipFill>
        <p:spPr bwMode="auto">
          <a:xfrm>
            <a:off x="1914660" y="2943806"/>
            <a:ext cx="3700529" cy="26713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11A4371-5045-394C-AC07-9319534F66D8}"/>
              </a:ext>
            </a:extLst>
          </p:cNvPr>
          <p:cNvSpPr txBox="1"/>
          <p:nvPr/>
        </p:nvSpPr>
        <p:spPr>
          <a:xfrm>
            <a:off x="5706974" y="3059716"/>
            <a:ext cx="320683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ras</a:t>
            </a:r>
            <a:r>
              <a:rPr lang="en-US" dirty="0"/>
              <a:t> oncogene promotes cell growth (colonies of cells stained black)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Expression of </a:t>
            </a:r>
            <a:r>
              <a:rPr lang="en-US" dirty="0" err="1"/>
              <a:t>ras</a:t>
            </a:r>
            <a:r>
              <a:rPr lang="en-US" dirty="0"/>
              <a:t> oncogene + a single copy of the p53 mutant from a cancer cell promotes MORE cell growth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322B15-B72C-AB42-BD6F-0A894C01F632}"/>
              </a:ext>
            </a:extLst>
          </p:cNvPr>
          <p:cNvSpPr txBox="1"/>
          <p:nvPr/>
        </p:nvSpPr>
        <p:spPr>
          <a:xfrm>
            <a:off x="747123" y="5896355"/>
            <a:ext cx="78726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How else are oncogenes commonly </a:t>
            </a:r>
            <a:r>
              <a:rPr lang="en-US" sz="2400" dirty="0" err="1">
                <a:solidFill>
                  <a:srgbClr val="0070C0"/>
                </a:solidFill>
              </a:rPr>
              <a:t>misregulated</a:t>
            </a:r>
            <a:r>
              <a:rPr lang="en-US" sz="2400" dirty="0">
                <a:solidFill>
                  <a:srgbClr val="0070C0"/>
                </a:solidFill>
              </a:rPr>
              <a:t>? </a:t>
            </a:r>
          </a:p>
        </p:txBody>
      </p:sp>
    </p:spTree>
    <p:extLst>
      <p:ext uri="{BB962C8B-B14F-4D97-AF65-F5344CB8AC3E}">
        <p14:creationId xmlns:p14="http://schemas.microsoft.com/office/powerpoint/2010/main" val="1156974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0C45A-E61F-F142-81EF-CA7894361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Tumor suppressor or oncogene?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DF5E1-7B2C-C944-AB16-BB313F56F0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9315" y="2131922"/>
            <a:ext cx="7755544" cy="4726078"/>
          </a:xfrm>
        </p:spPr>
        <p:txBody>
          <a:bodyPr>
            <a:normAutofit/>
          </a:bodyPr>
          <a:lstStyle/>
          <a:p>
            <a:r>
              <a:rPr lang="en-US" dirty="0"/>
              <a:t>Initial studies show expression of a mutant p53 </a:t>
            </a:r>
            <a:r>
              <a:rPr lang="en-US" i="1" dirty="0"/>
              <a:t>promotes</a:t>
            </a:r>
            <a:r>
              <a:rPr lang="en-US" dirty="0"/>
              <a:t> cell growth </a:t>
            </a:r>
            <a:r>
              <a:rPr lang="en-US" dirty="0">
                <a:sym typeface="Wingdings" pitchFamily="2" charset="2"/>
              </a:rPr>
              <a:t> functions like an oncogene</a:t>
            </a:r>
          </a:p>
          <a:p>
            <a:endParaRPr lang="en-US" dirty="0">
              <a:sym typeface="Wingdings" pitchFamily="2" charset="2"/>
            </a:endParaRPr>
          </a:p>
          <a:p>
            <a:endParaRPr lang="en-US" dirty="0">
              <a:sym typeface="Wingdings" pitchFamily="2" charset="2"/>
            </a:endParaRPr>
          </a:p>
          <a:p>
            <a:endParaRPr lang="en-US" dirty="0">
              <a:sym typeface="Wingdings" pitchFamily="2" charset="2"/>
            </a:endParaRPr>
          </a:p>
          <a:p>
            <a:endParaRPr lang="en-US" dirty="0">
              <a:sym typeface="Wingdings" pitchFamily="2" charset="2"/>
            </a:endParaRPr>
          </a:p>
          <a:p>
            <a:pPr marL="0" indent="0">
              <a:buNone/>
            </a:pPr>
            <a:endParaRPr lang="en-US" dirty="0"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BUT expression of extra wild-type p53 prevented </a:t>
            </a:r>
            <a:r>
              <a:rPr lang="en-US" dirty="0" err="1">
                <a:sym typeface="Wingdings" pitchFamily="2" charset="2"/>
              </a:rPr>
              <a:t>ras</a:t>
            </a:r>
            <a:r>
              <a:rPr lang="en-US" dirty="0">
                <a:sym typeface="Wingdings" pitchFamily="2" charset="2"/>
              </a:rPr>
              <a:t>-driven cell growth  normal function is like a tumor suppressor</a:t>
            </a:r>
          </a:p>
          <a:p>
            <a:endParaRPr lang="en-US" dirty="0">
              <a:sym typeface="Wingdings" pitchFamily="2" charset="2"/>
            </a:endParaRPr>
          </a:p>
          <a:p>
            <a:endParaRPr lang="en-US" dirty="0">
              <a:sym typeface="Wingdings" pitchFamily="2" charset="2"/>
            </a:endParaRPr>
          </a:p>
          <a:p>
            <a:endParaRPr lang="en-US" dirty="0">
              <a:sym typeface="Wingdings" pitchFamily="2" charset="2"/>
            </a:endParaRPr>
          </a:p>
          <a:p>
            <a:endParaRPr lang="en-US" dirty="0">
              <a:sym typeface="Wingdings" pitchFamily="2" charset="2"/>
            </a:endParaRPr>
          </a:p>
          <a:p>
            <a:endParaRPr lang="en-US" dirty="0">
              <a:sym typeface="Wingdings" pitchFamily="2" charset="2"/>
            </a:endParaRPr>
          </a:p>
          <a:p>
            <a:endParaRPr lang="en-US" dirty="0"/>
          </a:p>
        </p:txBody>
      </p:sp>
      <p:pic>
        <p:nvPicPr>
          <p:cNvPr id="4" name="Picture 2" descr="figure_09_03">
            <a:extLst>
              <a:ext uri="{FF2B5EF4-FFF2-40B4-BE49-F238E27FC236}">
                <a16:creationId xmlns:a16="http://schemas.microsoft.com/office/drawing/2014/main" id="{4F287BAB-DC78-754C-852D-8D9AFD9779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4" b="6558"/>
          <a:stretch/>
        </p:blipFill>
        <p:spPr bwMode="auto">
          <a:xfrm>
            <a:off x="1914660" y="2943806"/>
            <a:ext cx="5774027" cy="26713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87878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C6109-7411-C64F-A87C-F874A4D7C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Unlike other tumor suppressors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F31F62-B3FC-2D4C-AAA0-506C2D7811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630" y="2144802"/>
            <a:ext cx="7610476" cy="4500697"/>
          </a:xfrm>
        </p:spPr>
        <p:txBody>
          <a:bodyPr/>
          <a:lstStyle/>
          <a:p>
            <a:r>
              <a:rPr lang="en-US" dirty="0"/>
              <a:t>Loss of both copies of a tumor suppressors like </a:t>
            </a:r>
            <a:r>
              <a:rPr lang="en-US" dirty="0" err="1"/>
              <a:t>pRB</a:t>
            </a:r>
            <a:r>
              <a:rPr lang="en-US" dirty="0"/>
              <a:t> in the germline of a model organism </a:t>
            </a:r>
            <a:r>
              <a:rPr lang="en-US" dirty="0">
                <a:sym typeface="Wingdings" pitchFamily="2" charset="2"/>
              </a:rPr>
              <a:t> nonviable</a:t>
            </a:r>
          </a:p>
          <a:p>
            <a:pPr lvl="1"/>
            <a:r>
              <a:rPr lang="en-US" dirty="0">
                <a:sym typeface="Wingdings" pitchFamily="2" charset="2"/>
              </a:rPr>
              <a:t>Embryonic development is disrupted by </a:t>
            </a:r>
            <a:r>
              <a:rPr lang="en-US" dirty="0" err="1">
                <a:sym typeface="Wingdings" pitchFamily="2" charset="2"/>
              </a:rPr>
              <a:t>overproliferation</a:t>
            </a:r>
            <a:endParaRPr lang="en-US" dirty="0">
              <a:sym typeface="Wingdings" pitchFamily="2" charset="2"/>
            </a:endParaRPr>
          </a:p>
          <a:p>
            <a:pPr lvl="1"/>
            <a:r>
              <a:rPr lang="en-US" dirty="0">
                <a:sym typeface="Wingdings" pitchFamily="2" charset="2"/>
              </a:rPr>
              <a:t>Tissues are dysregulated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p53 null animals are viable</a:t>
            </a:r>
          </a:p>
          <a:p>
            <a:pPr lvl="1"/>
            <a:r>
              <a:rPr lang="en-US" dirty="0"/>
              <a:t>Mice survive past birth</a:t>
            </a:r>
          </a:p>
          <a:p>
            <a:pPr lvl="1"/>
            <a:r>
              <a:rPr lang="en-US" dirty="0"/>
              <a:t>succumb to tumors</a:t>
            </a:r>
          </a:p>
        </p:txBody>
      </p:sp>
      <p:pic>
        <p:nvPicPr>
          <p:cNvPr id="4" name="Picture 2" descr="figure_09_05">
            <a:extLst>
              <a:ext uri="{FF2B5EF4-FFF2-40B4-BE49-F238E27FC236}">
                <a16:creationId xmlns:a16="http://schemas.microsoft.com/office/drawing/2014/main" id="{32131C9A-26E6-234D-B483-AA4BBF35D7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0028" y="3177090"/>
            <a:ext cx="4452647" cy="3357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37385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A87AC-C4C4-F04C-A104-6DEC85E3A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gatekeeper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EC8E88-7209-FF47-B790-8B5324C07F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331" y="3168203"/>
            <a:ext cx="7610476" cy="2866306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2800" dirty="0"/>
              <a:t>p53 doesn’t restrain the cell cycle </a:t>
            </a:r>
            <a:r>
              <a:rPr lang="en-US" sz="2800" i="1" dirty="0"/>
              <a:t>per se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If unchallenged/undamaged, cells without p53 may not enter the cell cycle any more frequently than those with p53</a:t>
            </a:r>
          </a:p>
          <a:p>
            <a:pPr marL="0" indent="0" algn="ctr">
              <a:buNone/>
            </a:pPr>
            <a:r>
              <a:rPr lang="en-US" sz="2800" dirty="0"/>
              <a:t>Prevents the survival of abnormal cells</a:t>
            </a:r>
          </a:p>
          <a:p>
            <a:pPr marL="0" indent="0" algn="ctr">
              <a:buNone/>
            </a:pPr>
            <a:r>
              <a:rPr lang="en-US" dirty="0">
                <a:solidFill>
                  <a:srgbClr val="0070C0"/>
                </a:solidFill>
              </a:rPr>
              <a:t>In the absence of p53, cells with damage may remain in the cell cycle when they otherwise wouldn’t</a:t>
            </a:r>
          </a:p>
        </p:txBody>
      </p:sp>
    </p:spTree>
    <p:extLst>
      <p:ext uri="{BB962C8B-B14F-4D97-AF65-F5344CB8AC3E}">
        <p14:creationId xmlns:p14="http://schemas.microsoft.com/office/powerpoint/2010/main" val="3323062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D5D1E-E515-664F-ADD7-2DD9AFE84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p53 in cancer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4F2A8C-D636-DB4F-9D5D-1097FF1223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304" y="2595562"/>
            <a:ext cx="8544596" cy="3670767"/>
          </a:xfrm>
        </p:spPr>
        <p:txBody>
          <a:bodyPr/>
          <a:lstStyle/>
          <a:p>
            <a:r>
              <a:rPr lang="en-US" dirty="0"/>
              <a:t>Mutated in at least ½ of all human cancers</a:t>
            </a:r>
          </a:p>
          <a:p>
            <a:r>
              <a:rPr lang="en-US" dirty="0"/>
              <a:t>p53 mutations are always missense mutations, never nonsense mutations that would lead to loss of p53 protein</a:t>
            </a:r>
          </a:p>
          <a:p>
            <a:r>
              <a:rPr lang="en-US" dirty="0"/>
              <a:t>p53 mutation is </a:t>
            </a:r>
            <a:r>
              <a:rPr lang="en-US" b="1" i="1" dirty="0"/>
              <a:t>dominant</a:t>
            </a:r>
            <a:r>
              <a:rPr lang="en-US" dirty="0"/>
              <a:t>, not recessive as most tumor suppressors </a:t>
            </a:r>
            <a:r>
              <a:rPr lang="en-US" dirty="0">
                <a:sym typeface="Wingdings" pitchFamily="2" charset="2"/>
              </a:rPr>
              <a:t> mutation of a single allele is </a:t>
            </a:r>
            <a:r>
              <a:rPr lang="en-US" dirty="0" err="1">
                <a:sym typeface="Wingdings" pitchFamily="2" charset="2"/>
              </a:rPr>
              <a:t>tumorigenenic</a:t>
            </a:r>
            <a:endParaRPr lang="en-US" dirty="0">
              <a:sym typeface="Wingdings" pitchFamily="2" charset="2"/>
            </a:endParaRPr>
          </a:p>
          <a:p>
            <a:endParaRPr lang="en-US" dirty="0">
              <a:sym typeface="Wingdings" pitchFamily="2" charset="2"/>
            </a:endParaRPr>
          </a:p>
          <a:p>
            <a:pPr marL="349250" lvl="1" indent="0" algn="ctr">
              <a:buNone/>
            </a:pPr>
            <a:r>
              <a:rPr lang="en-US" sz="2400" dirty="0">
                <a:solidFill>
                  <a:srgbClr val="0070C0"/>
                </a:solidFill>
                <a:sym typeface="Wingdings" pitchFamily="2" charset="2"/>
              </a:rPr>
              <a:t>How is this possible?  Why isn’t the remaining ‘good’ allele function enough?</a:t>
            </a:r>
            <a:endParaRPr lang="en-US" sz="2400" dirty="0">
              <a:solidFill>
                <a:srgbClr val="0070C0"/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3575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FD162-C8BF-4640-B0A3-D07C94AE6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73095"/>
            <a:ext cx="9144000" cy="914400"/>
          </a:xfrm>
        </p:spPr>
        <p:txBody>
          <a:bodyPr>
            <a:noAutofit/>
          </a:bodyPr>
          <a:lstStyle/>
          <a:p>
            <a:r>
              <a:rPr lang="en-US" sz="2800" dirty="0"/>
              <a:t>Understanding p53 mutations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8D57ED-39EF-0844-B375-F241846295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910" y="1587496"/>
            <a:ext cx="8608990" cy="4678834"/>
          </a:xfrm>
        </p:spPr>
        <p:txBody>
          <a:bodyPr/>
          <a:lstStyle/>
          <a:p>
            <a:r>
              <a:rPr lang="en-US" dirty="0"/>
              <a:t>Biochemical studies show p53 functions as a </a:t>
            </a:r>
            <a:r>
              <a:rPr lang="en-US" dirty="0" err="1"/>
              <a:t>homotetramer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Most p53 mutations occur in the DNA binding domain of the protein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7065D91-2339-F34D-BC83-D0B73182BA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51" t="38792" r="17266" b="6190"/>
          <a:stretch/>
        </p:blipFill>
        <p:spPr>
          <a:xfrm>
            <a:off x="566671" y="2176797"/>
            <a:ext cx="2846230" cy="177866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639D7EA-4FA1-6145-9E3F-9480B906EA56}"/>
              </a:ext>
            </a:extLst>
          </p:cNvPr>
          <p:cNvSpPr txBox="1"/>
          <p:nvPr/>
        </p:nvSpPr>
        <p:spPr>
          <a:xfrm>
            <a:off x="3561009" y="2369980"/>
            <a:ext cx="50157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Transcription factor that binds to DNA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DNA binding domains of all 4 subunits must be intact for p53 function</a:t>
            </a:r>
          </a:p>
        </p:txBody>
      </p:sp>
      <p:pic>
        <p:nvPicPr>
          <p:cNvPr id="9" name="Picture 2" descr="figure_09_06b">
            <a:extLst>
              <a:ext uri="{FF2B5EF4-FFF2-40B4-BE49-F238E27FC236}">
                <a16:creationId xmlns:a16="http://schemas.microsoft.com/office/drawing/2014/main" id="{7E3BC117-6274-E449-9A14-4265936732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272"/>
          <a:stretch/>
        </p:blipFill>
        <p:spPr bwMode="auto">
          <a:xfrm>
            <a:off x="1618584" y="4871139"/>
            <a:ext cx="5376110" cy="18288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A527287-A517-EE43-8280-64015D342B24}"/>
              </a:ext>
            </a:extLst>
          </p:cNvPr>
          <p:cNvSpPr txBox="1"/>
          <p:nvPr/>
        </p:nvSpPr>
        <p:spPr>
          <a:xfrm>
            <a:off x="7052180" y="5405917"/>
            <a:ext cx="176440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Mutations rarely disrupt the tetramerization domain</a:t>
            </a:r>
          </a:p>
        </p:txBody>
      </p:sp>
    </p:spTree>
    <p:extLst>
      <p:ext uri="{BB962C8B-B14F-4D97-AF65-F5344CB8AC3E}">
        <p14:creationId xmlns:p14="http://schemas.microsoft.com/office/powerpoint/2010/main" val="137332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FD162-C8BF-4640-B0A3-D07C94AE6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73095"/>
            <a:ext cx="9144000" cy="914400"/>
          </a:xfrm>
        </p:spPr>
        <p:txBody>
          <a:bodyPr>
            <a:noAutofit/>
          </a:bodyPr>
          <a:lstStyle/>
          <a:p>
            <a:r>
              <a:rPr lang="en-US" sz="3200" dirty="0"/>
              <a:t>The weakest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8D57ED-39EF-0844-B375-F241846295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910" y="1587496"/>
            <a:ext cx="9028090" cy="5270504"/>
          </a:xfrm>
        </p:spPr>
        <p:txBody>
          <a:bodyPr>
            <a:normAutofit/>
          </a:bodyPr>
          <a:lstStyle/>
          <a:p>
            <a:r>
              <a:rPr lang="en-US" dirty="0"/>
              <a:t>Incorporation of 1 mutant p53 protein into a tetramer will interfere with the protein complex’s function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 algn="ctr">
              <a:buNone/>
            </a:pPr>
            <a:r>
              <a:rPr lang="en-US" b="1" dirty="0">
                <a:solidFill>
                  <a:srgbClr val="0070C0"/>
                </a:solidFill>
              </a:rPr>
              <a:t>How might a TP53 gene deletion be better or worse than a mutation?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27D583-3234-3449-8C33-EFC91BA639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910" y="2461997"/>
            <a:ext cx="6194739" cy="315726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68635F9-5900-4D42-AE5E-07A8A06DEEE8}"/>
              </a:ext>
            </a:extLst>
          </p:cNvPr>
          <p:cNvSpPr txBox="1"/>
          <p:nvPr/>
        </p:nvSpPr>
        <p:spPr>
          <a:xfrm>
            <a:off x="6310649" y="2479940"/>
            <a:ext cx="283335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Ratio of mutant: wildtype alleles is 1:1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Ratio of non-functional: functional tetramers is 15:1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1/16 is still too much </a:t>
            </a:r>
            <a:r>
              <a:rPr lang="en-US" dirty="0">
                <a:sym typeface="Wingdings" pitchFamily="2" charset="2"/>
              </a:rPr>
              <a:t> LOH to lose the remaining ‘good’ copy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794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4022B-A323-FB41-AF27-50892167D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Regulation of transcription factors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A48F82-642F-6147-8803-53853141C0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732" y="2424623"/>
            <a:ext cx="8351413" cy="4182239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Required co-factors for the transcription factor are regulated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Activity of the transcription factor is modulated</a:t>
            </a:r>
          </a:p>
          <a:p>
            <a:pPr marL="1149350" lvl="2" indent="-457200"/>
            <a:r>
              <a:rPr lang="en-US" sz="2000" dirty="0"/>
              <a:t>What we see with </a:t>
            </a:r>
            <a:r>
              <a:rPr lang="en-US" sz="2000" dirty="0" err="1"/>
              <a:t>pRB</a:t>
            </a:r>
            <a:r>
              <a:rPr lang="en-US" sz="2000" dirty="0"/>
              <a:t>/E2F regulation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Concentration of the transcription factor</a:t>
            </a:r>
          </a:p>
          <a:p>
            <a:pPr lvl="1"/>
            <a:r>
              <a:rPr lang="en-US" sz="2000" dirty="0"/>
              <a:t>Expression level</a:t>
            </a:r>
          </a:p>
          <a:p>
            <a:pPr lvl="1"/>
            <a:r>
              <a:rPr lang="en-US" sz="2000" dirty="0"/>
              <a:t>Recruitment to/from the nucleus</a:t>
            </a:r>
          </a:p>
          <a:p>
            <a:pPr marL="349250" lvl="1" indent="0">
              <a:buNone/>
            </a:pPr>
            <a:r>
              <a:rPr lang="en-US" sz="2000" dirty="0">
                <a:sym typeface="Wingdings" pitchFamily="2" charset="2"/>
              </a:rPr>
              <a:t>	</a:t>
            </a:r>
            <a:r>
              <a:rPr lang="en-US" sz="2000" b="1" dirty="0">
                <a:solidFill>
                  <a:srgbClr val="0070C0"/>
                </a:solidFill>
                <a:sym typeface="Wingdings" pitchFamily="2" charset="2"/>
              </a:rPr>
              <a:t> p53 levels vary dramatically between cells types and in 	response to stress</a:t>
            </a:r>
          </a:p>
          <a:p>
            <a:pPr marL="349250" lvl="1" indent="0">
              <a:buNone/>
            </a:pPr>
            <a:endParaRPr lang="en-US" sz="2000" b="1" dirty="0">
              <a:solidFill>
                <a:srgbClr val="0070C0"/>
              </a:solidFill>
              <a:sym typeface="Wingdings" pitchFamily="2" charset="2"/>
            </a:endParaRPr>
          </a:p>
          <a:p>
            <a:pPr marL="349250" lvl="1" indent="0" algn="ctr">
              <a:buNone/>
            </a:pPr>
            <a:r>
              <a:rPr lang="en-US" sz="2000" dirty="0">
                <a:solidFill>
                  <a:schemeClr val="tx1"/>
                </a:solidFill>
                <a:sym typeface="Wingdings" pitchFamily="2" charset="2"/>
              </a:rPr>
              <a:t>How is p53 protein levels regulated?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1026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6A10B-FA96-8445-8FB2-322ADF2C9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31238"/>
            <a:ext cx="8913813" cy="914400"/>
          </a:xfrm>
        </p:spPr>
        <p:txBody>
          <a:bodyPr/>
          <a:lstStyle/>
          <a:p>
            <a:r>
              <a:rPr lang="en-US" dirty="0"/>
              <a:t>Examining protein turnover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6A98B4-2C5F-784B-A4D4-9A4973D519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8490" y="1906073"/>
            <a:ext cx="7688688" cy="4108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Protein levels are the result of how much protein is made and how fast that protein is turned over/degraded</a:t>
            </a:r>
          </a:p>
          <a:p>
            <a:r>
              <a:rPr lang="en-US" dirty="0"/>
              <a:t>Protein expression depends on the function of the ribosome</a:t>
            </a:r>
          </a:p>
          <a:p>
            <a:r>
              <a:rPr lang="en-US" dirty="0"/>
              <a:t>Protein degradation depends on the function of the </a:t>
            </a:r>
            <a:r>
              <a:rPr lang="en-US" dirty="0" err="1"/>
              <a:t>proteosome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800000"/>
                </a:solidFill>
              </a:rPr>
              <a:t>In the absence of new protein being made, change (or no change) in protein levels is due to proteasome-dependent degradation</a:t>
            </a:r>
          </a:p>
        </p:txBody>
      </p:sp>
    </p:spTree>
    <p:extLst>
      <p:ext uri="{BB962C8B-B14F-4D97-AF65-F5344CB8AC3E}">
        <p14:creationId xmlns:p14="http://schemas.microsoft.com/office/powerpoint/2010/main" val="1070080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9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9851" y="2224562"/>
            <a:ext cx="7610476" cy="4363891"/>
          </a:xfrm>
        </p:spPr>
        <p:txBody>
          <a:bodyPr>
            <a:normAutofit/>
          </a:bodyPr>
          <a:lstStyle/>
          <a:p>
            <a:r>
              <a:rPr lang="en-US" dirty="0"/>
              <a:t>Begin to appreciate what remains unclear about </a:t>
            </a:r>
            <a:r>
              <a:rPr lang="en-US" dirty="0" err="1"/>
              <a:t>pRB’s</a:t>
            </a:r>
            <a:r>
              <a:rPr lang="en-US" dirty="0"/>
              <a:t> function as a tumor suppressor</a:t>
            </a:r>
          </a:p>
          <a:p>
            <a:r>
              <a:rPr lang="en-US" dirty="0"/>
              <a:t>Be able to describe ways in which p53 does not function as your ‘typical’ tumor suppressor</a:t>
            </a:r>
          </a:p>
          <a:p>
            <a:r>
              <a:rPr lang="en-US" dirty="0"/>
              <a:t>Be able to explain how point mutations and deletions in TP53 have different impacts on cell biology, and why point mutations are more </a:t>
            </a:r>
            <a:r>
              <a:rPr lang="en-US" dirty="0" err="1"/>
              <a:t>prevelant</a:t>
            </a:r>
            <a:endParaRPr lang="en-US" dirty="0"/>
          </a:p>
          <a:p>
            <a:r>
              <a:rPr lang="en-US" dirty="0"/>
              <a:t>Be able to identify and describe ways in which </a:t>
            </a:r>
            <a:r>
              <a:rPr lang="en-US" dirty="0" err="1"/>
              <a:t>pRB</a:t>
            </a:r>
            <a:r>
              <a:rPr lang="en-US" dirty="0"/>
              <a:t> function and p53 function are regulated differently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0637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6A10B-FA96-8445-8FB2-322ADF2C9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31238"/>
            <a:ext cx="8913813" cy="914400"/>
          </a:xfrm>
        </p:spPr>
        <p:txBody>
          <a:bodyPr/>
          <a:lstStyle/>
          <a:p>
            <a:r>
              <a:rPr lang="en-US" dirty="0"/>
              <a:t>Measuring protein turnover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019A2B-0BB9-C446-8D51-2B779E64A5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0000" b="78619"/>
          <a:stretch/>
        </p:blipFill>
        <p:spPr>
          <a:xfrm>
            <a:off x="3743421" y="1345638"/>
            <a:ext cx="3836272" cy="165417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B76D37C-E563-454D-90AB-1B8BF407D8BD}"/>
              </a:ext>
            </a:extLst>
          </p:cNvPr>
          <p:cNvSpPr txBox="1"/>
          <p:nvPr/>
        </p:nvSpPr>
        <p:spPr>
          <a:xfrm>
            <a:off x="7521962" y="1940847"/>
            <a:ext cx="1521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 (hours)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DD73E4F-8960-2C4B-8A8C-BF84EA540CFF}"/>
              </a:ext>
            </a:extLst>
          </p:cNvPr>
          <p:cNvSpPr/>
          <p:nvPr/>
        </p:nvSpPr>
        <p:spPr>
          <a:xfrm>
            <a:off x="7336174" y="1480109"/>
            <a:ext cx="338394" cy="374184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obliqueTopRigh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5D64EE2-5D6A-414F-8293-BE32B2F09191}"/>
              </a:ext>
            </a:extLst>
          </p:cNvPr>
          <p:cNvSpPr/>
          <p:nvPr/>
        </p:nvSpPr>
        <p:spPr>
          <a:xfrm>
            <a:off x="3743421" y="1480109"/>
            <a:ext cx="338394" cy="374184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obliqueTopRigh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B52C9A1-DC2C-2642-B981-BA1C48D82E4B}"/>
              </a:ext>
            </a:extLst>
          </p:cNvPr>
          <p:cNvSpPr txBox="1"/>
          <p:nvPr/>
        </p:nvSpPr>
        <p:spPr>
          <a:xfrm>
            <a:off x="7579693" y="2242388"/>
            <a:ext cx="11496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Protein 1</a:t>
            </a:r>
          </a:p>
          <a:p>
            <a:r>
              <a:rPr lang="en-US" dirty="0"/>
              <a:t>Protein 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1E4F6E-D71E-3840-8604-380BC80B64D5}"/>
              </a:ext>
            </a:extLst>
          </p:cNvPr>
          <p:cNvSpPr txBox="1"/>
          <p:nvPr/>
        </p:nvSpPr>
        <p:spPr>
          <a:xfrm>
            <a:off x="77272" y="1535875"/>
            <a:ext cx="4224271" cy="1754326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Experiment #1: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0070C0"/>
                </a:solidFill>
              </a:rPr>
              <a:t>Cells are treated with </a:t>
            </a:r>
            <a:r>
              <a:rPr lang="en-US" dirty="0" err="1">
                <a:solidFill>
                  <a:srgbClr val="0070C0"/>
                </a:solidFill>
              </a:rPr>
              <a:t>Cyclohexamide</a:t>
            </a:r>
            <a:r>
              <a:rPr lang="en-US" dirty="0">
                <a:solidFill>
                  <a:srgbClr val="0070C0"/>
                </a:solidFill>
              </a:rPr>
              <a:t> (CHX) for the indicated times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0070C0"/>
                </a:solidFill>
              </a:rPr>
              <a:t>Western blots are performed to assess levels of specific proteins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D7EFD0A-D087-FA4F-B124-AC94B59D7FCD}"/>
              </a:ext>
            </a:extLst>
          </p:cNvPr>
          <p:cNvSpPr txBox="1"/>
          <p:nvPr/>
        </p:nvSpPr>
        <p:spPr>
          <a:xfrm>
            <a:off x="1133340" y="3514108"/>
            <a:ext cx="740284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800000"/>
                </a:solidFill>
              </a:rPr>
              <a:t>What can you say about the turnover of protein 1? Protein 2?</a:t>
            </a:r>
          </a:p>
          <a:p>
            <a:pPr algn="ctr"/>
            <a:endParaRPr lang="en-US" b="1" dirty="0">
              <a:solidFill>
                <a:srgbClr val="800000"/>
              </a:solidFill>
            </a:endParaRPr>
          </a:p>
          <a:p>
            <a:pPr algn="ctr"/>
            <a:r>
              <a:rPr lang="en-US" b="1" dirty="0">
                <a:solidFill>
                  <a:srgbClr val="800000"/>
                </a:solidFill>
              </a:rPr>
              <a:t>What would you expect to happen to protein 1 if you also inhibited protein degradation? What would happen to protein 2?</a:t>
            </a:r>
          </a:p>
          <a:p>
            <a:pPr algn="ctr"/>
            <a:endParaRPr lang="en-US" dirty="0">
              <a:solidFill>
                <a:srgbClr val="800000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337C98D-8D42-4B40-B79C-87088A5C1E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248" r="50000" b="58270"/>
          <a:stretch/>
        </p:blipFill>
        <p:spPr>
          <a:xfrm>
            <a:off x="3991662" y="5103890"/>
            <a:ext cx="3836272" cy="142988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82969D2-7D74-E949-9CD2-1959536E3616}"/>
              </a:ext>
            </a:extLst>
          </p:cNvPr>
          <p:cNvSpPr txBox="1"/>
          <p:nvPr/>
        </p:nvSpPr>
        <p:spPr>
          <a:xfrm>
            <a:off x="7724334" y="5537908"/>
            <a:ext cx="1521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 (hours)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5D7705B-0317-5E45-AD2B-BCC59A2D8575}"/>
              </a:ext>
            </a:extLst>
          </p:cNvPr>
          <p:cNvSpPr/>
          <p:nvPr/>
        </p:nvSpPr>
        <p:spPr>
          <a:xfrm>
            <a:off x="7499909" y="5077170"/>
            <a:ext cx="338394" cy="374184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obliqueTopRigh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09E6079-0836-914F-BDA8-7F76FFA8C373}"/>
              </a:ext>
            </a:extLst>
          </p:cNvPr>
          <p:cNvSpPr txBox="1"/>
          <p:nvPr/>
        </p:nvSpPr>
        <p:spPr>
          <a:xfrm>
            <a:off x="7743428" y="5839449"/>
            <a:ext cx="11496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Protein 1</a:t>
            </a:r>
          </a:p>
          <a:p>
            <a:r>
              <a:rPr lang="en-US" dirty="0"/>
              <a:t>Protein 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5165774-3D46-3445-B746-C7BE80EDF1F2}"/>
              </a:ext>
            </a:extLst>
          </p:cNvPr>
          <p:cNvSpPr txBox="1"/>
          <p:nvPr/>
        </p:nvSpPr>
        <p:spPr>
          <a:xfrm>
            <a:off x="77272" y="4845411"/>
            <a:ext cx="4224271" cy="1754326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Experiment #2: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0070C0"/>
                </a:solidFill>
              </a:rPr>
              <a:t>Cells are treated with CHX &amp; the proteasome inhibitor MG132 for the indicated times.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0070C0"/>
                </a:solidFill>
              </a:rPr>
              <a:t>Western blots are performed to assess levels of specific proteins</a:t>
            </a:r>
          </a:p>
        </p:txBody>
      </p:sp>
    </p:spTree>
    <p:extLst>
      <p:ext uri="{BB962C8B-B14F-4D97-AF65-F5344CB8AC3E}">
        <p14:creationId xmlns:p14="http://schemas.microsoft.com/office/powerpoint/2010/main" val="2630790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animBg="1"/>
      <p:bldP spid="10" grpId="0" animBg="1"/>
      <p:bldP spid="11" grpId="0"/>
      <p:bldP spid="12" grpId="0" animBg="1"/>
      <p:bldP spid="13" grpId="0"/>
      <p:bldP spid="15" grpId="0"/>
      <p:bldP spid="16" grpId="0" animBg="1"/>
      <p:bldP spid="17" grpId="0"/>
      <p:bldP spid="1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291BC-3903-FA45-A4C2-BAC95EC14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Primed and ready to respond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ABE293-145F-304E-B809-0D39394798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p53 has a ½ life of only ~20 minutes</a:t>
            </a:r>
          </a:p>
          <a:p>
            <a:pPr marL="0" indent="0" algn="ctr">
              <a:buNone/>
            </a:pPr>
            <a:r>
              <a:rPr lang="en-US" dirty="0"/>
              <a:t>Energetically wasteful to make a protein only to rapidly degrade it BUT provides remarkable ability to respond to physiological signals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P53 is always highly expressed &amp; rapidly degraded</a:t>
            </a:r>
          </a:p>
          <a:p>
            <a:pPr lvl="1"/>
            <a:r>
              <a:rPr lang="en-US" dirty="0"/>
              <a:t>p53 levels can be doubled every 20 minutes simply 	by blocking protein degradation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86F0AB-DC0F-C240-BED4-021E410C7D68}"/>
              </a:ext>
            </a:extLst>
          </p:cNvPr>
          <p:cNvSpPr txBox="1"/>
          <p:nvPr/>
        </p:nvSpPr>
        <p:spPr>
          <a:xfrm>
            <a:off x="2509856" y="5804664"/>
            <a:ext cx="41280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What signals stabilize p53?</a:t>
            </a:r>
          </a:p>
        </p:txBody>
      </p:sp>
    </p:spTree>
    <p:extLst>
      <p:ext uri="{BB962C8B-B14F-4D97-AF65-F5344CB8AC3E}">
        <p14:creationId xmlns:p14="http://schemas.microsoft.com/office/powerpoint/2010/main" val="1531236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CC15F-4873-CD42-8B55-98CBD9654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37765"/>
            <a:ext cx="8913813" cy="914400"/>
          </a:xfrm>
        </p:spPr>
        <p:txBody>
          <a:bodyPr>
            <a:normAutofit fontScale="90000"/>
          </a:bodyPr>
          <a:lstStyle/>
          <a:p>
            <a:r>
              <a:rPr lang="en-US" dirty="0"/>
              <a:t>p53 is responsive to genotoxic stress</a:t>
            </a:r>
          </a:p>
        </p:txBody>
      </p:sp>
      <p:pic>
        <p:nvPicPr>
          <p:cNvPr id="4" name="Picture 2" descr="figure_09_08">
            <a:extLst>
              <a:ext uri="{FF2B5EF4-FFF2-40B4-BE49-F238E27FC236}">
                <a16:creationId xmlns:a16="http://schemas.microsoft.com/office/drawing/2014/main" id="{B93DCD01-1B69-8146-A5F8-470E0D6FFB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7607" y="1452165"/>
            <a:ext cx="6793204" cy="5256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F6D47F64-AB71-4848-B1F7-563CD1C957E2}"/>
              </a:ext>
            </a:extLst>
          </p:cNvPr>
          <p:cNvSpPr/>
          <p:nvPr/>
        </p:nvSpPr>
        <p:spPr>
          <a:xfrm>
            <a:off x="4912622" y="2975019"/>
            <a:ext cx="283335" cy="29621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239D017-B976-944B-B092-0DE638E0A00A}"/>
              </a:ext>
            </a:extLst>
          </p:cNvPr>
          <p:cNvSpPr/>
          <p:nvPr/>
        </p:nvSpPr>
        <p:spPr>
          <a:xfrm>
            <a:off x="4173571" y="2975019"/>
            <a:ext cx="283335" cy="29621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19B2CCE-5886-4547-8DEE-1B75F0FF6A0C}"/>
              </a:ext>
            </a:extLst>
          </p:cNvPr>
          <p:cNvSpPr/>
          <p:nvPr/>
        </p:nvSpPr>
        <p:spPr>
          <a:xfrm>
            <a:off x="2262995" y="3785088"/>
            <a:ext cx="4807506" cy="2731621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obliqueTopRigh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4AAFAD6-7AB8-D84C-BC54-7274B3DA0333}"/>
              </a:ext>
            </a:extLst>
          </p:cNvPr>
          <p:cNvSpPr/>
          <p:nvPr/>
        </p:nvSpPr>
        <p:spPr>
          <a:xfrm>
            <a:off x="4912621" y="3527511"/>
            <a:ext cx="283335" cy="29621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3065943-2EEA-1143-A316-995B1702387E}"/>
              </a:ext>
            </a:extLst>
          </p:cNvPr>
          <p:cNvSpPr/>
          <p:nvPr/>
        </p:nvSpPr>
        <p:spPr>
          <a:xfrm>
            <a:off x="4165645" y="3527511"/>
            <a:ext cx="283335" cy="29621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EC61D2-F9DD-C545-A928-DB96A6123781}"/>
              </a:ext>
            </a:extLst>
          </p:cNvPr>
          <p:cNvSpPr txBox="1"/>
          <p:nvPr/>
        </p:nvSpPr>
        <p:spPr>
          <a:xfrm>
            <a:off x="6123237" y="2659956"/>
            <a:ext cx="302076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DNA damage sensors activate kinases that phosphorylate p53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Phosphorylated p53 is stabilized and active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9940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2" grpId="0" animBg="1"/>
      <p:bldP spid="9" grpId="0" animBg="1"/>
      <p:bldP spid="1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3C622-C1AB-E646-8888-A3BF63139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Halting the cell cycle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CEFABB-879D-5E44-94C5-2762D48B90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941" y="2170559"/>
            <a:ext cx="8925059" cy="48248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Genotoxic stress </a:t>
            </a:r>
            <a:r>
              <a:rPr lang="en-US" dirty="0">
                <a:sym typeface="Wingdings" pitchFamily="2" charset="2"/>
              </a:rPr>
              <a:t> stabilization of p53  increased CDK inhibitor (p21)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9BF0B3-4D2B-0C46-A967-0F839A2F972F}"/>
              </a:ext>
            </a:extLst>
          </p:cNvPr>
          <p:cNvSpPr txBox="1"/>
          <p:nvPr/>
        </p:nvSpPr>
        <p:spPr>
          <a:xfrm>
            <a:off x="2086384" y="3593702"/>
            <a:ext cx="50727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70C0"/>
                </a:solidFill>
              </a:rPr>
              <a:t>What effect do you expect increased p21 to have?</a:t>
            </a:r>
          </a:p>
        </p:txBody>
      </p:sp>
    </p:spTree>
    <p:extLst>
      <p:ext uri="{BB962C8B-B14F-4D97-AF65-F5344CB8AC3E}">
        <p14:creationId xmlns:p14="http://schemas.microsoft.com/office/powerpoint/2010/main" val="4045412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3C622-C1AB-E646-8888-A3BF63139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Halting the cell cycle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CEFABB-879D-5E44-94C5-2762D48B90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941" y="2170559"/>
            <a:ext cx="8925059" cy="48248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Genotoxic stress </a:t>
            </a:r>
            <a:r>
              <a:rPr lang="en-US" dirty="0">
                <a:sym typeface="Wingdings" pitchFamily="2" charset="2"/>
              </a:rPr>
              <a:t> stabilization of p53  increased CDK inhibitor (p21)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75DC75D-41FC-7F4A-8E4F-EFC7E4A3EA61}"/>
              </a:ext>
            </a:extLst>
          </p:cNvPr>
          <p:cNvSpPr txBox="1">
            <a:spLocks/>
          </p:cNvSpPr>
          <p:nvPr/>
        </p:nvSpPr>
        <p:spPr>
          <a:xfrm>
            <a:off x="332167" y="2978653"/>
            <a:ext cx="8581646" cy="24525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Char char="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5813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398713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743200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087688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err="1">
                <a:sym typeface="Wingdings" pitchFamily="2" charset="2"/>
              </a:rPr>
              <a:t>CDKi</a:t>
            </a:r>
            <a:r>
              <a:rPr lang="en-US" sz="2400" dirty="0">
                <a:sym typeface="Wingdings" pitchFamily="2" charset="2"/>
              </a:rPr>
              <a:t> inhibits Cyclin/CDK complexes and halts cell cycle progression  </a:t>
            </a:r>
            <a:r>
              <a:rPr lang="en-US" sz="2400" dirty="0">
                <a:solidFill>
                  <a:srgbClr val="0070C0"/>
                </a:solidFill>
                <a:sym typeface="Wingdings" pitchFamily="2" charset="2"/>
              </a:rPr>
              <a:t>through phosphorylation of </a:t>
            </a:r>
            <a:r>
              <a:rPr lang="en-US" sz="2400" dirty="0" err="1">
                <a:solidFill>
                  <a:srgbClr val="0070C0"/>
                </a:solidFill>
                <a:sym typeface="Wingdings" pitchFamily="2" charset="2"/>
              </a:rPr>
              <a:t>pRB</a:t>
            </a:r>
            <a:endParaRPr lang="en-US" sz="2400" dirty="0">
              <a:solidFill>
                <a:srgbClr val="0070C0"/>
              </a:solidFill>
              <a:sym typeface="Wingdings" pitchFamily="2" charset="2"/>
            </a:endParaRPr>
          </a:p>
          <a:p>
            <a:r>
              <a:rPr lang="en-US" sz="2400" dirty="0">
                <a:sym typeface="Wingdings" pitchFamily="2" charset="2"/>
              </a:rPr>
              <a:t>Cell cycle arrest allows time to repair damage  survival</a:t>
            </a:r>
          </a:p>
          <a:p>
            <a:r>
              <a:rPr lang="en-US" sz="2400" dirty="0">
                <a:sym typeface="Wingdings" pitchFamily="2" charset="2"/>
              </a:rPr>
              <a:t>Loss of p53 function = failure to arrest in response to damage, less repair &amp; potential for more mutations</a:t>
            </a:r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1B3C54-2BDD-1442-9460-A8E5C9F3546A}"/>
              </a:ext>
            </a:extLst>
          </p:cNvPr>
          <p:cNvSpPr txBox="1"/>
          <p:nvPr/>
        </p:nvSpPr>
        <p:spPr>
          <a:xfrm>
            <a:off x="478932" y="5829184"/>
            <a:ext cx="79828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70C0"/>
                </a:solidFill>
              </a:rPr>
              <a:t>How are low p53 levels restored after damage is repaired?</a:t>
            </a:r>
          </a:p>
        </p:txBody>
      </p:sp>
    </p:spTree>
    <p:extLst>
      <p:ext uri="{BB962C8B-B14F-4D97-AF65-F5344CB8AC3E}">
        <p14:creationId xmlns:p14="http://schemas.microsoft.com/office/powerpoint/2010/main" val="3428664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A3404-A265-FF49-9EAA-997FEDBDF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79912"/>
            <a:ext cx="8913813" cy="914400"/>
          </a:xfrm>
        </p:spPr>
        <p:txBody>
          <a:bodyPr/>
          <a:lstStyle/>
          <a:p>
            <a:r>
              <a:rPr lang="en-US" dirty="0"/>
              <a:t>Restoring low p53 levels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2A0D78-F9A5-DB4C-B96D-40810C82F2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9093" y="1558345"/>
            <a:ext cx="4262907" cy="5086057"/>
          </a:xfrm>
        </p:spPr>
        <p:txBody>
          <a:bodyPr>
            <a:normAutofit/>
          </a:bodyPr>
          <a:lstStyle/>
          <a:p>
            <a:r>
              <a:rPr lang="en-US" dirty="0"/>
              <a:t>p53 is a transcriptional regulator </a:t>
            </a:r>
            <a:r>
              <a:rPr lang="en-US" dirty="0">
                <a:sym typeface="Wingdings" pitchFamily="2" charset="2"/>
              </a:rPr>
              <a:t> promotes expression of MDM2</a:t>
            </a:r>
          </a:p>
          <a:p>
            <a:r>
              <a:rPr lang="en-US" dirty="0">
                <a:sym typeface="Wingdings" pitchFamily="2" charset="2"/>
              </a:rPr>
              <a:t>MDM2 is as ubiquitin ligase  places ubiquitin ‘tags’ on p53 to mark it for degradation</a:t>
            </a:r>
          </a:p>
          <a:p>
            <a:endParaRPr lang="en-US" dirty="0"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Cancers can hijack this process &amp; overexpress MDM2 </a:t>
            </a:r>
          </a:p>
          <a:p>
            <a:r>
              <a:rPr lang="en-US" dirty="0" err="1">
                <a:sym typeface="Wingdings" pitchFamily="2" charset="2"/>
              </a:rPr>
              <a:t>Onocgenic</a:t>
            </a:r>
            <a:r>
              <a:rPr lang="en-US" dirty="0">
                <a:sym typeface="Wingdings" pitchFamily="2" charset="2"/>
              </a:rPr>
              <a:t> MDM2 keeps p53 levels low and prevents cell cycle arrest</a:t>
            </a:r>
            <a:endParaRPr lang="en-US" dirty="0"/>
          </a:p>
        </p:txBody>
      </p:sp>
      <p:pic>
        <p:nvPicPr>
          <p:cNvPr id="4" name="Picture 2" descr="figure_09_10">
            <a:extLst>
              <a:ext uri="{FF2B5EF4-FFF2-40B4-BE49-F238E27FC236}">
                <a16:creationId xmlns:a16="http://schemas.microsoft.com/office/drawing/2014/main" id="{97A92BB6-D95C-894B-AB9A-05183F2E7E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7910" y="1558345"/>
            <a:ext cx="4225903" cy="4826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05918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8726B-1F0A-6F42-AC59-0D262A2FD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Draw a concept 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D3C7D5-0D3D-604C-A22C-2E2018774B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is p53 regulated in response to damage?</a:t>
            </a:r>
          </a:p>
          <a:p>
            <a:r>
              <a:rPr lang="en-US" dirty="0"/>
              <a:t>How is the restriction point regulated in parallel?</a:t>
            </a:r>
          </a:p>
          <a:p>
            <a:r>
              <a:rPr lang="en-US" dirty="0"/>
              <a:t>How/where do these pathways intersect/have crosstalk?</a:t>
            </a:r>
          </a:p>
        </p:txBody>
      </p:sp>
    </p:spTree>
    <p:extLst>
      <p:ext uri="{BB962C8B-B14F-4D97-AF65-F5344CB8AC3E}">
        <p14:creationId xmlns:p14="http://schemas.microsoft.com/office/powerpoint/2010/main" val="1355819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DB843-94B0-1C4A-A3CE-2B8F87D42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12487"/>
            <a:ext cx="8913813" cy="914400"/>
          </a:xfrm>
        </p:spPr>
        <p:txBody>
          <a:bodyPr/>
          <a:lstStyle/>
          <a:p>
            <a:r>
              <a:rPr lang="en-US" dirty="0"/>
              <a:t>Summary: Cell cycle regulation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61B259-71DC-E24F-B719-DA56EEF8FF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35" y="1407569"/>
            <a:ext cx="6238206" cy="5083762"/>
          </a:xfrm>
        </p:spPr>
        <p:txBody>
          <a:bodyPr>
            <a:noAutofit/>
          </a:bodyPr>
          <a:lstStyle/>
          <a:p>
            <a:r>
              <a:rPr lang="en-US" dirty="0"/>
              <a:t>Cell cycle progression is controlled by changing levels and availability of cyclins</a:t>
            </a:r>
          </a:p>
          <a:p>
            <a:pPr lvl="1"/>
            <a:r>
              <a:rPr lang="en-US" sz="2000" dirty="0"/>
              <a:t>Expression gradually ramps up</a:t>
            </a:r>
          </a:p>
          <a:p>
            <a:pPr lvl="1"/>
            <a:r>
              <a:rPr lang="en-US" sz="2000" dirty="0"/>
              <a:t>Regulated, abrupt degradation at transitions between stages</a:t>
            </a:r>
          </a:p>
          <a:p>
            <a:r>
              <a:rPr lang="en-US" dirty="0"/>
              <a:t>Cyclin expression is initially controlled by extracellular signals (i.e. mitogens) in G1</a:t>
            </a:r>
          </a:p>
          <a:p>
            <a:r>
              <a:rPr lang="en-US" dirty="0"/>
              <a:t>Cyclins bind to Cyclin dependent kinases (CDKs) and promote their activity</a:t>
            </a:r>
          </a:p>
          <a:p>
            <a:r>
              <a:rPr lang="en-US" dirty="0"/>
              <a:t>Cyclin/CDK complex activity can be mitigated by inhibitor proteins (CDK inhibitors) that disrupt cyclin/CKD complexes or inhibit CDK kinase activity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0ECFAC-C711-AE4B-BB5C-7ED01550EB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648" b="39722"/>
          <a:stretch/>
        </p:blipFill>
        <p:spPr>
          <a:xfrm>
            <a:off x="6877318" y="3223034"/>
            <a:ext cx="2169530" cy="138760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F66E954-FFD2-8C45-AFC0-8ACE96FE7550}"/>
              </a:ext>
            </a:extLst>
          </p:cNvPr>
          <p:cNvSpPr txBox="1"/>
          <p:nvPr/>
        </p:nvSpPr>
        <p:spPr>
          <a:xfrm>
            <a:off x="8028634" y="4842456"/>
            <a:ext cx="88517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kinase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08674E6-1AD8-E749-B8CE-F8CABD16D815}"/>
              </a:ext>
            </a:extLst>
          </p:cNvPr>
          <p:cNvSpPr/>
          <p:nvPr/>
        </p:nvSpPr>
        <p:spPr>
          <a:xfrm>
            <a:off x="8015231" y="4119159"/>
            <a:ext cx="1018214" cy="553793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obliqueTopRigh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B6185FB-63ED-D047-8E72-C3418981D40A}"/>
              </a:ext>
            </a:extLst>
          </p:cNvPr>
          <p:cNvSpPr/>
          <p:nvPr/>
        </p:nvSpPr>
        <p:spPr>
          <a:xfrm>
            <a:off x="7972873" y="3537326"/>
            <a:ext cx="1018214" cy="553793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obliqueTopRigh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9C7B1F25-9B71-5D40-972F-9DC92DCBAC13}"/>
              </a:ext>
            </a:extLst>
          </p:cNvPr>
          <p:cNvSpPr/>
          <p:nvPr/>
        </p:nvSpPr>
        <p:spPr>
          <a:xfrm rot="5400000">
            <a:off x="8409903" y="4340179"/>
            <a:ext cx="115910" cy="631065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071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1" animBg="1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31DC0-C4E4-0A40-B147-E2E88A265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Restriction Point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C9ED94-4F55-584A-8D0B-ED0C5F1FB4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543" y="2749767"/>
            <a:ext cx="4878458" cy="3144335"/>
          </a:xfrm>
        </p:spPr>
        <p:txBody>
          <a:bodyPr>
            <a:normAutofit/>
          </a:bodyPr>
          <a:lstStyle/>
          <a:p>
            <a:r>
              <a:rPr lang="en-US" dirty="0" err="1"/>
              <a:t>pRB</a:t>
            </a:r>
            <a:r>
              <a:rPr lang="en-US" dirty="0"/>
              <a:t> is the dominant regulator of the restriction point</a:t>
            </a:r>
          </a:p>
          <a:p>
            <a:r>
              <a:rPr lang="en-US" dirty="0" err="1"/>
              <a:t>pRB</a:t>
            </a:r>
            <a:r>
              <a:rPr lang="en-US" dirty="0"/>
              <a:t> limits expression of genes needed for S phase by binding and inhibiting E2F transcription factor</a:t>
            </a:r>
          </a:p>
          <a:p>
            <a:r>
              <a:rPr lang="en-US" dirty="0" err="1"/>
              <a:t>pRB</a:t>
            </a:r>
            <a:r>
              <a:rPr lang="en-US" dirty="0"/>
              <a:t> is regulated by Cyclin/CDK-dependent phosphorylation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5350959-DFEB-7649-8D75-29429EF4E92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7" r="1"/>
          <a:stretch/>
        </p:blipFill>
        <p:spPr>
          <a:xfrm>
            <a:off x="4997003" y="3223033"/>
            <a:ext cx="4049845" cy="230200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906FE28-85F3-A94F-9265-B98A234B0A27}"/>
              </a:ext>
            </a:extLst>
          </p:cNvPr>
          <p:cNvSpPr/>
          <p:nvPr/>
        </p:nvSpPr>
        <p:spPr>
          <a:xfrm>
            <a:off x="6825803" y="3494175"/>
            <a:ext cx="2221045" cy="1064945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obliqueTopRigh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4884A08-892D-B94E-B7DB-2F1F7554DABC}"/>
              </a:ext>
            </a:extLst>
          </p:cNvPr>
          <p:cNvSpPr/>
          <p:nvPr/>
        </p:nvSpPr>
        <p:spPr>
          <a:xfrm>
            <a:off x="6348211" y="4084749"/>
            <a:ext cx="955183" cy="474372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obliqueTopRigh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7DEE49E-ED90-644A-8C4C-8C956033CB74}"/>
              </a:ext>
            </a:extLst>
          </p:cNvPr>
          <p:cNvSpPr txBox="1"/>
          <p:nvPr/>
        </p:nvSpPr>
        <p:spPr>
          <a:xfrm>
            <a:off x="6574526" y="4636670"/>
            <a:ext cx="894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active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C3DE196-2FD7-F64A-9401-B60958A9B934}"/>
              </a:ext>
            </a:extLst>
          </p:cNvPr>
          <p:cNvSpPr/>
          <p:nvPr/>
        </p:nvSpPr>
        <p:spPr>
          <a:xfrm>
            <a:off x="4926518" y="3953814"/>
            <a:ext cx="2542805" cy="1634903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obliqueTopRigh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2AA3161-33D2-1E43-906D-F7137D40897A}"/>
              </a:ext>
            </a:extLst>
          </p:cNvPr>
          <p:cNvSpPr/>
          <p:nvPr/>
        </p:nvSpPr>
        <p:spPr>
          <a:xfrm>
            <a:off x="6850064" y="3206334"/>
            <a:ext cx="1096851" cy="911301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obliqueTopRigh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4BE1757-3C12-F341-A4CC-00A9F7945A32}"/>
              </a:ext>
            </a:extLst>
          </p:cNvPr>
          <p:cNvSpPr txBox="1"/>
          <p:nvPr/>
        </p:nvSpPr>
        <p:spPr>
          <a:xfrm>
            <a:off x="6762220" y="3494176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inactive</a:t>
            </a:r>
          </a:p>
        </p:txBody>
      </p:sp>
    </p:spTree>
    <p:extLst>
      <p:ext uri="{BB962C8B-B14F-4D97-AF65-F5344CB8AC3E}">
        <p14:creationId xmlns:p14="http://schemas.microsoft.com/office/powerpoint/2010/main" val="172805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31DC0-C4E4-0A40-B147-E2E88A265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of </a:t>
            </a:r>
            <a:r>
              <a:rPr lang="en-US" dirty="0" err="1"/>
              <a:t>pRB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C9ED94-4F55-584A-8D0B-ED0C5F1FB4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543" y="2749767"/>
            <a:ext cx="4878458" cy="3144335"/>
          </a:xfrm>
        </p:spPr>
        <p:txBody>
          <a:bodyPr>
            <a:normAutofit/>
          </a:bodyPr>
          <a:lstStyle/>
          <a:p>
            <a:r>
              <a:rPr lang="en-US" dirty="0" err="1"/>
              <a:t>pRB</a:t>
            </a:r>
            <a:r>
              <a:rPr lang="en-US" dirty="0"/>
              <a:t> is the dominant regulator of the restriction point</a:t>
            </a:r>
          </a:p>
          <a:p>
            <a:r>
              <a:rPr lang="en-US" dirty="0" err="1"/>
              <a:t>pRB</a:t>
            </a:r>
            <a:r>
              <a:rPr lang="en-US" dirty="0"/>
              <a:t> limits expression of genes needed for S phase by binding and inhibiting E2F transcription factor</a:t>
            </a:r>
          </a:p>
          <a:p>
            <a:r>
              <a:rPr lang="en-US" dirty="0" err="1"/>
              <a:t>pRB</a:t>
            </a:r>
            <a:r>
              <a:rPr lang="en-US" dirty="0"/>
              <a:t> is regulated by Cyclin/CDK-dependent phosphorylation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6" name="Picture 2" descr="figure_08_19">
            <a:extLst>
              <a:ext uri="{FF2B5EF4-FFF2-40B4-BE49-F238E27FC236}">
                <a16:creationId xmlns:a16="http://schemas.microsoft.com/office/drawing/2014/main" id="{BDB46ADF-DF6B-8444-8078-CDD70FADE67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77"/>
          <a:stretch/>
        </p:blipFill>
        <p:spPr bwMode="auto">
          <a:xfrm>
            <a:off x="4997001" y="2662257"/>
            <a:ext cx="3898158" cy="33193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59581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4C662-516F-344D-ABEC-EF971DB13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 err="1"/>
              <a:t>pRB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F79734-F3D1-EC4F-B28C-3B94FE1EE9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6214" y="2163650"/>
            <a:ext cx="8441565" cy="44947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pRb</a:t>
            </a:r>
            <a:r>
              <a:rPr lang="en-US" dirty="0"/>
              <a:t> is one of 3 ‘pocket proteins’ that are functionally redundant</a:t>
            </a:r>
          </a:p>
          <a:p>
            <a:r>
              <a:rPr lang="en-US" dirty="0" err="1"/>
              <a:t>pRB</a:t>
            </a:r>
            <a:endParaRPr lang="en-US" dirty="0"/>
          </a:p>
          <a:p>
            <a:r>
              <a:rPr lang="en-US" dirty="0"/>
              <a:t>P107</a:t>
            </a:r>
          </a:p>
          <a:p>
            <a:r>
              <a:rPr lang="en-US" dirty="0"/>
              <a:t>P130</a:t>
            </a:r>
          </a:p>
          <a:p>
            <a:pPr marL="0" indent="0">
              <a:buNone/>
            </a:pPr>
            <a:r>
              <a:rPr lang="en-US" dirty="0"/>
              <a:t>Cancers where Cyclin D is overexpressed or CDK4 is amplified </a:t>
            </a:r>
            <a:r>
              <a:rPr lang="en-US" dirty="0">
                <a:sym typeface="Wingdings" pitchFamily="2" charset="2"/>
              </a:rPr>
              <a:t> inhibition of </a:t>
            </a:r>
            <a:r>
              <a:rPr lang="en-US" dirty="0" err="1">
                <a:sym typeface="Wingdings" pitchFamily="2" charset="2"/>
              </a:rPr>
              <a:t>pRB</a:t>
            </a:r>
            <a:r>
              <a:rPr lang="en-US" dirty="0">
                <a:sym typeface="Wingdings" pitchFamily="2" charset="2"/>
              </a:rPr>
              <a:t>, p107 AND p130</a:t>
            </a:r>
          </a:p>
          <a:p>
            <a:pPr marL="0" indent="0">
              <a:buNone/>
            </a:pPr>
            <a:r>
              <a:rPr lang="en-US" dirty="0">
                <a:solidFill>
                  <a:srgbClr val="800000"/>
                </a:solidFill>
              </a:rPr>
              <a:t>But ONLY </a:t>
            </a:r>
            <a:r>
              <a:rPr lang="en-US" dirty="0" err="1">
                <a:solidFill>
                  <a:srgbClr val="800000"/>
                </a:solidFill>
              </a:rPr>
              <a:t>pRB</a:t>
            </a:r>
            <a:r>
              <a:rPr lang="en-US" dirty="0">
                <a:solidFill>
                  <a:srgbClr val="800000"/>
                </a:solidFill>
              </a:rPr>
              <a:t> (and never p107 or p130) is mutated or lost in cancer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WHY? 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3AB9C0-59C7-FB4D-8DF4-A1025DDA70B4}"/>
              </a:ext>
            </a:extLst>
          </p:cNvPr>
          <p:cNvSpPr txBox="1"/>
          <p:nvPr/>
        </p:nvSpPr>
        <p:spPr>
          <a:xfrm>
            <a:off x="2358466" y="2884866"/>
            <a:ext cx="63793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Each can bind and inhibit E2F-dependent transcription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Each is regulated by Cyclin/CDK-dependent phosphorylation</a:t>
            </a:r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566D9601-1108-3A42-8D4F-8E0C7524F965}"/>
              </a:ext>
            </a:extLst>
          </p:cNvPr>
          <p:cNvSpPr/>
          <p:nvPr/>
        </p:nvSpPr>
        <p:spPr>
          <a:xfrm>
            <a:off x="1558343" y="2717442"/>
            <a:ext cx="502276" cy="1367753"/>
          </a:xfrm>
          <a:prstGeom prst="rightBrac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109BF1-BE92-2C41-A26F-769FDE8BC095}"/>
              </a:ext>
            </a:extLst>
          </p:cNvPr>
          <p:cNvSpPr txBox="1"/>
          <p:nvPr/>
        </p:nvSpPr>
        <p:spPr>
          <a:xfrm>
            <a:off x="1199366" y="5753461"/>
            <a:ext cx="72491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suggests that </a:t>
            </a:r>
            <a:r>
              <a:rPr lang="en-US" sz="2000" dirty="0" err="1">
                <a:solidFill>
                  <a:srgbClr val="0070C0"/>
                </a:solidFill>
              </a:rPr>
              <a:t>pRB</a:t>
            </a:r>
            <a:r>
              <a:rPr lang="en-US" sz="2000" dirty="0">
                <a:solidFill>
                  <a:srgbClr val="0070C0"/>
                </a:solidFill>
              </a:rPr>
              <a:t> does something DISTINCT; loss of p107 or p130 is not sufficient to promote cancer</a:t>
            </a:r>
          </a:p>
        </p:txBody>
      </p:sp>
    </p:spTree>
    <p:extLst>
      <p:ext uri="{BB962C8B-B14F-4D97-AF65-F5344CB8AC3E}">
        <p14:creationId xmlns:p14="http://schemas.microsoft.com/office/powerpoint/2010/main" val="1687429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EBCFB-E081-0F49-A125-AF3852949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pRB</a:t>
            </a:r>
            <a:r>
              <a:rPr lang="en-US" dirty="0"/>
              <a:t> regulates differentiation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B955AC-1B8A-7444-86AC-B53D84B85D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4424" y="2202288"/>
            <a:ext cx="7610476" cy="40640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Cells that differentiate are post mitotic</a:t>
            </a:r>
          </a:p>
          <a:p>
            <a:pPr lvl="1"/>
            <a:r>
              <a:rPr lang="en-US" dirty="0"/>
              <a:t>specialized functions (muscle cells, neurons,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will never replicate or divide again</a:t>
            </a:r>
          </a:p>
          <a:p>
            <a:pPr marL="0" indent="0">
              <a:buNone/>
            </a:pPr>
            <a:r>
              <a:rPr lang="en-US" dirty="0"/>
              <a:t>Ability to differentiate is linked to </a:t>
            </a:r>
            <a:r>
              <a:rPr lang="en-US" dirty="0" err="1"/>
              <a:t>pRB</a:t>
            </a:r>
            <a:r>
              <a:rPr lang="en-US" dirty="0"/>
              <a:t> function</a:t>
            </a:r>
          </a:p>
          <a:p>
            <a:pPr lvl="1"/>
            <a:r>
              <a:rPr lang="en-US" dirty="0" err="1"/>
              <a:t>Hyperphospho-pRB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cell proliferation</a:t>
            </a:r>
          </a:p>
          <a:p>
            <a:pPr lvl="1"/>
            <a:r>
              <a:rPr lang="en-US" dirty="0" err="1"/>
              <a:t>Hypophospho-pRB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 quiescence or differentiation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Same </a:t>
            </a:r>
            <a:r>
              <a:rPr lang="en-US" dirty="0">
                <a:sym typeface="Wingdings" pitchFamily="2" charset="2"/>
              </a:rPr>
              <a:t>molecular regulators are important for the decision to proliferate and to differentiate </a:t>
            </a:r>
            <a:endParaRPr lang="en-US" dirty="0"/>
          </a:p>
          <a:p>
            <a:pPr lvl="1"/>
            <a:r>
              <a:rPr lang="en-US" dirty="0">
                <a:sym typeface="Wingdings" pitchFamily="2" charset="2"/>
              </a:rPr>
              <a:t>Cyclin/CDKs</a:t>
            </a:r>
          </a:p>
          <a:p>
            <a:pPr lvl="1"/>
            <a:r>
              <a:rPr lang="en-US" dirty="0">
                <a:sym typeface="Wingdings" pitchFamily="2" charset="2"/>
              </a:rPr>
              <a:t>CDK inhibitors</a:t>
            </a:r>
          </a:p>
          <a:p>
            <a:pPr lvl="1"/>
            <a:endParaRPr lang="en-US" dirty="0">
              <a:sym typeface="Wingdings" pitchFamily="2" charset="2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95116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7FA25-B273-8E4A-A03B-1AAB74ECE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 ‘hits’ in 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B7D1F6-6093-394D-90CA-6E417ECB86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Genetic lesions that corrupt </a:t>
            </a:r>
            <a:r>
              <a:rPr lang="en-US" dirty="0" err="1"/>
              <a:t>pRB</a:t>
            </a:r>
            <a:r>
              <a:rPr lang="en-US" dirty="0"/>
              <a:t> regulation BOTH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Promote proliferation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Prevent differentiation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Not clear if p107 and p130 function redundantly in regulation of differentiation??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395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2B218-3AFF-634A-BC4F-5AB7D46D6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else does </a:t>
            </a:r>
            <a:r>
              <a:rPr lang="en-US" dirty="0" err="1"/>
              <a:t>pRB</a:t>
            </a:r>
            <a:r>
              <a:rPr lang="en-US" dirty="0"/>
              <a:t> 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3993B3-BB08-F540-AA36-1214BE8F26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4424" y="2292440"/>
            <a:ext cx="7610476" cy="4134118"/>
          </a:xfrm>
        </p:spPr>
        <p:txBody>
          <a:bodyPr>
            <a:noAutofit/>
          </a:bodyPr>
          <a:lstStyle/>
          <a:p>
            <a:r>
              <a:rPr lang="en-US" dirty="0"/>
              <a:t>Also regulates key features of later cell stages</a:t>
            </a:r>
          </a:p>
          <a:p>
            <a:pPr lvl="1"/>
            <a:r>
              <a:rPr lang="en-US" sz="2000" dirty="0"/>
              <a:t>Chromatin compaction in prep for mitosis</a:t>
            </a:r>
          </a:p>
          <a:p>
            <a:pPr lvl="1"/>
            <a:r>
              <a:rPr lang="en-US" sz="2000" dirty="0"/>
              <a:t>Centromere function and chromosome segregation</a:t>
            </a:r>
          </a:p>
          <a:p>
            <a:r>
              <a:rPr lang="en-US" dirty="0"/>
              <a:t>Is this where </a:t>
            </a:r>
            <a:r>
              <a:rPr lang="en-US" dirty="0" err="1"/>
              <a:t>pRb</a:t>
            </a:r>
            <a:r>
              <a:rPr lang="en-US" dirty="0"/>
              <a:t> function is distinct from p107 &amp; p130?</a:t>
            </a:r>
          </a:p>
          <a:p>
            <a:pPr lvl="1"/>
            <a:r>
              <a:rPr lang="en-US" sz="2000" dirty="0"/>
              <a:t>Still not known…</a:t>
            </a:r>
          </a:p>
          <a:p>
            <a:r>
              <a:rPr lang="en-US" dirty="0"/>
              <a:t>E2F is only one of many transcription factors </a:t>
            </a:r>
            <a:r>
              <a:rPr lang="en-US" dirty="0" err="1"/>
              <a:t>pRB</a:t>
            </a:r>
            <a:r>
              <a:rPr lang="en-US" dirty="0"/>
              <a:t> binds</a:t>
            </a:r>
          </a:p>
          <a:p>
            <a:pPr lvl="1"/>
            <a:r>
              <a:rPr lang="en-US" sz="2000" dirty="0"/>
              <a:t>How does disruption of </a:t>
            </a:r>
            <a:r>
              <a:rPr lang="en-US" sz="2000" i="1" dirty="0"/>
              <a:t>other</a:t>
            </a:r>
            <a:r>
              <a:rPr lang="en-US" sz="2000" dirty="0"/>
              <a:t> interactions impact cancer?</a:t>
            </a:r>
          </a:p>
          <a:p>
            <a:pPr lvl="2"/>
            <a:r>
              <a:rPr lang="en-US" sz="2000" dirty="0"/>
              <a:t>Mitotic regulation?</a:t>
            </a:r>
          </a:p>
          <a:p>
            <a:pPr lvl="2"/>
            <a:r>
              <a:rPr lang="en-US" sz="2000" dirty="0"/>
              <a:t>Differentiation?</a:t>
            </a:r>
          </a:p>
          <a:p>
            <a:pPr marL="349250" lvl="1" indent="0">
              <a:buNone/>
            </a:pPr>
            <a:endParaRPr lang="en-US" sz="2000" dirty="0"/>
          </a:p>
          <a:p>
            <a:pPr marL="349250" lvl="1" indent="0">
              <a:buNone/>
            </a:pPr>
            <a:endParaRPr lang="en-US" sz="2000" dirty="0"/>
          </a:p>
          <a:p>
            <a:pPr marL="349250" lvl="1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09531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erception">
  <a:themeElements>
    <a:clrScheme name="Perception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ception">
      <a:maj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erception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Perception.thmx</Template>
  <TotalTime>3815</TotalTime>
  <Words>1449</Words>
  <Application>Microsoft Macintosh PowerPoint</Application>
  <PresentationFormat>On-screen Show (4:3)</PresentationFormat>
  <Paragraphs>205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Century Gothic</vt:lpstr>
      <vt:lpstr>Wingdings 2</vt:lpstr>
      <vt:lpstr>Perception</vt:lpstr>
      <vt:lpstr>Updates and Reminders</vt:lpstr>
      <vt:lpstr>Lecture 9 Objectives</vt:lpstr>
      <vt:lpstr>Summary: Cell cycle regulation</vt:lpstr>
      <vt:lpstr>Restriction Point Control</vt:lpstr>
      <vt:lpstr>Control of pRB</vt:lpstr>
      <vt:lpstr>Why pRB?</vt:lpstr>
      <vt:lpstr>pRB regulates differentiation</vt:lpstr>
      <vt:lpstr>2 ‘hits’ in one</vt:lpstr>
      <vt:lpstr>What else does pRB do?</vt:lpstr>
      <vt:lpstr>P53: Master Guardian of the Genome</vt:lpstr>
      <vt:lpstr>Tumor suppressor or oncogene?</vt:lpstr>
      <vt:lpstr>Tumor suppressor or oncogene?</vt:lpstr>
      <vt:lpstr>Unlike other tumor suppressors</vt:lpstr>
      <vt:lpstr>The gatekeeper</vt:lpstr>
      <vt:lpstr>p53 in cancer</vt:lpstr>
      <vt:lpstr>Understanding p53 mutations</vt:lpstr>
      <vt:lpstr>The weakest link</vt:lpstr>
      <vt:lpstr>Regulation of transcription factors</vt:lpstr>
      <vt:lpstr>Examining protein turnover</vt:lpstr>
      <vt:lpstr>Measuring protein turnover</vt:lpstr>
      <vt:lpstr>Primed and ready to respond</vt:lpstr>
      <vt:lpstr>p53 is responsive to genotoxic stress</vt:lpstr>
      <vt:lpstr>Halting the cell cycle</vt:lpstr>
      <vt:lpstr>Halting the cell cycle</vt:lpstr>
      <vt:lpstr>Restoring low p53 levels</vt:lpstr>
      <vt:lpstr>Draw a concept map</vt:lpstr>
    </vt:vector>
  </TitlesOfParts>
  <Company>WPI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3: Objectives</dc:title>
  <dc:creator>Amity Manning</dc:creator>
  <cp:lastModifiedBy>Manning, Amity L</cp:lastModifiedBy>
  <cp:revision>194</cp:revision>
  <dcterms:created xsi:type="dcterms:W3CDTF">2019-01-10T15:40:22Z</dcterms:created>
  <dcterms:modified xsi:type="dcterms:W3CDTF">2020-02-06T02:29:33Z</dcterms:modified>
</cp:coreProperties>
</file>