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4" r:id="rId4"/>
    <p:sldId id="261" r:id="rId5"/>
    <p:sldId id="262" r:id="rId6"/>
    <p:sldId id="258" r:id="rId7"/>
    <p:sldId id="257" r:id="rId8"/>
    <p:sldId id="271" r:id="rId9"/>
    <p:sldId id="263" r:id="rId10"/>
    <p:sldId id="269" r:id="rId11"/>
    <p:sldId id="272" r:id="rId12"/>
    <p:sldId id="264" r:id="rId13"/>
    <p:sldId id="273" r:id="rId14"/>
    <p:sldId id="275" r:id="rId15"/>
    <p:sldId id="268" r:id="rId16"/>
    <p:sldId id="265"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12" autoAdjust="0"/>
  </p:normalViewPr>
  <p:slideViewPr>
    <p:cSldViewPr>
      <p:cViewPr varScale="1">
        <p:scale>
          <a:sx n="62" d="100"/>
          <a:sy n="62" d="100"/>
        </p:scale>
        <p:origin x="1460" y="2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8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53C18D-DD67-4AD7-B93E-65E4C183DA9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53C18D-DD67-4AD7-B93E-65E4C183DA9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53C18D-DD67-4AD7-B93E-65E4C183DA9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53C18D-DD67-4AD7-B93E-65E4C183DA9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53C18D-DD67-4AD7-B93E-65E4C183DA9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53C18D-DD67-4AD7-B93E-65E4C183DA9B}"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53C18D-DD67-4AD7-B93E-65E4C183DA9B}"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53C18D-DD67-4AD7-B93E-65E4C183DA9B}"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3C18D-DD67-4AD7-B93E-65E4C183DA9B}"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53C18D-DD67-4AD7-B93E-65E4C183DA9B}"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53C18D-DD67-4AD7-B93E-65E4C183DA9B}"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C79D7-C32E-44DD-8317-AF2DD2C209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3C18D-DD67-4AD7-B93E-65E4C183DA9B}" type="datetimeFigureOut">
              <a:rPr lang="en-US" smtClean="0"/>
              <a:t>3/11/2018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79D7-C32E-44DD-8317-AF2DD2C209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wpi.edu/Pubs/Policies/Honesty/policy.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dirty="0"/>
              <a:t>BCB / BB 3010</a:t>
            </a:r>
            <a:br>
              <a:rPr lang="en-US" dirty="0"/>
            </a:br>
            <a:r>
              <a:rPr lang="en-US" dirty="0"/>
              <a:t> Simulation in Biology</a:t>
            </a:r>
          </a:p>
        </p:txBody>
      </p:sp>
      <p:sp>
        <p:nvSpPr>
          <p:cNvPr id="3" name="Subtitle 2"/>
          <p:cNvSpPr>
            <a:spLocks noGrp="1"/>
          </p:cNvSpPr>
          <p:nvPr>
            <p:ph type="subTitle" idx="1"/>
          </p:nvPr>
        </p:nvSpPr>
        <p:spPr>
          <a:xfrm>
            <a:off x="1371599" y="4984970"/>
            <a:ext cx="6400800" cy="1752600"/>
          </a:xfrm>
        </p:spPr>
        <p:txBody>
          <a:bodyPr/>
          <a:lstStyle/>
          <a:p>
            <a:r>
              <a:rPr lang="en-US" dirty="0"/>
              <a:t>Introduction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590" y="2541697"/>
            <a:ext cx="3762818" cy="220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 Camp Structure (Weeks 1,2)</a:t>
            </a:r>
          </a:p>
        </p:txBody>
      </p:sp>
      <p:sp>
        <p:nvSpPr>
          <p:cNvPr id="3" name="Content Placeholder 2"/>
          <p:cNvSpPr>
            <a:spLocks noGrp="1"/>
          </p:cNvSpPr>
          <p:nvPr>
            <p:ph idx="1"/>
          </p:nvPr>
        </p:nvSpPr>
        <p:spPr/>
        <p:txBody>
          <a:bodyPr/>
          <a:lstStyle/>
          <a:p>
            <a:r>
              <a:rPr lang="en-US" dirty="0"/>
              <a:t>Assignment posted each week</a:t>
            </a:r>
          </a:p>
          <a:p>
            <a:r>
              <a:rPr lang="en-US" dirty="0"/>
              <a:t>Week 1: MIT tutorials</a:t>
            </a:r>
          </a:p>
          <a:p>
            <a:r>
              <a:rPr lang="en-US" dirty="0"/>
              <a:t>Week 2: More advanced WPI tutorials and open-ended practice problems</a:t>
            </a:r>
          </a:p>
          <a:p>
            <a:r>
              <a:rPr lang="en-US" dirty="0"/>
              <a:t>Ashley and I will check progress of entire group as you finish each tutorial or problem</a:t>
            </a:r>
          </a:p>
          <a:p>
            <a:r>
              <a:rPr lang="en-US" dirty="0"/>
              <a:t>=&gt; Help each other!</a:t>
            </a:r>
          </a:p>
        </p:txBody>
      </p:sp>
    </p:spTree>
    <p:extLst>
      <p:ext uri="{BB962C8B-B14F-4D97-AF65-F5344CB8AC3E}">
        <p14:creationId xmlns:p14="http://schemas.microsoft.com/office/powerpoint/2010/main" val="123535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Practice Simulation (Weeks 3,4)</a:t>
            </a:r>
          </a:p>
        </p:txBody>
      </p:sp>
      <p:sp>
        <p:nvSpPr>
          <p:cNvPr id="3" name="Content Placeholder 2"/>
          <p:cNvSpPr>
            <a:spLocks noGrp="1"/>
          </p:cNvSpPr>
          <p:nvPr>
            <p:ph idx="1"/>
          </p:nvPr>
        </p:nvSpPr>
        <p:spPr>
          <a:xfrm>
            <a:off x="457200" y="1143000"/>
            <a:ext cx="8229600" cy="4809507"/>
          </a:xfrm>
        </p:spPr>
        <p:txBody>
          <a:bodyPr>
            <a:normAutofit fontScale="85000" lnSpcReduction="10000"/>
          </a:bodyPr>
          <a:lstStyle/>
          <a:p>
            <a:r>
              <a:rPr lang="en-US" dirty="0"/>
              <a:t>Learning to turn biology into simulation</a:t>
            </a:r>
          </a:p>
          <a:p>
            <a:r>
              <a:rPr lang="en-US" dirty="0"/>
              <a:t>Choice of three readings</a:t>
            </a:r>
          </a:p>
          <a:p>
            <a:pPr lvl="1"/>
            <a:r>
              <a:rPr lang="en-US" dirty="0"/>
              <a:t>Molecular: neurotransmitter release</a:t>
            </a:r>
          </a:p>
          <a:p>
            <a:pPr lvl="1"/>
            <a:r>
              <a:rPr lang="en-US" dirty="0"/>
              <a:t>Cellular: wound healing</a:t>
            </a:r>
          </a:p>
          <a:p>
            <a:pPr lvl="1"/>
            <a:r>
              <a:rPr lang="en-US" dirty="0"/>
              <a:t>Ecology: invasive species</a:t>
            </a:r>
          </a:p>
          <a:p>
            <a:r>
              <a:rPr lang="en-US" dirty="0"/>
              <a:t>Individually write Abstracts</a:t>
            </a:r>
          </a:p>
          <a:p>
            <a:r>
              <a:rPr lang="en-US" dirty="0"/>
              <a:t>Group agrees on Agents and rules</a:t>
            </a:r>
          </a:p>
          <a:p>
            <a:r>
              <a:rPr lang="en-US" dirty="0"/>
              <a:t>Program individually, but can confer as group</a:t>
            </a:r>
          </a:p>
          <a:p>
            <a:r>
              <a:rPr lang="en-US" dirty="0"/>
              <a:t>Code Review:  Pairs of students closely review each other’s code. Due the day after code review day</a:t>
            </a:r>
          </a:p>
          <a:p>
            <a:r>
              <a:rPr lang="en-US" dirty="0"/>
              <a:t>=&gt; Help each other!</a:t>
            </a:r>
          </a:p>
        </p:txBody>
      </p:sp>
    </p:spTree>
    <p:extLst>
      <p:ext uri="{BB962C8B-B14F-4D97-AF65-F5344CB8AC3E}">
        <p14:creationId xmlns:p14="http://schemas.microsoft.com/office/powerpoint/2010/main" val="121643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Individual Simulation (Weeks 5-8)</a:t>
            </a:r>
          </a:p>
        </p:txBody>
      </p:sp>
      <p:sp>
        <p:nvSpPr>
          <p:cNvPr id="3" name="Content Placeholder 2"/>
          <p:cNvSpPr>
            <a:spLocks noGrp="1"/>
          </p:cNvSpPr>
          <p:nvPr>
            <p:ph idx="1"/>
          </p:nvPr>
        </p:nvSpPr>
        <p:spPr>
          <a:xfrm>
            <a:off x="457200" y="1371600"/>
            <a:ext cx="8229600" cy="5410200"/>
          </a:xfrm>
        </p:spPr>
        <p:txBody>
          <a:bodyPr>
            <a:normAutofit fontScale="85000" lnSpcReduction="20000"/>
          </a:bodyPr>
          <a:lstStyle/>
          <a:p>
            <a:r>
              <a:rPr lang="en-US" dirty="0"/>
              <a:t>Interest groups (Molecular, Cell, Ecology, Epidemiology)</a:t>
            </a:r>
          </a:p>
          <a:p>
            <a:r>
              <a:rPr lang="en-US" dirty="0"/>
              <a:t>Propose individual project Abstract</a:t>
            </a:r>
          </a:p>
          <a:p>
            <a:r>
              <a:rPr lang="en-US" dirty="0"/>
              <a:t>Interest groups meet to discuss each other’s projects</a:t>
            </a:r>
          </a:p>
          <a:p>
            <a:r>
              <a:rPr lang="en-US" dirty="0"/>
              <a:t>Code Reviews: Pairs of students closely review each other’s code. Due the day after code review day</a:t>
            </a:r>
          </a:p>
          <a:p>
            <a:r>
              <a:rPr lang="en-US" dirty="0"/>
              <a:t>Code Presentations: I will ask students with especially cool code to give a short presentation on it in class instead of doing one Code Review</a:t>
            </a:r>
          </a:p>
          <a:p>
            <a:r>
              <a:rPr lang="en-US" dirty="0"/>
              <a:t>Reflections, updated abstracts, and current (working!) simulation links uploaded each Friday</a:t>
            </a:r>
          </a:p>
          <a:p>
            <a:r>
              <a:rPr lang="en-US" dirty="0"/>
              <a:t>Final simulation and written report due last day of class</a:t>
            </a:r>
          </a:p>
          <a:p>
            <a:r>
              <a:rPr lang="en-US" dirty="0"/>
              <a:t>Presentations to each other and selected faculty the last two days of class </a:t>
            </a:r>
          </a:p>
        </p:txBody>
      </p:sp>
    </p:spTree>
    <p:extLst>
      <p:ext uri="{BB962C8B-B14F-4D97-AF65-F5344CB8AC3E}">
        <p14:creationId xmlns:p14="http://schemas.microsoft.com/office/powerpoint/2010/main" val="5217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06" y="228601"/>
            <a:ext cx="8229600" cy="1143000"/>
          </a:xfrm>
        </p:spPr>
        <p:txBody>
          <a:bodyPr/>
          <a:lstStyle/>
          <a:p>
            <a:r>
              <a:rPr lang="en-US" dirty="0"/>
              <a:t>BCB Seminar</a:t>
            </a:r>
          </a:p>
        </p:txBody>
      </p:sp>
      <p:sp>
        <p:nvSpPr>
          <p:cNvPr id="3" name="Content Placeholder 2"/>
          <p:cNvSpPr>
            <a:spLocks noGrp="1"/>
          </p:cNvSpPr>
          <p:nvPr>
            <p:ph idx="1"/>
          </p:nvPr>
        </p:nvSpPr>
        <p:spPr>
          <a:xfrm>
            <a:off x="466106" y="1752600"/>
            <a:ext cx="8229600" cy="4114800"/>
          </a:xfrm>
        </p:spPr>
        <p:txBody>
          <a:bodyPr>
            <a:normAutofit lnSpcReduction="10000"/>
          </a:bodyPr>
          <a:lstStyle/>
          <a:p>
            <a:r>
              <a:rPr lang="en-US" dirty="0"/>
              <a:t>Other types of modeling exist!</a:t>
            </a:r>
          </a:p>
          <a:p>
            <a:r>
              <a:rPr lang="en-US" dirty="0"/>
              <a:t>Two of our Bioinformatics and Computational Biology students are presenting their </a:t>
            </a:r>
            <a:r>
              <a:rPr lang="en-US" dirty="0" err="1"/>
              <a:t>modeing</a:t>
            </a:r>
            <a:r>
              <a:rPr lang="en-US" dirty="0"/>
              <a:t> work this term at BCB Seminar (12-1 on Thursdays)</a:t>
            </a:r>
          </a:p>
          <a:p>
            <a:r>
              <a:rPr lang="en-US" dirty="0"/>
              <a:t>You may attend and write up a short summary of their work for extra credit</a:t>
            </a:r>
          </a:p>
          <a:p>
            <a:r>
              <a:rPr lang="en-US" dirty="0"/>
              <a:t>Free pizza!  Please RSVP so I’ll order enough</a:t>
            </a:r>
          </a:p>
        </p:txBody>
      </p:sp>
    </p:spTree>
    <p:extLst>
      <p:ext uri="{BB962C8B-B14F-4D97-AF65-F5344CB8AC3E}">
        <p14:creationId xmlns:p14="http://schemas.microsoft.com/office/powerpoint/2010/main" val="354618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108C-1141-4324-849A-E550A6CCB99C}"/>
              </a:ext>
            </a:extLst>
          </p:cNvPr>
          <p:cNvSpPr>
            <a:spLocks noGrp="1"/>
          </p:cNvSpPr>
          <p:nvPr>
            <p:ph type="title"/>
          </p:nvPr>
        </p:nvSpPr>
        <p:spPr/>
        <p:txBody>
          <a:bodyPr/>
          <a:lstStyle/>
          <a:p>
            <a:r>
              <a:rPr lang="en-US" dirty="0"/>
              <a:t>‘Say’ Day</a:t>
            </a:r>
          </a:p>
        </p:txBody>
      </p:sp>
      <p:sp>
        <p:nvSpPr>
          <p:cNvPr id="3" name="Content Placeholder 2">
            <a:extLst>
              <a:ext uri="{FF2B5EF4-FFF2-40B4-BE49-F238E27FC236}">
                <a16:creationId xmlns:a16="http://schemas.microsoft.com/office/drawing/2014/main" id="{31B104B4-65FC-4AA7-9AF8-B9903084C6CC}"/>
              </a:ext>
            </a:extLst>
          </p:cNvPr>
          <p:cNvSpPr>
            <a:spLocks noGrp="1"/>
          </p:cNvSpPr>
          <p:nvPr>
            <p:ph idx="1"/>
          </p:nvPr>
        </p:nvSpPr>
        <p:spPr>
          <a:xfrm>
            <a:off x="457200" y="1417638"/>
            <a:ext cx="8229600" cy="4525963"/>
          </a:xfrm>
        </p:spPr>
        <p:txBody>
          <a:bodyPr>
            <a:normAutofit fontScale="92500" lnSpcReduction="20000"/>
          </a:bodyPr>
          <a:lstStyle/>
          <a:p>
            <a:r>
              <a:rPr lang="en-US" dirty="0"/>
              <a:t>Andrew Walter – IQP project to make the agents ‘say’ the current value of a trait</a:t>
            </a:r>
          </a:p>
          <a:p>
            <a:pPr lvl="1"/>
            <a:r>
              <a:rPr lang="en-US" dirty="0"/>
              <a:t>Age, energy</a:t>
            </a:r>
          </a:p>
          <a:p>
            <a:pPr lvl="1"/>
            <a:r>
              <a:rPr lang="en-US" dirty="0"/>
              <a:t>VERY useful for de-bugging code &amp; understanding what your sim is doing</a:t>
            </a:r>
          </a:p>
          <a:p>
            <a:r>
              <a:rPr lang="en-US" dirty="0"/>
              <a:t>For the IQP, he needs feedback on the educational value of the ‘Say’ block</a:t>
            </a:r>
          </a:p>
          <a:p>
            <a:r>
              <a:rPr lang="en-US" dirty="0"/>
              <a:t>You can be guinea pigs (and get a Dunkin Donuts card) during class on ‘Say’ Day</a:t>
            </a:r>
          </a:p>
          <a:p>
            <a:r>
              <a:rPr lang="en-US" dirty="0"/>
              <a:t>Completely optional – no effect on grade</a:t>
            </a:r>
          </a:p>
          <a:p>
            <a:r>
              <a:rPr lang="en-US" dirty="0"/>
              <a:t>More info as day gets closer</a:t>
            </a:r>
          </a:p>
          <a:p>
            <a:pPr lvl="1"/>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2393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Autofit/>
          </a:bodyPr>
          <a:lstStyle/>
          <a:p>
            <a:r>
              <a:rPr lang="en-US" sz="3200" dirty="0"/>
              <a:t>Evaluation Summary</a:t>
            </a:r>
          </a:p>
        </p:txBody>
      </p:sp>
      <p:sp>
        <p:nvSpPr>
          <p:cNvPr id="3" name="Content Placeholder 2"/>
          <p:cNvSpPr>
            <a:spLocks noGrp="1"/>
          </p:cNvSpPr>
          <p:nvPr>
            <p:ph idx="1"/>
          </p:nvPr>
        </p:nvSpPr>
        <p:spPr>
          <a:xfrm>
            <a:off x="457200" y="762000"/>
            <a:ext cx="8229600" cy="5791200"/>
          </a:xfrm>
        </p:spPr>
        <p:txBody>
          <a:bodyPr>
            <a:normAutofit fontScale="92500" lnSpcReduction="20000"/>
          </a:bodyPr>
          <a:lstStyle/>
          <a:p>
            <a:pPr hangingPunct="0"/>
            <a:endParaRPr lang="en-US" dirty="0"/>
          </a:p>
          <a:p>
            <a:r>
              <a:rPr lang="en-US" b="1" dirty="0"/>
              <a:t>15% Boot camp</a:t>
            </a:r>
            <a:endParaRPr lang="en-US" dirty="0"/>
          </a:p>
          <a:p>
            <a:r>
              <a:rPr lang="en-US" b="1" dirty="0"/>
              <a:t>15% Quizzes</a:t>
            </a:r>
            <a:endParaRPr lang="en-US" dirty="0"/>
          </a:p>
          <a:p>
            <a:r>
              <a:rPr lang="en-US" b="1" dirty="0"/>
              <a:t>15% Code Reviews / Code Presentations</a:t>
            </a:r>
            <a:endParaRPr lang="en-US" dirty="0"/>
          </a:p>
          <a:p>
            <a:r>
              <a:rPr lang="en-US" b="1" dirty="0"/>
              <a:t>15% Practice Simulation + Initial Abstract + Short Report</a:t>
            </a:r>
            <a:endParaRPr lang="en-US" dirty="0"/>
          </a:p>
          <a:p>
            <a:r>
              <a:rPr lang="en-US" b="1" dirty="0"/>
              <a:t>10% Reflections / Updates on Individual Simulation</a:t>
            </a:r>
            <a:endParaRPr lang="en-US" dirty="0"/>
          </a:p>
          <a:p>
            <a:r>
              <a:rPr lang="en-US" b="1" dirty="0"/>
              <a:t>20% Final Individual Simulation Project</a:t>
            </a:r>
            <a:endParaRPr lang="en-US" dirty="0"/>
          </a:p>
          <a:p>
            <a:r>
              <a:rPr lang="en-US" b="1" dirty="0"/>
              <a:t>10% Final Project report + handout / summary</a:t>
            </a:r>
            <a:endParaRPr lang="en-US" dirty="0"/>
          </a:p>
          <a:p>
            <a:r>
              <a:rPr lang="en-US" b="1" dirty="0"/>
              <a:t>2% BCB Seminar reports (extra credit)</a:t>
            </a:r>
            <a:endParaRPr lang="en-US" dirty="0"/>
          </a:p>
          <a:p>
            <a:pPr marL="0" indent="0" hangingPunct="0">
              <a:buNone/>
            </a:pPr>
            <a:r>
              <a:rPr lang="en-US" dirty="0"/>
              <a:t> </a:t>
            </a:r>
          </a:p>
          <a:p>
            <a:pPr marL="0" indent="0" hangingPunct="0">
              <a:buNone/>
            </a:pPr>
            <a:r>
              <a:rPr lang="en-US" dirty="0"/>
              <a:t>A=900-1000; B=800-899; C=700-799.  </a:t>
            </a:r>
          </a:p>
          <a:p>
            <a:endParaRPr lang="en-US" dirty="0"/>
          </a:p>
        </p:txBody>
      </p:sp>
    </p:spTree>
    <p:extLst>
      <p:ext uri="{BB962C8B-B14F-4D97-AF65-F5344CB8AC3E}">
        <p14:creationId xmlns:p14="http://schemas.microsoft.com/office/powerpoint/2010/main" val="414930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Accommodations &amp; Honesty</a:t>
            </a:r>
          </a:p>
        </p:txBody>
      </p:sp>
      <p:sp>
        <p:nvSpPr>
          <p:cNvPr id="3" name="Content Placeholder 2"/>
          <p:cNvSpPr>
            <a:spLocks noGrp="1"/>
          </p:cNvSpPr>
          <p:nvPr>
            <p:ph idx="1"/>
          </p:nvPr>
        </p:nvSpPr>
        <p:spPr>
          <a:xfrm>
            <a:off x="457200" y="1295400"/>
            <a:ext cx="8229600" cy="5410200"/>
          </a:xfrm>
        </p:spPr>
        <p:txBody>
          <a:bodyPr>
            <a:normAutofit fontScale="70000" lnSpcReduction="20000"/>
          </a:bodyPr>
          <a:lstStyle/>
          <a:p>
            <a:pPr hangingPunct="0"/>
            <a:r>
              <a:rPr lang="en-US" sz="3400" b="1" u="sng" dirty="0"/>
              <a:t>Accommodations</a:t>
            </a:r>
            <a:endParaRPr lang="en-US" sz="3400" dirty="0"/>
          </a:p>
          <a:p>
            <a:pPr hangingPunct="0"/>
            <a:r>
              <a:rPr lang="en-US" sz="3400" dirty="0"/>
              <a:t>If you need course adaptations or accommodations because of a disability, or if you have medical information to share with me, please make an appointment with me as soon as possible. </a:t>
            </a:r>
          </a:p>
          <a:p>
            <a:pPr marL="0" indent="0" hangingPunct="0">
              <a:buNone/>
            </a:pPr>
            <a:endParaRPr lang="en-US" sz="3400" dirty="0"/>
          </a:p>
          <a:p>
            <a:pPr hangingPunct="0"/>
            <a:r>
              <a:rPr lang="en-US" sz="3400" b="1" u="sng" dirty="0"/>
              <a:t>Academic Honesty</a:t>
            </a:r>
            <a:endParaRPr lang="en-US" sz="3400" dirty="0"/>
          </a:p>
          <a:p>
            <a:pPr hangingPunct="0"/>
            <a:r>
              <a:rPr lang="en-US" sz="3400" dirty="0"/>
              <a:t>Integrity is extremely important in all aspects of life, and is highly valued at WPI.  The WPI Academic Honesty policy can be found at</a:t>
            </a:r>
          </a:p>
          <a:p>
            <a:pPr marL="0" indent="0" hangingPunct="0">
              <a:buNone/>
            </a:pPr>
            <a:r>
              <a:rPr lang="en-US" sz="3400" u="sng" dirty="0">
                <a:hlinkClick r:id="rId2"/>
              </a:rPr>
              <a:t>http://www.wpi.edu/Pubs/Policies/Honesty/policy.html</a:t>
            </a:r>
            <a:endParaRPr lang="en-US" sz="3400" dirty="0"/>
          </a:p>
          <a:p>
            <a:r>
              <a:rPr lang="en-US" sz="3400" dirty="0"/>
              <a:t>You are highly encouraged to help each other in this class, but writing someone else’s code for them is not permissible.  This would be counterproductive anyway, as it would not help you to learn how to implement a simulation</a:t>
            </a:r>
            <a:r>
              <a:rPr lang="en-US" dirty="0"/>
              <a:t>.</a:t>
            </a:r>
          </a:p>
          <a:p>
            <a:endParaRPr lang="en-US" dirty="0"/>
          </a:p>
        </p:txBody>
      </p:sp>
    </p:spTree>
    <p:extLst>
      <p:ext uri="{BB962C8B-B14F-4D97-AF65-F5344CB8AC3E}">
        <p14:creationId xmlns:p14="http://schemas.microsoft.com/office/powerpoint/2010/main" val="250023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today</a:t>
            </a:r>
          </a:p>
        </p:txBody>
      </p:sp>
      <p:sp>
        <p:nvSpPr>
          <p:cNvPr id="3" name="Content Placeholder 2"/>
          <p:cNvSpPr>
            <a:spLocks noGrp="1"/>
          </p:cNvSpPr>
          <p:nvPr>
            <p:ph idx="1"/>
          </p:nvPr>
        </p:nvSpPr>
        <p:spPr>
          <a:xfrm>
            <a:off x="304800" y="1417638"/>
            <a:ext cx="8839200" cy="4525963"/>
          </a:xfrm>
        </p:spPr>
        <p:txBody>
          <a:bodyPr>
            <a:normAutofit/>
          </a:bodyPr>
          <a:lstStyle/>
          <a:p>
            <a:r>
              <a:rPr lang="en-US" dirty="0"/>
              <a:t>Syllabus summary</a:t>
            </a:r>
          </a:p>
          <a:p>
            <a:r>
              <a:rPr lang="en-US" dirty="0"/>
              <a:t>Demo – student volunteers</a:t>
            </a:r>
          </a:p>
          <a:p>
            <a:r>
              <a:rPr lang="en-US" dirty="0"/>
              <a:t>Demo – </a:t>
            </a:r>
            <a:r>
              <a:rPr lang="en-US" dirty="0" err="1"/>
              <a:t>StarLogo</a:t>
            </a:r>
            <a:r>
              <a:rPr lang="en-US" dirty="0"/>
              <a:t> Nova software</a:t>
            </a:r>
          </a:p>
          <a:p>
            <a:r>
              <a:rPr lang="en-US" dirty="0"/>
              <a:t>Marine ecosystem</a:t>
            </a:r>
          </a:p>
          <a:p>
            <a:pPr marL="0" indent="0">
              <a:buNone/>
            </a:pPr>
            <a:r>
              <a:rPr lang="en-US" dirty="0"/>
              <a:t>    http://www.slnova.org/efryder/projects/435919/</a:t>
            </a:r>
          </a:p>
          <a:p>
            <a:r>
              <a:rPr lang="en-US" dirty="0"/>
              <a:t>Simple bees visiting flowers</a:t>
            </a:r>
          </a:p>
          <a:p>
            <a:pPr marL="0" indent="0">
              <a:buNone/>
            </a:pPr>
            <a:r>
              <a:rPr lang="en-US" dirty="0"/>
              <a:t>    http://www.slnova.org/efryder/projects/435921/</a:t>
            </a:r>
          </a:p>
          <a:p>
            <a:pPr marL="0" indent="0">
              <a:buNone/>
            </a:pPr>
            <a:endParaRPr lang="en-US" dirty="0"/>
          </a:p>
        </p:txBody>
      </p:sp>
    </p:spTree>
    <p:extLst>
      <p:ext uri="{BB962C8B-B14F-4D97-AF65-F5344CB8AC3E}">
        <p14:creationId xmlns:p14="http://schemas.microsoft.com/office/powerpoint/2010/main" val="312855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solidFill>
                  <a:schemeClr val="accent1"/>
                </a:solidFill>
              </a:rPr>
              <a:t>BB/BCB 3010 </a:t>
            </a:r>
            <a:r>
              <a:rPr lang="en-US" dirty="0">
                <a:solidFill>
                  <a:schemeClr val="accent1"/>
                </a:solidFill>
              </a:rPr>
              <a:t>Simulation in Biology</a:t>
            </a:r>
          </a:p>
        </p:txBody>
      </p:sp>
      <p:sp>
        <p:nvSpPr>
          <p:cNvPr id="3" name="Content Placeholder 2"/>
          <p:cNvSpPr>
            <a:spLocks noGrp="1"/>
          </p:cNvSpPr>
          <p:nvPr>
            <p:ph idx="1"/>
          </p:nvPr>
        </p:nvSpPr>
        <p:spPr/>
        <p:txBody>
          <a:bodyPr>
            <a:normAutofit fontScale="92500" lnSpcReduction="20000"/>
          </a:bodyPr>
          <a:lstStyle/>
          <a:p>
            <a:r>
              <a:rPr lang="en-US" dirty="0"/>
              <a:t>Instructor: Liz Ryder</a:t>
            </a:r>
          </a:p>
          <a:p>
            <a:pPr lvl="1"/>
            <a:r>
              <a:rPr lang="en-US" dirty="0"/>
              <a:t>Gateway Park 4024  X6011</a:t>
            </a:r>
          </a:p>
          <a:p>
            <a:pPr lvl="1"/>
            <a:r>
              <a:rPr lang="en-US" dirty="0"/>
              <a:t>Office hours Mondays 1 PM; Thursdays 11 AM in GH</a:t>
            </a:r>
          </a:p>
          <a:p>
            <a:r>
              <a:rPr lang="en-US" dirty="0"/>
              <a:t>TA: Ashley Lutz</a:t>
            </a:r>
          </a:p>
          <a:p>
            <a:r>
              <a:rPr lang="en-US" dirty="0"/>
              <a:t>Please feel free to contact either of us by email </a:t>
            </a:r>
            <a:r>
              <a:rPr lang="en-US" b="1" dirty="0"/>
              <a:t>using the Canvas site.  </a:t>
            </a:r>
            <a:r>
              <a:rPr lang="en-US" dirty="0"/>
              <a:t>Otherwise, we may accidentally miss your email.</a:t>
            </a:r>
          </a:p>
          <a:p>
            <a:r>
              <a:rPr lang="en-US" dirty="0"/>
              <a:t>I communicate a </a:t>
            </a:r>
            <a:r>
              <a:rPr lang="en-US" b="1" dirty="0"/>
              <a:t>LOT</a:t>
            </a:r>
            <a:r>
              <a:rPr lang="en-US" dirty="0"/>
              <a:t> through Canvas.  Please set your settings so that you receive an email notification when I make an Announcement.</a:t>
            </a:r>
            <a:endParaRPr lang="en-US" sz="3200" dirty="0"/>
          </a:p>
          <a:p>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today</a:t>
            </a:r>
          </a:p>
        </p:txBody>
      </p:sp>
      <p:sp>
        <p:nvSpPr>
          <p:cNvPr id="3" name="Content Placeholder 2"/>
          <p:cNvSpPr>
            <a:spLocks noGrp="1"/>
          </p:cNvSpPr>
          <p:nvPr>
            <p:ph idx="1"/>
          </p:nvPr>
        </p:nvSpPr>
        <p:spPr>
          <a:xfrm>
            <a:off x="304800" y="1417638"/>
            <a:ext cx="8839200" cy="4525963"/>
          </a:xfrm>
        </p:spPr>
        <p:txBody>
          <a:bodyPr>
            <a:normAutofit fontScale="92500" lnSpcReduction="10000"/>
          </a:bodyPr>
          <a:lstStyle/>
          <a:p>
            <a:r>
              <a:rPr lang="en-US" dirty="0"/>
              <a:t>Syllabus summary (full syllabus and calendar is posted online)</a:t>
            </a:r>
          </a:p>
          <a:p>
            <a:r>
              <a:rPr lang="en-US" dirty="0"/>
              <a:t>Demo – student volunteers</a:t>
            </a:r>
          </a:p>
          <a:p>
            <a:r>
              <a:rPr lang="en-US" dirty="0"/>
              <a:t>Demo – </a:t>
            </a:r>
            <a:r>
              <a:rPr lang="en-US" dirty="0" err="1"/>
              <a:t>StarLogo</a:t>
            </a:r>
            <a:r>
              <a:rPr lang="en-US" dirty="0"/>
              <a:t> Nova software</a:t>
            </a:r>
          </a:p>
          <a:p>
            <a:pPr lvl="1"/>
            <a:r>
              <a:rPr lang="en-US" dirty="0"/>
              <a:t>Marine ecosystem</a:t>
            </a:r>
          </a:p>
          <a:p>
            <a:pPr marL="457200" lvl="1" indent="0">
              <a:buNone/>
            </a:pPr>
            <a:r>
              <a:rPr lang="en-US" dirty="0"/>
              <a:t>   http://www.slnova.org/efryder/projects/545502/</a:t>
            </a:r>
          </a:p>
          <a:p>
            <a:pPr lvl="1"/>
            <a:r>
              <a:rPr lang="en-US" dirty="0"/>
              <a:t>Simple bees visiting flowers</a:t>
            </a:r>
          </a:p>
          <a:p>
            <a:pPr marL="457200" lvl="1" indent="0">
              <a:buNone/>
            </a:pPr>
            <a:r>
              <a:rPr lang="en-US"/>
              <a:t>    http</a:t>
            </a:r>
            <a:r>
              <a:rPr lang="en-US" dirty="0"/>
              <a:t>://www.slnova.org/efryder/projects/</a:t>
            </a:r>
            <a:r>
              <a:rPr lang="en-US"/>
              <a:t>565183/</a:t>
            </a:r>
            <a:endParaRPr lang="en-US" dirty="0"/>
          </a:p>
          <a:p>
            <a:r>
              <a:rPr lang="en-US" dirty="0"/>
              <a:t>Demo – </a:t>
            </a:r>
            <a:r>
              <a:rPr lang="en-US" dirty="0" err="1"/>
              <a:t>Netlogo</a:t>
            </a:r>
            <a:r>
              <a:rPr lang="en-US" dirty="0"/>
              <a:t> software</a:t>
            </a:r>
          </a:p>
          <a:p>
            <a:pPr marL="0" indent="0">
              <a:buNone/>
            </a:pPr>
            <a:endParaRPr lang="en-US" dirty="0"/>
          </a:p>
        </p:txBody>
      </p:sp>
    </p:spTree>
    <p:extLst>
      <p:ext uri="{BB962C8B-B14F-4D97-AF65-F5344CB8AC3E}">
        <p14:creationId xmlns:p14="http://schemas.microsoft.com/office/powerpoint/2010/main" val="376017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a:bodyPr>
          <a:lstStyle/>
          <a:p>
            <a:pPr marL="0" indent="0">
              <a:buNone/>
            </a:pPr>
            <a:r>
              <a:rPr lang="en-US" dirty="0"/>
              <a:t>The overriding goal of  </a:t>
            </a:r>
            <a:r>
              <a:rPr lang="en-US" i="1" dirty="0"/>
              <a:t>Simulation in Biology</a:t>
            </a:r>
            <a:r>
              <a:rPr lang="en-US" dirty="0"/>
              <a:t> is to show you how useful learning to build a simulation is in understanding complex biological systems, and to convince you that any student can learn to do it! </a:t>
            </a:r>
          </a:p>
        </p:txBody>
      </p:sp>
    </p:spTree>
    <p:extLst>
      <p:ext uri="{BB962C8B-B14F-4D97-AF65-F5344CB8AC3E}">
        <p14:creationId xmlns:p14="http://schemas.microsoft.com/office/powerpoint/2010/main" val="148988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Content Placeholder 2"/>
          <p:cNvSpPr>
            <a:spLocks noGrp="1"/>
          </p:cNvSpPr>
          <p:nvPr>
            <p:ph idx="1"/>
          </p:nvPr>
        </p:nvSpPr>
        <p:spPr/>
        <p:txBody>
          <a:bodyPr>
            <a:normAutofit lnSpcReduction="10000"/>
          </a:bodyPr>
          <a:lstStyle/>
          <a:p>
            <a:r>
              <a:rPr lang="en-US" dirty="0"/>
              <a:t>Students will gain a deep understanding of biological content and the connections among different fields in biology. </a:t>
            </a:r>
          </a:p>
          <a:p>
            <a:r>
              <a:rPr lang="en-US" dirty="0"/>
              <a:t>Students will gain experience with hypothesis testing and the use of simulation in science</a:t>
            </a:r>
          </a:p>
          <a:p>
            <a:r>
              <a:rPr lang="en-US" dirty="0"/>
              <a:t>Students will make connections between mathematics, computer science, and biology</a:t>
            </a:r>
          </a:p>
          <a:p>
            <a:r>
              <a:rPr lang="en-US" dirty="0"/>
              <a:t>Students will show increased ‘systems thinking’ </a:t>
            </a:r>
          </a:p>
          <a:p>
            <a:endParaRPr lang="en-US" dirty="0"/>
          </a:p>
        </p:txBody>
      </p:sp>
    </p:spTree>
    <p:extLst>
      <p:ext uri="{BB962C8B-B14F-4D97-AF65-F5344CB8AC3E}">
        <p14:creationId xmlns:p14="http://schemas.microsoft.com/office/powerpoint/2010/main" val="401289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Models?</a:t>
            </a:r>
          </a:p>
        </p:txBody>
      </p:sp>
      <p:sp>
        <p:nvSpPr>
          <p:cNvPr id="3" name="Content Placeholder 2"/>
          <p:cNvSpPr>
            <a:spLocks noGrp="1"/>
          </p:cNvSpPr>
          <p:nvPr>
            <p:ph sz="half" idx="1"/>
          </p:nvPr>
        </p:nvSpPr>
        <p:spPr/>
        <p:txBody>
          <a:bodyPr>
            <a:normAutofit lnSpcReduction="10000"/>
          </a:bodyPr>
          <a:lstStyle/>
          <a:p>
            <a:pPr>
              <a:buNone/>
            </a:pPr>
            <a:r>
              <a:rPr lang="en-US" dirty="0"/>
              <a:t>“Models let us put the information that we have together in a rational, orderly way to make predictions about the future.  Without them, all we can do is guess.”</a:t>
            </a:r>
          </a:p>
          <a:p>
            <a:pPr>
              <a:buNone/>
            </a:pPr>
            <a:r>
              <a:rPr lang="en-US" dirty="0"/>
              <a:t>-- Donald </a:t>
            </a:r>
            <a:r>
              <a:rPr lang="en-US" dirty="0" err="1"/>
              <a:t>DiAngelis</a:t>
            </a:r>
            <a:r>
              <a:rPr lang="en-US" dirty="0"/>
              <a:t>, ecologist, U Miami</a:t>
            </a:r>
          </a:p>
        </p:txBody>
      </p:sp>
      <p:sp>
        <p:nvSpPr>
          <p:cNvPr id="4" name="Content Placeholder 3"/>
          <p:cNvSpPr>
            <a:spLocks noGrp="1"/>
          </p:cNvSpPr>
          <p:nvPr>
            <p:ph sz="half" idx="2"/>
          </p:nvPr>
        </p:nvSpPr>
        <p:spPr/>
        <p:txBody>
          <a:bodyPr>
            <a:normAutofit lnSpcReduction="10000"/>
          </a:bodyPr>
          <a:lstStyle/>
          <a:p>
            <a:pPr>
              <a:buNone/>
            </a:pPr>
            <a:r>
              <a:rPr lang="en-US" dirty="0"/>
              <a:t>“A quantitative model is a tool that has to fit an experimental study, and the model’s value should be judged not by how complex and detailed it is, but by what could be learned from it.”</a:t>
            </a:r>
          </a:p>
          <a:p>
            <a:pPr>
              <a:buNone/>
            </a:pPr>
            <a:r>
              <a:rPr lang="en-US" dirty="0"/>
              <a:t>-- </a:t>
            </a:r>
            <a:r>
              <a:rPr lang="en-US" dirty="0" err="1"/>
              <a:t>Mogilner</a:t>
            </a:r>
            <a:r>
              <a:rPr lang="en-US" dirty="0"/>
              <a:t> et al. (2012). Science 336: 175.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Simulation Cycle</a:t>
            </a:r>
          </a:p>
        </p:txBody>
      </p:sp>
      <p:sp>
        <p:nvSpPr>
          <p:cNvPr id="4" name="TextBox 3"/>
          <p:cNvSpPr txBox="1"/>
          <p:nvPr/>
        </p:nvSpPr>
        <p:spPr>
          <a:xfrm>
            <a:off x="914400" y="3429000"/>
            <a:ext cx="3044593" cy="830997"/>
          </a:xfrm>
          <a:prstGeom prst="rect">
            <a:avLst/>
          </a:prstGeom>
          <a:noFill/>
        </p:spPr>
        <p:txBody>
          <a:bodyPr wrap="square" rtlCol="0">
            <a:spAutoFit/>
          </a:bodyPr>
          <a:lstStyle/>
          <a:p>
            <a:r>
              <a:rPr lang="en-US" sz="2400" dirty="0">
                <a:latin typeface="Arial" pitchFamily="34" charset="0"/>
                <a:cs typeface="Arial" pitchFamily="34" charset="0"/>
              </a:rPr>
              <a:t>Run simulation</a:t>
            </a:r>
          </a:p>
          <a:p>
            <a:r>
              <a:rPr lang="en-US" sz="2400" dirty="0">
                <a:latin typeface="Arial" pitchFamily="34" charset="0"/>
                <a:cs typeface="Arial" pitchFamily="34" charset="0"/>
              </a:rPr>
              <a:t>Make predictions</a:t>
            </a:r>
          </a:p>
        </p:txBody>
      </p:sp>
      <p:sp>
        <p:nvSpPr>
          <p:cNvPr id="5" name="TextBox 4"/>
          <p:cNvSpPr txBox="1"/>
          <p:nvPr/>
        </p:nvSpPr>
        <p:spPr>
          <a:xfrm>
            <a:off x="3553399" y="1569303"/>
            <a:ext cx="1896673" cy="1200329"/>
          </a:xfrm>
          <a:prstGeom prst="rect">
            <a:avLst/>
          </a:prstGeom>
          <a:noFill/>
        </p:spPr>
        <p:txBody>
          <a:bodyPr wrap="none" rtlCol="0">
            <a:spAutoFit/>
          </a:bodyPr>
          <a:lstStyle/>
          <a:p>
            <a:r>
              <a:rPr lang="en-US" sz="2400" dirty="0">
                <a:latin typeface="Arial" pitchFamily="34" charset="0"/>
                <a:cs typeface="Arial" pitchFamily="34" charset="0"/>
              </a:rPr>
              <a:t>Collect facts</a:t>
            </a:r>
          </a:p>
          <a:p>
            <a:r>
              <a:rPr lang="en-US" sz="2400" dirty="0">
                <a:latin typeface="Arial" pitchFamily="34" charset="0"/>
                <a:cs typeface="Arial" pitchFamily="34" charset="0"/>
              </a:rPr>
              <a:t>Observation</a:t>
            </a:r>
          </a:p>
          <a:p>
            <a:r>
              <a:rPr lang="en-US" sz="2400" dirty="0">
                <a:latin typeface="Arial" pitchFamily="34" charset="0"/>
                <a:cs typeface="Arial" pitchFamily="34" charset="0"/>
              </a:rPr>
              <a:t>Experiments</a:t>
            </a:r>
          </a:p>
        </p:txBody>
      </p:sp>
      <p:sp>
        <p:nvSpPr>
          <p:cNvPr id="6" name="TextBox 5"/>
          <p:cNvSpPr txBox="1"/>
          <p:nvPr/>
        </p:nvSpPr>
        <p:spPr>
          <a:xfrm>
            <a:off x="5505007" y="3165900"/>
            <a:ext cx="2648393" cy="2308324"/>
          </a:xfrm>
          <a:prstGeom prst="rect">
            <a:avLst/>
          </a:prstGeom>
          <a:noFill/>
        </p:spPr>
        <p:txBody>
          <a:bodyPr wrap="square" rtlCol="0">
            <a:spAutoFit/>
          </a:bodyPr>
          <a:lstStyle/>
          <a:p>
            <a:r>
              <a:rPr lang="en-US" sz="2400" dirty="0">
                <a:latin typeface="Arial" pitchFamily="34" charset="0"/>
                <a:cs typeface="Arial" pitchFamily="34" charset="0"/>
              </a:rPr>
              <a:t>Build/modify simulation based on hypotheses you believe explain data</a:t>
            </a:r>
          </a:p>
          <a:p>
            <a:endParaRPr lang="en-US" sz="2400" dirty="0">
              <a:latin typeface="Arial" pitchFamily="34" charset="0"/>
              <a:cs typeface="Arial" pitchFamily="34" charset="0"/>
            </a:endParaRPr>
          </a:p>
        </p:txBody>
      </p:sp>
      <p:cxnSp>
        <p:nvCxnSpPr>
          <p:cNvPr id="11" name="Straight Arrow Connector 10"/>
          <p:cNvCxnSpPr/>
          <p:nvPr/>
        </p:nvCxnSpPr>
        <p:spPr>
          <a:xfrm>
            <a:off x="5901070" y="2344755"/>
            <a:ext cx="4572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263794" y="3934894"/>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741497" y="2511112"/>
            <a:ext cx="5334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Agent-based modeling</a:t>
            </a:r>
          </a:p>
        </p:txBody>
      </p:sp>
      <p:sp>
        <p:nvSpPr>
          <p:cNvPr id="3" name="Content Placeholder 2"/>
          <p:cNvSpPr>
            <a:spLocks noGrp="1"/>
          </p:cNvSpPr>
          <p:nvPr>
            <p:ph idx="1"/>
          </p:nvPr>
        </p:nvSpPr>
        <p:spPr>
          <a:xfrm>
            <a:off x="457200" y="1568975"/>
            <a:ext cx="8229600" cy="4069823"/>
          </a:xfrm>
        </p:spPr>
        <p:txBody>
          <a:bodyPr>
            <a:normAutofit/>
          </a:bodyPr>
          <a:lstStyle/>
          <a:p>
            <a:r>
              <a:rPr lang="en-US" dirty="0"/>
              <a:t>Choose ‘agents’</a:t>
            </a:r>
          </a:p>
          <a:p>
            <a:r>
              <a:rPr lang="en-US" dirty="0"/>
              <a:t>In first example today, algae, fish, predators</a:t>
            </a:r>
          </a:p>
          <a:p>
            <a:r>
              <a:rPr lang="en-US" dirty="0"/>
              <a:t>Could be cells, molecules, organisms</a:t>
            </a:r>
          </a:p>
          <a:p>
            <a:r>
              <a:rPr lang="en-US" dirty="0"/>
              <a:t>Individual agents follow biological ‘rules’</a:t>
            </a:r>
          </a:p>
          <a:p>
            <a:r>
              <a:rPr lang="en-US" dirty="0"/>
              <a:t>Emergent behavior of interacting agents</a:t>
            </a:r>
          </a:p>
          <a:p>
            <a:r>
              <a:rPr lang="en-US" dirty="0"/>
              <a:t>Test hypotheses, make predictions about the system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550087"/>
            <a:ext cx="1311902" cy="86045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5127198"/>
            <a:ext cx="1752600" cy="1343660"/>
          </a:xfrm>
          <a:prstGeom prst="rect">
            <a:avLst/>
          </a:prstGeom>
        </p:spPr>
      </p:pic>
    </p:spTree>
    <p:extLst>
      <p:ext uri="{BB962C8B-B14F-4D97-AF65-F5344CB8AC3E}">
        <p14:creationId xmlns:p14="http://schemas.microsoft.com/office/powerpoint/2010/main" val="419729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a:xfrm>
            <a:off x="484598" y="1417638"/>
            <a:ext cx="8229600" cy="4953000"/>
          </a:xfrm>
        </p:spPr>
        <p:txBody>
          <a:bodyPr>
            <a:normAutofit fontScale="85000" lnSpcReduction="20000"/>
          </a:bodyPr>
          <a:lstStyle/>
          <a:p>
            <a:r>
              <a:rPr lang="en-US" dirty="0"/>
              <a:t>Class meets 5 days/week (some Wednesdays will be led by Ashley)</a:t>
            </a:r>
          </a:p>
          <a:p>
            <a:r>
              <a:rPr lang="en-US" dirty="0"/>
              <a:t>Mini-lecture + group and independent work</a:t>
            </a:r>
          </a:p>
          <a:p>
            <a:r>
              <a:rPr lang="en-US" dirty="0"/>
              <a:t>Weeks 1, 2: Boot Camp </a:t>
            </a:r>
          </a:p>
          <a:p>
            <a:pPr lvl="1"/>
            <a:r>
              <a:rPr lang="en-US" dirty="0" err="1"/>
              <a:t>Starlogo</a:t>
            </a:r>
            <a:r>
              <a:rPr lang="en-US" dirty="0"/>
              <a:t> vs. </a:t>
            </a:r>
            <a:r>
              <a:rPr lang="en-US" dirty="0" err="1"/>
              <a:t>Netlogo</a:t>
            </a:r>
            <a:endParaRPr lang="en-US" dirty="0"/>
          </a:p>
          <a:p>
            <a:r>
              <a:rPr lang="en-US" dirty="0"/>
              <a:t>Week 3-4: Practice Simulation Project  (Molecular, Cellular, Organismal levels)</a:t>
            </a:r>
          </a:p>
          <a:p>
            <a:r>
              <a:rPr lang="en-US" dirty="0"/>
              <a:t>Weeks 5-8: Individual Simulation Project (Molecular, Cellular, Organismal levels)</a:t>
            </a:r>
          </a:p>
          <a:p>
            <a:r>
              <a:rPr lang="en-US" dirty="0"/>
              <a:t>Week 8: Project Presentation &amp; Report</a:t>
            </a:r>
          </a:p>
          <a:p>
            <a:r>
              <a:rPr lang="en-US" dirty="0"/>
              <a:t>Some Thursdays we will visit the BCB Seminar for extra credit</a:t>
            </a:r>
          </a:p>
          <a:p>
            <a:pPr marL="0" indent="0">
              <a:buNone/>
            </a:pPr>
            <a:endParaRPr lang="en-US" dirty="0"/>
          </a:p>
        </p:txBody>
      </p:sp>
    </p:spTree>
    <p:extLst>
      <p:ext uri="{BB962C8B-B14F-4D97-AF65-F5344CB8AC3E}">
        <p14:creationId xmlns:p14="http://schemas.microsoft.com/office/powerpoint/2010/main" val="33725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1087</Words>
  <Application>Microsoft Office PowerPoint</Application>
  <PresentationFormat>On-screen Show (4:3)</PresentationFormat>
  <Paragraphs>120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BCB / BB 3010  Simulation in Biology</vt:lpstr>
      <vt:lpstr>BB/BCB 3010 Simulation in Biology</vt:lpstr>
      <vt:lpstr>Outline for today</vt:lpstr>
      <vt:lpstr>Goals</vt:lpstr>
      <vt:lpstr>Goals </vt:lpstr>
      <vt:lpstr>Why Use Models?</vt:lpstr>
      <vt:lpstr>The Simulation Cycle</vt:lpstr>
      <vt:lpstr>Agent-based modeling</vt:lpstr>
      <vt:lpstr>Course structure</vt:lpstr>
      <vt:lpstr>Boot Camp Structure (Weeks 1,2)</vt:lpstr>
      <vt:lpstr>Practice Simulation (Weeks 3,4)</vt:lpstr>
      <vt:lpstr>Individual Simulation (Weeks 5-8)</vt:lpstr>
      <vt:lpstr>BCB Seminar</vt:lpstr>
      <vt:lpstr>‘Say’ Day</vt:lpstr>
      <vt:lpstr>Evaluation Summary</vt:lpstr>
      <vt:lpstr>Accommodations &amp; Honesty</vt:lpstr>
      <vt:lpstr>Outline for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in Biology</dc:title>
  <dc:creator>ryderlatest</dc:creator>
  <cp:lastModifiedBy>Liz Ryder</cp:lastModifiedBy>
  <cp:revision>31</cp:revision>
  <dcterms:created xsi:type="dcterms:W3CDTF">2012-08-22T10:57:30Z</dcterms:created>
  <dcterms:modified xsi:type="dcterms:W3CDTF">2018-03-12T03:32:41Z</dcterms:modified>
</cp:coreProperties>
</file>