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318" r:id="rId3"/>
    <p:sldId id="320" r:id="rId4"/>
    <p:sldId id="321" r:id="rId5"/>
    <p:sldId id="304" r:id="rId6"/>
    <p:sldId id="322" r:id="rId7"/>
    <p:sldId id="292" r:id="rId8"/>
    <p:sldId id="293" r:id="rId9"/>
    <p:sldId id="323" r:id="rId10"/>
    <p:sldId id="324" r:id="rId11"/>
    <p:sldId id="326" r:id="rId12"/>
    <p:sldId id="325" r:id="rId13"/>
    <p:sldId id="328" r:id="rId14"/>
    <p:sldId id="327" r:id="rId15"/>
    <p:sldId id="294" r:id="rId16"/>
    <p:sldId id="295" r:id="rId17"/>
    <p:sldId id="307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2">
          <p15:clr>
            <a:srgbClr val="A4A3A4"/>
          </p15:clr>
        </p15:guide>
        <p15:guide id="2" pos="240">
          <p15:clr>
            <a:srgbClr val="A4A3A4"/>
          </p15:clr>
        </p15:guide>
        <p15:guide id="3" pos="5520">
          <p15:clr>
            <a:srgbClr val="A4A3A4"/>
          </p15:clr>
        </p15:guide>
        <p15:guide id="4" pos="1918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0808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75" d="100"/>
          <a:sy n="75" d="100"/>
        </p:scale>
        <p:origin x="468" y="32"/>
      </p:cViewPr>
      <p:guideLst>
        <p:guide orient="horz" pos="3112"/>
        <p:guide pos="240"/>
        <p:guide pos="5520"/>
        <p:guide pos="19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706145-C320-4EEF-8CCC-B740CD0ED4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25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E54594-C628-441F-96DB-8754002C12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8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18561-3E26-4901-9764-26CB3F346990}" type="slidenum">
              <a:rPr lang="en-GB"/>
              <a:pPr/>
              <a:t>1</a:t>
            </a:fld>
            <a:endParaRPr lang="en-GB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12DAC9B-6C18-4F49-87DD-E48CB0616934}" type="slidenum">
              <a:rPr lang="en-GB" sz="1200">
                <a:solidFill>
                  <a:schemeClr val="tx1"/>
                </a:solidFill>
              </a:rPr>
              <a:pPr/>
              <a:t>16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F2B2AD-66EC-44B8-9E1D-0A45A900DEAC}" type="slidenum">
              <a:rPr lang="en-GB" sz="1200">
                <a:solidFill>
                  <a:schemeClr val="tx1"/>
                </a:solidFill>
              </a:rPr>
              <a:pPr/>
              <a:t>17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18561-3E26-4901-9764-26CB3F346990}" type="slidenum">
              <a:rPr lang="en-GB"/>
              <a:pPr/>
              <a:t>2</a:t>
            </a:fld>
            <a:endParaRPr lang="en-GB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18561-3E26-4901-9764-26CB3F346990}" type="slidenum">
              <a:rPr lang="en-GB"/>
              <a:pPr/>
              <a:t>3</a:t>
            </a:fld>
            <a:endParaRPr lang="en-GB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18561-3E26-4901-9764-26CB3F346990}" type="slidenum">
              <a:rPr lang="en-GB"/>
              <a:pPr/>
              <a:t>4</a:t>
            </a:fld>
            <a:endParaRPr lang="en-GB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8278D6E-0E67-47AA-9B62-7CA94E600829}" type="slidenum">
              <a:rPr lang="en-GB" sz="1200">
                <a:solidFill>
                  <a:schemeClr val="tx1"/>
                </a:solidFill>
              </a:rPr>
              <a:pPr/>
              <a:t>5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18561-3E26-4901-9764-26CB3F346990}" type="slidenum">
              <a:rPr lang="en-GB"/>
              <a:pPr/>
              <a:t>6</a:t>
            </a:fld>
            <a:endParaRPr lang="en-GB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9D60B0B-4895-489F-8BF7-A55C46C0D8AF}" type="slidenum">
              <a:rPr lang="en-GB" sz="1200">
                <a:solidFill>
                  <a:schemeClr val="tx1"/>
                </a:solidFill>
              </a:rPr>
              <a:pPr/>
              <a:t>7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1CAADDAF-5654-4D53-88D4-C164E06F9691}" type="slidenum">
              <a:rPr lang="en-GB" sz="1200">
                <a:solidFill>
                  <a:schemeClr val="tx1"/>
                </a:solidFill>
              </a:rPr>
              <a:pPr/>
              <a:t>8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5CF50F9-D8C4-40BF-9DFD-8ADCF9494727}" type="slidenum">
              <a:rPr lang="en-GB" sz="1200">
                <a:solidFill>
                  <a:schemeClr val="tx1"/>
                </a:solidFill>
              </a:rPr>
              <a:pPr/>
              <a:t>15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FZ_PPT_Vorlage_Titel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8713"/>
            <a:ext cx="914558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5257800"/>
            <a:ext cx="5715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Mastertitelformat bearbeiten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81000" y="6019800"/>
            <a:ext cx="2663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1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40FB1D15-12AD-4EAF-B22B-4557DA1852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1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57451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06273875-32AB-4615-80D6-64A37B9F80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93F6DC52-3164-4890-969B-924A1E946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5682C280-A4A8-4D60-A745-D0E4A3B3F4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3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BF6F1CCF-2A20-4C6F-A7B0-C222471E7E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114E114E-3102-4D0C-8899-78B2109A76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93569338-CFB9-47AA-9829-1C15AC4FCE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4562FDA2-B3E5-4714-B3EA-C452040207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SEITE </a:t>
            </a:r>
            <a:fld id="{C2769AD5-9A1A-425E-AE64-2504A23ED4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UFZ_PPT_Vorlage_innen_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8713"/>
            <a:ext cx="914558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Mastertitelformat bearbeiten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610350"/>
            <a:ext cx="19050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SEITE </a:t>
            </a:r>
            <a:fld id="{2DBAF3CF-266D-4390-AFF8-2BFF459944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upload/cow_PNG2129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upload/cow_PNG2129.pn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412917" y="3611545"/>
            <a:ext cx="8178800" cy="19654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2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89793" y="1296516"/>
            <a:ext cx="8178800" cy="19654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2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292100" y="6673850"/>
            <a:ext cx="1905000" cy="177800"/>
          </a:xfrm>
        </p:spPr>
        <p:txBody>
          <a:bodyPr/>
          <a:lstStyle/>
          <a:p>
            <a:r>
              <a:rPr lang="en-GB"/>
              <a:t>SEITE </a:t>
            </a:r>
            <a:fld id="{699A2E00-D3C7-465F-9A70-1E273701B67A}" type="slidenum">
              <a:rPr lang="en-GB"/>
              <a:pPr/>
              <a:t>1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704013" y="5637594"/>
            <a:ext cx="2351087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47663" y="238125"/>
            <a:ext cx="8059358" cy="717218"/>
          </a:xfrm>
          <a:noFill/>
          <a:ln/>
        </p:spPr>
        <p:txBody>
          <a:bodyPr/>
          <a:lstStyle/>
          <a:p>
            <a:r>
              <a:rPr lang="en-GB" dirty="0"/>
              <a:t>Modelling: Answering </a:t>
            </a:r>
            <a:r>
              <a:rPr lang="en-GB"/>
              <a:t>a question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412917" y="1296516"/>
            <a:ext cx="8395162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Clr>
                <a:schemeClr val="accent1"/>
              </a:buClr>
              <a:buSzPct val="105000"/>
            </a:pPr>
            <a:r>
              <a:rPr lang="de-DE" sz="3200" b="1">
                <a:solidFill>
                  <a:srgbClr val="FFFF00"/>
                </a:solidFill>
              </a:rPr>
              <a:t>Modelling</a:t>
            </a:r>
          </a:p>
          <a:p>
            <a:pPr lvl="1">
              <a:spcAft>
                <a:spcPts val="800"/>
              </a:spcAft>
              <a:buClr>
                <a:schemeClr val="accent1"/>
              </a:buClr>
              <a:buSzPct val="105000"/>
            </a:pPr>
            <a:r>
              <a:rPr lang="de-DE" sz="3200" b="1">
                <a:solidFill>
                  <a:srgbClr val="FFFF00"/>
                </a:solidFill>
              </a:rPr>
              <a:t>= problem solving under constraints  (time, information, understanding, etc.) </a:t>
            </a:r>
          </a:p>
        </p:txBody>
      </p:sp>
      <p:sp>
        <p:nvSpPr>
          <p:cNvPr id="7" name="Rechteck 6"/>
          <p:cNvSpPr/>
          <p:nvPr/>
        </p:nvSpPr>
        <p:spPr>
          <a:xfrm>
            <a:off x="412917" y="3649645"/>
            <a:ext cx="8395162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Clr>
                <a:schemeClr val="accent1"/>
              </a:buClr>
              <a:buSzPct val="105000"/>
            </a:pPr>
            <a:r>
              <a:rPr lang="de-DE" sz="3200" b="1" dirty="0">
                <a:solidFill>
                  <a:srgbClr val="FFFF00"/>
                </a:solidFill>
              </a:rPr>
              <a:t>Model</a:t>
            </a:r>
          </a:p>
          <a:p>
            <a:pPr lvl="1">
              <a:spcAft>
                <a:spcPts val="800"/>
              </a:spcAft>
              <a:buClr>
                <a:schemeClr val="accent1"/>
              </a:buClr>
              <a:buSzPct val="105000"/>
            </a:pPr>
            <a:r>
              <a:rPr lang="de-DE" sz="3200" b="1" dirty="0">
                <a:solidFill>
                  <a:srgbClr val="FFFF00"/>
                </a:solidFill>
              </a:rPr>
              <a:t>= purposeful simplified representation of a real system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4860519" y="5849471"/>
            <a:ext cx="394756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Starfield  &amp; Bleloch 1991. Building Models for Conservation and Wildlife.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98D5D-3A8A-4F50-A190-58A71B59D591}"/>
              </a:ext>
            </a:extLst>
          </p:cNvPr>
          <p:cNvSpPr txBox="1"/>
          <p:nvPr/>
        </p:nvSpPr>
        <p:spPr>
          <a:xfrm>
            <a:off x="467544" y="578791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These slides mainly from Dr. Volker Grimm </a:t>
            </a:r>
          </a:p>
        </p:txBody>
      </p:sp>
    </p:spTree>
    <p:extLst>
      <p:ext uri="{BB962C8B-B14F-4D97-AF65-F5344CB8AC3E}">
        <p14:creationId xmlns:p14="http://schemas.microsoft.com/office/powerpoint/2010/main" val="5733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00CA-38B4-445D-85B5-0F19A6B6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39A9-2616-42CB-891B-C392413B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/>
          <a:lstStyle/>
          <a:p>
            <a:r>
              <a:rPr lang="en-US" dirty="0"/>
              <a:t>Are we asking a statistical question? (How many deer should we hunt each season?)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not need to know detailed mechanism of reproduction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But… if the population in the model is not representing reality well, may need to include more detail</a:t>
            </a:r>
          </a:p>
          <a:p>
            <a:pPr marL="0" indent="0"/>
            <a:r>
              <a:rPr lang="en-US" dirty="0"/>
              <a:t>Are we asking a behavioral question? (How should we intervene to ensure strongest deer survive?)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Breeding season – important to leave alone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Shooting at random will not bring down weakest deer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B373-A8E3-450A-BFA4-113F7E29D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B19B-3476-4F59-8385-A1B717E1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Agent-based models (ABM)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8139-60F1-4528-9A82-368767F2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is unique, has variability, different experiences, different current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interactions are important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has adaptive behavior (changes in response to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ABM when any one of these is essential to your model.  When all three conditions hold, model is ‘full-fledged’.  But for many good ABM models, only 1 or 2 of these conditions are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F93C-33AA-4E50-8A4C-19D02C00F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F487-FF62-44F3-B910-52622135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Rabies and foxes in England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5A22-F4FF-4400-A360-093D6C58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Europe, rabies transmitted mainly by red fox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by immunizing foxes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Expensive!  What is the best strategy?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Differential equation models (modeling fox population as a whole) suggest ‘belt strategy’ around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Vaccinate area around outbreak, not outbreak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vaccinate 70% of foxes!  This is a lot of time and money.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E8D2-D182-492D-8ABE-B4086C561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FD3F-BCBA-4D68-9755-B2F78A01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59" y="188640"/>
            <a:ext cx="7772400" cy="1219200"/>
          </a:xfrm>
        </p:spPr>
        <p:txBody>
          <a:bodyPr/>
          <a:lstStyle/>
          <a:p>
            <a:r>
              <a:rPr lang="en-US" dirty="0"/>
              <a:t>Some characteristics missed by </a:t>
            </a:r>
            <a:r>
              <a:rPr lang="en-US" dirty="0" err="1"/>
              <a:t>DiffEQ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49F8-B948-4CDB-B09A-DFD9BD1F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46113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Variation in space as well as time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Outbreaks spread in ‘travelling waves’ – alternating high and low infection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Individual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Most foxes – territory stationary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Long-distance migration by young foxes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ABM effectively modeled spread of rabies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E9367-7F2B-420C-ADF4-7914A9819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FD3F-BCBA-4D68-9755-B2F78A01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59" y="188640"/>
            <a:ext cx="7772400" cy="1219200"/>
          </a:xfrm>
        </p:spPr>
        <p:txBody>
          <a:bodyPr/>
          <a:lstStyle/>
          <a:p>
            <a:r>
              <a:rPr lang="en-US" dirty="0"/>
              <a:t>What is 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49F8-B948-4CDB-B09A-DFD9BD1F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40641"/>
            <a:ext cx="8229600" cy="32005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Question: Best strategy to contain disease?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Turned out local interactions very important to disease spread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Belt strategy would miss carriers ‘passing through’ on long-distance migration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complicated would fox reproduction need to be in model?  Migration?  Behavior?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E9367-7F2B-420C-ADF4-7914A9819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7E38235E-136C-4D8A-940B-52B070C5D525}" type="slidenum">
              <a:rPr lang="en-GB" sz="800">
                <a:solidFill>
                  <a:schemeClr val="bg1"/>
                </a:solidFill>
              </a:rPr>
              <a:pPr eaLnBrk="1" hangingPunct="1"/>
              <a:t>15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Lessons for agent-based modelling	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137525" cy="36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90513" indent="-2905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ABM requires some techniques (programming, mathematics, statistics)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But “modelling” is independent of this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In a scientific model, we make all our heuristics and simplifying assumptions </a:t>
            </a:r>
            <a:r>
              <a:rPr lang="en-GB" b="1" dirty="0">
                <a:solidFill>
                  <a:schemeClr val="accent1"/>
                </a:solidFill>
              </a:rPr>
              <a:t>explicit</a:t>
            </a:r>
            <a:r>
              <a:rPr lang="en-GB" dirty="0"/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And, we use mathematics and computer logic to </a:t>
            </a:r>
            <a:r>
              <a:rPr lang="en-GB" b="1" dirty="0">
                <a:solidFill>
                  <a:schemeClr val="accent1"/>
                </a:solidFill>
              </a:rPr>
              <a:t>rigorously explore the consequences of these </a:t>
            </a:r>
            <a:r>
              <a:rPr lang="en-GB" b="1" dirty="0" err="1">
                <a:solidFill>
                  <a:schemeClr val="accent1"/>
                </a:solidFill>
              </a:rPr>
              <a:t>assmputions</a:t>
            </a:r>
            <a:endParaRPr lang="en-GB" b="1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None/>
              <a:defRPr/>
            </a:pPr>
            <a:endParaRPr lang="de-DE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A3CF1756-A784-4C67-804B-7CF282842625}" type="slidenum">
              <a:rPr lang="en-GB" sz="800">
                <a:solidFill>
                  <a:schemeClr val="bg1"/>
                </a:solidFill>
              </a:rPr>
              <a:pPr eaLnBrk="1" hangingPunct="1"/>
              <a:t>16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Lessons for agent-based modelling	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1375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90513" indent="-2905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We need to have a clearly formulated research question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We need to simplify to simplify </a:t>
            </a:r>
            <a:r>
              <a:rPr lang="en-GB" b="1" dirty="0">
                <a:solidFill>
                  <a:schemeClr val="accent1"/>
                </a:solidFill>
              </a:rPr>
              <a:t>TO SIMPLIFY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Simplify to the threshold of pain, and beyond – and see how it works!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Modelling is an </a:t>
            </a:r>
            <a:r>
              <a:rPr lang="en-GB" b="1" dirty="0">
                <a:solidFill>
                  <a:schemeClr val="hlink"/>
                </a:solidFill>
              </a:rPr>
              <a:t>iterative process</a:t>
            </a:r>
            <a:r>
              <a:rPr lang="en-GB" dirty="0"/>
              <a:t>: formulating the question, the simplified representation, implementing the model as a program, testing the program, </a:t>
            </a:r>
            <a:r>
              <a:rPr lang="en-GB" dirty="0" err="1"/>
              <a:t>analyzing</a:t>
            </a:r>
            <a:r>
              <a:rPr lang="en-GB" dirty="0"/>
              <a:t> the model output, throwing everything in the trash can, starting with a modified (question/model/program) etc. etc.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The </a:t>
            </a:r>
            <a:r>
              <a:rPr lang="en-GB" b="1" dirty="0">
                <a:solidFill>
                  <a:schemeClr val="hlink"/>
                </a:solidFill>
              </a:rPr>
              <a:t>Modelling Cycle</a:t>
            </a:r>
            <a:endParaRPr lang="de-DE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966491E6-6F6E-4E53-9DEE-5D8AAD65437F}" type="slidenum">
              <a:rPr lang="en-GB" sz="800">
                <a:solidFill>
                  <a:schemeClr val="bg1"/>
                </a:solidFill>
              </a:rPr>
              <a:pPr eaLnBrk="1" hangingPunct="1"/>
              <a:t>17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Ze Modeling Cycle	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57594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292100" y="6673850"/>
            <a:ext cx="1905000" cy="177800"/>
          </a:xfrm>
        </p:spPr>
        <p:txBody>
          <a:bodyPr/>
          <a:lstStyle/>
          <a:p>
            <a:r>
              <a:rPr lang="en-GB"/>
              <a:t>SEITE </a:t>
            </a:r>
            <a:fld id="{699A2E00-D3C7-465F-9A70-1E273701B67A}" type="slidenum">
              <a:rPr lang="en-GB"/>
              <a:pPr/>
              <a:t>2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704013" y="5495925"/>
            <a:ext cx="2351087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47663" y="238125"/>
            <a:ext cx="8059358" cy="717218"/>
          </a:xfrm>
          <a:noFill/>
          <a:ln/>
        </p:spPr>
        <p:txBody>
          <a:bodyPr/>
          <a:lstStyle/>
          <a:p>
            <a:r>
              <a:rPr lang="en-GB"/>
              <a:t>IS IT POSSIBLE TO MODEL A COW?</a:t>
            </a:r>
          </a:p>
        </p:txBody>
      </p:sp>
      <p:pic>
        <p:nvPicPr>
          <p:cNvPr id="10" name="Picture 2" descr="Cow PNG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64" y="865872"/>
            <a:ext cx="3752738" cy="29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0046" y="3658065"/>
            <a:ext cx="810458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05000"/>
              <a:buFont typeface="Arial" pitchFamily="34" charset="0"/>
              <a:buChar char="•"/>
            </a:pPr>
            <a:r>
              <a:rPr lang="de-DE" sz="3200" b="1" dirty="0">
                <a:solidFill>
                  <a:schemeClr val="accent1"/>
                </a:solidFill>
              </a:rPr>
              <a:t>No, if you try to represent „the cow“</a:t>
            </a:r>
          </a:p>
          <a:p>
            <a:pPr marL="457200" lvl="0" indent="-4572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05000"/>
              <a:buFont typeface="Arial" pitchFamily="34" charset="0"/>
              <a:buChar char="•"/>
            </a:pPr>
            <a:r>
              <a:rPr lang="de-DE" sz="3200" b="1" dirty="0">
                <a:solidFill>
                  <a:schemeClr val="accent1"/>
                </a:solidFill>
              </a:rPr>
              <a:t>Yes, if you try to represent the cow well enough to </a:t>
            </a:r>
            <a:r>
              <a:rPr lang="de-DE" sz="3200" b="1" dirty="0">
                <a:solidFill>
                  <a:srgbClr val="FF0000"/>
                </a:solidFill>
              </a:rPr>
              <a:t>answer a certain question</a:t>
            </a:r>
          </a:p>
          <a:p>
            <a:pPr lv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05000"/>
            </a:pP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36575" y="6142884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http://pngimg.com/download/2129</a:t>
            </a:r>
          </a:p>
        </p:txBody>
      </p:sp>
    </p:spTree>
    <p:extLst>
      <p:ext uri="{BB962C8B-B14F-4D97-AF65-F5344CB8AC3E}">
        <p14:creationId xmlns:p14="http://schemas.microsoft.com/office/powerpoint/2010/main" val="9992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292100" y="6673850"/>
            <a:ext cx="1905000" cy="177800"/>
          </a:xfrm>
        </p:spPr>
        <p:txBody>
          <a:bodyPr/>
          <a:lstStyle/>
          <a:p>
            <a:r>
              <a:rPr lang="en-GB"/>
              <a:t>SEITE </a:t>
            </a:r>
            <a:fld id="{699A2E00-D3C7-465F-9A70-1E273701B67A}" type="slidenum">
              <a:rPr lang="en-GB"/>
              <a:pPr/>
              <a:t>3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704013" y="5495925"/>
            <a:ext cx="2351087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47663" y="238125"/>
            <a:ext cx="8059358" cy="717218"/>
          </a:xfrm>
          <a:noFill/>
          <a:ln/>
        </p:spPr>
        <p:txBody>
          <a:bodyPr/>
          <a:lstStyle/>
          <a:p>
            <a:r>
              <a:rPr lang="en-GB"/>
              <a:t>SIMPLIFIED REPRESENTATION</a:t>
            </a:r>
          </a:p>
        </p:txBody>
      </p:sp>
      <p:sp>
        <p:nvSpPr>
          <p:cNvPr id="10" name="Rechteck 9"/>
          <p:cNvSpPr/>
          <p:nvPr/>
        </p:nvSpPr>
        <p:spPr>
          <a:xfrm>
            <a:off x="574666" y="1073917"/>
            <a:ext cx="77451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</a:pPr>
            <a:r>
              <a:rPr lang="de-DE" sz="3200" b="1">
                <a:solidFill>
                  <a:schemeClr val="accent1"/>
                </a:solidFill>
              </a:rPr>
              <a:t>Based on data, expert knowledge, and theory, the modeller selects:</a:t>
            </a:r>
          </a:p>
          <a:p>
            <a:pPr marL="457200" lvl="0" indent="-45720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  <a:buFontTx/>
              <a:buChar char="-"/>
            </a:pPr>
            <a:r>
              <a:rPr lang="de-DE" sz="2800" b="1">
                <a:solidFill>
                  <a:schemeClr val="accent1"/>
                </a:solidFill>
              </a:rPr>
              <a:t>The kind of entities to represent</a:t>
            </a:r>
          </a:p>
          <a:p>
            <a:pPr marL="457200" lvl="0" indent="-45720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  <a:buFontTx/>
              <a:buChar char="-"/>
            </a:pPr>
            <a:r>
              <a:rPr lang="de-DE" sz="2800" b="1">
                <a:solidFill>
                  <a:schemeClr val="accent1"/>
                </a:solidFill>
              </a:rPr>
              <a:t>The variables to characterize the entities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5000"/>
              <a:buFontTx/>
              <a:buChar char="-"/>
            </a:pPr>
            <a:r>
              <a:rPr lang="de-DE" sz="2800" b="1">
                <a:solidFill>
                  <a:schemeClr val="accent1"/>
                </a:solidFill>
              </a:rPr>
              <a:t>The processes which make the entities change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5000"/>
            </a:pPr>
            <a:endParaRPr lang="de-DE" sz="3200" b="1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</a:pPr>
            <a:r>
              <a:rPr lang="de-DE" sz="3200" b="1">
                <a:solidFill>
                  <a:schemeClr val="accent1"/>
                </a:solidFill>
              </a:rPr>
              <a:t>Key question: are these elements essential for the question addressed?</a:t>
            </a:r>
          </a:p>
          <a:p>
            <a:pPr marL="457200" lvl="0" indent="-45720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  <a:buFontTx/>
              <a:buChar char="-"/>
            </a:pPr>
            <a:endParaRPr lang="de-DE" sz="3200" b="1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5000"/>
            </a:pPr>
            <a:endParaRPr lang="de-DE" sz="3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292100" y="6673850"/>
            <a:ext cx="1905000" cy="177800"/>
          </a:xfrm>
        </p:spPr>
        <p:txBody>
          <a:bodyPr/>
          <a:lstStyle/>
          <a:p>
            <a:r>
              <a:rPr lang="en-GB"/>
              <a:t>SEITE </a:t>
            </a:r>
            <a:fld id="{699A2E00-D3C7-465F-9A70-1E273701B67A}" type="slidenum">
              <a:rPr lang="en-GB"/>
              <a:pPr/>
              <a:t>4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704013" y="5495925"/>
            <a:ext cx="2351087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47663" y="238125"/>
            <a:ext cx="8059358" cy="717218"/>
          </a:xfrm>
          <a:noFill/>
          <a:ln/>
        </p:spPr>
        <p:txBody>
          <a:bodyPr/>
          <a:lstStyle/>
          <a:p>
            <a:r>
              <a:rPr lang="en-GB"/>
              <a:t>PURPOSE AND SIMPLIFICATION</a:t>
            </a:r>
          </a:p>
        </p:txBody>
      </p:sp>
      <p:pic>
        <p:nvPicPr>
          <p:cNvPr id="27650" name="Picture 2" descr="Cow PNG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1" y="2882239"/>
            <a:ext cx="2654613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36575" y="6142884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http://pngimg.com/download/2129</a:t>
            </a:r>
          </a:p>
        </p:txBody>
      </p:sp>
      <p:cxnSp>
        <p:nvCxnSpPr>
          <p:cNvPr id="5" name="Gerade Verbindung 4"/>
          <p:cNvCxnSpPr/>
          <p:nvPr/>
        </p:nvCxnSpPr>
        <p:spPr bwMode="auto">
          <a:xfrm flipV="1">
            <a:off x="3931919" y="1535723"/>
            <a:ext cx="0" cy="4607161"/>
          </a:xfrm>
          <a:prstGeom prst="line">
            <a:avLst/>
          </a:prstGeom>
          <a:noFill/>
          <a:ln w="1016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56" y="1018684"/>
            <a:ext cx="1315927" cy="15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/>
          <p:cNvCxnSpPr/>
          <p:nvPr/>
        </p:nvCxnSpPr>
        <p:spPr bwMode="auto">
          <a:xfrm flipH="1">
            <a:off x="3328461" y="2786546"/>
            <a:ext cx="1261422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/>
          <p:nvPr/>
        </p:nvCxnSpPr>
        <p:spPr bwMode="auto">
          <a:xfrm flipH="1">
            <a:off x="3332000" y="3215404"/>
            <a:ext cx="641343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/>
          <p:nvPr/>
        </p:nvCxnSpPr>
        <p:spPr bwMode="auto">
          <a:xfrm flipH="1">
            <a:off x="3331999" y="3640724"/>
            <a:ext cx="641344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 flipH="1">
            <a:off x="3342632" y="4066044"/>
            <a:ext cx="1261422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/>
          <p:nvPr/>
        </p:nvCxnSpPr>
        <p:spPr bwMode="auto">
          <a:xfrm flipH="1">
            <a:off x="3342632" y="4491364"/>
            <a:ext cx="630711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5" name="Gerade Verbindung mit Pfeil 24"/>
          <p:cNvCxnSpPr/>
          <p:nvPr/>
        </p:nvCxnSpPr>
        <p:spPr bwMode="auto">
          <a:xfrm flipH="1">
            <a:off x="3342632" y="4916684"/>
            <a:ext cx="630711" cy="0"/>
          </a:xfrm>
          <a:prstGeom prst="straightConnector1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27653" name="Picture 5" descr="http://www.uscibooks.com/harte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27" y="1165092"/>
            <a:ext cx="2186123" cy="27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5" name="Picture 7" descr="Consider a  Cylindrical C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9" y="3742663"/>
            <a:ext cx="2307560" cy="28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334593" y="5521568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Reality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220307" y="5521569"/>
            <a:ext cx="11480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346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B78951A1-2AAA-4B16-9D77-ED748D117301}" type="slidenum">
              <a:rPr lang="en-GB" sz="800">
                <a:solidFill>
                  <a:schemeClr val="bg1"/>
                </a:solidFill>
              </a:rPr>
              <a:pPr eaLnBrk="1" hangingPunct="1"/>
              <a:t>5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Modelling: essential or not essential	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7848600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90513" indent="-2905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/>
              <a:t>When trying to solve a problem, or answer a questions, we continuously are asking ourselves the question: is it likely that this aspect of the real system is essential for the solution of my problem?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/>
              <a:t>The problem to be solved serves like a kind of </a:t>
            </a:r>
            <a:r>
              <a:rPr lang="en-GB" b="1">
                <a:solidFill>
                  <a:schemeClr val="accent1"/>
                </a:solidFill>
              </a:rPr>
              <a:t>customer</a:t>
            </a:r>
            <a:r>
              <a:rPr lang="en-GB"/>
              <a:t>, or </a:t>
            </a:r>
            <a:r>
              <a:rPr lang="en-GB" b="1">
                <a:solidFill>
                  <a:schemeClr val="accent1"/>
                </a:solidFill>
              </a:rPr>
              <a:t>filter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 b="1">
                <a:solidFill>
                  <a:srgbClr val="FF0000"/>
                </a:solidFill>
              </a:rPr>
              <a:t>But how can we know whether something is essential?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/>
              <a:t>Answer: </a:t>
            </a:r>
            <a:r>
              <a:rPr lang="en-GB" b="1">
                <a:solidFill>
                  <a:srgbClr val="FF0000"/>
                </a:solidFill>
              </a:rPr>
              <a:t>We cannot! </a:t>
            </a:r>
            <a:r>
              <a:rPr lang="en-GB"/>
              <a:t>That’s why – in science - we develop the model: To see whether we captured key features of the system!!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endParaRPr lang="de-DE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292100" y="6673850"/>
            <a:ext cx="1905000" cy="177800"/>
          </a:xfrm>
        </p:spPr>
        <p:txBody>
          <a:bodyPr/>
          <a:lstStyle/>
          <a:p>
            <a:r>
              <a:rPr lang="en-GB"/>
              <a:t>SEITE </a:t>
            </a:r>
            <a:fld id="{699A2E00-D3C7-465F-9A70-1E273701B67A}" type="slidenum">
              <a:rPr lang="en-GB"/>
              <a:pPr/>
              <a:t>6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704013" y="5495925"/>
            <a:ext cx="2351087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47663" y="238125"/>
            <a:ext cx="8059358" cy="717218"/>
          </a:xfrm>
          <a:noFill/>
          <a:ln/>
        </p:spPr>
        <p:txBody>
          <a:bodyPr/>
          <a:lstStyle/>
          <a:p>
            <a:r>
              <a:rPr lang="en-GB"/>
              <a:t>PURPOSE OF MODELLING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448408" y="2046788"/>
            <a:ext cx="8178800" cy="19654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de-DE" sz="2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0856" y="2128849"/>
            <a:ext cx="8395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  <a:buClr>
                <a:schemeClr val="accent1"/>
              </a:buClr>
              <a:buSzPct val="105000"/>
            </a:pPr>
            <a:r>
              <a:rPr lang="de-DE" sz="3200" b="1" dirty="0">
                <a:solidFill>
                  <a:srgbClr val="FFFF00"/>
                </a:solidFill>
              </a:rPr>
              <a:t>To rigorously explore the consequences of our assumptions, using mathematics and computer logic.</a:t>
            </a:r>
          </a:p>
        </p:txBody>
      </p:sp>
    </p:spTree>
    <p:extLst>
      <p:ext uri="{BB962C8B-B14F-4D97-AF65-F5344CB8AC3E}">
        <p14:creationId xmlns:p14="http://schemas.microsoft.com/office/powerpoint/2010/main" val="22817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DE075AC5-D91C-445A-AE2C-D2F801F14E82}" type="slidenum">
              <a:rPr lang="en-GB" sz="800">
                <a:solidFill>
                  <a:schemeClr val="bg1"/>
                </a:solidFill>
              </a:rPr>
              <a:pPr eaLnBrk="1" hangingPunct="1"/>
              <a:t>7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Models address a question	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68313" y="1124744"/>
            <a:ext cx="78486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90513" indent="-2905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b="1">
                <a:solidFill>
                  <a:schemeClr val="accent1"/>
                </a:solidFill>
              </a:rPr>
              <a:t>Without a clearly stated question or problem we cannot formulate a simplified representation – we don’t know the purpose of the model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b="1">
                <a:solidFill>
                  <a:schemeClr val="accent1"/>
                </a:solidFill>
              </a:rPr>
              <a:t>The modelling strategy: “Let us model the system first and later think about the problems we want to answer” DOES NOT WORK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b="1">
                <a:solidFill>
                  <a:schemeClr val="accent1"/>
                </a:solidFill>
              </a:rPr>
              <a:t>You hear something like: “I want to model the economy of South Korea. Once ready, I will use my model to answer whatever question comes up.”? Run!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b="1">
                <a:solidFill>
                  <a:schemeClr val="accent1"/>
                </a:solidFill>
              </a:rPr>
              <a:t>Forest model: silviculture, timber extraction, species composition, protection against avalances, forest fires, etc.</a:t>
            </a:r>
            <a:endParaRPr lang="de-DE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26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>
                <a:solidFill>
                  <a:schemeClr val="bg1"/>
                </a:solidFill>
              </a:rPr>
              <a:t>SEITE </a:t>
            </a:r>
            <a:fld id="{0EF92D61-717D-40B9-9E15-1BD143163632}" type="slidenum">
              <a:rPr lang="en-GB" sz="800">
                <a:solidFill>
                  <a:schemeClr val="bg1"/>
                </a:solidFill>
              </a:rPr>
              <a:pPr eaLnBrk="1" hangingPunct="1"/>
              <a:t>8</a:t>
            </a:fld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Example: checkout queue in the supermarket	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7848600" cy="199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90513" indent="-2905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Your purpose: minimize your own waiting time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Manager’s purpose: minimize waiting time of all customers (in total/on average)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20000"/>
              <a:buFontTx/>
              <a:buChar char="•"/>
              <a:defRPr/>
            </a:pPr>
            <a:r>
              <a:rPr lang="en-GB" dirty="0"/>
              <a:t>Managers solution: one single checkout queue for all customers (airports, banks)</a:t>
            </a:r>
            <a:endParaRPr lang="de-DE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8D63-633E-4FB6-B9C6-8C8D1AC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should a process be?</a:t>
            </a:r>
            <a:br>
              <a:rPr lang="en-US" dirty="0"/>
            </a:br>
            <a:r>
              <a:rPr lang="en-US" dirty="0"/>
              <a:t>Example: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EC01-82E8-4AF7-AD14-D1A749D5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Simplest representation:  (you have done this already)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could</a:t>
            </a:r>
            <a:r>
              <a:rPr lang="en-US" dirty="0"/>
              <a:t> we add?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(age, energy)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Delay (pregnancy)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Interactions (find a mate)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should</a:t>
            </a:r>
            <a:r>
              <a:rPr lang="en-US" dirty="0"/>
              <a:t> we add?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Start simple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Depends on patterns of the biological system you are trying to reproduce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11433-9CB4-4E92-A5F8-19619C3C9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SEITE </a:t>
            </a:r>
            <a:fld id="{727E253F-B8A2-49F7-A0A2-E9CF3D5E98A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589C"/>
      </a:accent1>
      <a:accent2>
        <a:srgbClr val="C0C0C0"/>
      </a:accent2>
      <a:accent3>
        <a:srgbClr val="FFFFFF"/>
      </a:accent3>
      <a:accent4>
        <a:srgbClr val="000000"/>
      </a:accent4>
      <a:accent5>
        <a:srgbClr val="AAB4CB"/>
      </a:accent5>
      <a:accent6>
        <a:srgbClr val="AEAEAE"/>
      </a:accent6>
      <a:hlink>
        <a:srgbClr val="00589C"/>
      </a:hlink>
      <a:folHlink>
        <a:srgbClr val="D42D12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GB" sz="2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GB" sz="2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589C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AAB4CB"/>
        </a:accent5>
        <a:accent6>
          <a:srgbClr val="AEAEAE"/>
        </a:accent6>
        <a:hlink>
          <a:srgbClr val="00589C"/>
        </a:hlink>
        <a:folHlink>
          <a:srgbClr val="D42D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981</Words>
  <Application>Microsoft Office PowerPoint</Application>
  <PresentationFormat>On-screen Show (4:3)</PresentationFormat>
  <Paragraphs>120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Leere Präsentation</vt:lpstr>
      <vt:lpstr>Modelling: Answering a question</vt:lpstr>
      <vt:lpstr>IS IT POSSIBLE TO MODEL A COW?</vt:lpstr>
      <vt:lpstr>SIMPLIFIED REPRESENTATION</vt:lpstr>
      <vt:lpstr>PURPOSE AND SIMPLIFICATION</vt:lpstr>
      <vt:lpstr>Modelling: essential or not essential </vt:lpstr>
      <vt:lpstr>PURPOSE OF MODELLING</vt:lpstr>
      <vt:lpstr>Models address a question </vt:lpstr>
      <vt:lpstr>Example: checkout queue in the supermarket </vt:lpstr>
      <vt:lpstr>How complex should a process be? Example: reproduction</vt:lpstr>
      <vt:lpstr>What is the question?</vt:lpstr>
      <vt:lpstr>When to use Agent-based models (ABM)</vt:lpstr>
      <vt:lpstr>Rabies and foxes in England</vt:lpstr>
      <vt:lpstr>Some characteristics missed by DiffEQ models</vt:lpstr>
      <vt:lpstr>What is the question?</vt:lpstr>
      <vt:lpstr>Lessons for agent-based modelling </vt:lpstr>
      <vt:lpstr>Lessons for agent-based modelling </vt:lpstr>
      <vt:lpstr>Ze Modeling Cycle </vt:lpstr>
    </vt:vector>
  </TitlesOfParts>
  <Company>Okan Tustas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Okan Tustas</dc:creator>
  <cp:lastModifiedBy>Liz Ryder</cp:lastModifiedBy>
  <cp:revision>72</cp:revision>
  <dcterms:created xsi:type="dcterms:W3CDTF">2006-10-02T12:24:28Z</dcterms:created>
  <dcterms:modified xsi:type="dcterms:W3CDTF">2018-04-02T02:15:34Z</dcterms:modified>
</cp:coreProperties>
</file>