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charts/chart1.xml" ContentType="application/vnd.openxmlformats-officedocument.drawingml.chart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7"/>
  </p:notesMasterIdLst>
  <p:handoutMasterIdLst>
    <p:handoutMasterId r:id="rId108"/>
  </p:handoutMasterIdLst>
  <p:sldIdLst>
    <p:sldId id="616" r:id="rId2"/>
    <p:sldId id="617" r:id="rId3"/>
    <p:sldId id="618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8" r:id="rId24"/>
    <p:sldId id="639" r:id="rId25"/>
    <p:sldId id="640" r:id="rId26"/>
    <p:sldId id="641" r:id="rId27"/>
    <p:sldId id="642" r:id="rId28"/>
    <p:sldId id="643" r:id="rId29"/>
    <p:sldId id="644" r:id="rId30"/>
    <p:sldId id="645" r:id="rId31"/>
    <p:sldId id="646" r:id="rId32"/>
    <p:sldId id="647" r:id="rId33"/>
    <p:sldId id="648" r:id="rId34"/>
    <p:sldId id="649" r:id="rId35"/>
    <p:sldId id="650" r:id="rId36"/>
    <p:sldId id="651" r:id="rId37"/>
    <p:sldId id="652" r:id="rId38"/>
    <p:sldId id="653" r:id="rId39"/>
    <p:sldId id="654" r:id="rId40"/>
    <p:sldId id="655" r:id="rId41"/>
    <p:sldId id="656" r:id="rId42"/>
    <p:sldId id="657" r:id="rId43"/>
    <p:sldId id="658" r:id="rId44"/>
    <p:sldId id="659" r:id="rId45"/>
    <p:sldId id="660" r:id="rId46"/>
    <p:sldId id="661" r:id="rId47"/>
    <p:sldId id="662" r:id="rId48"/>
    <p:sldId id="663" r:id="rId49"/>
    <p:sldId id="664" r:id="rId50"/>
    <p:sldId id="665" r:id="rId51"/>
    <p:sldId id="666" r:id="rId52"/>
    <p:sldId id="667" r:id="rId53"/>
    <p:sldId id="668" r:id="rId54"/>
    <p:sldId id="669" r:id="rId55"/>
    <p:sldId id="670" r:id="rId56"/>
    <p:sldId id="671" r:id="rId57"/>
    <p:sldId id="672" r:id="rId58"/>
    <p:sldId id="673" r:id="rId59"/>
    <p:sldId id="674" r:id="rId60"/>
    <p:sldId id="675" r:id="rId61"/>
    <p:sldId id="676" r:id="rId62"/>
    <p:sldId id="677" r:id="rId63"/>
    <p:sldId id="678" r:id="rId64"/>
    <p:sldId id="679" r:id="rId65"/>
    <p:sldId id="680" r:id="rId66"/>
    <p:sldId id="681" r:id="rId67"/>
    <p:sldId id="682" r:id="rId68"/>
    <p:sldId id="683" r:id="rId69"/>
    <p:sldId id="684" r:id="rId70"/>
    <p:sldId id="685" r:id="rId71"/>
    <p:sldId id="686" r:id="rId72"/>
    <p:sldId id="687" r:id="rId73"/>
    <p:sldId id="688" r:id="rId74"/>
    <p:sldId id="689" r:id="rId75"/>
    <p:sldId id="690" r:id="rId76"/>
    <p:sldId id="691" r:id="rId77"/>
    <p:sldId id="692" r:id="rId78"/>
    <p:sldId id="693" r:id="rId79"/>
    <p:sldId id="694" r:id="rId80"/>
    <p:sldId id="695" r:id="rId81"/>
    <p:sldId id="696" r:id="rId82"/>
    <p:sldId id="697" r:id="rId83"/>
    <p:sldId id="698" r:id="rId84"/>
    <p:sldId id="699" r:id="rId85"/>
    <p:sldId id="700" r:id="rId86"/>
    <p:sldId id="701" r:id="rId87"/>
    <p:sldId id="702" r:id="rId88"/>
    <p:sldId id="703" r:id="rId89"/>
    <p:sldId id="704" r:id="rId90"/>
    <p:sldId id="705" r:id="rId91"/>
    <p:sldId id="706" r:id="rId92"/>
    <p:sldId id="707" r:id="rId93"/>
    <p:sldId id="604" r:id="rId94"/>
    <p:sldId id="613" r:id="rId95"/>
    <p:sldId id="612" r:id="rId96"/>
    <p:sldId id="614" r:id="rId97"/>
    <p:sldId id="602" r:id="rId98"/>
    <p:sldId id="603" r:id="rId99"/>
    <p:sldId id="605" r:id="rId100"/>
    <p:sldId id="606" r:id="rId101"/>
    <p:sldId id="607" r:id="rId102"/>
    <p:sldId id="608" r:id="rId103"/>
    <p:sldId id="609" r:id="rId104"/>
    <p:sldId id="610" r:id="rId105"/>
    <p:sldId id="611" r:id="rId106"/>
  </p:sldIdLst>
  <p:sldSz cx="9144000" cy="6858000" type="screen4x3"/>
  <p:notesSz cx="7302500" cy="9586913"/>
  <p:custDataLst>
    <p:tags r:id="rId10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95"/>
    <a:srgbClr val="C0EAB8"/>
    <a:srgbClr val="F2F09C"/>
    <a:srgbClr val="F2F2F2"/>
    <a:srgbClr val="DBDBDB"/>
    <a:srgbClr val="F5F5BD"/>
    <a:srgbClr val="CFEFC9"/>
    <a:srgbClr val="F0C2C2"/>
    <a:srgbClr val="D4D4F4"/>
    <a:srgbClr val="A8A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26" autoAdjust="0"/>
  </p:normalViewPr>
  <p:slideViewPr>
    <p:cSldViewPr snapToObjects="1">
      <p:cViewPr varScale="1">
        <p:scale>
          <a:sx n="77" d="100"/>
          <a:sy n="77" d="100"/>
        </p:scale>
        <p:origin x="96" y="378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970" y="-96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gs" Target="tags/tag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8573127229489"/>
          <c:y val="9.11392405063291E-2"/>
          <c:w val="0.78953626634958396"/>
          <c:h val="0.6582278481012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lower!$H$3</c:f>
              <c:strCache>
                <c:ptCount val="1"/>
                <c:pt idx="0">
                  <c:v>lower1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lower!$G$11:$G$21</c:f>
              <c:strCache>
                <c:ptCount val="11"/>
                <c:pt idx="0">
                  <c:v>256</c:v>
                </c:pt>
                <c:pt idx="1">
                  <c:v>512</c:v>
                </c:pt>
                <c:pt idx="2">
                  <c:v>1k</c:v>
                </c:pt>
                <c:pt idx="3">
                  <c:v>2k</c:v>
                </c:pt>
                <c:pt idx="4">
                  <c:v>4k</c:v>
                </c:pt>
                <c:pt idx="5">
                  <c:v>8k</c:v>
                </c:pt>
                <c:pt idx="6">
                  <c:v>16k</c:v>
                </c:pt>
                <c:pt idx="7">
                  <c:v>32k</c:v>
                </c:pt>
                <c:pt idx="8">
                  <c:v>64k</c:v>
                </c:pt>
                <c:pt idx="9">
                  <c:v>128k</c:v>
                </c:pt>
                <c:pt idx="10">
                  <c:v>256k</c:v>
                </c:pt>
              </c:strCache>
            </c:strRef>
          </c:cat>
          <c:val>
            <c:numRef>
              <c:f>lower!$H$11:$H$21</c:f>
              <c:numCache>
                <c:formatCode>General</c:formatCode>
                <c:ptCount val="11"/>
                <c:pt idx="0">
                  <c:v>2.6600000000000099E-4</c:v>
                </c:pt>
                <c:pt idx="1">
                  <c:v>1.0330000000000001E-3</c:v>
                </c:pt>
                <c:pt idx="2">
                  <c:v>4.0660000000000002E-3</c:v>
                </c:pt>
                <c:pt idx="3">
                  <c:v>1.6677999999999998E-2</c:v>
                </c:pt>
                <c:pt idx="4">
                  <c:v>6.7394999999999997E-2</c:v>
                </c:pt>
                <c:pt idx="5">
                  <c:v>0.270874000000001</c:v>
                </c:pt>
                <c:pt idx="6">
                  <c:v>1.082465</c:v>
                </c:pt>
                <c:pt idx="7">
                  <c:v>4.9645389999999798</c:v>
                </c:pt>
                <c:pt idx="8">
                  <c:v>20.063251000000001</c:v>
                </c:pt>
                <c:pt idx="9">
                  <c:v>80.142791999999801</c:v>
                </c:pt>
                <c:pt idx="10">
                  <c:v>341.59563100000003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28-4A06-AD94-2CE16582A92F}"/>
            </c:ext>
          </c:extLst>
        </c:ser>
        <c:ser>
          <c:idx val="1"/>
          <c:order val="1"/>
          <c:tx>
            <c:strRef>
              <c:f>lower!$I$3</c:f>
              <c:strCache>
                <c:ptCount val="1"/>
                <c:pt idx="0">
                  <c:v>lower2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</c:spPr>
          <c:invertIfNegative val="0"/>
          <c:cat>
            <c:strRef>
              <c:f>lower!$G$11:$G$21</c:f>
              <c:strCache>
                <c:ptCount val="11"/>
                <c:pt idx="0">
                  <c:v>256</c:v>
                </c:pt>
                <c:pt idx="1">
                  <c:v>512</c:v>
                </c:pt>
                <c:pt idx="2">
                  <c:v>1k</c:v>
                </c:pt>
                <c:pt idx="3">
                  <c:v>2k</c:v>
                </c:pt>
                <c:pt idx="4">
                  <c:v>4k</c:v>
                </c:pt>
                <c:pt idx="5">
                  <c:v>8k</c:v>
                </c:pt>
                <c:pt idx="6">
                  <c:v>16k</c:v>
                </c:pt>
                <c:pt idx="7">
                  <c:v>32k</c:v>
                </c:pt>
                <c:pt idx="8">
                  <c:v>64k</c:v>
                </c:pt>
                <c:pt idx="9">
                  <c:v>128k</c:v>
                </c:pt>
                <c:pt idx="10">
                  <c:v>256k</c:v>
                </c:pt>
              </c:strCache>
            </c:strRef>
          </c:cat>
          <c:val>
            <c:numRef>
              <c:f>lower!$I$11:$I$21</c:f>
              <c:numCache>
                <c:formatCode>General</c:formatCode>
                <c:ptCount val="11"/>
                <c:pt idx="0">
                  <c:v>6.0000000000000298E-6</c:v>
                </c:pt>
                <c:pt idx="1">
                  <c:v>1.2E-5</c:v>
                </c:pt>
                <c:pt idx="2">
                  <c:v>2.4000000000000099E-5</c:v>
                </c:pt>
                <c:pt idx="3">
                  <c:v>4.8000000000000198E-5</c:v>
                </c:pt>
                <c:pt idx="4">
                  <c:v>9.5000000000000398E-5</c:v>
                </c:pt>
                <c:pt idx="5">
                  <c:v>1.9100000000000101E-4</c:v>
                </c:pt>
                <c:pt idx="6">
                  <c:v>3.8200000000000099E-4</c:v>
                </c:pt>
                <c:pt idx="7">
                  <c:v>8.0800000000000099E-4</c:v>
                </c:pt>
                <c:pt idx="8">
                  <c:v>1.6149999999999999E-3</c:v>
                </c:pt>
                <c:pt idx="9">
                  <c:v>3.2290000000000101E-3</c:v>
                </c:pt>
                <c:pt idx="10">
                  <c:v>6.6940000000000003E-3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28-4A06-AD94-2CE16582A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5804288"/>
        <c:axId val="166883328"/>
      </c:barChart>
      <c:catAx>
        <c:axId val="165804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>
                <a:latin typeface="Calibri" pitchFamily="34" charset="0"/>
              </a:defRPr>
            </a:pPr>
            <a:endParaRPr lang="en-US"/>
          </a:p>
        </c:txPr>
        <c:crossAx val="166883328"/>
        <c:crossesAt val="1.0000000000000099E-6"/>
        <c:auto val="1"/>
        <c:lblAlgn val="ctr"/>
        <c:lblOffset val="100"/>
        <c:tickLblSkip val="1"/>
        <c:tickMarkSkip val="1"/>
        <c:noMultiLvlLbl val="0"/>
      </c:catAx>
      <c:valAx>
        <c:axId val="166883328"/>
        <c:scaling>
          <c:logBase val="10"/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 rot="0" vert="horz"/>
          <a:lstStyle/>
          <a:p>
            <a:pPr>
              <a:defRPr>
                <a:latin typeface="Calibri" pitchFamily="34" charset="0"/>
              </a:defRPr>
            </a:pPr>
            <a:endParaRPr lang="en-US"/>
          </a:p>
        </c:txPr>
        <c:crossAx val="165804288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>
                <a:latin typeface="Calibri" pitchFamily="34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>
                <a:latin typeface="Calibri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19723947729674299"/>
          <c:y val="0.15588703001366899"/>
          <c:w val="0.25089179548156998"/>
          <c:h val="9.8734177215190094E-2"/>
        </c:manualLayout>
      </c:layout>
      <c:overlay val="0"/>
      <c:txPr>
        <a:bodyPr/>
        <a:lstStyle/>
        <a:p>
          <a:pPr>
            <a:defRPr>
              <a:latin typeface="Calibri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7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1151-53C9-4D64-8AAE-89A32F2B2A25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7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136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8089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900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6300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4495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6237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49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9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00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7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76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73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36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1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15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83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32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78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825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51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42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989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060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241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641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0320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084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543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95795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3087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380359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82535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98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1596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695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68676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18571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9274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563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28633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37908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92111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65489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345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148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761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278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22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2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4227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414877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1605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616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93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356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22655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31055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45777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93007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4302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491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99436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174020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362937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242037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28386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293582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971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2443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962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00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279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715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5059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2001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337603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141373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5609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3809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4377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536488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1360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614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948200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697855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535982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865267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4723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0117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3704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37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6935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2847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7434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204395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625238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776110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5902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94</a:t>
            </a:fld>
            <a:endParaRPr lang="en-US" dirty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175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2926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2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 defTabSz="457200"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 defTabSz="457200">
              <a:defRPr>
                <a:latin typeface="Calibri" pitchFamily="34" charset="0"/>
              </a:defRPr>
            </a:lvl4pPr>
            <a:lvl5pPr defTabSz="457200"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8448"/>
            <a:ext cx="4247958" cy="1134670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none" lIns="25400" tIns="25400" rIns="25400" bIns="25400">
            <a:sp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/*Click to edit Master text styles</a:t>
            </a:r>
            <a:br>
              <a:rPr lang="en-US" dirty="0" smtClean="0"/>
            </a:br>
            <a:r>
              <a:rPr lang="en-US" dirty="0" smtClean="0"/>
              <a:t>	comments are in red */</a:t>
            </a:r>
          </a:p>
          <a:p>
            <a:pPr lvl="0"/>
            <a:r>
              <a:rPr lang="en-US" dirty="0" smtClean="0"/>
              <a:t>Code is in black</a:t>
            </a:r>
          </a:p>
          <a:p>
            <a:pPr lvl="0"/>
            <a:r>
              <a:rPr lang="en-US" dirty="0" smtClean="0"/>
              <a:t>/*Resizes to fit code*/</a:t>
            </a:r>
          </a:p>
        </p:txBody>
      </p:sp>
    </p:spTree>
    <p:extLst>
      <p:ext uri="{BB962C8B-B14F-4D97-AF65-F5344CB8AC3E}">
        <p14:creationId xmlns:p14="http://schemas.microsoft.com/office/powerpoint/2010/main" val="131149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Code and alternative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8800"/>
            <a:ext cx="3886200" cy="2862072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24000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1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1845425"/>
            <a:ext cx="3886200" cy="2862072"/>
          </a:xfrm>
          <a:solidFill>
            <a:srgbClr val="C0EAB8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800600" y="1540625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7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7" r:id="rId4"/>
    <p:sldLayoutId id="2147483656" r:id="rId5"/>
    <p:sldLayoutId id="2147483655" r:id="rId6"/>
    <p:sldLayoutId id="2147483662" r:id="rId7"/>
    <p:sldLayoutId id="2147483663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iming>
    <p:tnLst>
      <p:par>
        <p:cTn id="1" dur="indefinite" restart="never" nodeType="tmRoot"/>
      </p:par>
    </p:tnLst>
  </p:timing>
  <p:hf hdr="0"/>
  <p:txStyles>
    <p:titleStyle>
      <a:lvl1pPr marL="119063" indent="-119063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defTabSz="457200" rtl="0" eaLnBrk="1" fontAlgn="base" hangingPunct="1">
        <a:spcBef>
          <a:spcPts val="45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defTabSz="457200" rtl="0" eaLnBrk="1" fontAlgn="base" hangingPunct="1">
        <a:spcBef>
          <a:spcPts val="4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defTabSz="457200" rtl="0" eaLnBrk="1" fontAlgn="base" hangingPunct="1">
        <a:spcBef>
          <a:spcPts val="350"/>
        </a:spcBef>
        <a:spcAft>
          <a:spcPct val="0"/>
        </a:spcAft>
        <a:buChar char="»"/>
        <a:defRPr sz="18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9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91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2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5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7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9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0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2.bin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slide" Target="slide13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3.bin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downloads/details.aspx?displaylang=en&amp;FamilyID=941b3470-3ae9-4aee-8f43-c6bb74cd1466" TargetMode="Externa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ce.cmu.edu/~pueschel/teaching/guides/guide-presentations.pdf" TargetMode="External"/><Relationship Id="rId4" Type="http://schemas.openxmlformats.org/officeDocument/2006/relationships/hyperlink" Target="http://labnol.blogspot.com/2007/03/download-windows-vista-fonts-legally.html" TargetMode="Externa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b="0" dirty="0"/>
              <a:t>Bits, Bytes, </a:t>
            </a:r>
            <a:r>
              <a:rPr lang="en-US" b="0"/>
              <a:t>and </a:t>
            </a:r>
            <a:r>
              <a:rPr lang="en-US" b="0" smtClean="0"/>
              <a:t>Integers</a:t>
            </a:r>
            <a:endParaRPr lang="en-US" sz="1800" b="0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Professor Hugh C. Lauer</a:t>
            </a:r>
            <a:br>
              <a:rPr lang="en-US" sz="2400" dirty="0"/>
            </a:br>
            <a:r>
              <a:rPr lang="en-US" sz="2400" dirty="0" smtClean="0"/>
              <a:t>CS-2011, </a:t>
            </a:r>
            <a:r>
              <a:rPr lang="en-US" sz="2400" dirty="0"/>
              <a:t>Machine Organization and Assembly Language</a:t>
            </a:r>
          </a:p>
          <a:p>
            <a:r>
              <a:rPr lang="en-US" sz="1200" dirty="0"/>
              <a:t>(Slides include </a:t>
            </a:r>
            <a:r>
              <a:rPr lang="en-US" sz="1200" dirty="0" smtClean="0"/>
              <a:t>copyright materials from </a:t>
            </a:r>
            <a:r>
              <a:rPr lang="en-US" sz="1200" i="1" dirty="0" smtClean="0"/>
              <a:t>Computer Systems: A Programmer’s Perspective</a:t>
            </a:r>
            <a:r>
              <a:rPr lang="en-US" sz="1200" dirty="0" smtClean="0"/>
              <a:t>, by Bryant and O’Hallaron, and from </a:t>
            </a:r>
            <a:r>
              <a:rPr lang="en-US" sz="1200" i="1" dirty="0" smtClean="0"/>
              <a:t>The C Programming Language</a:t>
            </a:r>
            <a:r>
              <a:rPr lang="en-US" sz="1200" dirty="0" smtClean="0"/>
              <a:t>, by Kernighan and Ritchie)</a:t>
            </a:r>
            <a:endParaRPr lang="en-US" sz="12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912365" y="6615856"/>
            <a:ext cx="1319272" cy="153888"/>
          </a:xfrm>
        </p:spPr>
        <p:txBody>
          <a:bodyPr/>
          <a:lstStyle/>
          <a:p>
            <a:r>
              <a:rPr lang="en-US" dirty="0"/>
              <a:t>Bits, Bytes, and Integers</a:t>
            </a:r>
            <a:endParaRPr lang="en-US" dirty="0">
              <a:latin typeface="+mn-lt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76200" y="6615856"/>
            <a:ext cx="1179810" cy="153888"/>
          </a:xfrm>
        </p:spPr>
        <p:txBody>
          <a:bodyPr/>
          <a:lstStyle/>
          <a:p>
            <a:r>
              <a:rPr lang="en-US" smtClean="0">
                <a:latin typeface="+mn-lt"/>
              </a:rPr>
              <a:t>CS-2011, B-Term 2017</a:t>
            </a:r>
            <a:endParaRPr lang="en-US" dirty="0">
              <a:latin typeface="+mn-lt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990781" y="6615856"/>
            <a:ext cx="65723" cy="153888"/>
          </a:xfrm>
        </p:spPr>
        <p:txBody>
          <a:bodyPr/>
          <a:lstStyle/>
          <a:p>
            <a:fld id="{CEF07275-A34F-4845-9371-CAAC7967A479}" type="slidenum">
              <a:rPr lang="en-US">
                <a:latin typeface="+mn-lt"/>
              </a:rPr>
              <a:pPr/>
              <a:t>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40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 Example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Big Endian</a:t>
            </a:r>
          </a:p>
          <a:p>
            <a:pPr marL="552450" lvl="1" eaLnBrk="1" hangingPunct="1"/>
            <a:r>
              <a:rPr lang="en-US" dirty="0"/>
              <a:t>Least significant byte has highest address</a:t>
            </a:r>
          </a:p>
          <a:p>
            <a:pPr eaLnBrk="1" hangingPunct="1"/>
            <a:r>
              <a:rPr lang="en-US" dirty="0"/>
              <a:t>Little Endian</a:t>
            </a:r>
          </a:p>
          <a:p>
            <a:pPr marL="552450" lvl="1" eaLnBrk="1" hangingPunct="1"/>
            <a:r>
              <a:rPr lang="en-US" dirty="0"/>
              <a:t>Least significant byte has lowest address</a:t>
            </a:r>
          </a:p>
          <a:p>
            <a:pPr eaLnBrk="1" hangingPunct="1"/>
            <a:r>
              <a:rPr lang="en-US" dirty="0"/>
              <a:t>Example</a:t>
            </a:r>
          </a:p>
          <a:p>
            <a:pPr marL="552450" lvl="1" eaLnBrk="1" hangingPunct="1"/>
            <a:r>
              <a:rPr lang="en-US" dirty="0"/>
              <a:t>Variable x has 4-byte representation 0x01234567</a:t>
            </a:r>
          </a:p>
          <a:p>
            <a:pPr marL="552450" lvl="1" eaLnBrk="1" hangingPunct="1"/>
            <a:r>
              <a:rPr lang="en-US" dirty="0"/>
              <a:t>Address given by &amp;x is 0x100</a:t>
            </a: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9152" name="Slide Number Placeholder 4915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46482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 useBgFill="1">
            <p:nvSpPr>
              <p:cNvPr id="49243" name="Rectangle 8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 useBgFill="1">
            <p:nvSpPr>
              <p:cNvPr id="49241" name="Rectangle 11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 useBgFill="1">
            <p:nvSpPr>
              <p:cNvPr id="49239" name="Rectangle 14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 useBgFill="1">
            <p:nvSpPr>
              <p:cNvPr id="49237" name="Rectangle 1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1752600" y="54864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 useBgFill="1">
            <p:nvSpPr>
              <p:cNvPr id="49215" name="Rectangle 3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 useBgFill="1">
            <p:nvSpPr>
              <p:cNvPr id="49213" name="Rectangle 40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 useBgFill="1">
            <p:nvSpPr>
              <p:cNvPr id="49211" name="Rectangle 43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 useBgFill="1">
            <p:nvSpPr>
              <p:cNvPr id="49209" name="Rectangle 46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>
            <a:spLocks/>
          </p:cNvSpPr>
          <p:nvPr/>
        </p:nvSpPr>
        <p:spPr bwMode="auto">
          <a:xfrm>
            <a:off x="533400" y="45720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 dirty="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>
            <a:spLocks/>
          </p:cNvSpPr>
          <p:nvPr/>
        </p:nvSpPr>
        <p:spPr bwMode="auto">
          <a:xfrm>
            <a:off x="533400" y="54102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3124200" y="49276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3124200" y="57658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39023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0" grpId="0"/>
      <p:bldP spid="49161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for Assembly Code: Version II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" y="1447800"/>
            <a:ext cx="2971800" cy="14747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defTabSz="457200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struct</a:t>
            </a:r>
            <a:r>
              <a:rPr lang="en-US" sz="1800" dirty="0">
                <a:latin typeface="Courier New" pitchFamily="49" charset="0"/>
              </a:rPr>
              <a:t> rec {</a:t>
            </a:r>
          </a:p>
          <a:p>
            <a:pPr algn="l"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a[3];</a:t>
            </a:r>
          </a:p>
          <a:p>
            <a:pPr algn="l"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*p;</a:t>
            </a:r>
          </a:p>
          <a:p>
            <a:pPr algn="l"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};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4827588"/>
            <a:ext cx="5410200" cy="14747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 sz="1800" dirty="0">
                <a:latin typeface="Courier New" pitchFamily="49" charset="0"/>
              </a:rPr>
              <a:t> # %</a:t>
            </a:r>
            <a:r>
              <a:rPr lang="en-US" sz="1800" dirty="0" err="1">
                <a:latin typeface="Courier New" pitchFamily="49" charset="0"/>
              </a:rPr>
              <a:t>edx</a:t>
            </a:r>
            <a:r>
              <a:rPr lang="en-US" sz="1800" dirty="0">
                <a:latin typeface="Courier New" pitchFamily="49" charset="0"/>
              </a:rPr>
              <a:t> = r</a:t>
            </a: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movl</a:t>
            </a:r>
            <a:r>
              <a:rPr lang="en-US" sz="1800" dirty="0">
                <a:latin typeface="Courier New" pitchFamily="49" charset="0"/>
              </a:rPr>
              <a:t> (%</a:t>
            </a:r>
            <a:r>
              <a:rPr lang="en-US" sz="1800" dirty="0" err="1">
                <a:latin typeface="Courier New" pitchFamily="49" charset="0"/>
              </a:rPr>
              <a:t>edx</a:t>
            </a:r>
            <a:r>
              <a:rPr lang="en-US" sz="1800" dirty="0">
                <a:latin typeface="Courier New" pitchFamily="49" charset="0"/>
              </a:rPr>
              <a:t>),%</a:t>
            </a:r>
            <a:r>
              <a:rPr lang="en-US" sz="1800">
                <a:latin typeface="Courier New" pitchFamily="49" charset="0"/>
              </a:rPr>
              <a:t>ecx	# r-&gt;</a:t>
            </a:r>
            <a:r>
              <a:rPr lang="en-US" sz="1800" dirty="0" err="1">
                <a:latin typeface="Courier New" pitchFamily="49" charset="0"/>
              </a:rPr>
              <a:t>i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leal</a:t>
            </a:r>
            <a:r>
              <a:rPr lang="en-US" sz="1800" dirty="0">
                <a:latin typeface="Courier New" pitchFamily="49" charset="0"/>
              </a:rPr>
              <a:t> 0(,%ecx,4),%</a:t>
            </a:r>
            <a:r>
              <a:rPr lang="en-US" sz="1800" dirty="0" err="1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	# 4*(r-&gt;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leal</a:t>
            </a:r>
            <a:r>
              <a:rPr lang="en-US" sz="1800" dirty="0">
                <a:latin typeface="Courier New" pitchFamily="49" charset="0"/>
              </a:rPr>
              <a:t> 4(%</a:t>
            </a:r>
            <a:r>
              <a:rPr lang="en-US" sz="1800" dirty="0" err="1">
                <a:latin typeface="Courier New" pitchFamily="49" charset="0"/>
              </a:rPr>
              <a:t>edx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),%</a:t>
            </a:r>
            <a:r>
              <a:rPr lang="en-US" sz="1800" dirty="0" err="1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	# r+4+4*(r-&gt;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movl</a:t>
            </a:r>
            <a:r>
              <a:rPr lang="en-US" sz="1800" dirty="0">
                <a:latin typeface="Courier New" pitchFamily="49" charset="0"/>
              </a:rPr>
              <a:t> %eax,16(%</a:t>
            </a:r>
            <a:r>
              <a:rPr lang="en-US" sz="1800" dirty="0" err="1">
                <a:latin typeface="Courier New" pitchFamily="49" charset="0"/>
              </a:rPr>
              <a:t>edx</a:t>
            </a:r>
            <a:r>
              <a:rPr lang="en-US" sz="1800" dirty="0">
                <a:latin typeface="Courier New" pitchFamily="49" charset="0"/>
              </a:rPr>
              <a:t>)	# Update r-&gt;p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998788"/>
            <a:ext cx="2968625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</a:t>
            </a:r>
          </a:p>
          <a:p>
            <a:pPr algn="l" defTabSz="457200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set_p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struct</a:t>
            </a:r>
            <a:r>
              <a:rPr lang="en-US" sz="1800" dirty="0">
                <a:latin typeface="Courier New" pitchFamily="49" charset="0"/>
              </a:rPr>
              <a:t> rec *r)</a:t>
            </a:r>
          </a:p>
          <a:p>
            <a:pPr algn="l"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r-&gt;p =</a:t>
            </a:r>
          </a:p>
          <a:p>
            <a:pPr algn="l"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&amp;r-&gt;a[r-&gt;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 algn="l"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46591" y="6656479"/>
            <a:ext cx="650820" cy="153888"/>
          </a:xfrm>
        </p:spPr>
        <p:txBody>
          <a:bodyPr/>
          <a:lstStyle/>
          <a:p>
            <a:pPr algn="ctr"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 Prompt</a:t>
            </a:r>
            <a:endParaRPr 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83160" y="1584325"/>
            <a:ext cx="2532063" cy="207327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badcnt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BOOM!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=198841183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badcnt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BOOM!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=198261801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badcnt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BOOM!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=198269672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46591" y="6656479"/>
            <a:ext cx="650820" cy="153888"/>
          </a:xfrm>
        </p:spPr>
        <p:txBody>
          <a:bodyPr/>
          <a:lstStyle/>
          <a:p>
            <a:pPr algn="ctr"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and Registers</a:t>
            </a:r>
            <a:endParaRPr lang="en-US" dirty="0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6324821" y="3363558"/>
            <a:ext cx="1375918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Return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</a:t>
            </a:r>
            <a:r>
              <a:rPr lang="en-US" sz="1800" dirty="0" err="1" smtClean="0">
                <a:latin typeface="Calibri" pitchFamily="34" charset="0"/>
              </a:rPr>
              <a:t>ddr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6324821" y="3973158"/>
            <a:ext cx="1371600" cy="1816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Saved</a:t>
            </a:r>
            <a:endParaRPr lang="en-US" sz="1800" dirty="0" smtClean="0">
              <a:latin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r</a:t>
            </a:r>
            <a:r>
              <a:rPr lang="en-US" sz="1800" dirty="0" smtClean="0">
                <a:latin typeface="Calibri" pitchFamily="34" charset="0"/>
              </a:rPr>
              <a:t>egisters</a:t>
            </a:r>
            <a:endParaRPr lang="en-US" sz="1800" dirty="0">
              <a:latin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+</a:t>
            </a:r>
            <a:endParaRPr lang="en-US" sz="1800" dirty="0" smtClean="0">
              <a:latin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800" dirty="0" smtClean="0">
                <a:latin typeface="Calibri" pitchFamily="34" charset="0"/>
              </a:rPr>
              <a:t>Local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v</a:t>
            </a:r>
            <a:r>
              <a:rPr lang="en-US" sz="1800" dirty="0" smtClean="0">
                <a:latin typeface="Calibri" pitchFamily="34" charset="0"/>
              </a:rPr>
              <a:t>ariables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6324821" y="5787159"/>
            <a:ext cx="1371600" cy="736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Argument</a:t>
            </a:r>
            <a:endParaRPr lang="en-US" sz="1800" dirty="0" smtClean="0">
              <a:latin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b</a:t>
            </a:r>
            <a:r>
              <a:rPr lang="en-US" sz="1800" dirty="0" smtClean="0">
                <a:latin typeface="Calibri" pitchFamily="34" charset="0"/>
              </a:rPr>
              <a:t>uild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6324821" y="1382358"/>
            <a:ext cx="1375918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324821" y="3668358"/>
            <a:ext cx="1371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Old %</a:t>
            </a:r>
            <a:r>
              <a:rPr lang="en-US" sz="1800" dirty="0" err="1">
                <a:latin typeface="Calibri" pitchFamily="34" charset="0"/>
              </a:rPr>
              <a:t>ebp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6324821" y="2753958"/>
            <a:ext cx="137591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Arguments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5132900" y="2213001"/>
            <a:ext cx="783933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Caller</a:t>
            </a:r>
          </a:p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Frame</a:t>
            </a:r>
          </a:p>
        </p:txBody>
      </p:sp>
      <p:sp>
        <p:nvSpPr>
          <p:cNvPr id="10" name="AutoShape 16"/>
          <p:cNvSpPr>
            <a:spLocks/>
          </p:cNvSpPr>
          <p:nvPr/>
        </p:nvSpPr>
        <p:spPr bwMode="auto">
          <a:xfrm>
            <a:off x="5993033" y="1382358"/>
            <a:ext cx="228600" cy="2286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Line 1037"/>
          <p:cNvSpPr>
            <a:spLocks noChangeShapeType="1"/>
          </p:cNvSpPr>
          <p:nvPr/>
        </p:nvSpPr>
        <p:spPr bwMode="auto">
          <a:xfrm>
            <a:off x="5916833" y="3819877"/>
            <a:ext cx="2807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2" name="Rectangle 1038"/>
          <p:cNvSpPr>
            <a:spLocks noChangeArrowheads="1"/>
          </p:cNvSpPr>
          <p:nvPr/>
        </p:nvSpPr>
        <p:spPr bwMode="auto">
          <a:xfrm>
            <a:off x="4419600" y="3629498"/>
            <a:ext cx="155150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" name="Line 1037"/>
          <p:cNvSpPr>
            <a:spLocks noChangeShapeType="1"/>
          </p:cNvSpPr>
          <p:nvPr/>
        </p:nvSpPr>
        <p:spPr bwMode="auto">
          <a:xfrm>
            <a:off x="5916833" y="6453100"/>
            <a:ext cx="2907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4" name="Rectangle 1038"/>
          <p:cNvSpPr>
            <a:spLocks noChangeArrowheads="1"/>
          </p:cNvSpPr>
          <p:nvPr/>
        </p:nvSpPr>
        <p:spPr bwMode="auto">
          <a:xfrm>
            <a:off x="4493384" y="6262633"/>
            <a:ext cx="147771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539527" y="2433918"/>
            <a:ext cx="1645920" cy="32004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%eax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539527" y="2811352"/>
            <a:ext cx="1645920" cy="32004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%edx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539527" y="3188786"/>
            <a:ext cx="1645920" cy="32004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%ecx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539527" y="3566220"/>
            <a:ext cx="1645920" cy="32004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%ebx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539527" y="3943654"/>
            <a:ext cx="1645920" cy="32004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%esi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2539527" y="4321088"/>
            <a:ext cx="1645920" cy="32004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%edi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539527" y="4698522"/>
            <a:ext cx="1645920" cy="32004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%esp</a:t>
            </a: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539527" y="5075959"/>
            <a:ext cx="1645920" cy="32004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23" name="AutoShape 12"/>
          <p:cNvSpPr>
            <a:spLocks/>
          </p:cNvSpPr>
          <p:nvPr/>
        </p:nvSpPr>
        <p:spPr bwMode="auto">
          <a:xfrm>
            <a:off x="2082327" y="2433918"/>
            <a:ext cx="304800" cy="1114314"/>
          </a:xfrm>
          <a:prstGeom prst="leftBrace">
            <a:avLst>
              <a:gd name="adj1" fmla="val 2023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AutoShape 13"/>
          <p:cNvSpPr>
            <a:spLocks/>
          </p:cNvSpPr>
          <p:nvPr/>
        </p:nvSpPr>
        <p:spPr bwMode="auto">
          <a:xfrm>
            <a:off x="2082327" y="3566220"/>
            <a:ext cx="304800" cy="1092738"/>
          </a:xfrm>
          <a:prstGeom prst="leftBrace">
            <a:avLst>
              <a:gd name="adj1" fmla="val 2023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AutoShape 14"/>
          <p:cNvSpPr>
            <a:spLocks/>
          </p:cNvSpPr>
          <p:nvPr/>
        </p:nvSpPr>
        <p:spPr bwMode="auto">
          <a:xfrm>
            <a:off x="2082327" y="4674676"/>
            <a:ext cx="304800" cy="735524"/>
          </a:xfrm>
          <a:prstGeom prst="leftBrace">
            <a:avLst>
              <a:gd name="adj1" fmla="val 1309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889282" y="2808642"/>
            <a:ext cx="122465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alibri" pitchFamily="34" charset="0"/>
              </a:rPr>
              <a:t>Caller-save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850622" y="3908626"/>
            <a:ext cx="1263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err="1" smtClean="0">
                <a:latin typeface="Calibri" pitchFamily="34" charset="0"/>
              </a:rPr>
              <a:t>Callee</a:t>
            </a:r>
            <a:r>
              <a:rPr lang="en-US" sz="1800" dirty="0" smtClean="0">
                <a:latin typeface="Calibri" pitchFamily="34" charset="0"/>
              </a:rPr>
              <a:t>-save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1259213" y="4836601"/>
            <a:ext cx="85472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Special</a:t>
            </a:r>
          </a:p>
        </p:txBody>
      </p:sp>
      <p:sp>
        <p:nvSpPr>
          <p:cNvPr id="3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46591" y="6656479"/>
            <a:ext cx="650820" cy="153888"/>
          </a:xfrm>
        </p:spPr>
        <p:txBody>
          <a:bodyPr/>
          <a:lstStyle/>
          <a:p>
            <a:pPr algn="ctr"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Plot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76200" y="1764268"/>
          <a:ext cx="8067675" cy="389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70504" y="1611868"/>
            <a:ext cx="132228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CPU Seconds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210370" y="5345668"/>
            <a:ext cx="135223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String Length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46591" y="6656479"/>
            <a:ext cx="650820" cy="153888"/>
          </a:xfrm>
        </p:spPr>
        <p:txBody>
          <a:bodyPr/>
          <a:lstStyle/>
          <a:p>
            <a:pPr algn="ctr"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3" name="Group 108"/>
          <p:cNvGraphicFramePr>
            <a:graphicFrameLocks noGrp="1"/>
          </p:cNvGraphicFramePr>
          <p:nvPr/>
        </p:nvGraphicFramePr>
        <p:xfrm>
          <a:off x="474157" y="1752600"/>
          <a:ext cx="3124201" cy="1165225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393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Machine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Nocona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Core 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rfact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15.5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6.0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fact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10.0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3.0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7906" y="1374893"/>
            <a:ext cx="327044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660033"/>
              </a:buClr>
              <a:defRPr/>
            </a:pPr>
            <a:r>
              <a:rPr lang="en-US" sz="1800" kern="0" dirty="0">
                <a:latin typeface="Calibri" pitchFamily="34" charset="0"/>
              </a:rPr>
              <a:t>Cycles </a:t>
            </a:r>
            <a:r>
              <a:rPr lang="en-US" sz="1800" kern="0" dirty="0" smtClean="0">
                <a:latin typeface="Calibri" pitchFamily="34" charset="0"/>
              </a:rPr>
              <a:t>per element (or per </a:t>
            </a:r>
            <a:r>
              <a:rPr lang="en-US" sz="1800" kern="0" dirty="0" err="1" smtClean="0">
                <a:latin typeface="Calibri" pitchFamily="34" charset="0"/>
              </a:rPr>
              <a:t>mult</a:t>
            </a:r>
            <a:r>
              <a:rPr lang="en-US" sz="1800" kern="0" dirty="0" smtClean="0">
                <a:latin typeface="Calibri" pitchFamily="34" charset="0"/>
              </a:rPr>
              <a:t>)</a:t>
            </a:r>
            <a:endParaRPr lang="en-US" sz="1800" kern="0" dirty="0">
              <a:latin typeface="Calibri" pitchFamily="34" charset="0"/>
            </a:endParaRPr>
          </a:p>
        </p:txBody>
      </p:sp>
      <p:graphicFrame>
        <p:nvGraphicFramePr>
          <p:cNvPr id="5" name="Group 108"/>
          <p:cNvGraphicFramePr>
            <a:graphicFrameLocks noGrp="1"/>
          </p:cNvGraphicFramePr>
          <p:nvPr/>
        </p:nvGraphicFramePr>
        <p:xfrm>
          <a:off x="4267200" y="1717675"/>
          <a:ext cx="4413624" cy="1939925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66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(add/</a:t>
                      </a:r>
                      <a:r>
                        <a:rPr kumimoji="0" 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mult</a:t>
                      </a: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Float (add/</a:t>
                      </a:r>
                      <a:r>
                        <a:rPr kumimoji="0" 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mult</a:t>
                      </a: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combine4</a:t>
                      </a:r>
                      <a:endParaRPr kumimoji="0" lang="en-US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2.2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10.0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5.0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7.0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unroll2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10.0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5.0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7.0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unroll2-ra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1.56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5.0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2.75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3.62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bound</a:t>
                      </a:r>
                      <a:endParaRPr kumimoji="0" lang="en-US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2.0</a:t>
                      </a: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2.0</a:t>
                      </a: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1096" y="3962400"/>
            <a:ext cx="8206667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0" indent="-341313" defTabSz="895350" eaLnBrk="1" hangingPunct="1">
              <a:lnSpc>
                <a:spcPct val="8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Some instructions take &gt; 1 cycle, but can be pipelined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i="1" kern="0" dirty="0" smtClean="0">
                <a:solidFill>
                  <a:srgbClr val="C00000"/>
                </a:solidFill>
                <a:latin typeface="Calibri" pitchFamily="34" charset="0"/>
              </a:rPr>
              <a:t>Instruction	Latency	Cycles/Issue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0" kern="0" dirty="0" smtClean="0">
                <a:solidFill>
                  <a:srgbClr val="000000"/>
                </a:solidFill>
                <a:latin typeface="Calibri" pitchFamily="34" charset="0"/>
              </a:rPr>
              <a:t>Load / Store	5	1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0" kern="0" dirty="0" smtClean="0">
                <a:solidFill>
                  <a:srgbClr val="000000"/>
                </a:solidFill>
                <a:latin typeface="Calibri" pitchFamily="34" charset="0"/>
              </a:rPr>
              <a:t>Integer Multiply	10	1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 pitchFamily="34" charset="0"/>
              </a:rPr>
              <a:t>Integer/Long Divide	36/106	36/106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0" kern="0" dirty="0" smtClean="0">
                <a:solidFill>
                  <a:srgbClr val="000000"/>
                </a:solidFill>
                <a:latin typeface="Calibri" pitchFamily="34" charset="0"/>
              </a:rPr>
              <a:t>Single/Double FP Multiply	7	2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0" kern="0" dirty="0" smtClean="0">
                <a:solidFill>
                  <a:srgbClr val="000000"/>
                </a:solidFill>
                <a:latin typeface="Calibri" pitchFamily="34" charset="0"/>
              </a:rPr>
              <a:t>Single/Double FP Add	5	2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 pitchFamily="34" charset="0"/>
              </a:rPr>
              <a:t>Single/Double FP Divide	32/46	32/46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46591" y="6656479"/>
            <a:ext cx="650820" cy="153888"/>
          </a:xfrm>
        </p:spPr>
        <p:txBody>
          <a:bodyPr/>
          <a:lstStyle/>
          <a:p>
            <a:pPr algn="ctr"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Palette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Boxes/areas:</a:t>
            </a:r>
          </a:p>
          <a:p>
            <a:pPr lvl="1"/>
            <a:r>
              <a:rPr lang="en-US" dirty="0" smtClean="0"/>
              <a:t>Assembly, memory, …</a:t>
            </a:r>
          </a:p>
          <a:p>
            <a:pPr lvl="1"/>
            <a:r>
              <a:rPr lang="en-US" dirty="0" smtClean="0"/>
              <a:t>Linux, memory, …</a:t>
            </a:r>
          </a:p>
          <a:p>
            <a:pPr lvl="1"/>
            <a:r>
              <a:rPr lang="en-US" dirty="0" smtClean="0"/>
              <a:t>Code, …</a:t>
            </a:r>
          </a:p>
          <a:p>
            <a:pPr lvl="1"/>
            <a:r>
              <a:rPr lang="en-US" dirty="0" smtClean="0"/>
              <a:t>Code, registers, …</a:t>
            </a:r>
          </a:p>
          <a:p>
            <a:pPr lvl="1"/>
            <a:r>
              <a:rPr lang="en-US" dirty="0" smtClean="0"/>
              <a:t>Registers, …</a:t>
            </a:r>
          </a:p>
          <a:p>
            <a:pPr lvl="1"/>
            <a:r>
              <a:rPr lang="en-US" dirty="0" smtClean="0"/>
              <a:t>Memory, …</a:t>
            </a:r>
          </a:p>
          <a:p>
            <a:pPr lvl="1"/>
            <a:r>
              <a:rPr lang="en-US" dirty="0" smtClean="0"/>
              <a:t>Memory,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Occasionally, use darker versions of above colors</a:t>
            </a:r>
          </a:p>
          <a:p>
            <a:r>
              <a:rPr lang="en-US" dirty="0" smtClean="0"/>
              <a:t>Text: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Emphasizing</a:t>
            </a:r>
            <a:r>
              <a:rPr lang="en-US" dirty="0" smtClean="0"/>
              <a:t> something in the text</a:t>
            </a:r>
          </a:p>
          <a:p>
            <a:pPr lvl="1"/>
            <a:r>
              <a:rPr lang="en-US" dirty="0" smtClean="0">
                <a:solidFill>
                  <a:srgbClr val="990000"/>
                </a:solidFill>
              </a:rPr>
              <a:t>Comments</a:t>
            </a:r>
            <a:r>
              <a:rPr lang="en-US" dirty="0" smtClean="0"/>
              <a:t> inside yellow code boxes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962400" y="2489200"/>
            <a:ext cx="1645920" cy="304800"/>
          </a:xfrm>
          <a:prstGeom prst="rect">
            <a:avLst/>
          </a:prstGeom>
          <a:solidFill>
            <a:srgbClr val="F1EF9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962400" y="2857500"/>
            <a:ext cx="1645920" cy="304800"/>
          </a:xfrm>
          <a:prstGeom prst="rect">
            <a:avLst/>
          </a:prstGeom>
          <a:solidFill>
            <a:srgbClr val="CFEFC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962400" y="3225800"/>
            <a:ext cx="1645920" cy="304800"/>
          </a:xfrm>
          <a:prstGeom prst="rect">
            <a:avLst/>
          </a:prstGeom>
          <a:solidFill>
            <a:srgbClr val="F0C2C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962400" y="3594100"/>
            <a:ext cx="1645920" cy="304800"/>
          </a:xfrm>
          <a:prstGeom prst="rect">
            <a:avLst/>
          </a:prstGeom>
          <a:solidFill>
            <a:srgbClr val="D4D4F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3962400" y="1752600"/>
            <a:ext cx="1645920" cy="304800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962400" y="2120900"/>
            <a:ext cx="1645920" cy="304800"/>
          </a:xfrm>
          <a:prstGeom prst="rect">
            <a:avLst/>
          </a:prstGeom>
          <a:solidFill>
            <a:srgbClr val="DBDBDB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962400" y="3962400"/>
            <a:ext cx="1645920" cy="304800"/>
          </a:xfrm>
          <a:prstGeom prst="rect">
            <a:avLst/>
          </a:prstGeom>
          <a:solidFill>
            <a:srgbClr val="A8A8E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46591" y="6656479"/>
            <a:ext cx="650820" cy="153888"/>
          </a:xfrm>
        </p:spPr>
        <p:txBody>
          <a:bodyPr/>
          <a:lstStyle/>
          <a:p>
            <a:pPr algn="ctr"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/>
          </p:cNvSpPr>
          <p:nvPr/>
        </p:nvSpPr>
        <p:spPr bwMode="auto">
          <a:xfrm>
            <a:off x="495300" y="3048000"/>
            <a:ext cx="8166100" cy="1193800"/>
          </a:xfrm>
          <a:prstGeom prst="rect">
            <a:avLst/>
          </a:prstGeom>
          <a:solidFill>
            <a:srgbClr val="D4D4F4"/>
          </a:solidFill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lIns="50800" tIns="50800" rIns="45720" bIns="50800">
            <a:prstTxWarp prst="textNoShape">
              <a:avLst/>
            </a:prstTxWarp>
          </a:bodyPr>
          <a:lstStyle/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Address	Instruction Code	Assembly Rendition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8048365:	5b                   	pop    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8048366:	81 c3 ab 12 00 00    	add    $0x12ab,%ebx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804836c:	83 bb 28 00 00 00 00 	cmpl   $0x0,0x28(%ebx)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Reading Byte-Reversed Listings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tabLst>
                <a:tab pos="5981700" algn="r"/>
              </a:tabLst>
            </a:pPr>
            <a:r>
              <a:rPr lang="en-US" dirty="0"/>
              <a:t>Disassembly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 dirty="0"/>
              <a:t>Text representation of binary machine code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 dirty="0"/>
              <a:t>Generated by program that reads the machine code</a:t>
            </a:r>
          </a:p>
          <a:p>
            <a:pPr eaLnBrk="1" hangingPunct="1">
              <a:tabLst>
                <a:tab pos="5981700" algn="r"/>
              </a:tabLst>
            </a:pPr>
            <a:r>
              <a:rPr lang="en-US" dirty="0"/>
              <a:t>Example Fragment</a:t>
            </a:r>
          </a:p>
          <a:p>
            <a:pPr eaLnBrk="1" hangingPunct="1">
              <a:spcBef>
                <a:spcPts val="11100"/>
              </a:spcBef>
              <a:tabLst>
                <a:tab pos="5981700" algn="r"/>
              </a:tabLst>
            </a:pPr>
            <a:r>
              <a:rPr lang="en-US" dirty="0"/>
              <a:t>Deciphering Numbers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 dirty="0"/>
              <a:t>Value: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0x12ab</a:t>
            </a:r>
            <a:endParaRPr lang="en-US" dirty="0"/>
          </a:p>
          <a:p>
            <a:pPr marL="552450" lvl="1" eaLnBrk="1" hangingPunct="1">
              <a:tabLst>
                <a:tab pos="5981700" algn="r"/>
              </a:tabLst>
            </a:pPr>
            <a:r>
              <a:rPr lang="en-US" dirty="0"/>
              <a:t>Pad to 32 bits: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0x000012ab</a:t>
            </a:r>
            <a:endParaRPr lang="en-US" dirty="0"/>
          </a:p>
          <a:p>
            <a:pPr marL="552450" lvl="1" eaLnBrk="1" hangingPunct="1">
              <a:tabLst>
                <a:tab pos="5981700" algn="r"/>
              </a:tabLst>
            </a:pPr>
            <a:r>
              <a:rPr lang="en-US" dirty="0"/>
              <a:t>Split into bytes: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00 00 12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ab</a:t>
            </a:r>
            <a:endParaRPr lang="en-US" dirty="0"/>
          </a:p>
          <a:p>
            <a:pPr marL="552450" lvl="1" eaLnBrk="1" hangingPunct="1">
              <a:tabLst>
                <a:tab pos="5981700" algn="r"/>
              </a:tabLst>
            </a:pPr>
            <a:r>
              <a:rPr lang="en-US" dirty="0"/>
              <a:t>Reverse:	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ab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12 00 00</a:t>
            </a:r>
            <a:endParaRPr lang="en-US" sz="1800" dirty="0">
              <a:latin typeface="Monaco" charset="0"/>
              <a:sym typeface="Monaco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5867400" y="3886200"/>
            <a:ext cx="609600" cy="9144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3886200"/>
            <a:ext cx="2286000" cy="2133600"/>
            <a:chOff x="0" y="0"/>
            <a:chExt cx="1440" cy="1344"/>
          </a:xfrm>
        </p:grpSpPr>
        <p:sp>
          <p:nvSpPr>
            <p:cNvPr id="50185" name="Freeform 8"/>
            <p:cNvSpPr>
              <a:spLocks/>
            </p:cNvSpPr>
            <p:nvPr/>
          </p:nvSpPr>
          <p:spPr bwMode="auto">
            <a:xfrm rot="-5400000">
              <a:off x="476" y="-476"/>
              <a:ext cx="56" cy="1007"/>
            </a:xfrm>
            <a:custGeom>
              <a:avLst/>
              <a:gdLst>
                <a:gd name="T0" fmla="*/ 21600 w 21600"/>
                <a:gd name="T1" fmla="*/ 0 h 21600"/>
                <a:gd name="T2" fmla="*/ 10800 w 21600"/>
                <a:gd name="T3" fmla="*/ 1800 h 21600"/>
                <a:gd name="T4" fmla="*/ 10800 w 21600"/>
                <a:gd name="T5" fmla="*/ 9000 h 21600"/>
                <a:gd name="T6" fmla="*/ 0 w 21600"/>
                <a:gd name="T7" fmla="*/ 10800 h 21600"/>
                <a:gd name="T8" fmla="*/ 10800 w 21600"/>
                <a:gd name="T9" fmla="*/ 12600 h 21600"/>
                <a:gd name="T10" fmla="*/ 10800 w 21600"/>
                <a:gd name="T11" fmla="*/ 19800 h 21600"/>
                <a:gd name="T12" fmla="*/ 21600 w 21600"/>
                <a:gd name="T13" fmla="*/ 2160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1600"/>
                <a:gd name="T23" fmla="*/ 21600 w 2160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0186" name="Line 9"/>
            <p:cNvSpPr>
              <a:spLocks noChangeShapeType="1"/>
            </p:cNvSpPr>
            <p:nvPr/>
          </p:nvSpPr>
          <p:spPr bwMode="auto">
            <a:xfrm rot="10800000">
              <a:off x="512" y="60"/>
              <a:ext cx="928" cy="1284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040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Examining Data Representations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Code to Print Byte Representation of Data</a:t>
            </a:r>
          </a:p>
          <a:p>
            <a:pPr marL="552450" lvl="1" eaLnBrk="1" hangingPunct="1"/>
            <a:r>
              <a:rPr lang="en-US" dirty="0"/>
              <a:t>Casting pointer to unsigned char * creates byte array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1206" name="Rectangle 5"/>
          <p:cNvSpPr>
            <a:spLocks/>
          </p:cNvSpPr>
          <p:nvPr/>
        </p:nvSpPr>
        <p:spPr bwMode="auto">
          <a:xfrm>
            <a:off x="5092700" y="5307013"/>
            <a:ext cx="2857500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tabLst>
                <a:tab pos="785813" algn="l"/>
              </a:tabLst>
            </a:pP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Printf directives:</a:t>
            </a: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pointer</a:t>
            </a:r>
            <a:endParaRPr 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Hexadecimal</a:t>
            </a: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1193800" y="2362200"/>
            <a:ext cx="6743700" cy="26416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show_bytes(pointer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start,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for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("%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p\t0x%.2x\n",start+i, start[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printf("\n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2886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/>
              <a:t> Execution 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52500" y="14478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printf("int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15213;\n");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show_bytes((pointer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&amp;a,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sizeof(int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>
            <a:spLocks/>
          </p:cNvSpPr>
          <p:nvPr/>
        </p:nvSpPr>
        <p:spPr bwMode="auto">
          <a:xfrm>
            <a:off x="2995612" y="3203575"/>
            <a:ext cx="2262188" cy="444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(Linux):</a:t>
            </a: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2476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0x11ffffcb8	0x6d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0x11ffffcb9	0x3b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0x11ffffcba	0x00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0x11ffffcbb	0x00</a:t>
            </a:r>
          </a:p>
        </p:txBody>
      </p:sp>
    </p:spTree>
    <p:extLst>
      <p:ext uri="{BB962C8B-B14F-4D97-AF65-F5344CB8AC3E}">
        <p14:creationId xmlns:p14="http://schemas.microsoft.com/office/powerpoint/2010/main" val="662146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Representing Integers</a:t>
            </a:r>
          </a:p>
        </p:txBody>
      </p:sp>
      <p:sp>
        <p:nvSpPr>
          <p:cNvPr id="18432" name="Footer Placeholder 1843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18436" name="Date Placeholder 1843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8437" name="Slide Number Placeholder 1843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Decimal: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Binary: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Hex: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98" name="Rectangle 1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96" name="Rectangle 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94" name="Rectangle 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92" name="Rectangle 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84" name="Rectangle 2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82" name="Rectangle 2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80" name="Rectangle 3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78" name="Rectangle 3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>
            <a:spLocks/>
          </p:cNvSpPr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 = 15213;</a:t>
            </a:r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66" name="Rectangle 4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64" name="Rectangle 5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62" name="Rectangle 5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60" name="Rectangle 5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55" name="Rectangle 58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52" name="Rectangle 6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50" name="Rectangle 6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25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48" name="Rectangle 6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6" name="Group 70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46" name="Rectangle 7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41" name="Rectangle 73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>
            <a:spLocks/>
          </p:cNvSpPr>
          <p:nvPr/>
        </p:nvSpPr>
        <p:spPr bwMode="auto">
          <a:xfrm>
            <a:off x="3810000" y="6030913"/>
            <a:ext cx="3846513" cy="660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Two’s complement representation</a:t>
            </a:r>
          </a:p>
          <a:p>
            <a:pPr algn="ctr" eaLnBrk="1" hangingPunct="1"/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(covered </a:t>
            </a: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later)</a:t>
            </a:r>
          </a:p>
        </p:txBody>
      </p:sp>
      <p:sp>
        <p:nvSpPr>
          <p:cNvPr id="53265" name="Line 80"/>
          <p:cNvSpPr>
            <a:spLocks noChangeShapeType="1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>
            <a:spLocks/>
          </p:cNvSpPr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B = -15213;</a:t>
            </a:r>
          </a:p>
        </p:txBody>
      </p:sp>
      <p:sp>
        <p:nvSpPr>
          <p:cNvPr id="53267" name="Rectangle 82"/>
          <p:cNvSpPr>
            <a:spLocks/>
          </p:cNvSpPr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long int C = 15213;</a:t>
            </a:r>
          </a:p>
        </p:txBody>
      </p: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53334" name="Rectangle 85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53332" name="Rectangle 88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53330" name="Rectangle 91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53312" name="Group 93"/>
            <p:cNvGrpSpPr>
              <a:grpSpLocks/>
            </p:cNvGrpSpPr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53328" name="Rectangle 94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53313" name="Group 96"/>
          <p:cNvGrpSpPr>
            <a:grpSpLocks/>
          </p:cNvGrpSpPr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53314" name="Group 97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15" name="Group 98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22" name="Rectangle 9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24" name="Group 101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20" name="Rectangle 10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25" name="Group 104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18" name="Rectangle 10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26" name="Group 107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16" name="Rectangle 10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11" name="Rectangle 110"/>
            <p:cNvSpPr>
              <a:spLocks/>
            </p:cNvSpPr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53327" name="Group 111"/>
          <p:cNvGrpSpPr>
            <a:grpSpLocks/>
          </p:cNvGrpSpPr>
          <p:nvPr/>
        </p:nvGrpSpPr>
        <p:grpSpPr bwMode="auto"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53340" name="Group 112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53342" name="Group 113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08" name="Rectangle 1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43" name="Group 116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06" name="Rectangle 1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44" name="Group 119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04" name="Rectangle 1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45" name="Group 122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02" name="Rectangle 12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97" name="Rectangle 125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53354" name="Group 126"/>
          <p:cNvGrpSpPr>
            <a:grpSpLocks/>
          </p:cNvGrpSpPr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>
            <a:grpSpLocks/>
          </p:cNvGrpSpPr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53357" name="Group 132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58" name="Group 133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290" name="Rectangle 13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59" name="Group 136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288" name="Rectangle 13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72" name="Group 139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286" name="Rectangle 14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74" name="Group 142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284" name="Rectangle 14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79" name="Rectangle 145"/>
            <p:cNvSpPr>
              <a:spLocks/>
            </p:cNvSpPr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53375" name="Group 146"/>
          <p:cNvGrpSpPr>
            <a:grpSpLocks/>
          </p:cNvGrpSpPr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18438" name="TextBox 18437"/>
          <p:cNvSpPr txBox="1"/>
          <p:nvPr/>
        </p:nvSpPr>
        <p:spPr>
          <a:xfrm rot="16200000">
            <a:off x="2351903" y="3699254"/>
            <a:ext cx="325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Smallest memory </a:t>
            </a:r>
            <a:r>
              <a:rPr lang="en-US" sz="1800" dirty="0" err="1" smtClean="0">
                <a:latin typeface="Calibri" pitchFamily="34" charset="0"/>
              </a:rPr>
              <a:t>addr</a:t>
            </a:r>
            <a:r>
              <a:rPr lang="en-US" sz="1800" dirty="0" smtClean="0">
                <a:latin typeface="Calibri" pitchFamily="34" charset="0"/>
              </a:rPr>
              <a:t> at top </a:t>
            </a:r>
            <a:r>
              <a:rPr lang="en-US" sz="1800" dirty="0"/>
              <a:t>→</a:t>
            </a:r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573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4" grpId="0"/>
      <p:bldP spid="532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Pointers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4277" name="Rectangle 4"/>
          <p:cNvSpPr>
            <a:spLocks/>
          </p:cNvSpPr>
          <p:nvPr/>
        </p:nvSpPr>
        <p:spPr bwMode="auto">
          <a:xfrm>
            <a:off x="152400" y="5918200"/>
            <a:ext cx="8839200" cy="46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Different compilers &amp; machines assign different locations to objects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412750" y="1365647"/>
            <a:ext cx="2308700" cy="615553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>
            <a:spLocks/>
          </p:cNvSpPr>
          <p:nvPr/>
        </p:nvSpPr>
        <p:spPr bwMode="auto">
          <a:xfrm>
            <a:off x="5784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0" name="Rectangle 7"/>
          <p:cNvSpPr>
            <a:spLocks/>
          </p:cNvSpPr>
          <p:nvPr/>
        </p:nvSpPr>
        <p:spPr bwMode="auto">
          <a:xfrm>
            <a:off x="3581400" y="2133600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54281" name="Rectangle 8"/>
          <p:cNvSpPr>
            <a:spLocks/>
          </p:cNvSpPr>
          <p:nvPr/>
        </p:nvSpPr>
        <p:spPr bwMode="auto">
          <a:xfrm>
            <a:off x="4733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/>
        </p:nvGraphicFramePr>
        <p:xfrm>
          <a:off x="35909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/>
        </p:nvGraphicFramePr>
        <p:xfrm>
          <a:off x="4746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D4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BF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/>
        </p:nvGraphicFramePr>
        <p:xfrm>
          <a:off x="5902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89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294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/>
          </p:cNvSpPr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27432" bIns="25400">
            <a:prstTxWarp prst="textNoShape">
              <a:avLst/>
            </a:prstTxWarp>
          </a:bodyPr>
          <a:lstStyle/>
          <a:p>
            <a:pPr marL="398463" indent="-385763" algn="ctr" eaLnBrk="1" hangingPunct="1">
              <a:lnSpc>
                <a:spcPct val="95000"/>
              </a:lnSpc>
              <a:spcBef>
                <a:spcPts val="600"/>
              </a:spcBef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"18243";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</a:t>
            </a:r>
            <a:r>
              <a:rPr lang="en-US" dirty="0" smtClean="0"/>
              <a:t> Strings</a:t>
            </a:r>
            <a:endParaRPr lang="en-US" dirty="0"/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Strings in C</a:t>
            </a:r>
          </a:p>
          <a:p>
            <a:pPr marL="552450" lvl="1" eaLnBrk="1" hangingPunct="1"/>
            <a:r>
              <a:rPr lang="en-US" dirty="0"/>
              <a:t>Represented by array of characters</a:t>
            </a:r>
          </a:p>
          <a:p>
            <a:pPr marL="552450" lvl="1" eaLnBrk="1" hangingPunct="1"/>
            <a:r>
              <a:rPr lang="en-US" dirty="0"/>
              <a:t>Each character encoded in ASCII format</a:t>
            </a:r>
          </a:p>
          <a:p>
            <a:pPr marL="838200" lvl="2" eaLnBrk="1" hangingPunct="1"/>
            <a:r>
              <a:rPr lang="en-US" dirty="0"/>
              <a:t>Standard 7-bit encoding of character set</a:t>
            </a:r>
          </a:p>
          <a:p>
            <a:pPr marL="838200" lvl="2" eaLnBrk="1" hangingPunct="1"/>
            <a:r>
              <a:rPr lang="en-US" dirty="0"/>
              <a:t>Character “0” has code 0x30</a:t>
            </a:r>
          </a:p>
          <a:p>
            <a:pPr marL="1181100" lvl="3" eaLnBrk="1" hangingPunct="1"/>
            <a:r>
              <a:rPr lang="en-US" dirty="0"/>
              <a:t>Digit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 has code 0x30+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dirty="0"/>
          </a:p>
          <a:p>
            <a:pPr marL="552450" lvl="1" eaLnBrk="1" hangingPunct="1"/>
            <a:r>
              <a:rPr lang="en-US" dirty="0"/>
              <a:t>String should be null-terminated</a:t>
            </a:r>
          </a:p>
          <a:p>
            <a:pPr marL="838200" lvl="2" eaLnBrk="1" hangingPunct="1"/>
            <a:r>
              <a:rPr lang="en-US" dirty="0"/>
              <a:t>Final character = 0</a:t>
            </a:r>
          </a:p>
          <a:p>
            <a:pPr eaLnBrk="1" hangingPunct="1"/>
            <a:r>
              <a:rPr lang="en-US" dirty="0"/>
              <a:t>Compatibility</a:t>
            </a:r>
          </a:p>
          <a:p>
            <a:pPr marL="552450" lvl="1" eaLnBrk="1" hangingPunct="1"/>
            <a:r>
              <a:rPr lang="en-US" dirty="0"/>
              <a:t>Byte ordering not an issue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5867400" y="2246313"/>
            <a:ext cx="1463675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Linux/Alpha</a:t>
            </a:r>
          </a:p>
        </p:txBody>
      </p:sp>
      <p:sp>
        <p:nvSpPr>
          <p:cNvPr id="55303" name="Rectangle 6"/>
          <p:cNvSpPr>
            <a:spLocks/>
          </p:cNvSpPr>
          <p:nvPr/>
        </p:nvSpPr>
        <p:spPr bwMode="auto">
          <a:xfrm>
            <a:off x="7894637" y="2246313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5787" y="2832100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1"/>
          </p:cNvGraphicFramePr>
          <p:nvPr/>
        </p:nvGraphicFramePr>
        <p:xfrm>
          <a:off x="6291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34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1"/>
          </p:cNvGraphicFramePr>
          <p:nvPr/>
        </p:nvGraphicFramePr>
        <p:xfrm>
          <a:off x="78660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34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53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6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/>
              <a:t>Bit-level manipulations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Integers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1905000"/>
            <a:ext cx="3646447" cy="36933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FFCC"/>
                </a:solidFill>
                <a:latin typeface="Calibri" pitchFamily="34" charset="0"/>
              </a:rPr>
              <a:t>Reading Assignment: </a:t>
            </a:r>
            <a:r>
              <a:rPr lang="en-US" sz="1800" smtClean="0">
                <a:solidFill>
                  <a:srgbClr val="FFFFCC"/>
                </a:solidFill>
                <a:latin typeface="Calibri" pitchFamily="34" charset="0"/>
              </a:rPr>
              <a:t>§2.1.7</a:t>
            </a:r>
            <a:r>
              <a:rPr lang="en-US" sz="1800">
                <a:solidFill>
                  <a:srgbClr val="FFFFCC"/>
                </a:solidFill>
                <a:latin typeface="Calibri" pitchFamily="34" charset="0"/>
              </a:rPr>
              <a:t>–§</a:t>
            </a:r>
            <a:r>
              <a:rPr lang="en-US" sz="1800" smtClean="0">
                <a:solidFill>
                  <a:srgbClr val="FFFFCC"/>
                </a:solidFill>
                <a:latin typeface="Calibri" pitchFamily="34" charset="0"/>
              </a:rPr>
              <a:t>2.1.10</a:t>
            </a:r>
            <a:endParaRPr lang="en-US" sz="1800" dirty="0" smtClean="0">
              <a:solidFill>
                <a:srgbClr val="FFFF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21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Developed by George Boole in 19th Century</a:t>
            </a:r>
          </a:p>
          <a:p>
            <a:pPr marL="552450" lvl="1" eaLnBrk="1" hangingPunct="1"/>
            <a:r>
              <a:rPr lang="en-US" dirty="0"/>
              <a:t>Algebraic representation of logic</a:t>
            </a:r>
          </a:p>
          <a:p>
            <a:pPr marL="838200" lvl="2" eaLnBrk="1" hangingPunct="1"/>
            <a:r>
              <a:rPr lang="en-US" dirty="0"/>
              <a:t>Encode “True” as 1 and “False” as 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317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1223685" y="3429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44196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5498011" y="3436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1223685" y="5461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317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6"/>
          <a:srcRect r="77623"/>
          <a:stretch>
            <a:fillRect/>
          </a:stretch>
        </p:blipFill>
        <p:spPr bwMode="auto">
          <a:xfrm>
            <a:off x="5498011" y="5468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35687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^B = 1 when either A=1 or B=1, but not both</a:t>
            </a:r>
          </a:p>
        </p:txBody>
      </p:sp>
    </p:spTree>
    <p:extLst>
      <p:ext uri="{BB962C8B-B14F-4D97-AF65-F5344CB8AC3E}">
        <p14:creationId xmlns:p14="http://schemas.microsoft.com/office/powerpoint/2010/main" val="1404734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/>
      <p:bldP spid="56328" grpId="0"/>
      <p:bldP spid="56331" grpId="0"/>
      <p:bldP spid="563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/>
              <a:t>Representation: unsigned and signed</a:t>
            </a:r>
          </a:p>
          <a:p>
            <a:pPr lvl="1"/>
            <a:r>
              <a:rPr lang="en-US" dirty="0"/>
              <a:t>Conversion, casting</a:t>
            </a:r>
          </a:p>
          <a:p>
            <a:pPr lvl="1"/>
            <a:r>
              <a:rPr lang="en-US" dirty="0"/>
              <a:t>Expanding, truncating</a:t>
            </a:r>
          </a:p>
          <a:p>
            <a:pPr lvl="1"/>
            <a:r>
              <a:rPr lang="en-US" dirty="0"/>
              <a:t>Addition, negation, multiplication, shifting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Bits, Bytes, and Integers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82381" y="1073483"/>
            <a:ext cx="3394775" cy="36933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FFCC"/>
                </a:solidFill>
                <a:latin typeface="Calibri" pitchFamily="34" charset="0"/>
              </a:rPr>
              <a:t>Reading Assignment: §2 thru §2.3</a:t>
            </a:r>
          </a:p>
        </p:txBody>
      </p:sp>
    </p:spTree>
    <p:extLst>
      <p:ext uri="{BB962C8B-B14F-4D97-AF65-F5344CB8AC3E}">
        <p14:creationId xmlns:p14="http://schemas.microsoft.com/office/powerpoint/2010/main" val="317975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Application of Boolean Algebra</a:t>
            </a:r>
          </a:p>
        </p:txBody>
      </p:sp>
      <p:sp>
        <p:nvSpPr>
          <p:cNvPr id="5734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Applied to Digital Systems by Claude Shannon</a:t>
            </a:r>
          </a:p>
          <a:p>
            <a:pPr marL="552450" lvl="1" eaLnBrk="1" hangingPunct="1"/>
            <a:r>
              <a:rPr lang="en-US" dirty="0"/>
              <a:t>1937 MIT Master’s Thesis</a:t>
            </a:r>
          </a:p>
          <a:p>
            <a:pPr marL="552450" lvl="1" eaLnBrk="1" hangingPunct="1"/>
            <a:r>
              <a:rPr lang="en-US" dirty="0"/>
              <a:t>Reason about networks of relay switches</a:t>
            </a:r>
          </a:p>
          <a:p>
            <a:pPr marL="838200" lvl="2" eaLnBrk="1" hangingPunct="1"/>
            <a:r>
              <a:rPr lang="en-US" dirty="0"/>
              <a:t>Encode closed switch as 1, open switch as 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7175" y="3863975"/>
            <a:ext cx="3048000" cy="1143000"/>
            <a:chOff x="0" y="0"/>
            <a:chExt cx="1920" cy="720"/>
          </a:xfrm>
        </p:grpSpPr>
        <p:sp>
          <p:nvSpPr>
            <p:cNvPr id="57359" name="Line 6"/>
            <p:cNvSpPr>
              <a:spLocks noChangeShapeType="1"/>
            </p:cNvSpPr>
            <p:nvPr/>
          </p:nvSpPr>
          <p:spPr bwMode="auto">
            <a:xfrm rot="10800000" flipH="1">
              <a:off x="288" y="0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0" name="Line 7"/>
            <p:cNvSpPr>
              <a:spLocks noChangeShapeType="1"/>
            </p:cNvSpPr>
            <p:nvPr/>
          </p:nvSpPr>
          <p:spPr bwMode="auto">
            <a:xfrm>
              <a:off x="288" y="384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1" name="Line 8"/>
            <p:cNvSpPr>
              <a:spLocks noChangeShapeType="1"/>
            </p:cNvSpPr>
            <p:nvPr/>
          </p:nvSpPr>
          <p:spPr bwMode="auto">
            <a:xfrm>
              <a:off x="960" y="0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2" name="Line 9"/>
            <p:cNvSpPr>
              <a:spLocks noChangeShapeType="1"/>
            </p:cNvSpPr>
            <p:nvPr/>
          </p:nvSpPr>
          <p:spPr bwMode="auto">
            <a:xfrm rot="10800000" flipH="1">
              <a:off x="960" y="336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 useBgFill="1">
          <p:nvSpPr>
            <p:cNvPr id="57363" name="Rectangle 10"/>
            <p:cNvSpPr>
              <a:spLocks/>
            </p:cNvSpPr>
            <p:nvPr/>
          </p:nvSpPr>
          <p:spPr bwMode="auto">
            <a:xfrm>
              <a:off x="567" y="30"/>
              <a:ext cx="304" cy="240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</a:t>
              </a:r>
            </a:p>
          </p:txBody>
        </p:sp>
        <p:sp useBgFill="1">
          <p:nvSpPr>
            <p:cNvPr id="57364" name="Rectangle 11"/>
            <p:cNvSpPr>
              <a:spLocks/>
            </p:cNvSpPr>
            <p:nvPr/>
          </p:nvSpPr>
          <p:spPr bwMode="auto">
            <a:xfrm>
              <a:off x="577" y="480"/>
              <a:ext cx="304" cy="240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</a:t>
              </a:r>
            </a:p>
          </p:txBody>
        </p:sp>
        <p:sp useBgFill="1">
          <p:nvSpPr>
            <p:cNvPr id="57365" name="Rectangle 12"/>
            <p:cNvSpPr>
              <a:spLocks/>
            </p:cNvSpPr>
            <p:nvPr/>
          </p:nvSpPr>
          <p:spPr bwMode="auto">
            <a:xfrm>
              <a:off x="1057" y="30"/>
              <a:ext cx="304" cy="240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~B</a:t>
              </a:r>
            </a:p>
          </p:txBody>
        </p:sp>
        <p:sp useBgFill="1">
          <p:nvSpPr>
            <p:cNvPr id="57366" name="Rectangle 13"/>
            <p:cNvSpPr>
              <a:spLocks/>
            </p:cNvSpPr>
            <p:nvPr/>
          </p:nvSpPr>
          <p:spPr bwMode="auto">
            <a:xfrm>
              <a:off x="1067" y="480"/>
              <a:ext cx="304" cy="240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</a:t>
              </a:r>
            </a:p>
          </p:txBody>
        </p:sp>
        <p:sp>
          <p:nvSpPr>
            <p:cNvPr id="57367" name="Line 14"/>
            <p:cNvSpPr>
              <a:spLocks noChangeShapeType="1"/>
            </p:cNvSpPr>
            <p:nvPr/>
          </p:nvSpPr>
          <p:spPr bwMode="auto">
            <a:xfrm>
              <a:off x="1632" y="336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8" name="Line 15"/>
            <p:cNvSpPr>
              <a:spLocks noChangeShapeType="1"/>
            </p:cNvSpPr>
            <p:nvPr/>
          </p:nvSpPr>
          <p:spPr bwMode="auto">
            <a:xfrm>
              <a:off x="96" y="384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9" name="Oval 16"/>
            <p:cNvSpPr>
              <a:spLocks/>
            </p:cNvSpPr>
            <p:nvPr/>
          </p:nvSpPr>
          <p:spPr bwMode="auto">
            <a:xfrm>
              <a:off x="0" y="336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70" name="Oval 17"/>
            <p:cNvSpPr>
              <a:spLocks/>
            </p:cNvSpPr>
            <p:nvPr/>
          </p:nvSpPr>
          <p:spPr bwMode="auto">
            <a:xfrm>
              <a:off x="1824" y="288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2546" name="Rectangle 18"/>
          <p:cNvSpPr>
            <a:spLocks/>
          </p:cNvSpPr>
          <p:nvPr/>
        </p:nvSpPr>
        <p:spPr bwMode="auto">
          <a:xfrm>
            <a:off x="4940300" y="3530600"/>
            <a:ext cx="2693988" cy="194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Connection when</a:t>
            </a: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A&amp;~B | ~A&amp;B</a:t>
            </a:r>
          </a:p>
          <a:p>
            <a:pPr eaLnBrk="1" hangingPunct="1"/>
            <a:endParaRPr lang="en-US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663700" y="3378200"/>
            <a:ext cx="2819400" cy="838200"/>
            <a:chOff x="0" y="0"/>
            <a:chExt cx="1776" cy="528"/>
          </a:xfrm>
        </p:grpSpPr>
        <p:sp>
          <p:nvSpPr>
            <p:cNvPr id="57357" name="Freeform 20"/>
            <p:cNvSpPr>
              <a:spLocks/>
            </p:cNvSpPr>
            <p:nvPr/>
          </p:nvSpPr>
          <p:spPr bwMode="auto">
            <a:xfrm>
              <a:off x="0" y="24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8" name="Rectangle 21"/>
            <p:cNvSpPr>
              <a:spLocks/>
            </p:cNvSpPr>
            <p:nvPr/>
          </p:nvSpPr>
          <p:spPr bwMode="auto">
            <a:xfrm>
              <a:off x="714" y="0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A&amp;~B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87500" y="4673600"/>
            <a:ext cx="2819400" cy="914400"/>
            <a:chOff x="0" y="0"/>
            <a:chExt cx="1776" cy="576"/>
          </a:xfrm>
        </p:grpSpPr>
        <p:sp>
          <p:nvSpPr>
            <p:cNvPr id="57355" name="Freeform 23"/>
            <p:cNvSpPr>
              <a:spLocks/>
            </p:cNvSpPr>
            <p:nvPr/>
          </p:nvSpPr>
          <p:spPr bwMode="auto">
            <a:xfrm rot="10800000" flipH="1">
              <a:off x="0" y="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6" name="Rectangle 24"/>
            <p:cNvSpPr>
              <a:spLocks/>
            </p:cNvSpPr>
            <p:nvPr/>
          </p:nvSpPr>
          <p:spPr bwMode="auto">
            <a:xfrm>
              <a:off x="762" y="336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~A&amp;B</a:t>
              </a:r>
            </a:p>
          </p:txBody>
        </p:sp>
      </p:grpSp>
      <p:sp>
        <p:nvSpPr>
          <p:cNvPr id="22553" name="Rectangle 25"/>
          <p:cNvSpPr>
            <a:spLocks/>
          </p:cNvSpPr>
          <p:nvPr/>
        </p:nvSpPr>
        <p:spPr bwMode="auto">
          <a:xfrm>
            <a:off x="5092700" y="5130800"/>
            <a:ext cx="984250" cy="469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50800" tIns="50800" rIns="4572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= A^B</a:t>
            </a:r>
          </a:p>
        </p:txBody>
      </p:sp>
    </p:spTree>
    <p:extLst>
      <p:ext uri="{BB962C8B-B14F-4D97-AF65-F5344CB8AC3E}">
        <p14:creationId xmlns:p14="http://schemas.microsoft.com/office/powerpoint/2010/main" val="36482065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6" grpId="0" autoUpdateAnimBg="0"/>
      <p:bldP spid="2255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Operate on Bit Vectors</a:t>
            </a:r>
          </a:p>
          <a:p>
            <a:pPr marL="552450" lvl="1" eaLnBrk="1" hangingPunct="1"/>
            <a:r>
              <a:rPr lang="en-US" dirty="0"/>
              <a:t>Operations applied bitwise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All of the Properties of Boolean Algebra Apply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21</a:t>
            </a:fld>
            <a:endParaRPr lang="en-US" dirty="0"/>
          </a:p>
        </p:txBody>
      </p:sp>
      <p:sp useBgFill="1">
        <p:nvSpPr>
          <p:cNvPr id="58374" name="Rectangle 5"/>
          <p:cNvSpPr>
            <a:spLocks/>
          </p:cNvSpPr>
          <p:nvPr/>
        </p:nvSpPr>
        <p:spPr bwMode="auto">
          <a:xfrm>
            <a:off x="787400" y="2349500"/>
            <a:ext cx="1682512" cy="718145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</a:t>
            </a:r>
            <a:r>
              <a:rPr lang="en-US" sz="2000" b="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01010101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 useBgFill="1">
        <p:nvSpPr>
          <p:cNvPr id="58376" name="Rectangle 7"/>
          <p:cNvSpPr>
            <a:spLocks/>
          </p:cNvSpPr>
          <p:nvPr/>
        </p:nvSpPr>
        <p:spPr bwMode="auto">
          <a:xfrm>
            <a:off x="2616200" y="2349500"/>
            <a:ext cx="1682512" cy="718145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</a:t>
            </a:r>
            <a:r>
              <a:rPr lang="en-US" sz="2000" b="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01010101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 useBgFill="1">
        <p:nvSpPr>
          <p:cNvPr id="58378" name="Rectangle 9"/>
          <p:cNvSpPr>
            <a:spLocks/>
          </p:cNvSpPr>
          <p:nvPr/>
        </p:nvSpPr>
        <p:spPr bwMode="auto">
          <a:xfrm>
            <a:off x="4445000" y="2349500"/>
            <a:ext cx="1682512" cy="718145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</a:t>
            </a:r>
            <a:r>
              <a:rPr lang="en-US" sz="2000" b="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01010101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597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 useBgFill="1">
        <p:nvSpPr>
          <p:cNvPr id="58380" name="Rectangle 11"/>
          <p:cNvSpPr>
            <a:spLocks/>
          </p:cNvSpPr>
          <p:nvPr/>
        </p:nvSpPr>
        <p:spPr bwMode="auto">
          <a:xfrm>
            <a:off x="6348413" y="2349500"/>
            <a:ext cx="1682512" cy="718145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</a:t>
            </a:r>
            <a:r>
              <a:rPr lang="en-US" sz="2000" b="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01010101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426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787400" y="2999196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2921000" y="2999196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749800" y="2999196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654800" y="2999196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  <p:extLst>
      <p:ext uri="{BB962C8B-B14F-4D97-AF65-F5344CB8AC3E}">
        <p14:creationId xmlns:p14="http://schemas.microsoft.com/office/powerpoint/2010/main" val="759714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Representing &amp; Manipulating Sets</a:t>
            </a:r>
            <a:endParaRPr lang="en-US"/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Width </a:t>
            </a:r>
            <a:r>
              <a:rPr lang="en-US" i="1" dirty="0" err="1" smtClean="0"/>
              <a:t>w</a:t>
            </a:r>
            <a:r>
              <a:rPr lang="en-US" dirty="0" smtClean="0"/>
              <a:t> bit vector represents subsets of {0, …, </a:t>
            </a:r>
            <a:r>
              <a:rPr lang="en-US" dirty="0" err="1" smtClean="0"/>
              <a:t>w</a:t>
            </a:r>
            <a:r>
              <a:rPr lang="en-US" dirty="0" smtClean="0"/>
              <a:t>–1}</a:t>
            </a:r>
          </a:p>
          <a:p>
            <a:pPr lvl="1"/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 = 1 if </a:t>
            </a:r>
            <a:r>
              <a:rPr lang="en-US" dirty="0" err="1" smtClean="0"/>
              <a:t>j</a:t>
            </a:r>
            <a:r>
              <a:rPr lang="en-US" dirty="0" smtClean="0"/>
              <a:t>  ∈ A</a:t>
            </a:r>
          </a:p>
          <a:p>
            <a:pPr lvl="2"/>
            <a:endParaRPr lang="en-US" dirty="0" smtClean="0">
              <a:sym typeface="Monaco" charset="0"/>
            </a:endParaRPr>
          </a:p>
          <a:p>
            <a:pPr lvl="2"/>
            <a:r>
              <a:rPr lang="en-US" dirty="0" smtClean="0">
                <a:sym typeface="Monaco" charset="0"/>
              </a:rPr>
              <a:t> 01101001	{ 0, 3, 5, 6 }</a:t>
            </a:r>
          </a:p>
          <a:p>
            <a:pPr lvl="2"/>
            <a:r>
              <a:rPr lang="en-US" dirty="0" smtClean="0">
                <a:sym typeface="Monaco" charset="0"/>
              </a:rPr>
              <a:t> </a:t>
            </a:r>
            <a:r>
              <a:rPr lang="en-US" i="1" dirty="0" smtClean="0">
                <a:sym typeface="Monaco" charset="0"/>
              </a:rPr>
              <a:t>7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 smtClean="0">
                <a:sym typeface="Monaco" charset="0"/>
              </a:rPr>
              <a:t>4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 smtClean="0">
                <a:sym typeface="Monaco" charset="0"/>
              </a:rPr>
              <a:t>21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/>
            <a:endParaRPr lang="en-US" dirty="0" smtClean="0">
              <a:sym typeface="Monaco" charset="0"/>
            </a:endParaRPr>
          </a:p>
          <a:p>
            <a:pPr lvl="2"/>
            <a:r>
              <a:rPr lang="en-US" dirty="0" smtClean="0">
                <a:sym typeface="Monaco" charset="0"/>
              </a:rPr>
              <a:t> 01010101	{ 0, 2, 4, 6 }</a:t>
            </a:r>
          </a:p>
          <a:p>
            <a:pPr lvl="2"/>
            <a:r>
              <a:rPr lang="en-US" dirty="0" smtClean="0">
                <a:sym typeface="Monaco" charset="0"/>
              </a:rPr>
              <a:t> </a:t>
            </a:r>
            <a:r>
              <a:rPr lang="en-US" i="1" dirty="0" smtClean="0">
                <a:sym typeface="Monaco" charset="0"/>
              </a:rPr>
              <a:t>7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 smtClean="0">
                <a:sym typeface="Monaco" charset="0"/>
              </a:rPr>
              <a:t>5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 smtClean="0">
                <a:sym typeface="Monaco" charset="0"/>
              </a:rPr>
              <a:t>3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 smtClean="0">
                <a:sym typeface="Monaco" charset="0"/>
              </a:rPr>
              <a:t>1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&amp;    Intersection			01000001	{ 0, 6 }</a:t>
            </a:r>
          </a:p>
          <a:p>
            <a:pPr lvl="1"/>
            <a:r>
              <a:rPr lang="en-US" dirty="0" smtClean="0"/>
              <a:t>|     Union				01111101	{ 0, 2, 3, 4, 5, 6 }</a:t>
            </a:r>
          </a:p>
          <a:p>
            <a:pPr lvl="1"/>
            <a:r>
              <a:rPr lang="en-US" dirty="0" smtClean="0"/>
              <a:t>^	    Symmetric difference	00111100	{ 2, 3, 4, 5 }</a:t>
            </a:r>
          </a:p>
          <a:p>
            <a:pPr lvl="1"/>
            <a:r>
              <a:rPr lang="en-US" dirty="0" smtClean="0"/>
              <a:t>~	    Complement			10101010	{ 1, 3, 5, 7 }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89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Operations available in </a:t>
            </a:r>
            <a:r>
              <a:rPr lang="en-US" dirty="0"/>
              <a:t>C:–    </a:t>
            </a:r>
            <a:r>
              <a:rPr lang="en-US" dirty="0" smtClean="0">
                <a:sym typeface="Monaco" charset="0"/>
              </a:rPr>
              <a:t>&amp;</a:t>
            </a:r>
            <a:r>
              <a:rPr lang="en-US" dirty="0" smtClean="0"/>
              <a:t>,  </a:t>
            </a:r>
            <a:r>
              <a:rPr lang="en-US" dirty="0" smtClean="0">
                <a:sym typeface="Monaco" charset="0"/>
              </a:rPr>
              <a:t>|</a:t>
            </a:r>
            <a:r>
              <a:rPr lang="en-US" dirty="0" smtClean="0"/>
              <a:t>,  </a:t>
            </a:r>
            <a:r>
              <a:rPr lang="en-US" dirty="0" smtClean="0">
                <a:sym typeface="Monaco" charset="0"/>
              </a:rPr>
              <a:t>~</a:t>
            </a:r>
            <a:r>
              <a:rPr lang="en-US" dirty="0" smtClean="0"/>
              <a:t>,  </a:t>
            </a:r>
            <a:r>
              <a:rPr lang="en-US" dirty="0" smtClean="0">
                <a:sym typeface="Monaco" charset="0"/>
              </a:rPr>
              <a:t>^</a:t>
            </a:r>
            <a:r>
              <a:rPr lang="en-US" dirty="0" smtClean="0"/>
              <a:t> </a:t>
            </a:r>
          </a:p>
          <a:p>
            <a:pPr marL="552450" lvl="1" eaLnBrk="1" hangingPunct="1"/>
            <a:r>
              <a:rPr lang="en-US" dirty="0" smtClean="0"/>
              <a:t>Apply </a:t>
            </a:r>
            <a:r>
              <a:rPr lang="en-US" dirty="0"/>
              <a:t>to any “integral” data </a:t>
            </a:r>
            <a:r>
              <a:rPr lang="en-US" dirty="0" smtClean="0"/>
              <a:t>type–</a:t>
            </a:r>
            <a:endParaRPr lang="en-US" dirty="0"/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/>
              <a:t>View arguments as bit vectors</a:t>
            </a:r>
          </a:p>
          <a:p>
            <a:pPr marL="552450" lvl="1" eaLnBrk="1" hangingPunct="1"/>
            <a:r>
              <a:rPr lang="en-US" dirty="0"/>
              <a:t>Arguments applied </a:t>
            </a:r>
            <a:r>
              <a:rPr lang="en-US" dirty="0" smtClean="0"/>
              <a:t>bit-wise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Examples </a:t>
            </a:r>
            <a:r>
              <a:rPr lang="en-US" sz="2000" dirty="0"/>
              <a:t>(Char data type)</a:t>
            </a:r>
            <a:endParaRPr lang="en-US" dirty="0"/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dirty="0">
                <a:sym typeface="Monaco" charset="0"/>
              </a:rPr>
              <a:t>➙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0xBE</a:t>
            </a: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dirty="0">
                <a:sym typeface="Monaco" charset="0"/>
              </a:rPr>
              <a:t>➙ 1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0111110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dirty="0">
                <a:sym typeface="Monaco" charset="0"/>
              </a:rPr>
              <a:t>➙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xFF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dirty="0">
                <a:sym typeface="Monaco" charset="0"/>
              </a:rPr>
              <a:t>➙ 1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1111111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dirty="0">
                <a:sym typeface="Monaco" charset="0"/>
              </a:rPr>
              <a:t>➙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0x41</a:t>
            </a: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dirty="0">
                <a:sym typeface="Monaco" charset="0"/>
              </a:rPr>
              <a:t>➙ 0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1000001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dirty="0">
                <a:sym typeface="Monaco" charset="0"/>
              </a:rPr>
              <a:t>➙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0x7D</a:t>
            </a:r>
          </a:p>
          <a:p>
            <a:pPr marL="838200" lvl="2"/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 smtClean="0">
                <a:sym typeface="Monaco" charset="0"/>
              </a:rPr>
              <a:t>➙ 01111101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377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Contrast to logical operators</a:t>
            </a:r>
          </a:p>
          <a:p>
            <a:pPr marL="552450" lvl="1" eaLnBrk="1" hangingPunct="1"/>
            <a:r>
              <a:rPr lang="en-US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||, !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/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980002"/>
                </a:solidFill>
              </a:rPr>
              <a:t>Early </a:t>
            </a:r>
            <a:r>
              <a:rPr lang="en-US" dirty="0" smtClean="0">
                <a:solidFill>
                  <a:srgbClr val="980002"/>
                </a:solidFill>
              </a:rPr>
              <a:t>termination</a:t>
            </a:r>
            <a:endParaRPr lang="en-US" dirty="0">
              <a:solidFill>
                <a:srgbClr val="98000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4100512" cy="4972050"/>
          </a:xfrm>
        </p:spPr>
        <p:txBody>
          <a:bodyPr/>
          <a:lstStyle/>
          <a:p>
            <a:r>
              <a:rPr lang="en-US" dirty="0"/>
              <a:t>Examples </a:t>
            </a:r>
            <a:r>
              <a:rPr lang="en-US" sz="2400" dirty="0"/>
              <a:t>(char data type)</a:t>
            </a:r>
            <a:endParaRPr lang="en-US" dirty="0"/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</a:t>
            </a:r>
            <a:r>
              <a:rPr lang="en-US" dirty="0">
                <a:sym typeface="Monaco" charset="0"/>
              </a:rPr>
              <a:t>➙ 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</a:t>
            </a:r>
            <a:r>
              <a:rPr lang="en-US" dirty="0">
                <a:sym typeface="Monaco" charset="0"/>
              </a:rPr>
              <a:t>➙ 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</a:t>
            </a:r>
            <a:r>
              <a:rPr lang="en-US" dirty="0">
                <a:sym typeface="Monaco" charset="0"/>
              </a:rPr>
              <a:t>➙ 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</a:t>
            </a:r>
            <a:r>
              <a:rPr lang="en-US" dirty="0">
                <a:sym typeface="Monaco" charset="0"/>
              </a:rPr>
              <a:t>➙ 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</a:t>
            </a:r>
            <a:r>
              <a:rPr lang="en-US" dirty="0">
                <a:sym typeface="Monaco" charset="0"/>
              </a:rPr>
              <a:t>➙ 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p &amp;&amp; *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b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</a:br>
            <a:r>
              <a:rPr lang="en-US" sz="1800" dirty="0" err="1" smtClean="0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p -&gt; f</a:t>
            </a:r>
          </a:p>
          <a:p>
            <a:pPr marL="266700" lvl="1" indent="0">
              <a:buNone/>
            </a:pPr>
            <a:r>
              <a:rPr lang="en-US" sz="2000" dirty="0" smtClean="0"/>
              <a:t>		(avoids </a:t>
            </a:r>
            <a:r>
              <a:rPr lang="en-US" sz="2000" dirty="0"/>
              <a:t>null pointer access)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473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4"/>
            <a:ext cx="7896225" cy="5253781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Left Shift: 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x &lt;&lt; y</a:t>
            </a:r>
            <a:endParaRPr lang="en-US" dirty="0"/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 eaLnBrk="1" hangingPunct="1"/>
            <a:r>
              <a:rPr lang="en-US" dirty="0"/>
              <a:t>Throw away extra bits on left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x &gt;&gt; y</a:t>
            </a:r>
            <a:endParaRPr lang="en-US" dirty="0"/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 eaLnBrk="1" hangingPunct="1"/>
            <a:r>
              <a:rPr lang="en-US" dirty="0"/>
              <a:t>Throw away extra bits on right</a:t>
            </a:r>
          </a:p>
          <a:p>
            <a:pPr marL="552450" lvl="1" eaLnBrk="1" hangingPunct="1"/>
            <a:r>
              <a:rPr lang="en-US" dirty="0"/>
              <a:t>Logical shift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 dirty="0"/>
              <a:t>’s on left</a:t>
            </a:r>
          </a:p>
          <a:p>
            <a:pPr marL="552450" lvl="1" eaLnBrk="1" hangingPunct="1"/>
            <a:r>
              <a:rPr lang="en-US" dirty="0"/>
              <a:t>Arithmetic shift</a:t>
            </a:r>
          </a:p>
          <a:p>
            <a:pPr marL="838200" lvl="2" eaLnBrk="1" hangingPunct="1"/>
            <a:r>
              <a:rPr lang="en-US" dirty="0"/>
              <a:t>Replicate most significant bit on right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 eaLnBrk="1" hangingPunct="1"/>
            <a:r>
              <a:rPr lang="en-US" dirty="0"/>
              <a:t>Shift amount &lt; 0 or ≥ word </a:t>
            </a:r>
            <a:r>
              <a:rPr lang="en-US" dirty="0" smtClean="0"/>
              <a:t>size</a:t>
            </a:r>
          </a:p>
          <a:p>
            <a:pPr marL="552450" lvl="1" eaLnBrk="1" hangingPunct="1"/>
            <a:r>
              <a:rPr lang="en-US" dirty="0" smtClean="0"/>
              <a:t>Different machines behave differently</a:t>
            </a:r>
            <a:endParaRPr lang="en-US" dirty="0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2496" name="Slide Number Placeholder 6249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9458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9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54840" y="2895600"/>
            <a:ext cx="2647776" cy="36933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FFCC"/>
                </a:solidFill>
                <a:latin typeface="Calibri" pitchFamily="34" charset="0"/>
              </a:rPr>
              <a:t>Reading Assignment: §2.2</a:t>
            </a:r>
          </a:p>
        </p:txBody>
      </p:sp>
    </p:spTree>
    <p:extLst>
      <p:ext uri="{BB962C8B-B14F-4D97-AF65-F5344CB8AC3E}">
        <p14:creationId xmlns:p14="http://schemas.microsoft.com/office/powerpoint/2010/main" val="88010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Encoding integers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/>
          </p:nvPr>
        </p:nvGraphicFramePr>
        <p:xfrm>
          <a:off x="4046354" y="2117945"/>
          <a:ext cx="50101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354" y="2117945"/>
                        <a:ext cx="501015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>
            <p:extLst/>
          </p:nvPr>
        </p:nvGraphicFramePr>
        <p:xfrm>
          <a:off x="365503" y="2117945"/>
          <a:ext cx="32004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10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503" y="2117945"/>
                        <a:ext cx="320040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1275450" y="1736945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5239083" y="1736945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828862" y="2813513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8048062" y="3346913"/>
            <a:ext cx="10084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Sign Bit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607240"/>
            <a:ext cx="3321807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000" b="0" dirty="0" smtClean="0">
                <a:latin typeface="Calibri" pitchFamily="34" charset="0"/>
              </a:rPr>
              <a:t>§ 2.2.2 in Bryant and O’Hallaron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90525" y="3607240"/>
            <a:ext cx="3321807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000" b="0" dirty="0" smtClean="0">
                <a:latin typeface="Calibri" pitchFamily="34" charset="0"/>
              </a:rPr>
              <a:t>§ 2.2.3 in Bryant and O’Hallaron</a:t>
            </a:r>
          </a:p>
        </p:txBody>
      </p:sp>
      <p:sp>
        <p:nvSpPr>
          <p:cNvPr id="14" name="Action Button: Return 13">
            <a:hlinkClick r:id="" action="ppaction://hlinkshowjump?jump=lastslideviewed" highlightClick="1"/>
          </p:cNvPr>
          <p:cNvSpPr/>
          <p:nvPr/>
        </p:nvSpPr>
        <p:spPr bwMode="auto">
          <a:xfrm>
            <a:off x="8140700" y="5943600"/>
            <a:ext cx="457200" cy="457200"/>
          </a:xfrm>
          <a:prstGeom prst="actionButtonReturn">
            <a:avLst/>
          </a:prstGeom>
          <a:gradFill flip="none" rotWithShape="1">
            <a:gsLst>
              <a:gs pos="0">
                <a:srgbClr val="FF3737"/>
              </a:gs>
              <a:gs pos="50000">
                <a:srgbClr val="FF7575"/>
              </a:gs>
              <a:gs pos="100000">
                <a:srgbClr val="FF8F8F"/>
              </a:gs>
            </a:gsLst>
            <a:lin ang="16200000" scaled="1"/>
            <a:tileRect/>
          </a:gra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1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/>
      <p:bldP spid="1033" grpId="0"/>
      <p:bldP spid="1034" grpId="0" animBg="1"/>
      <p:bldP spid="1035" grpId="0"/>
      <p:bldP spid="7" grpId="0"/>
      <p:bldP spid="7" grpId="1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Encoding integers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 </a:t>
            </a:r>
            <a:r>
              <a:rPr lang="en-US" dirty="0" smtClean="0">
                <a:latin typeface="Courier New" pitchFamily="49" charset="0"/>
              </a:rPr>
              <a:t>short</a:t>
            </a:r>
            <a:r>
              <a:rPr lang="en-US" dirty="0" smtClean="0"/>
              <a:t> 2 bytes long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Sign bit</a:t>
            </a:r>
          </a:p>
          <a:p>
            <a:pPr lvl="1" eaLnBrk="1" hangingPunct="1">
              <a:defRPr/>
            </a:pPr>
            <a:r>
              <a:rPr lang="en-US" dirty="0" smtClean="0"/>
              <a:t>For 2’s complement, most significant bit indicates sign</a:t>
            </a:r>
          </a:p>
          <a:p>
            <a:pPr lvl="2" eaLnBrk="1" hangingPunct="1">
              <a:defRPr/>
            </a:pPr>
            <a:r>
              <a:rPr lang="en-US" dirty="0" smtClean="0"/>
              <a:t>0 for nonnegative</a:t>
            </a:r>
          </a:p>
          <a:p>
            <a:pPr lvl="2" eaLnBrk="1" hangingPunct="1">
              <a:defRPr/>
            </a:pPr>
            <a:r>
              <a:rPr lang="en-US" dirty="0" smtClean="0"/>
              <a:t>1 for negative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3622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90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10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1430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848600" y="2590800"/>
            <a:ext cx="714938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Bit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1674813" y="3584575"/>
          <a:ext cx="5640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Document" r:id="rId8" imgW="5969000" imgH="1016000" progId="Word.Document.8">
                  <p:embed/>
                </p:oleObj>
              </mc:Choice>
              <mc:Fallback>
                <p:oleObj name="Document" r:id="rId8" imgW="5969000" imgH="1016000" progId="Word.Document.8">
                  <p:embed/>
                  <p:pic>
                    <p:nvPicPr>
                      <p:cNvPr id="102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584575"/>
                        <a:ext cx="56403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5643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3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Binary Representations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Bits, Bytes, and Integers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89000" y="2438400"/>
            <a:ext cx="6858000" cy="2208213"/>
            <a:chOff x="0" y="0"/>
            <a:chExt cx="4320" cy="1391"/>
          </a:xfrm>
        </p:grpSpPr>
        <p:sp>
          <p:nvSpPr>
            <p:cNvPr id="41990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+mn-lt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991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+mn-lt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992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+mn-lt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993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+mn-lt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994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+mn-lt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995" name="Rectangle 10"/>
            <p:cNvSpPr>
              <a:spLocks/>
            </p:cNvSpPr>
            <p:nvPr/>
          </p:nvSpPr>
          <p:spPr bwMode="auto">
            <a:xfrm>
              <a:off x="0" y="1152"/>
              <a:ext cx="35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+mn-lt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41996" name="Rectangle 11"/>
            <p:cNvSpPr>
              <a:spLocks/>
            </p:cNvSpPr>
            <p:nvPr/>
          </p:nvSpPr>
          <p:spPr bwMode="auto">
            <a:xfrm>
              <a:off x="0" y="912"/>
              <a:ext cx="35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+mn-lt"/>
                  <a:ea typeface="Helvetica" charset="0"/>
                  <a:cs typeface="Helvetica" charset="0"/>
                  <a:sym typeface="Helvetica" charset="0"/>
                </a:rPr>
                <a:t>0.5V</a:t>
              </a:r>
            </a:p>
          </p:txBody>
        </p:sp>
        <p:sp>
          <p:nvSpPr>
            <p:cNvPr id="41997" name="Rectangle 12"/>
            <p:cNvSpPr>
              <a:spLocks/>
            </p:cNvSpPr>
            <p:nvPr/>
          </p:nvSpPr>
          <p:spPr bwMode="auto">
            <a:xfrm>
              <a:off x="0" y="528"/>
              <a:ext cx="35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+mn-lt"/>
                  <a:ea typeface="Helvetica" charset="0"/>
                  <a:cs typeface="Helvetica" charset="0"/>
                  <a:sym typeface="Helvetica" charset="0"/>
                </a:rPr>
                <a:t>2.8V</a:t>
              </a:r>
            </a:p>
          </p:txBody>
        </p:sp>
        <p:sp>
          <p:nvSpPr>
            <p:cNvPr id="41998" name="Rectangle 13"/>
            <p:cNvSpPr>
              <a:spLocks/>
            </p:cNvSpPr>
            <p:nvPr/>
          </p:nvSpPr>
          <p:spPr bwMode="auto">
            <a:xfrm>
              <a:off x="0" y="288"/>
              <a:ext cx="35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+mn-lt"/>
                  <a:ea typeface="Helvetica" charset="0"/>
                  <a:cs typeface="Helvetica" charset="0"/>
                  <a:sym typeface="Helvetica" charset="0"/>
                </a:rPr>
                <a:t>3.3V</a:t>
              </a:r>
            </a:p>
          </p:txBody>
        </p:sp>
        <p:sp>
          <p:nvSpPr>
            <p:cNvPr id="41999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+mn-lt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0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+mn-lt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1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+mn-lt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2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+mn-lt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3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+mn-lt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4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+mn-lt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5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+mn-lt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 useBgFill="1">
          <p:nvSpPr>
            <p:cNvPr id="42006" name="Rectangle 21"/>
            <p:cNvSpPr>
              <a:spLocks/>
            </p:cNvSpPr>
            <p:nvPr/>
          </p:nvSpPr>
          <p:spPr bwMode="auto">
            <a:xfrm>
              <a:off x="1204" y="0"/>
              <a:ext cx="106" cy="174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wrap="none" lIns="25400" tIns="0" rIns="2540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+mn-lt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2007" name="Rectangle 22"/>
            <p:cNvSpPr>
              <a:spLocks/>
            </p:cNvSpPr>
            <p:nvPr/>
          </p:nvSpPr>
          <p:spPr bwMode="auto">
            <a:xfrm>
              <a:off x="2740" y="0"/>
              <a:ext cx="106" cy="174"/>
            </a:xfrm>
            <a:prstGeom prst="rect">
              <a:avLst/>
            </a:prstGeom>
            <a:solidFill>
              <a:srgbClr val="FFFFCC"/>
            </a:solidFill>
            <a:ln w="25400">
              <a:noFill/>
              <a:miter lim="800000"/>
              <a:headEnd/>
              <a:tailEnd/>
            </a:ln>
          </p:spPr>
          <p:txBody>
            <a:bodyPr wrap="none" lIns="25400" tIns="0" rIns="2540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+mn-lt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42008" name="Rectangle 23"/>
            <p:cNvSpPr>
              <a:spLocks/>
            </p:cNvSpPr>
            <p:nvPr/>
          </p:nvSpPr>
          <p:spPr bwMode="auto">
            <a:xfrm>
              <a:off x="3983" y="0"/>
              <a:ext cx="106" cy="174"/>
            </a:xfrm>
            <a:prstGeom prst="rect">
              <a:avLst/>
            </a:prstGeom>
            <a:solidFill>
              <a:srgbClr val="FFFFCC"/>
            </a:solidFill>
            <a:ln w="25400">
              <a:noFill/>
              <a:miter lim="800000"/>
              <a:headEnd/>
              <a:tailEnd/>
            </a:ln>
          </p:spPr>
          <p:txBody>
            <a:bodyPr wrap="none" lIns="25400" tIns="0" rIns="2540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+mn-lt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2009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+mn-lt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10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+mn-lt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840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6510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Encoding example </a:t>
            </a:r>
            <a:r>
              <a:rPr lang="en-US" sz="2800" dirty="0" smtClean="0"/>
              <a:t>(continued)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52600" y="83820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/>
          </p:nvPr>
        </p:nvGraphicFramePr>
        <p:xfrm>
          <a:off x="1920875" y="1627188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4" imgW="5600700" imgH="5219700" progId="Word.Document.8">
                  <p:embed/>
                </p:oleObj>
              </mc:Choice>
              <mc:Fallback>
                <p:oleObj name="Document" r:id="rId4" imgW="5600700" imgH="5219700" progId="Word.Document.8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627188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9107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90513" y="1220788"/>
            <a:ext cx="4078287" cy="522446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400" dirty="0" smtClean="0"/>
              <a:t>Unsigned Values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b="0" i="1" dirty="0" err="1" smtClean="0"/>
              <a:t>UMin</a:t>
            </a:r>
            <a:r>
              <a:rPr lang="en-US" b="0" dirty="0" smtClean="0"/>
              <a:t>	=	0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dirty="0" smtClean="0"/>
              <a:t>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b="0" i="1" dirty="0" err="1" smtClean="0"/>
              <a:t>UMax</a:t>
            </a:r>
            <a:r>
              <a:rPr lang="en-US" dirty="0" smtClean="0"/>
              <a:t> 	=	 </a:t>
            </a:r>
            <a:r>
              <a:rPr lang="en-US" b="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dirty="0" smtClean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dirty="0" smtClean="0"/>
              <a:t>111…1</a:t>
            </a:r>
            <a:endParaRPr lang="en-US" sz="1600" dirty="0" smtClean="0"/>
          </a:p>
        </p:txBody>
      </p:sp>
      <p:sp>
        <p:nvSpPr>
          <p:cNvPr id="1075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62488" y="1220788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 smtClean="0"/>
              <a:t> </a:t>
            </a:r>
            <a:r>
              <a:rPr lang="en-US" sz="2400" dirty="0" smtClean="0"/>
              <a:t>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i="1" dirty="0" err="1"/>
              <a:t>TMin</a:t>
            </a:r>
            <a:r>
              <a:rPr lang="en-US" b="1" dirty="0" smtClean="0"/>
              <a:t>	=	</a:t>
            </a:r>
            <a:r>
              <a:rPr lang="en-US" dirty="0" smtClean="0"/>
              <a:t> –2</a:t>
            </a:r>
            <a:r>
              <a:rPr lang="en-US" i="1" baseline="30000" dirty="0" smtClean="0"/>
              <a:t>w</a:t>
            </a:r>
            <a:r>
              <a:rPr lang="en-US" baseline="30000" dirty="0" smtClean="0"/>
              <a:t>–1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dirty="0" smtClean="0"/>
              <a:t>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b="0" i="1" dirty="0" err="1" smtClean="0"/>
              <a:t>TMax</a:t>
            </a:r>
            <a:r>
              <a:rPr lang="en-US" dirty="0" smtClean="0"/>
              <a:t> 	=	 </a:t>
            </a:r>
            <a:r>
              <a:rPr lang="en-US" b="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dirty="0" smtClean="0"/>
              <a:t>011…1</a:t>
            </a:r>
          </a:p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400" dirty="0" smtClean="0"/>
              <a:t> Other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b="0" dirty="0" smtClean="0"/>
              <a:t>Minus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dirty="0" smtClean="0"/>
              <a:t>111…1</a:t>
            </a:r>
            <a:endParaRPr lang="en-US" sz="1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35919" y="4240152"/>
            <a:ext cx="5872163" cy="2313048"/>
            <a:chOff x="1295400" y="4240152"/>
            <a:chExt cx="5872163" cy="2313048"/>
          </a:xfrm>
        </p:grpSpPr>
        <p:graphicFrame>
          <p:nvGraphicFramePr>
            <p:cNvPr id="3074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1295400" y="4638675"/>
            <a:ext cx="5872163" cy="1914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Document" r:id="rId4" imgW="6083300" imgH="1943100" progId="Word.Document.8">
                    <p:embed/>
                  </p:oleObj>
                </mc:Choice>
                <mc:Fallback>
                  <p:oleObj name="Document" r:id="rId4" imgW="6083300" imgH="1943100" progId="Word.Document.8">
                    <p:embed/>
                    <p:pic>
                      <p:nvPicPr>
                        <p:cNvPr id="307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4638675"/>
                          <a:ext cx="5872163" cy="1914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1295400" y="4240152"/>
              <a:ext cx="2040495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2"/>
                  </a:solidFill>
                  <a:latin typeface="Calibri" pitchFamily="34" charset="0"/>
                </a:rPr>
                <a:t>Values for </a:t>
              </a:r>
              <a:r>
                <a:rPr lang="en-US" sz="2000" i="1" dirty="0">
                  <a:solidFill>
                    <a:schemeClr val="tx2"/>
                  </a:solidFill>
                  <a:latin typeface="Calibri" pitchFamily="34" charset="0"/>
                </a:rPr>
                <a:t>W</a:t>
              </a:r>
              <a:r>
                <a:rPr lang="en-US" sz="2000" dirty="0">
                  <a:solidFill>
                    <a:schemeClr val="tx2"/>
                  </a:solidFill>
                  <a:latin typeface="Calibri" pitchFamily="34" charset="0"/>
                </a:rPr>
                <a:t> = 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41339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  <p:bldP spid="10752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5975995" cy="6052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 smtClean="0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3330492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 smtClean="0"/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 smtClean="0"/>
              <a:t>|</a:t>
            </a:r>
            <a:r>
              <a:rPr lang="en-US" b="0" i="1" dirty="0" err="1" smtClean="0"/>
              <a:t>TMin</a:t>
            </a:r>
            <a:r>
              <a:rPr lang="en-US" b="0" i="1" dirty="0" smtClean="0"/>
              <a:t> </a:t>
            </a:r>
            <a:r>
              <a:rPr lang="en-US" b="0" dirty="0" smtClean="0"/>
              <a:t>|  = 	</a:t>
            </a:r>
            <a:r>
              <a:rPr lang="en-US" b="0" i="1" dirty="0" err="1" smtClean="0"/>
              <a:t>TMax</a:t>
            </a:r>
            <a:r>
              <a:rPr lang="en-US" b="0" dirty="0" smtClean="0"/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 smtClean="0"/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 smtClean="0"/>
              <a:t>UMax</a:t>
            </a:r>
            <a:r>
              <a:rPr lang="en-US" b="0" dirty="0" smtClean="0"/>
              <a:t>	=   2 * </a:t>
            </a:r>
            <a:r>
              <a:rPr lang="en-US" b="0" i="1" dirty="0" err="1" smtClean="0"/>
              <a:t>TMax</a:t>
            </a:r>
            <a:r>
              <a:rPr lang="en-US" b="0" dirty="0" smtClean="0"/>
              <a:t> + 1 	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4" imgW="8724900" imgH="1816100" progId="Word.Document.8">
                  <p:embed/>
                </p:oleObj>
              </mc:Choice>
              <mc:Fallback>
                <p:oleObj name="Document" r:id="rId4" imgW="8724900" imgH="1816100" progId="Word.Document.8">
                  <p:embed/>
                  <p:pic>
                    <p:nvPicPr>
                      <p:cNvPr id="40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00600" y="3330492"/>
            <a:ext cx="410201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4460875" algn="l"/>
                <a:tab pos="5435600" algn="r"/>
              </a:tabLst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#include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2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limits.h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200" b="0" dirty="0">
                <a:latin typeface="+mn-lt"/>
              </a:rPr>
              <a:t>Declares constants, e.g.,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ULONG_MAX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LONG_MIN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200" b="0" dirty="0">
                <a:latin typeface="+mn-lt"/>
              </a:rPr>
              <a:t>Values platform specific</a:t>
            </a:r>
          </a:p>
        </p:txBody>
      </p:sp>
    </p:spTree>
    <p:extLst>
      <p:ext uri="{BB962C8B-B14F-4D97-AF65-F5344CB8AC3E}">
        <p14:creationId xmlns:p14="http://schemas.microsoft.com/office/powerpoint/2010/main" val="3849719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smtClean="0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Equivalence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Same encodings for nonnegative values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Uniqueness</a:t>
            </a:r>
            <a:endParaRPr lang="en-US" i="1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Every bit pattern represents unique integer value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Each representable integer has unique bit encoding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 smtClean="0">
                <a:sym typeface="Symbol" pitchFamily="18" charset="2"/>
              </a:rPr>
              <a:t></a:t>
            </a:r>
            <a:r>
              <a:rPr lang="en-US" dirty="0" smtClean="0"/>
              <a:t> Can Invert Mappings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U2B(</a:t>
            </a:r>
            <a:r>
              <a:rPr lang="en-US" b="0" i="1" dirty="0" smtClean="0"/>
              <a:t>x</a:t>
            </a:r>
            <a:r>
              <a:rPr lang="en-US" dirty="0" smtClean="0"/>
              <a:t>)  =  B2U</a:t>
            </a:r>
            <a:r>
              <a:rPr lang="en-US" b="0" baseline="30000" dirty="0" smtClean="0"/>
              <a:t>-1</a:t>
            </a:r>
            <a:r>
              <a:rPr lang="en-US" dirty="0" smtClean="0"/>
              <a:t>(</a:t>
            </a:r>
            <a:r>
              <a:rPr lang="en-US" b="0" i="1" dirty="0" smtClean="0"/>
              <a:t>x</a:t>
            </a:r>
            <a:r>
              <a:rPr lang="en-US" dirty="0" smtClean="0"/>
              <a:t>)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 smtClean="0"/>
              <a:t>Bit pattern for unsigned integer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T2B(</a:t>
            </a:r>
            <a:r>
              <a:rPr lang="en-US" b="0" i="1" dirty="0" smtClean="0"/>
              <a:t>x</a:t>
            </a:r>
            <a:r>
              <a:rPr lang="en-US" dirty="0" smtClean="0"/>
              <a:t>)  =  B2T</a:t>
            </a:r>
            <a:r>
              <a:rPr lang="en-US" b="0" baseline="30000" dirty="0" smtClean="0"/>
              <a:t>-1</a:t>
            </a:r>
            <a:r>
              <a:rPr lang="en-US" dirty="0" smtClean="0"/>
              <a:t>(</a:t>
            </a:r>
            <a:r>
              <a:rPr lang="en-US" b="0" i="1" dirty="0" smtClean="0"/>
              <a:t>x</a:t>
            </a:r>
            <a:r>
              <a:rPr lang="en-US" dirty="0" smtClean="0"/>
              <a:t>)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 smtClean="0"/>
              <a:t>Bit pattern for two’s comp integer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Bits, Bytes, and Integers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 dirty="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7032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 smtClean="0"/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Bits, Bytes, and Integers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199" y="3407059"/>
            <a:ext cx="3806683" cy="36933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FFCC"/>
                </a:solidFill>
                <a:latin typeface="Calibri" pitchFamily="34" charset="0"/>
              </a:rPr>
              <a:t>Reading Assignment: §2.2 (continued)</a:t>
            </a:r>
          </a:p>
        </p:txBody>
      </p:sp>
    </p:spTree>
    <p:extLst>
      <p:ext uri="{BB962C8B-B14F-4D97-AF65-F5344CB8AC3E}">
        <p14:creationId xmlns:p14="http://schemas.microsoft.com/office/powerpoint/2010/main" val="29918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 txBox="1">
            <a:spLocks noChangeArrowheads="1"/>
          </p:cNvSpPr>
          <p:nvPr/>
        </p:nvSpPr>
        <p:spPr>
          <a:xfrm>
            <a:off x="4686257" y="3915016"/>
            <a:ext cx="3865160" cy="1941557"/>
          </a:xfrm>
          <a:prstGeom prst="rect">
            <a:avLst/>
          </a:prstGeom>
        </p:spPr>
        <p:txBody>
          <a:bodyPr vert="horz" wrap="none" lIns="90487" tIns="44450" rIns="90487" bIns="4445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227013" indent="-227013" defTabSz="4572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828800" algn="l"/>
                <a:tab pos="2235200" algn="l"/>
              </a:tabLst>
              <a:defRPr/>
            </a:pPr>
            <a:r>
              <a:rPr lang="en-US" sz="2000" dirty="0" smtClean="0"/>
              <a:t> </a:t>
            </a:r>
            <a:r>
              <a:rPr lang="en-US" sz="2400" kern="0" dirty="0">
                <a:latin typeface="Calibri" pitchFamily="34" charset="0"/>
              </a:rPr>
              <a:t>Two’s Complement Values</a:t>
            </a:r>
          </a:p>
          <a:p>
            <a:pPr marL="800100" lvl="1" indent="-342900" eaLnBrk="1" hangingPunct="1">
              <a:buClr>
                <a:srgbClr val="C0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  <a:defRPr/>
            </a:pPr>
            <a:r>
              <a:rPr lang="en-US" b="0" i="1" kern="0" dirty="0" err="1">
                <a:latin typeface="Calibri" pitchFamily="34" charset="0"/>
              </a:rPr>
              <a:t>T</a:t>
            </a:r>
            <a:r>
              <a:rPr lang="en-US" b="0" i="1" kern="0" baseline="-25000" dirty="0" err="1">
                <a:latin typeface="Calibri" pitchFamily="34" charset="0"/>
              </a:rPr>
              <a:t>Min</a:t>
            </a:r>
            <a:r>
              <a:rPr lang="en-US" b="0" i="1" kern="0" dirty="0">
                <a:latin typeface="Calibri" pitchFamily="34" charset="0"/>
              </a:rPr>
              <a:t>	=	 –2</a:t>
            </a:r>
            <a:r>
              <a:rPr lang="en-US" b="0" i="1" kern="0" baseline="30000" dirty="0">
                <a:latin typeface="Calibri" pitchFamily="34" charset="0"/>
              </a:rPr>
              <a:t>w–1</a:t>
            </a:r>
          </a:p>
          <a:p>
            <a:pPr lvl="2" eaLnBrk="1" hangingPunct="1">
              <a:spcBef>
                <a:spcPts val="450"/>
              </a:spcBef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100…0</a:t>
            </a:r>
          </a:p>
          <a:p>
            <a:pPr marL="800100" lvl="1" indent="-342900" eaLnBrk="1" hangingPunct="1">
              <a:buClr>
                <a:srgbClr val="C0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  <a:defRPr/>
            </a:pPr>
            <a:r>
              <a:rPr lang="en-US" b="0" i="1" kern="0" dirty="0" err="1">
                <a:latin typeface="Calibri" pitchFamily="34" charset="0"/>
              </a:rPr>
              <a:t>T</a:t>
            </a:r>
            <a:r>
              <a:rPr lang="en-US" b="0" i="1" kern="0" baseline="-25000" dirty="0" err="1">
                <a:latin typeface="Calibri" pitchFamily="34" charset="0"/>
              </a:rPr>
              <a:t>Max</a:t>
            </a:r>
            <a:r>
              <a:rPr lang="en-US" b="0" i="1" kern="0" dirty="0">
                <a:latin typeface="Calibri" pitchFamily="34" charset="0"/>
              </a:rPr>
              <a:t> 	=	 2</a:t>
            </a:r>
            <a:r>
              <a:rPr lang="en-US" b="0" i="1" kern="0" baseline="30000" dirty="0">
                <a:latin typeface="Calibri" pitchFamily="34" charset="0"/>
              </a:rPr>
              <a:t>w–1</a:t>
            </a:r>
            <a:r>
              <a:rPr lang="en-US" b="0" i="1" kern="0" dirty="0">
                <a:latin typeface="Calibri" pitchFamily="34" charset="0"/>
              </a:rPr>
              <a:t> – 1</a:t>
            </a:r>
          </a:p>
          <a:p>
            <a:pPr lvl="2" eaLnBrk="1" hangingPunct="1">
              <a:spcBef>
                <a:spcPts val="450"/>
              </a:spcBef>
              <a:tabLst>
                <a:tab pos="1714500" algn="l"/>
                <a:tab pos="2286000" algn="l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011…1</a:t>
            </a: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(Review) Encoding </a:t>
            </a:r>
            <a:r>
              <a:rPr lang="en-US" dirty="0" smtClean="0"/>
              <a:t>integers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/>
          </p:nvPr>
        </p:nvGraphicFramePr>
        <p:xfrm>
          <a:off x="4046354" y="2117945"/>
          <a:ext cx="50101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354" y="2117945"/>
                        <a:ext cx="501015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>
            <p:extLst/>
          </p:nvPr>
        </p:nvGraphicFramePr>
        <p:xfrm>
          <a:off x="365503" y="2117945"/>
          <a:ext cx="32004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10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503" y="2117945"/>
                        <a:ext cx="320040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1275450" y="1736945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5239083" y="1736945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828862" y="2813513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8048062" y="3346913"/>
            <a:ext cx="10084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Sign Bit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90513" y="3915016"/>
            <a:ext cx="4078287" cy="2530233"/>
          </a:xfrm>
          <a:prstGeom prst="rect">
            <a:avLst/>
          </a:prstGeom>
        </p:spPr>
        <p:txBody>
          <a:bodyPr lIns="90487" tIns="44450" rIns="90487" bIns="44450"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defTabSz="457200" rtl="0" eaLnBrk="1" fontAlgn="base" hangingPunct="1">
              <a:spcBef>
                <a:spcPts val="45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defTabSz="457200" rtl="0" eaLnBrk="1" fontAlgn="base" hangingPunct="1">
              <a:spcBef>
                <a:spcPts val="4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defTabSz="457200" rtl="0" eaLnBrk="1" fontAlgn="base" hangingPunct="1">
              <a:spcBef>
                <a:spcPts val="35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400" kern="0" dirty="0" smtClean="0"/>
              <a:t>Unsigned Values</a:t>
            </a:r>
          </a:p>
          <a:p>
            <a:pPr lvl="1">
              <a:tabLst>
                <a:tab pos="1828800" algn="l"/>
                <a:tab pos="2235200" algn="l"/>
              </a:tabLst>
              <a:defRPr/>
            </a:pPr>
            <a:r>
              <a:rPr lang="en-US" b="0" i="1" kern="0" dirty="0" err="1" smtClean="0"/>
              <a:t>U</a:t>
            </a:r>
            <a:r>
              <a:rPr lang="en-US" b="0" i="1" kern="0" baseline="-25000" dirty="0" err="1" smtClean="0"/>
              <a:t>Min</a:t>
            </a:r>
            <a:r>
              <a:rPr lang="en-US" b="0" kern="0" dirty="0" smtClean="0"/>
              <a:t>	=	0</a:t>
            </a:r>
          </a:p>
          <a:p>
            <a:pPr lvl="2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b="0" kern="0" dirty="0" smtClean="0"/>
              <a:t>000…0</a:t>
            </a:r>
          </a:p>
          <a:p>
            <a:pPr lvl="1">
              <a:tabLst>
                <a:tab pos="1828800" algn="l"/>
                <a:tab pos="2235200" algn="l"/>
              </a:tabLst>
              <a:defRPr/>
            </a:pPr>
            <a:r>
              <a:rPr lang="en-US" b="0" i="1" kern="0" dirty="0" err="1" smtClean="0"/>
              <a:t>U</a:t>
            </a:r>
            <a:r>
              <a:rPr lang="en-US" b="0" i="1" kern="0" baseline="-25000" dirty="0" err="1" smtClean="0"/>
              <a:t>Max</a:t>
            </a:r>
            <a:r>
              <a:rPr lang="en-US" b="0" kern="0" dirty="0" smtClean="0"/>
              <a:t> 	=	 2</a:t>
            </a:r>
            <a:r>
              <a:rPr lang="en-US" b="0" i="1" kern="0" baseline="30000" dirty="0" smtClean="0"/>
              <a:t>w</a:t>
            </a:r>
            <a:r>
              <a:rPr lang="en-US" b="0" kern="0" dirty="0" smtClean="0"/>
              <a:t> – 1</a:t>
            </a:r>
          </a:p>
          <a:p>
            <a:pPr lvl="2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b="0" kern="0" dirty="0" smtClean="0"/>
              <a:t>111…1</a:t>
            </a:r>
            <a:endParaRPr lang="en-US" sz="1600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4241633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Oval 5"/>
          <p:cNvSpPr/>
          <p:nvPr/>
        </p:nvSpPr>
        <p:spPr bwMode="auto">
          <a:xfrm>
            <a:off x="2514600" y="1854063"/>
            <a:ext cx="4114800" cy="41148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 useBgFill="1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(Review) Signed </a:t>
            </a:r>
            <a:r>
              <a:rPr lang="en-US" i="1" dirty="0" smtClean="0"/>
              <a:t>vs.</a:t>
            </a:r>
            <a:r>
              <a:rPr lang="en-US" dirty="0" smtClean="0"/>
              <a:t> Unsigned</a:t>
            </a:r>
            <a:endParaRPr lang="en-US" dirty="0"/>
          </a:p>
        </p:txBody>
      </p:sp>
      <p:sp useBgFill="1"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Bits, Bytes, and Integers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13490" y="1570166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defRPr sz="1800">
                <a:latin typeface="Calibri" pitchFamily="34" charset="0"/>
              </a:defRPr>
            </a:lvl1pPr>
          </a:lstStyle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97594" y="5943600"/>
            <a:ext cx="348813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err="1" smtClean="0">
                <a:latin typeface="Calibri" pitchFamily="34" charset="0"/>
              </a:rPr>
              <a:t>T</a:t>
            </a:r>
            <a:r>
              <a:rPr lang="en-US" sz="1800" baseline="-25000" dirty="0" err="1" smtClean="0">
                <a:latin typeface="Calibri" pitchFamily="34" charset="0"/>
              </a:rPr>
              <a:t>min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6800" y="1598155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defRPr sz="1800">
                <a:latin typeface="Calibri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98388" y="1708665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defRPr sz="1800">
                <a:latin typeface="Calibri" pitchFamily="34" charset="0"/>
              </a:defRPr>
            </a:lvl1pPr>
          </a:lstStyle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62552" y="5943599"/>
            <a:ext cx="371448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defRPr sz="1800">
                <a:latin typeface="Calibri" pitchFamily="34" charset="0"/>
              </a:defRPr>
            </a:lvl1pPr>
          </a:lstStyle>
          <a:p>
            <a:r>
              <a:rPr lang="en-US" dirty="0" err="1" smtClean="0"/>
              <a:t>T</a:t>
            </a:r>
            <a:r>
              <a:rPr lang="en-US" baseline="-25000" dirty="0" err="1" smtClean="0"/>
              <a:t>max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572000" y="1847164"/>
            <a:ext cx="1" cy="41148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977414" y="1329598"/>
            <a:ext cx="42018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defRPr sz="1800">
                <a:latin typeface="Calibri" pitchFamily="34" charset="0"/>
              </a:defRPr>
            </a:lvl1pPr>
          </a:lstStyle>
          <a:p>
            <a:r>
              <a:rPr lang="en-US" dirty="0" err="1" smtClean="0"/>
              <a:t>U</a:t>
            </a:r>
            <a:r>
              <a:rPr lang="en-US" baseline="-25000" dirty="0" err="1" smtClean="0"/>
              <a:t>max</a:t>
            </a:r>
            <a:endParaRPr lang="en-US" dirty="0"/>
          </a:p>
        </p:txBody>
      </p:sp>
      <p:sp useBgFill="1">
        <p:nvSpPr>
          <p:cNvPr id="23" name="Oval 22"/>
          <p:cNvSpPr/>
          <p:nvPr/>
        </p:nvSpPr>
        <p:spPr bwMode="auto">
          <a:xfrm>
            <a:off x="2628900" y="1968363"/>
            <a:ext cx="3886200" cy="3886200"/>
          </a:xfrm>
          <a:prstGeom prst="ellipse">
            <a:avLst/>
          </a:prstGeom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81800" y="3588297"/>
            <a:ext cx="1335687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Positive </a:t>
            </a:r>
            <a:r>
              <a:rPr lang="en-US" sz="1800" dirty="0" err="1" smtClean="0">
                <a:latin typeface="Calibri" pitchFamily="34" charset="0"/>
              </a:rPr>
              <a:t>ints</a:t>
            </a:r>
            <a:endParaRPr lang="en-US" sz="1800" dirty="0" smtClean="0">
              <a:latin typeface="Calibri" pitchFamily="34" charset="0"/>
            </a:endParaRPr>
          </a:p>
          <a:p>
            <a:pPr algn="ctr"/>
            <a:r>
              <a:rPr lang="en-US" sz="1800" dirty="0" smtClean="0">
                <a:latin typeface="Calibri" pitchFamily="34" charset="0"/>
              </a:rPr>
              <a:t>0 .. </a:t>
            </a:r>
            <a:r>
              <a:rPr lang="en-US" sz="1800" dirty="0" err="1" smtClean="0">
                <a:latin typeface="Calibri" pitchFamily="34" charset="0"/>
              </a:rPr>
              <a:t>T</a:t>
            </a:r>
            <a:r>
              <a:rPr lang="en-US" sz="1800" baseline="-25000" dirty="0" err="1" smtClean="0">
                <a:latin typeface="Calibri" pitchFamily="34" charset="0"/>
              </a:rPr>
              <a:t>max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1036" y="3581398"/>
            <a:ext cx="1429494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Negative </a:t>
            </a:r>
            <a:r>
              <a:rPr lang="en-US" sz="1800" dirty="0" err="1" smtClean="0">
                <a:latin typeface="Calibri" pitchFamily="34" charset="0"/>
              </a:rPr>
              <a:t>ints</a:t>
            </a:r>
            <a:endParaRPr lang="en-US" sz="1800" dirty="0" smtClean="0">
              <a:latin typeface="Calibri" pitchFamily="34" charset="0"/>
            </a:endParaRPr>
          </a:p>
          <a:p>
            <a:pPr algn="ctr"/>
            <a:r>
              <a:rPr lang="en-US" sz="1800" dirty="0" smtClean="0">
                <a:latin typeface="Calibri" pitchFamily="34" charset="0"/>
              </a:rPr>
              <a:t>–1 .. </a:t>
            </a:r>
            <a:r>
              <a:rPr lang="en-US" sz="1800" dirty="0" err="1" smtClean="0">
                <a:latin typeface="Calibri" pitchFamily="34" charset="0"/>
              </a:rPr>
              <a:t>T</a:t>
            </a:r>
            <a:r>
              <a:rPr lang="en-US" sz="1800" baseline="-25000" dirty="0" err="1" smtClean="0">
                <a:latin typeface="Calibri" pitchFamily="34" charset="0"/>
              </a:rPr>
              <a:t>min</a:t>
            </a:r>
            <a:endParaRPr lang="en-US" sz="1800" baseline="-25000" dirty="0" smtClean="0"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53708" y="6234499"/>
            <a:ext cx="636585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800" dirty="0" err="1" smtClean="0">
                <a:latin typeface="Calibri" pitchFamily="34" charset="0"/>
              </a:rPr>
              <a:t>U</a:t>
            </a:r>
            <a:r>
              <a:rPr lang="en-US" sz="1800" baseline="-25000" dirty="0" err="1" smtClean="0">
                <a:latin typeface="Calibri" pitchFamily="34" charset="0"/>
              </a:rPr>
              <a:t>max</a:t>
            </a:r>
            <a:r>
              <a:rPr lang="en-US" sz="1800" dirty="0" smtClean="0">
                <a:latin typeface="Calibri" pitchFamily="34" charset="0"/>
              </a:rPr>
              <a:t>/2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9120" y="4235419"/>
            <a:ext cx="1613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Unsigned</a:t>
            </a:r>
            <a:r>
              <a:rPr lang="en-US" sz="1800" dirty="0">
                <a:latin typeface="Calibri" pitchFamily="34" charset="0"/>
              </a:rPr>
              <a:t/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dirty="0" err="1">
                <a:latin typeface="Calibri" pitchFamily="34" charset="0"/>
              </a:rPr>
              <a:t>U</a:t>
            </a:r>
            <a:r>
              <a:rPr lang="en-US" sz="1800" baseline="-25000" dirty="0" err="1">
                <a:latin typeface="Calibri" pitchFamily="34" charset="0"/>
              </a:rPr>
              <a:t>max</a:t>
            </a:r>
            <a:r>
              <a:rPr lang="en-US" sz="1800" dirty="0">
                <a:latin typeface="Calibri" pitchFamily="34" charset="0"/>
              </a:rPr>
              <a:t>/2</a:t>
            </a:r>
            <a:r>
              <a:rPr lang="en-US" sz="1800" dirty="0" smtClean="0">
                <a:latin typeface="Calibri" pitchFamily="34" charset="0"/>
              </a:rPr>
              <a:t>) .. </a:t>
            </a:r>
            <a:r>
              <a:rPr lang="en-US" sz="1800" dirty="0" err="1" smtClean="0">
                <a:latin typeface="Calibri" pitchFamily="34" charset="0"/>
              </a:rPr>
              <a:t>U</a:t>
            </a:r>
            <a:r>
              <a:rPr lang="en-US" sz="1800" baseline="-25000" dirty="0" err="1" smtClean="0">
                <a:latin typeface="Calibri" pitchFamily="34" charset="0"/>
              </a:rPr>
              <a:t>max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38600" y="1598155"/>
            <a:ext cx="232436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defRPr sz="1800">
                <a:latin typeface="Calibri" pitchFamily="34" charset="0"/>
              </a:defRPr>
            </a:lvl1pPr>
          </a:lstStyle>
          <a:p>
            <a:r>
              <a:rPr lang="en-US" dirty="0" smtClean="0"/>
              <a:t>–1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00500" y="4227729"/>
            <a:ext cx="131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Unsigned</a:t>
            </a:r>
            <a:r>
              <a:rPr lang="en-US" sz="1800" dirty="0">
                <a:latin typeface="Calibri" pitchFamily="34" charset="0"/>
              </a:rPr>
              <a:t/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0 .. (</a:t>
            </a:r>
            <a:r>
              <a:rPr lang="en-US" sz="1800" dirty="0" err="1" smtClean="0">
                <a:latin typeface="Calibri" pitchFamily="34" charset="0"/>
              </a:rPr>
              <a:t>U</a:t>
            </a:r>
            <a:r>
              <a:rPr lang="en-US" sz="1800" baseline="-25000" dirty="0" err="1" smtClean="0">
                <a:latin typeface="Calibri" pitchFamily="34" charset="0"/>
              </a:rPr>
              <a:t>max</a:t>
            </a:r>
            <a:r>
              <a:rPr lang="en-US" sz="1800" dirty="0" smtClean="0">
                <a:latin typeface="Calibri" pitchFamily="34" charset="0"/>
              </a:rPr>
              <a:t>/2)</a:t>
            </a:r>
          </a:p>
        </p:txBody>
      </p:sp>
    </p:spTree>
    <p:extLst>
      <p:ext uri="{BB962C8B-B14F-4D97-AF65-F5344CB8AC3E}">
        <p14:creationId xmlns:p14="http://schemas.microsoft.com/office/powerpoint/2010/main" val="314004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22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0" y="1674812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8" y="2949574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Mapping Between Signed &amp; Unsigned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idx="1"/>
          </p:nvPr>
        </p:nvSpPr>
        <p:spPr>
          <a:xfrm>
            <a:off x="290513" y="5257800"/>
            <a:ext cx="8656855" cy="129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Mappings between unsigned and two’s complement numbers:–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keep same bit representations and reinterpret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262276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37858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2947306" y="4818063"/>
            <a:ext cx="292009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0526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 smtClean="0"/>
              <a:t>Mapping Signed </a:t>
            </a:r>
            <a:r>
              <a:rPr lang="en-US" dirty="0" smtClean="0">
                <a:sym typeface="Symbol" pitchFamily="18" charset="2"/>
              </a:rPr>
              <a:t></a:t>
            </a:r>
            <a:r>
              <a:rPr lang="en-US" dirty="0" smtClean="0"/>
              <a:t> Unsigned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379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4275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 smtClean="0"/>
              <a:t>Mapping Signed </a:t>
            </a:r>
            <a:r>
              <a:rPr lang="en-US" dirty="0" smtClean="0">
                <a:sym typeface="Symbol" pitchFamily="18" charset="2"/>
              </a:rPr>
              <a:t></a:t>
            </a:r>
            <a:r>
              <a:rPr lang="en-US" dirty="0" smtClean="0"/>
              <a:t> Unsigned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>
            <p:extLst/>
          </p:nvPr>
        </p:nvGraphicFramePr>
        <p:xfrm>
          <a:off x="3733800" y="987552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>
            <p:extLst/>
          </p:nvPr>
        </p:nvGraphicFramePr>
        <p:xfrm>
          <a:off x="7010400" y="100584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 smtClean="0">
                  <a:latin typeface="Calibri" pitchFamily="34" charset="0"/>
                </a:rPr>
                <a:t>+/- 16</a:t>
              </a:r>
              <a:endParaRPr lang="en-US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768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Byte = 8 bits</a:t>
            </a:r>
          </a:p>
          <a:p>
            <a:pPr marL="552450" lvl="1" eaLnBrk="1" hangingPunct="1"/>
            <a:r>
              <a:rPr lang="en-US" dirty="0"/>
              <a:t>Binary 00000000</a:t>
            </a:r>
            <a:r>
              <a:rPr lang="en-US" baseline="-6000" dirty="0"/>
              <a:t>2</a:t>
            </a:r>
            <a:r>
              <a:rPr lang="en-US" dirty="0"/>
              <a:t> to 11111111</a:t>
            </a:r>
            <a:r>
              <a:rPr lang="en-US" baseline="-6000" dirty="0"/>
              <a:t>2</a:t>
            </a:r>
            <a:endParaRPr lang="en-US" dirty="0"/>
          </a:p>
          <a:p>
            <a:pPr marL="552450" lvl="1" eaLnBrk="1" hangingPunct="1"/>
            <a:r>
              <a:rPr lang="en-US" dirty="0"/>
              <a:t>Decimal: 0</a:t>
            </a:r>
            <a:r>
              <a:rPr lang="en-US" baseline="-6000" dirty="0"/>
              <a:t>10</a:t>
            </a:r>
            <a:r>
              <a:rPr lang="en-US" dirty="0"/>
              <a:t> to </a:t>
            </a:r>
            <a:r>
              <a:rPr lang="en-US" dirty="0" smtClean="0"/>
              <a:t>255</a:t>
            </a:r>
            <a:r>
              <a:rPr lang="en-US" baseline="-6000" dirty="0" smtClean="0"/>
              <a:t>10</a:t>
            </a:r>
            <a:endParaRPr lang="en-US" dirty="0" smtClean="0"/>
          </a:p>
          <a:p>
            <a:pPr marL="552450" lvl="1" eaLnBrk="1" hangingPunct="1"/>
            <a:r>
              <a:rPr lang="en-US" dirty="0"/>
              <a:t>Hexadecimal 00</a:t>
            </a:r>
            <a:r>
              <a:rPr lang="en-US" baseline="-6000" dirty="0"/>
              <a:t>16</a:t>
            </a:r>
            <a:r>
              <a:rPr lang="en-US" dirty="0"/>
              <a:t> to FF</a:t>
            </a:r>
            <a:r>
              <a:rPr lang="en-US" baseline="-6000" dirty="0"/>
              <a:t>16</a:t>
            </a:r>
            <a:endParaRPr lang="en-US" dirty="0"/>
          </a:p>
          <a:p>
            <a:pPr marL="838200" lvl="2" eaLnBrk="1" hangingPunct="1"/>
            <a:r>
              <a:rPr lang="en-US" dirty="0"/>
              <a:t>Base 16 number representation</a:t>
            </a:r>
          </a:p>
          <a:p>
            <a:pPr marL="838200" lvl="2" eaLnBrk="1" hangingPunct="1"/>
            <a:r>
              <a:rPr lang="en-US" dirty="0"/>
              <a:t>Use characters ‘0’ to ‘9’ and ‘A’ to ‘F’</a:t>
            </a:r>
          </a:p>
          <a:p>
            <a:pPr marL="838200" lvl="2" eaLnBrk="1" hangingPunct="1"/>
            <a:r>
              <a:rPr lang="en-US" dirty="0"/>
              <a:t>Write FA1D37B</a:t>
            </a:r>
            <a:r>
              <a:rPr lang="en-US" baseline="-6000" dirty="0"/>
              <a:t>16</a:t>
            </a:r>
            <a:r>
              <a:rPr lang="en-US" dirty="0"/>
              <a:t> in C </a:t>
            </a:r>
            <a:r>
              <a:rPr lang="en-US" dirty="0" smtClean="0"/>
              <a:t>as</a:t>
            </a:r>
          </a:p>
          <a:p>
            <a:pPr marL="1295400" lvl="3"/>
            <a:r>
              <a:rPr lang="en-US" dirty="0" smtClean="0"/>
              <a:t>0xFA1D37B</a:t>
            </a:r>
          </a:p>
          <a:p>
            <a:pPr marL="1295400" lvl="3"/>
            <a:r>
              <a:rPr lang="en-US" dirty="0" smtClean="0"/>
              <a:t>0xfa1d37b </a:t>
            </a:r>
          </a:p>
          <a:p>
            <a:pPr marL="1181100" lvl="3" eaLnBrk="1" hangingPunct="1">
              <a:buNone/>
            </a:pPr>
            <a:endParaRPr lang="en-US" dirty="0"/>
          </a:p>
        </p:txBody>
      </p:sp>
      <p:sp>
        <p:nvSpPr>
          <p:cNvPr id="43010" name="Footer Placeholder 4300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Bits, Bytes, and Integers</a:t>
            </a:r>
            <a:endParaRPr lang="en-US" dirty="0"/>
          </a:p>
        </p:txBody>
      </p:sp>
      <p:sp>
        <p:nvSpPr>
          <p:cNvPr id="43011" name="Date Placeholder 430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3035" name="Slide Number Placeholder 4303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53200" y="1106488"/>
            <a:ext cx="1851025" cy="4591050"/>
            <a:chOff x="0" y="0"/>
            <a:chExt cx="1166" cy="289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43161" name="Rectangle 8"/>
                <p:cNvSpPr>
                  <a:spLocks/>
                </p:cNvSpPr>
                <p:nvPr/>
              </p:nvSpPr>
              <p:spPr bwMode="auto">
                <a:xfrm>
                  <a:off x="0" y="41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43159" name="Rectangle 11"/>
                <p:cNvSpPr>
                  <a:spLocks/>
                </p:cNvSpPr>
                <p:nvPr/>
              </p:nvSpPr>
              <p:spPr bwMode="auto">
                <a:xfrm>
                  <a:off x="0" y="41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4315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43155" name="Rectangle 17"/>
                <p:cNvSpPr>
                  <a:spLocks/>
                </p:cNvSpPr>
                <p:nvPr/>
              </p:nvSpPr>
              <p:spPr bwMode="auto">
                <a:xfrm>
                  <a:off x="0" y="41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43153" name="Rectangle 20"/>
                <p:cNvSpPr>
                  <a:spLocks/>
                </p:cNvSpPr>
                <p:nvPr/>
              </p:nvSpPr>
              <p:spPr bwMode="auto">
                <a:xfrm>
                  <a:off x="0" y="41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576" y="145"/>
                <a:ext cx="528" cy="224"/>
                <a:chOff x="0" y="1"/>
                <a:chExt cx="528" cy="224"/>
              </a:xfrm>
            </p:grpSpPr>
            <p:sp>
              <p:nvSpPr>
                <p:cNvPr id="4315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2" name="Rectangle 24"/>
                <p:cNvSpPr>
                  <a:spLocks/>
                </p:cNvSpPr>
                <p:nvPr/>
              </p:nvSpPr>
              <p:spPr bwMode="auto">
                <a:xfrm>
                  <a:off x="42" y="1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4314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4314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4314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4314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4314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4313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4313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4313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4313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4313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4312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4312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4312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4312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4312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25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4311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4311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4311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4311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29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4311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0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4310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4310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4310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4310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3014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4310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3015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4309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019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4309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020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4309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021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4309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3022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4309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3023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4308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3024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4308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3025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4308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3026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4308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3027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4308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43028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4307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43029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4307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43030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4307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43031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4307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43032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4307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43033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4306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43034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4306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dirty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6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4301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4301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4301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548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0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52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52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19200" y="3657600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19200" y="4114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105400" y="4495800"/>
            <a:ext cx="3352800" cy="1219200"/>
            <a:chOff x="576" y="3072"/>
            <a:chExt cx="2112" cy="768"/>
          </a:xfrm>
          <a:solidFill>
            <a:srgbClr val="CDF1C5"/>
          </a:solidFill>
        </p:grpSpPr>
        <p:sp>
          <p:nvSpPr>
            <p:cNvPr id="5134" name="Rectangle 40"/>
            <p:cNvSpPr>
              <a:spLocks noChangeArrowheads="1"/>
            </p:cNvSpPr>
            <p:nvPr/>
          </p:nvSpPr>
          <p:spPr bwMode="auto">
            <a:xfrm>
              <a:off x="576" y="3072"/>
              <a:ext cx="2112" cy="768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endParaRPr lang="en-US"/>
            </a:p>
          </p:txBody>
        </p:sp>
        <p:graphicFrame>
          <p:nvGraphicFramePr>
            <p:cNvPr id="5122" name="Object 41"/>
            <p:cNvGraphicFramePr>
              <a:graphicFrameLocks noChangeAspect="1"/>
            </p:cNvGraphicFramePr>
            <p:nvPr/>
          </p:nvGraphicFramePr>
          <p:xfrm>
            <a:off x="864" y="3216"/>
            <a:ext cx="139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Equation" r:id="rId4" imgW="2209800" imgH="609600" progId="Equation.3">
                    <p:embed/>
                  </p:oleObj>
                </mc:Choice>
                <mc:Fallback>
                  <p:oleObj name="Equation" r:id="rId4" imgW="2209800" imgH="609600" progId="Equation.3">
                    <p:embed/>
                    <p:pic>
                      <p:nvPicPr>
                        <p:cNvPr id="5122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216"/>
                          <a:ext cx="139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Relation between Signed &amp; Unsigned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V="1">
            <a:off x="1828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582613" y="5257800"/>
            <a:ext cx="2880725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Large negative weight</a:t>
            </a:r>
          </a:p>
          <a:p>
            <a:pPr algn="ctr"/>
            <a:r>
              <a:rPr lang="en-US" b="0" i="1" dirty="0" smtClean="0">
                <a:latin typeface="Calibri" pitchFamily="34" charset="0"/>
                <a:sym typeface="Symbol" pitchFamily="18" charset="2"/>
              </a:rPr>
              <a:t>becomes</a:t>
            </a:r>
            <a:endParaRPr lang="en-US" b="0" i="1" dirty="0">
              <a:latin typeface="Calibri" pitchFamily="34" charset="0"/>
              <a:sym typeface="Symbol" pitchFamily="18" charset="2"/>
            </a:endParaRPr>
          </a:p>
          <a:p>
            <a:pPr algn="ctr"/>
            <a:r>
              <a:rPr lang="en-US" dirty="0">
                <a:latin typeface="Calibri" pitchFamily="34" charset="0"/>
              </a:rPr>
              <a:t>Large positive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74650" y="1586707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322638" y="2861469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38403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675314" y="3124200"/>
            <a:ext cx="457200" cy="1828800"/>
          </a:xfrm>
          <a:prstGeom prst="rect">
            <a:avLst/>
          </a:prstGeom>
          <a:solidFill>
            <a:srgbClr val="CDF1C5"/>
          </a:solidFill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998914" y="3124200"/>
            <a:ext cx="457200" cy="1828800"/>
          </a:xfrm>
          <a:prstGeom prst="rect">
            <a:avLst/>
          </a:prstGeom>
          <a:solidFill>
            <a:srgbClr val="CDF1C5"/>
          </a:solidFill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998914" y="4953000"/>
            <a:ext cx="457200" cy="1524000"/>
          </a:xfrm>
          <a:prstGeom prst="rect">
            <a:avLst/>
          </a:prstGeom>
          <a:solidFill>
            <a:srgbClr val="EFBFBF"/>
          </a:solidFill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675314" y="1600200"/>
            <a:ext cx="457200" cy="1524000"/>
          </a:xfrm>
          <a:prstGeom prst="rect">
            <a:avLst/>
          </a:prstGeom>
          <a:solidFill>
            <a:srgbClr val="EFBFBF"/>
          </a:solidFill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075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3160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227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075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3101976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227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075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3089276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TMin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075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160714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075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3160714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903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903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903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903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903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227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227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227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6208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6132514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6132514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r>
              <a:rPr lang="en-US" b="0" dirty="0">
                <a:latin typeface="Calibri" pitchFamily="34" charset="0"/>
              </a:rPr>
              <a:t> –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6208714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6208714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r>
              <a:rPr lang="en-US" b="0" i="1" dirty="0">
                <a:latin typeface="Calibri" pitchFamily="34" charset="0"/>
              </a:rPr>
              <a:t>  </a:t>
            </a:r>
            <a:r>
              <a:rPr lang="en-US" b="0" dirty="0">
                <a:latin typeface="Calibri" pitchFamily="34" charset="0"/>
              </a:rPr>
              <a:t>+ 1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685801" y="4549775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2’s </a:t>
            </a:r>
            <a:r>
              <a:rPr lang="en-US" sz="2000" b="0" dirty="0" smtClean="0">
                <a:latin typeface="Calibri" pitchFamily="34" charset="0"/>
              </a:rPr>
              <a:t>Complement Range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2971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7564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7753352" y="2895600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2’s Comp.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Unsigned</a:t>
            </a:r>
          </a:p>
          <a:p>
            <a:pPr lvl="1" eaLnBrk="1" hangingPunct="1">
              <a:defRPr/>
            </a:pPr>
            <a:r>
              <a:rPr lang="en-US" smtClean="0"/>
              <a:t>Ordering Inversion</a:t>
            </a:r>
          </a:p>
          <a:p>
            <a:pPr lvl="1" eaLnBrk="1" hangingPunct="1">
              <a:defRPr/>
            </a:pPr>
            <a:r>
              <a:rPr lang="en-US" smtClean="0"/>
              <a:t>Negative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Big Positive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986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3231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</a:t>
            </a:r>
            <a:r>
              <a:rPr lang="en-US" i="1" dirty="0" smtClean="0"/>
              <a:t>vs.</a:t>
            </a:r>
            <a:r>
              <a:rPr lang="en-US" dirty="0" smtClean="0"/>
              <a:t> unsigned in 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853487" cy="5395068"/>
          </a:xfrm>
        </p:spPr>
        <p:txBody>
          <a:bodyPr lIns="90487" tIns="44450" rIns="90487" bIns="44450">
            <a:normAutofit fontScale="92500"/>
          </a:bodyPr>
          <a:lstStyle/>
          <a:p>
            <a:pPr eaLnBrk="1" hangingPunct="1">
              <a:defRPr/>
            </a:pPr>
            <a:r>
              <a:rPr lang="en-US" dirty="0" smtClean="0"/>
              <a:t>Constants</a:t>
            </a:r>
          </a:p>
          <a:p>
            <a:pPr lvl="1" eaLnBrk="1" hangingPunct="1">
              <a:defRPr/>
            </a:pPr>
            <a:r>
              <a:rPr lang="en-US" dirty="0" smtClean="0"/>
              <a:t>By default are considered to be signed integers</a:t>
            </a:r>
          </a:p>
          <a:p>
            <a:pPr lvl="1" eaLnBrk="1" hangingPunct="1">
              <a:defRPr/>
            </a:pPr>
            <a:r>
              <a:rPr lang="en-US" dirty="0" smtClean="0"/>
              <a:t>Unsigned if have “U” as suffix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0U, 4294967259U</a:t>
            </a:r>
          </a:p>
          <a:p>
            <a:pPr eaLnBrk="1" hangingPunct="1">
              <a:defRPr/>
            </a:pPr>
            <a:r>
              <a:rPr lang="en-US" dirty="0" smtClean="0"/>
              <a:t>Casting</a:t>
            </a:r>
          </a:p>
          <a:p>
            <a:pPr lvl="1" eaLnBrk="1" hangingPunct="1">
              <a:defRPr/>
            </a:pPr>
            <a:r>
              <a:rPr lang="en-US" dirty="0" smtClean="0"/>
              <a:t>Explicit casting between signed &amp; unsigned same as U2T and T2U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tx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ty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unsigned </a:t>
            </a:r>
            <a:r>
              <a:rPr lang="en-US" sz="1800" b="1" dirty="0" err="1" smtClean="0">
                <a:latin typeface="Courier New" pitchFamily="49" charset="0"/>
              </a:rPr>
              <a:t>ux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uy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tx</a:t>
            </a:r>
            <a:r>
              <a:rPr lang="en-US" sz="1800" b="1" dirty="0" smtClean="0">
                <a:latin typeface="Courier New" pitchFamily="49" charset="0"/>
              </a:rPr>
              <a:t> =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 </a:t>
            </a:r>
            <a:r>
              <a:rPr lang="en-US" sz="1800" b="1" dirty="0" err="1" smtClean="0">
                <a:latin typeface="Courier New" pitchFamily="49" charset="0"/>
              </a:rPr>
              <a:t>ux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uy</a:t>
            </a:r>
            <a:r>
              <a:rPr lang="en-US" sz="1800" b="1" dirty="0" smtClean="0">
                <a:latin typeface="Courier New" pitchFamily="49" charset="0"/>
              </a:rPr>
              <a:t> = (unsigned) </a:t>
            </a:r>
            <a:r>
              <a:rPr lang="en-US" sz="1800" b="1" dirty="0" err="1" smtClean="0">
                <a:latin typeface="Courier New" pitchFamily="49" charset="0"/>
              </a:rPr>
              <a:t>ty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Implicit casting also occurs via assignments and function calls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tx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</a:rPr>
              <a:t>ux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uy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</a:rPr>
              <a:t>ty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800" b="0" dirty="0" smtClean="0">
              <a:latin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60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9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9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7896225" cy="5247250"/>
          </a:xfrm>
        </p:spPr>
        <p:txBody>
          <a:bodyPr lIns="90487" tIns="44450" rIns="90487" bIns="44450">
            <a:normAutofit fontScale="92500" lnSpcReduction="20000"/>
          </a:bodyPr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>
                <a:latin typeface="+mn-lt"/>
              </a:rPr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>
                <a:latin typeface="+mn-lt"/>
              </a:rPr>
              <a:t>If there is a mix of unsigned and signed in single expression, </a:t>
            </a:r>
            <a:br>
              <a:rPr lang="en-US" dirty="0" smtClean="0">
                <a:latin typeface="+mn-lt"/>
              </a:rPr>
            </a:br>
            <a:r>
              <a:rPr lang="en-US" b="1" i="1" dirty="0" smtClean="0">
                <a:solidFill>
                  <a:srgbClr val="C00000"/>
                </a:solidFill>
                <a:latin typeface="+mn-lt"/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>
                <a:latin typeface="+mn-lt"/>
              </a:rPr>
              <a:t>Including comparison operations </a:t>
            </a:r>
            <a:r>
              <a:rPr lang="en-US" b="1" dirty="0" smtClean="0">
                <a:latin typeface="+mn-lt"/>
              </a:rPr>
              <a:t>&lt;, &gt;, ==, &lt;=, 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>
                <a:latin typeface="+mn-lt"/>
              </a:rPr>
              <a:t>Examples for </a:t>
            </a:r>
            <a:r>
              <a:rPr lang="en-US" i="1" dirty="0" smtClean="0">
                <a:latin typeface="+mn-lt"/>
              </a:rPr>
              <a:t>W</a:t>
            </a:r>
            <a:r>
              <a:rPr lang="en-US" dirty="0" smtClean="0">
                <a:latin typeface="+mn-lt"/>
              </a:rPr>
              <a:t> = 32:    </a:t>
            </a:r>
            <a:r>
              <a:rPr lang="en-US" b="1" dirty="0" smtClean="0">
                <a:solidFill>
                  <a:srgbClr val="C00000"/>
                </a:solidFill>
                <a:latin typeface="+mn-lt"/>
              </a:rPr>
              <a:t>TMIN = -2,147,483,648 ,     TMAX = 2,147,483,647</a:t>
            </a:r>
          </a:p>
          <a:p>
            <a:pPr eaLnBrk="1" hangingPunct="1">
              <a:tabLst>
                <a:tab pos="227013" algn="l"/>
                <a:tab pos="2290763" algn="l"/>
                <a:tab pos="4459288" algn="l"/>
                <a:tab pos="6226175" algn="l"/>
              </a:tabLst>
              <a:defRPr/>
            </a:pPr>
            <a:r>
              <a:rPr lang="en-US" dirty="0" smtClean="0">
                <a:latin typeface="+mn-lt"/>
              </a:rPr>
              <a:t>Constant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	Constant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	Relation	Evaluation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290763" algn="l"/>
                <a:tab pos="5549900" algn="l"/>
                <a:tab pos="6972300" algn="l"/>
              </a:tabLst>
              <a:defRPr/>
            </a:pPr>
            <a:r>
              <a:rPr lang="en-US" sz="2100" dirty="0" smtClean="0">
                <a:latin typeface="+mn-lt"/>
              </a:rPr>
              <a:t>	0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290763" algn="l"/>
                <a:tab pos="5549900" algn="l"/>
                <a:tab pos="6972300" algn="l"/>
              </a:tabLst>
              <a:defRPr/>
            </a:pPr>
            <a:r>
              <a:rPr lang="en-US" sz="2100" dirty="0" smtClean="0">
                <a:latin typeface="+mn-lt"/>
              </a:rPr>
              <a:t>	-1	0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290763" algn="l"/>
                <a:tab pos="5549900" algn="l"/>
                <a:tab pos="6972300" algn="l"/>
              </a:tabLst>
              <a:defRPr/>
            </a:pPr>
            <a:r>
              <a:rPr lang="en-US" sz="2100" dirty="0" smtClean="0">
                <a:latin typeface="+mn-lt"/>
              </a:rPr>
              <a:t>	-1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290763" algn="l"/>
                <a:tab pos="5549900" algn="l"/>
                <a:tab pos="6972300" algn="l"/>
              </a:tabLst>
              <a:defRPr/>
            </a:pPr>
            <a:r>
              <a:rPr lang="en-US" sz="2100" dirty="0" smtClean="0">
                <a:latin typeface="+mn-lt"/>
              </a:rPr>
              <a:t>	2147483647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290763" algn="l"/>
                <a:tab pos="5549900" algn="l"/>
                <a:tab pos="6972300" algn="l"/>
              </a:tabLst>
              <a:defRPr/>
            </a:pPr>
            <a:r>
              <a:rPr lang="en-US" sz="2100" dirty="0" smtClean="0">
                <a:latin typeface="+mn-lt"/>
              </a:rPr>
              <a:t>	2147483647U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290763" algn="l"/>
                <a:tab pos="5549900" algn="l"/>
                <a:tab pos="6972300" algn="l"/>
              </a:tabLst>
              <a:defRPr/>
            </a:pPr>
            <a:r>
              <a:rPr lang="en-US" sz="2100" dirty="0" smtClean="0">
                <a:latin typeface="+mn-lt"/>
              </a:rPr>
              <a:t>	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290763" algn="l"/>
                <a:tab pos="5549900" algn="l"/>
                <a:tab pos="6972300" algn="l"/>
              </a:tabLst>
              <a:defRPr/>
            </a:pPr>
            <a:r>
              <a:rPr lang="en-US" sz="2100" dirty="0" smtClean="0">
                <a:latin typeface="+mn-lt"/>
              </a:rPr>
              <a:t>	(unsigned)-1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290763" algn="l"/>
                <a:tab pos="5549900" algn="l"/>
                <a:tab pos="6972300" algn="l"/>
              </a:tabLst>
              <a:defRPr/>
            </a:pPr>
            <a:r>
              <a:rPr lang="en-US" sz="2100" dirty="0" smtClean="0">
                <a:latin typeface="+mn-lt"/>
              </a:rPr>
              <a:t>	 2147483647 	2147483648U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290763" algn="l"/>
                <a:tab pos="5549900" algn="l"/>
                <a:tab pos="6972300" algn="l"/>
              </a:tabLst>
              <a:defRPr/>
            </a:pPr>
            <a:r>
              <a:rPr lang="en-US" sz="2100" dirty="0" smtClean="0">
                <a:latin typeface="+mn-lt"/>
              </a:rPr>
              <a:t>	 2147483647 	(</a:t>
            </a:r>
            <a:r>
              <a:rPr lang="en-US" sz="2100" dirty="0" err="1" smtClean="0">
                <a:latin typeface="+mn-lt"/>
              </a:rPr>
              <a:t>int</a:t>
            </a:r>
            <a:r>
              <a:rPr lang="en-US" sz="2100" dirty="0" smtClean="0">
                <a:latin typeface="+mn-lt"/>
              </a:rPr>
              <a:t>) 2147483648U </a:t>
            </a:r>
            <a:r>
              <a:rPr lang="en-US" dirty="0" smtClean="0">
                <a:latin typeface="+mn-lt"/>
              </a:rPr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43</a:t>
            </a:fld>
            <a:endParaRPr lang="en-US" dirty="0"/>
          </a:p>
        </p:txBody>
      </p:sp>
      <p:sp useBgFill="1">
        <p:nvSpPr>
          <p:cNvPr id="8" name="Rectangle 2"/>
          <p:cNvSpPr>
            <a:spLocks noChangeArrowheads="1"/>
          </p:cNvSpPr>
          <p:nvPr/>
        </p:nvSpPr>
        <p:spPr bwMode="auto">
          <a:xfrm>
            <a:off x="4924662" y="3657600"/>
            <a:ext cx="3838338" cy="2819400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 wrap="none" lIns="0" tIns="0" rIns="0" bIns="0">
            <a:normAutofit fontScale="92500" lnSpcReduction="20000"/>
          </a:bodyPr>
          <a:lstStyle/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116138" algn="l"/>
                <a:tab pos="5549900" algn="l"/>
                <a:tab pos="69723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==	unsigned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116138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&lt;</a:t>
            </a:r>
            <a:r>
              <a:rPr lang="en-US" sz="2000" dirty="0">
                <a:latin typeface="+mn-lt"/>
              </a:rPr>
              <a:t>	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116138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&gt;</a:t>
            </a:r>
            <a:r>
              <a:rPr lang="en-US" sz="2000" dirty="0">
                <a:latin typeface="+mn-lt"/>
              </a:rPr>
              <a:t>	unsigned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116138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&gt;</a:t>
            </a:r>
            <a:r>
              <a:rPr lang="en-US" sz="2000" dirty="0">
                <a:latin typeface="+mn-lt"/>
              </a:rPr>
              <a:t>	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116138" algn="l"/>
                <a:tab pos="5549900" algn="l"/>
                <a:tab pos="6972300" algn="l"/>
              </a:tabLst>
            </a:pPr>
            <a:r>
              <a:rPr lang="en-US" sz="2000" dirty="0" smtClean="0">
                <a:latin typeface="+mn-lt"/>
              </a:rPr>
              <a:t>	&lt;</a:t>
            </a:r>
            <a:r>
              <a:rPr lang="en-US" sz="2000" dirty="0">
                <a:latin typeface="+mn-lt"/>
              </a:rPr>
              <a:t>	unsigned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116138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&gt;</a:t>
            </a:r>
            <a:r>
              <a:rPr lang="en-US" sz="2000" dirty="0">
                <a:latin typeface="+mn-lt"/>
              </a:rPr>
              <a:t>	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116138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&gt;</a:t>
            </a:r>
            <a:r>
              <a:rPr lang="en-US" sz="2000" dirty="0">
                <a:latin typeface="+mn-lt"/>
              </a:rPr>
              <a:t>	unsigned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116138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&lt;</a:t>
            </a:r>
            <a:r>
              <a:rPr lang="en-US" sz="2000" dirty="0">
                <a:latin typeface="+mn-lt"/>
              </a:rPr>
              <a:t>	unsigned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116138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&gt;</a:t>
            </a:r>
            <a:r>
              <a:rPr lang="en-US" sz="2000" dirty="0">
                <a:latin typeface="+mn-lt"/>
              </a:rPr>
              <a:t>	signed</a:t>
            </a:r>
          </a:p>
        </p:txBody>
      </p:sp>
    </p:spTree>
    <p:extLst>
      <p:ext uri="{BB962C8B-B14F-4D97-AF65-F5344CB8AC3E}">
        <p14:creationId xmlns:p14="http://schemas.microsoft.com/office/powerpoint/2010/main" val="1660113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Security 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427214" y="4419600"/>
            <a:ext cx="8307387" cy="2196256"/>
          </a:xfrm>
        </p:spPr>
        <p:txBody>
          <a:bodyPr>
            <a:normAutofit/>
          </a:bodyPr>
          <a:lstStyle/>
          <a:p>
            <a:r>
              <a:rPr lang="en-US" dirty="0"/>
              <a:t>Similar to code found in FreeBSD’s implementation of </a:t>
            </a:r>
            <a:r>
              <a:rPr lang="en-US" dirty="0" err="1" smtClean="0"/>
              <a:t>getpeername</a:t>
            </a:r>
            <a:endParaRPr lang="en-US" dirty="0"/>
          </a:p>
          <a:p>
            <a:r>
              <a:rPr lang="en-US" dirty="0"/>
              <a:t>There are legions of smart people trying to find vulnerabilities in </a:t>
            </a:r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521208" y="1453896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[KSIZE];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(void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6874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Usage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522288" y="1450975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kbuf[KSIZE];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maxlen bytes from kernel region to user buffer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int copy_from_kernel(void *user_dest, int maxlen)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len is minimum of buffer size and maxlen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int len = KSIZE &lt; maxlen ? KSIZE : maxlen;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memcpy(user_dest, kbuf, len);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522288" y="4495800"/>
            <a:ext cx="4626265" cy="1813317"/>
          </a:xfrm>
          <a:prstGeom prst="rect">
            <a:avLst/>
          </a:prstGeom>
          <a:solidFill>
            <a:srgbClr val="CDF1C5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getstuff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char </a:t>
            </a:r>
            <a:r>
              <a:rPr lang="en-US" sz="1600" dirty="0" err="1">
                <a:latin typeface="Courier New" pitchFamily="49" charset="0"/>
              </a:rPr>
              <a:t>mybuf</a:t>
            </a:r>
            <a:r>
              <a:rPr lang="en-US" sz="1600" dirty="0">
                <a:latin typeface="Courier New" pitchFamily="49" charset="0"/>
              </a:rPr>
              <a:t>[MSIZE];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mybuf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</a:rPr>
              <a:t> MSIZE);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</a:rPr>
              <a:t>("%s\n", </a:t>
            </a:r>
            <a:r>
              <a:rPr lang="en-US" sz="1600" dirty="0" err="1">
                <a:latin typeface="Courier New" pitchFamily="49" charset="0"/>
              </a:rPr>
              <a:t>mybuf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9987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Malicious Usage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522288" y="1453896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kbuf[KSIZE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  /</a:t>
            </a:r>
            <a:r>
              <a:rPr lang="en-US" sz="1600" dirty="0">
                <a:latin typeface="Courier New" pitchFamily="49" charset="0"/>
              </a:rPr>
              <a:t>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memcpy(user_dest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22288" y="4495800"/>
            <a:ext cx="4619625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MSIZE 528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getstuff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char </a:t>
            </a:r>
            <a:r>
              <a:rPr lang="en-US" sz="1600" dirty="0" err="1">
                <a:latin typeface="Courier New" pitchFamily="49" charset="0"/>
              </a:rPr>
              <a:t>mybuf[MSIZE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mybuf</a:t>
            </a:r>
            <a:r>
              <a:rPr lang="en-US" sz="1600" dirty="0">
                <a:latin typeface="Courier New" pitchFamily="49" charset="0"/>
              </a:rPr>
              <a:t>, -MSIZE);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. . .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63604" y="774745"/>
            <a:ext cx="5123196" cy="520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/* Declaration of library function memcpy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void *memcpy(void *dest, void *src, size_t 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5125139"/>
            <a:ext cx="2119106" cy="1102866"/>
          </a:xfrm>
          <a:prstGeom prst="rect">
            <a:avLst/>
          </a:prstGeom>
          <a:solidFill>
            <a:srgbClr val="F0C2C2"/>
          </a:solidFill>
          <a:ln>
            <a:solidFill>
              <a:srgbClr val="D14343"/>
            </a:solidFill>
          </a:ln>
        </p:spPr>
        <p:txBody>
          <a:bodyPr wrap="none" lIns="25400" tIns="12700" rIns="25400" bIns="12700" rtlCol="0">
            <a:spAutoFit/>
          </a:bodyPr>
          <a:lstStyle/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800" dirty="0" smtClean="0">
                <a:latin typeface="Calibri" pitchFamily="34" charset="0"/>
              </a:rPr>
              <a:t> is defined as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an </a:t>
            </a:r>
            <a:r>
              <a:rPr lang="en-US" sz="1800" i="1" dirty="0" smtClean="0">
                <a:latin typeface="Calibri" pitchFamily="34" charset="0"/>
              </a:rPr>
              <a:t>unsigned</a:t>
            </a:r>
            <a:r>
              <a:rPr lang="en-US" sz="1800" dirty="0" smtClean="0">
                <a:latin typeface="Calibri" pitchFamily="34" charset="0"/>
              </a:rPr>
              <a:t> integer</a:t>
            </a:r>
          </a:p>
          <a:p>
            <a:pPr algn="ctr"/>
            <a:r>
              <a:rPr lang="en-US" sz="1600" dirty="0" smtClean="0">
                <a:latin typeface="Calibri" pitchFamily="34" charset="0"/>
              </a:rPr>
              <a:t>(K&amp;R §A7.4.8)</a:t>
            </a:r>
            <a:br>
              <a:rPr lang="en-US" sz="1600" dirty="0" smtClean="0">
                <a:latin typeface="Calibri" pitchFamily="34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140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en-US" dirty="0" smtClean="0"/>
              <a:t>Summary</a:t>
            </a:r>
            <a:br>
              <a:rPr lang="en-US" dirty="0" smtClean="0"/>
            </a:br>
            <a:r>
              <a:rPr lang="en-US" dirty="0" smtClean="0"/>
              <a:t>Casting Signed ↔ Unsigned: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en-US" dirty="0" smtClean="0"/>
              <a:t>Bit pattern is maintained</a:t>
            </a:r>
          </a:p>
          <a:p>
            <a:r>
              <a:rPr lang="en-US" dirty="0" smtClean="0"/>
              <a:t>But reinterpreted</a:t>
            </a:r>
          </a:p>
          <a:p>
            <a:r>
              <a:rPr lang="en-US" dirty="0" smtClean="0"/>
              <a:t>Can have unexpected effects: adding or subtracting 2</a:t>
            </a:r>
            <a:r>
              <a:rPr lang="en-US" baseline="30000" dirty="0" smtClean="0"/>
              <a:t>w</a:t>
            </a:r>
          </a:p>
          <a:p>
            <a:endParaRPr lang="en-US" dirty="0" smtClean="0"/>
          </a:p>
          <a:p>
            <a:r>
              <a:rPr lang="en-US" dirty="0" smtClean="0"/>
              <a:t>Expression containing signed and unsigned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dirty="0" smtClean="0"/>
              <a:t> is cast to </a:t>
            </a:r>
            <a:r>
              <a:rPr lang="en-US" b="1" dirty="0" smtClean="0">
                <a:latin typeface="Courier New"/>
                <a:cs typeface="Courier New"/>
              </a:rPr>
              <a:t>unsigned</a:t>
            </a:r>
            <a:r>
              <a:rPr lang="en-US" dirty="0" smtClean="0"/>
              <a:t>!!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Action Button: Forward or Next 6">
            <a:hlinkClick r:id="rId3" action="ppaction://hlinksldjump" highlightClick="1"/>
          </p:cNvPr>
          <p:cNvSpPr/>
          <p:nvPr/>
        </p:nvSpPr>
        <p:spPr bwMode="auto">
          <a:xfrm>
            <a:off x="8229600" y="6172200"/>
            <a:ext cx="533400" cy="533400"/>
          </a:xfrm>
          <a:prstGeom prst="actionButtonForwardNex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7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0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b="1" dirty="0" smtClean="0"/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199" y="3733800"/>
            <a:ext cx="3806683" cy="36933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FFCC"/>
                </a:solidFill>
                <a:latin typeface="Calibri" pitchFamily="34" charset="0"/>
              </a:rPr>
              <a:t>Reading Assignment: §2.2 (continued)</a:t>
            </a:r>
          </a:p>
        </p:txBody>
      </p:sp>
    </p:spTree>
    <p:extLst>
      <p:ext uri="{BB962C8B-B14F-4D97-AF65-F5344CB8AC3E}">
        <p14:creationId xmlns:p14="http://schemas.microsoft.com/office/powerpoint/2010/main" val="50335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 smtClean="0"/>
              <a:t>Byte-oriented memory organization</a:t>
            </a:r>
            <a:endParaRPr lang="en-US" dirty="0"/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2809875"/>
            <a:ext cx="7896225" cy="37433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Programs refer to virtual addresses</a:t>
            </a:r>
          </a:p>
          <a:p>
            <a:pPr marL="552450" lvl="1" eaLnBrk="1" hangingPunct="1"/>
            <a:r>
              <a:rPr lang="en-US" dirty="0" smtClean="0"/>
              <a:t>Conceptually </a:t>
            </a:r>
            <a:r>
              <a:rPr lang="en-US" dirty="0"/>
              <a:t>very large array of bytes</a:t>
            </a:r>
          </a:p>
          <a:p>
            <a:pPr marL="552450" lvl="1" eaLnBrk="1" hangingPunct="1"/>
            <a:r>
              <a:rPr lang="en-US" dirty="0"/>
              <a:t>Actually implemented with hierarchy of different memory types</a:t>
            </a:r>
          </a:p>
          <a:p>
            <a:pPr marL="552450" lvl="1" eaLnBrk="1" hangingPunct="1"/>
            <a:r>
              <a:rPr lang="en-US" dirty="0"/>
              <a:t>System provides address space private to particular “process”</a:t>
            </a:r>
          </a:p>
          <a:p>
            <a:pPr marL="838200" lvl="2" eaLnBrk="1" hangingPunct="1"/>
            <a:r>
              <a:rPr lang="en-US" dirty="0"/>
              <a:t>Program being executed</a:t>
            </a:r>
          </a:p>
          <a:p>
            <a:pPr marL="838200" lvl="2" eaLnBrk="1" hangingPunct="1"/>
            <a:r>
              <a:rPr lang="en-US" dirty="0"/>
              <a:t>Program can clobber its own data, but not that of others</a:t>
            </a:r>
          </a:p>
          <a:p>
            <a:pPr eaLnBrk="1" hangingPunct="1"/>
            <a:r>
              <a:rPr lang="en-US" dirty="0" smtClean="0"/>
              <a:t>Compiler + run-time system control allocation</a:t>
            </a:r>
          </a:p>
          <a:p>
            <a:pPr marL="552450" lvl="1" eaLnBrk="1" hangingPunct="1"/>
            <a:r>
              <a:rPr lang="en-US" dirty="0" smtClean="0"/>
              <a:t>Where </a:t>
            </a:r>
            <a:r>
              <a:rPr lang="en-US" dirty="0"/>
              <a:t>different program objects should be stored</a:t>
            </a:r>
          </a:p>
          <a:p>
            <a:pPr marL="552450" lvl="1" eaLnBrk="1" hangingPunct="1"/>
            <a:r>
              <a:rPr lang="en-US" dirty="0"/>
              <a:t>All allocation within single virtual address space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Bits, Bytes, and Integers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60488" y="1470373"/>
            <a:ext cx="6424613" cy="968027"/>
            <a:chOff x="-2" y="171"/>
            <a:chExt cx="4047" cy="609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5895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0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0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Task:</a:t>
            </a:r>
          </a:p>
          <a:p>
            <a:pPr lvl="1" eaLnBrk="1" hangingPunct="1">
              <a:defRPr/>
            </a:pPr>
            <a:r>
              <a:rPr lang="en-US" dirty="0" smtClean="0"/>
              <a:t>Given </a:t>
            </a:r>
            <a:r>
              <a:rPr lang="en-US" i="1" dirty="0" smtClean="0"/>
              <a:t>w</a:t>
            </a:r>
            <a:r>
              <a:rPr lang="en-US" dirty="0" smtClean="0"/>
              <a:t>-bit signed integer </a:t>
            </a:r>
            <a:r>
              <a:rPr lang="en-US" i="1" dirty="0" smtClean="0"/>
              <a:t>x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Convert it to </a:t>
            </a:r>
            <a:r>
              <a:rPr lang="en-US" i="1" dirty="0" err="1" smtClean="0"/>
              <a:t>w</a:t>
            </a:r>
            <a:r>
              <a:rPr lang="en-US" dirty="0" err="1" smtClean="0"/>
              <a:t>+</a:t>
            </a:r>
            <a:r>
              <a:rPr lang="en-US" i="1" dirty="0" err="1" smtClean="0"/>
              <a:t>k</a:t>
            </a:r>
            <a:r>
              <a:rPr lang="en-US" dirty="0" err="1" smtClean="0"/>
              <a:t>-bit</a:t>
            </a:r>
            <a:r>
              <a:rPr lang="en-US" dirty="0" smtClean="0"/>
              <a:t> integer with same value</a:t>
            </a:r>
          </a:p>
          <a:p>
            <a:pPr eaLnBrk="1" hangingPunct="1">
              <a:defRPr/>
            </a:pPr>
            <a:r>
              <a:rPr lang="en-US" dirty="0" smtClean="0"/>
              <a:t>Rule:</a:t>
            </a:r>
          </a:p>
          <a:p>
            <a:pPr lvl="1" eaLnBrk="1" hangingPunct="1">
              <a:defRPr/>
            </a:pPr>
            <a:r>
              <a:rPr lang="en-US" dirty="0" smtClean="0"/>
              <a:t>Make </a:t>
            </a:r>
            <a:r>
              <a:rPr lang="en-US" i="1" dirty="0" smtClean="0"/>
              <a:t>k</a:t>
            </a:r>
            <a:r>
              <a:rPr lang="en-US" dirty="0" smtClean="0"/>
              <a:t> copies of sign bit:</a:t>
            </a:r>
          </a:p>
          <a:p>
            <a:pPr lvl="1" eaLnBrk="1" hangingPunct="1">
              <a:defRPr/>
            </a:pPr>
            <a:r>
              <a:rPr lang="en-US" b="0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</a:t>
            </a:r>
            <a:r>
              <a:rPr lang="en-US" dirty="0" smtClean="0"/>
              <a:t> =  </a:t>
            </a:r>
            <a:r>
              <a:rPr lang="en-US" b="0" i="1" dirty="0" err="1" smtClean="0"/>
              <a:t>x</a:t>
            </a:r>
            <a:r>
              <a:rPr lang="en-US" b="0" i="1" baseline="-25000" dirty="0" err="1" smtClean="0"/>
              <a:t>w</a:t>
            </a:r>
            <a:r>
              <a:rPr lang="en-US" b="0" baseline="-25000" dirty="0" smtClean="0"/>
              <a:t>–1 </a:t>
            </a:r>
            <a:r>
              <a:rPr lang="en-US" dirty="0" smtClean="0"/>
              <a:t>,…, </a:t>
            </a:r>
            <a:r>
              <a:rPr lang="en-US" b="0" i="1" dirty="0" err="1" smtClean="0"/>
              <a:t>x</a:t>
            </a:r>
            <a:r>
              <a:rPr lang="en-US" b="0" i="1" baseline="-25000" dirty="0" err="1" smtClean="0"/>
              <a:t>w</a:t>
            </a:r>
            <a:r>
              <a:rPr lang="en-US" b="0" baseline="-25000" dirty="0" smtClean="0"/>
              <a:t>–1 </a:t>
            </a:r>
            <a:r>
              <a:rPr lang="en-US" dirty="0" smtClean="0"/>
              <a:t>, </a:t>
            </a:r>
            <a:r>
              <a:rPr lang="en-US" b="0" i="1" dirty="0" err="1" smtClean="0"/>
              <a:t>x</a:t>
            </a:r>
            <a:r>
              <a:rPr lang="en-US" b="0" i="1" baseline="-25000" dirty="0" err="1" smtClean="0"/>
              <a:t>w</a:t>
            </a:r>
            <a:r>
              <a:rPr lang="en-US" b="0" baseline="-25000" dirty="0" smtClean="0"/>
              <a:t>–1 </a:t>
            </a:r>
            <a:r>
              <a:rPr lang="en-US" dirty="0" smtClean="0"/>
              <a:t>, </a:t>
            </a:r>
            <a:r>
              <a:rPr lang="en-US" b="0" i="1" dirty="0" err="1" smtClean="0"/>
              <a:t>x</a:t>
            </a:r>
            <a:r>
              <a:rPr lang="en-US" b="0" i="1" baseline="-25000" dirty="0" err="1" smtClean="0"/>
              <a:t>w</a:t>
            </a:r>
            <a:r>
              <a:rPr lang="en-US" b="0" baseline="-25000" dirty="0" smtClean="0"/>
              <a:t>–2 </a:t>
            </a:r>
            <a:r>
              <a:rPr lang="en-US" dirty="0" smtClean="0"/>
              <a:t>,…, </a:t>
            </a:r>
            <a:r>
              <a:rPr lang="en-US" b="0" i="1" dirty="0" smtClean="0"/>
              <a:t>x</a:t>
            </a:r>
            <a:r>
              <a:rPr lang="en-US" b="0" baseline="-25000" dirty="0" smtClean="0"/>
              <a:t>0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732770" y="3732212"/>
            <a:ext cx="1525588" cy="2301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730644" y="3962400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3886198"/>
            <a:ext cx="5181600" cy="2914648"/>
            <a:chOff x="1392" y="2103"/>
            <a:chExt cx="3264" cy="1836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35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103"/>
              <a:ext cx="171" cy="265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wrap="none" lIns="25400" tIns="25400" rIns="25400" bIns="25400" anchor="ctr" anchorCtr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4472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en-US" dirty="0" smtClean="0"/>
              <a:t>Converting from smaller to larger integer data type</a:t>
            </a:r>
          </a:p>
          <a:p>
            <a:r>
              <a:rPr lang="en-US" dirty="0" smtClean="0"/>
              <a:t>C automatically performs sign extension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7095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en-US" dirty="0" smtClean="0"/>
              <a:t>Summary:</a:t>
            </a:r>
            <a:br>
              <a:rPr lang="en-US" dirty="0" smtClean="0"/>
            </a:br>
            <a:r>
              <a:rPr lang="en-US" dirty="0" smtClean="0"/>
              <a:t>Expanding, Truncating: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6672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Expanding (e.g., short </a:t>
            </a:r>
            <a:r>
              <a:rPr lang="en-US" dirty="0" err="1" smtClean="0"/>
              <a:t>int</a:t>
            </a:r>
            <a:r>
              <a:rPr lang="en-US" dirty="0" smtClean="0"/>
              <a:t> to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Unsigned: zeros added</a:t>
            </a:r>
          </a:p>
          <a:p>
            <a:pPr lvl="1"/>
            <a:r>
              <a:rPr lang="en-US" dirty="0" smtClean="0"/>
              <a:t>Signed: sign extension</a:t>
            </a:r>
          </a:p>
          <a:p>
            <a:pPr lvl="1"/>
            <a:r>
              <a:rPr lang="en-US" dirty="0" smtClean="0"/>
              <a:t>Both yield expected result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Truncating (e.g., unsigned to unsigned short)</a:t>
            </a:r>
          </a:p>
          <a:p>
            <a:pPr lvl="1"/>
            <a:r>
              <a:rPr lang="en-US" dirty="0" smtClean="0"/>
              <a:t>Unsigned/signed: bits are truncated</a:t>
            </a:r>
          </a:p>
          <a:p>
            <a:pPr lvl="1"/>
            <a:r>
              <a:rPr lang="en-US" dirty="0" smtClean="0"/>
              <a:t>Result reinterpreted</a:t>
            </a:r>
          </a:p>
          <a:p>
            <a:pPr lvl="1"/>
            <a:r>
              <a:rPr lang="en-US" dirty="0" smtClean="0"/>
              <a:t>Unsigned: mod operation</a:t>
            </a:r>
          </a:p>
          <a:p>
            <a:pPr lvl="1"/>
            <a:r>
              <a:rPr lang="en-US" dirty="0" smtClean="0"/>
              <a:t>Signed: similar to mod</a:t>
            </a:r>
          </a:p>
          <a:p>
            <a:pPr lvl="1"/>
            <a:r>
              <a:rPr lang="en-US" dirty="0" smtClean="0"/>
              <a:t>For small numbers yields expected behavior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4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810000"/>
            <a:ext cx="7896225" cy="25241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unsigned numbers:–</a:t>
            </a:r>
          </a:p>
          <a:p>
            <a:pPr lvl="1"/>
            <a:r>
              <a:rPr lang="en-US" dirty="0" smtClean="0"/>
              <a:t>Equivalent to dividing by </a:t>
            </a:r>
            <a:r>
              <a:rPr lang="en-US" i="1" dirty="0" smtClean="0"/>
              <a:t>2</a:t>
            </a:r>
            <a:r>
              <a:rPr lang="en-US" i="1" baseline="30000" dirty="0" smtClean="0"/>
              <a:t>k</a:t>
            </a:r>
            <a:r>
              <a:rPr lang="en-US" dirty="0" smtClean="0"/>
              <a:t> and keeping the remainder</a:t>
            </a:r>
          </a:p>
          <a:p>
            <a:pPr lvl="2"/>
            <a:r>
              <a:rPr lang="en-US" dirty="0" smtClean="0"/>
              <a:t>i.e., truncate(x, k) = x mod 2</a:t>
            </a:r>
            <a:r>
              <a:rPr lang="en-US" baseline="30000" dirty="0" smtClean="0"/>
              <a:t>k</a:t>
            </a:r>
          </a:p>
          <a:p>
            <a:r>
              <a:rPr lang="en-US" dirty="0" smtClean="0"/>
              <a:t>For signed numbers:–</a:t>
            </a:r>
          </a:p>
          <a:p>
            <a:pPr lvl="1"/>
            <a:r>
              <a:rPr lang="en-US" dirty="0" smtClean="0"/>
              <a:t>Same bit result …</a:t>
            </a:r>
          </a:p>
          <a:p>
            <a:pPr lvl="1"/>
            <a:r>
              <a:rPr lang="en-US" dirty="0" smtClean="0"/>
              <a:t>… but truncated number may have different sign!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Truncating — Illustration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53</a:t>
            </a:fld>
            <a:endParaRPr lang="en-US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905000" y="989725"/>
            <a:ext cx="5181601" cy="2914647"/>
            <a:chOff x="1392" y="2103"/>
            <a:chExt cx="3264" cy="1836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15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43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44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45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46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47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48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49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 dirty="0"/>
                    <a:t>• • •</a:t>
                  </a:r>
                </a:p>
              </p:txBody>
            </p:sp>
          </p:grp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17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grpSp>
            <p:nvGrpSpPr>
              <p:cNvPr id="20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30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31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32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33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34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35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36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37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38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39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40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41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42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4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Line 43"/>
            <p:cNvSpPr>
              <a:spLocks noChangeShapeType="1"/>
            </p:cNvSpPr>
            <p:nvPr/>
          </p:nvSpPr>
          <p:spPr bwMode="auto">
            <a:xfrm>
              <a:off x="2928" y="2235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10" name="Rectangle 44"/>
            <p:cNvSpPr>
              <a:spLocks noChangeArrowheads="1"/>
            </p:cNvSpPr>
            <p:nvPr/>
          </p:nvSpPr>
          <p:spPr bwMode="auto">
            <a:xfrm>
              <a:off x="3696" y="2103"/>
              <a:ext cx="171" cy="265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wrap="none" lIns="25400" tIns="25400" rIns="25400" bIns="25400" anchor="ctr" anchorCtr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11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12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13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14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  <p:sp>
        <p:nvSpPr>
          <p:cNvPr id="50" name="Line 37"/>
          <p:cNvSpPr>
            <a:spLocks noChangeShapeType="1"/>
          </p:cNvSpPr>
          <p:nvPr/>
        </p:nvSpPr>
        <p:spPr bwMode="auto">
          <a:xfrm>
            <a:off x="4457700" y="1766012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9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b="1" dirty="0" smtClean="0"/>
              <a:t>Addition, negation, multiplication, shifting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4623732"/>
            <a:ext cx="2647776" cy="36933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FFCC"/>
                </a:solidFill>
                <a:latin typeface="Calibri" pitchFamily="34" charset="0"/>
              </a:rPr>
              <a:t>Reading Assignment: §2.3</a:t>
            </a:r>
          </a:p>
        </p:txBody>
      </p:sp>
    </p:spTree>
    <p:extLst>
      <p:ext uri="{BB962C8B-B14F-4D97-AF65-F5344CB8AC3E}">
        <p14:creationId xmlns:p14="http://schemas.microsoft.com/office/powerpoint/2010/main" val="269436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Negation: Complement &amp; Increment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Claim: Following Holds for 2’s Complement</a:t>
            </a:r>
          </a:p>
          <a:p>
            <a:pPr lvl="1" eaLnBrk="1" hangingPunct="1">
              <a:buFont typeface="Wingdings" pitchFamily="2" charset="2"/>
              <a:buNone/>
              <a:tabLst>
                <a:tab pos="3200400" algn="l"/>
                <a:tab pos="4114800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~x + 1 == -x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Complement</a:t>
            </a:r>
          </a:p>
          <a:p>
            <a:pPr lvl="1"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Observation: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~x + x == 1111…111 == -1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Complete Proof?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03537" y="2819401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-1</a:t>
                </a:r>
              </a:p>
            </p:txBody>
          </p:sp>
        </p:grpSp>
      </p:grpSp>
      <p:sp>
        <p:nvSpPr>
          <p:cNvPr id="7" name="Action Button: Forward or Next 6">
            <a:hlinkClick r:id="rId3" action="ppaction://hlinksldjump" highlightClick="1"/>
          </p:cNvPr>
          <p:cNvSpPr/>
          <p:nvPr/>
        </p:nvSpPr>
        <p:spPr bwMode="auto">
          <a:xfrm>
            <a:off x="7696200" y="5715000"/>
            <a:ext cx="457200" cy="457200"/>
          </a:xfrm>
          <a:prstGeom prst="actionButtonForwardNext">
            <a:avLst/>
          </a:prstGeom>
          <a:gradFill flip="none" rotWithShape="1">
            <a:gsLst>
              <a:gs pos="0">
                <a:srgbClr val="FF3737"/>
              </a:gs>
              <a:gs pos="50000">
                <a:srgbClr val="FF7575"/>
              </a:gs>
              <a:gs pos="100000">
                <a:srgbClr val="FF8F8F"/>
              </a:gs>
            </a:gsLst>
            <a:lin ang="0" scaled="1"/>
            <a:tileRect/>
          </a:gra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9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Complement &amp; Increment Examples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56</a:t>
            </a:fld>
            <a:endParaRPr lang="en-US" dirty="0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447800" y="1828800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Document" r:id="rId4" imgW="6184900" imgH="2108200" progId="Word.Document.8">
                  <p:embed/>
                </p:oleObj>
              </mc:Choice>
              <mc:Fallback>
                <p:oleObj name="Document" r:id="rId4" imgW="6184900" imgH="2108200" progId="Word.Document.8">
                  <p:embed/>
                  <p:pic>
                    <p:nvPicPr>
                      <p:cNvPr id="61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143000" y="1257300"/>
            <a:ext cx="13869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447800" y="4241800"/>
          <a:ext cx="5905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Document" r:id="rId6" imgW="6083300" imgH="1371600" progId="Word.Document.8">
                  <p:embed/>
                </p:oleObj>
              </mc:Choice>
              <mc:Fallback>
                <p:oleObj name="Document" r:id="rId6" imgW="6083300" imgH="1371600" progId="Word.Document.8">
                  <p:embed/>
                  <p:pic>
                    <p:nvPicPr>
                      <p:cNvPr id="61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41800"/>
                        <a:ext cx="59055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143000" y="3746500"/>
            <a:ext cx="7922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x = 0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993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679450" y="3533775"/>
            <a:ext cx="5149850" cy="1643063"/>
          </a:xfrm>
        </p:spPr>
        <p:txBody>
          <a:bodyPr lIns="90487" tIns="44450" rIns="90487" bIns="44450">
            <a:normAutofit fontScale="92500" lnSpcReduction="10000"/>
          </a:bodyPr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Ignores carry output</a:t>
            </a: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 smtClean="0"/>
              <a:t>s</a:t>
            </a:r>
            <a:r>
              <a:rPr lang="en-US" b="0" dirty="0" smtClean="0"/>
              <a:t>		=	 </a:t>
            </a:r>
            <a:r>
              <a:rPr lang="en-US" b="0" dirty="0" err="1" smtClean="0"/>
              <a:t>UAdd</a:t>
            </a:r>
            <a:r>
              <a:rPr lang="en-US" b="0" i="1" baseline="-25000" dirty="0" err="1" smtClean="0"/>
              <a:t>w</a:t>
            </a:r>
            <a:r>
              <a:rPr lang="en-US" b="0" dirty="0" smtClean="0"/>
              <a:t>(</a:t>
            </a:r>
            <a:r>
              <a:rPr lang="en-US" b="0" i="1" dirty="0" smtClean="0"/>
              <a:t>u</a:t>
            </a:r>
            <a:r>
              <a:rPr lang="en-US" b="0" dirty="0" smtClean="0"/>
              <a:t> , </a:t>
            </a:r>
            <a:r>
              <a:rPr lang="en-US" b="0" i="1" dirty="0" smtClean="0"/>
              <a:t>v</a:t>
            </a:r>
            <a:r>
              <a:rPr lang="en-US" b="0" dirty="0" smtClean="0"/>
              <a:t>)	=	</a:t>
            </a:r>
            <a:r>
              <a:rPr lang="en-US" b="0" i="1" dirty="0" smtClean="0"/>
              <a:t>u</a:t>
            </a:r>
            <a:r>
              <a:rPr lang="en-US" b="0" dirty="0" smtClean="0"/>
              <a:t> + </a:t>
            </a:r>
            <a:r>
              <a:rPr lang="en-US" b="0" i="1" dirty="0" smtClean="0"/>
              <a:t>v</a:t>
            </a:r>
            <a:r>
              <a:rPr lang="en-US" b="0" dirty="0" smtClean="0"/>
              <a:t>  mod 2</a:t>
            </a:r>
            <a:r>
              <a:rPr lang="en-US" b="0" i="1" baseline="30000" dirty="0" smtClean="0"/>
              <a:t>w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57</a:t>
            </a:fld>
            <a:endParaRPr lang="en-US" dirty="0"/>
          </a:p>
        </p:txBody>
      </p:sp>
      <p:graphicFrame>
        <p:nvGraphicFramePr>
          <p:cNvPr id="7170" name="Object 4"/>
          <p:cNvGraphicFramePr>
            <a:graphicFrameLocks/>
          </p:cNvGraphicFramePr>
          <p:nvPr/>
        </p:nvGraphicFramePr>
        <p:xfrm>
          <a:off x="2590800" y="5410200"/>
          <a:ext cx="4165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4" imgW="6096000" imgH="4064000" progId="Equation.3">
                  <p:embed/>
                </p:oleObj>
              </mc:Choice>
              <mc:Fallback>
                <p:oleObj name="Equation" r:id="rId4" imgW="6096000" imgH="4064000" progId="Equation.3">
                  <p:embed/>
                  <p:pic>
                    <p:nvPicPr>
                      <p:cNvPr id="717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1808" b="80063"/>
                      <a:stretch>
                        <a:fillRect/>
                      </a:stretch>
                    </p:blipFill>
                    <p:spPr bwMode="auto">
                      <a:xfrm>
                        <a:off x="2590800" y="5410200"/>
                        <a:ext cx="4165600" cy="812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0360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733800" y="201295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1295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Visualizing (Mathematical) Integer Addition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idx="1"/>
          </p:nvPr>
        </p:nvSpPr>
        <p:spPr>
          <a:xfrm>
            <a:off x="290513" y="1557338"/>
            <a:ext cx="3290887" cy="5224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en-US" smtClean="0"/>
              <a:t>Integer Addition</a:t>
            </a:r>
          </a:p>
          <a:p>
            <a:pPr marL="635000" lvl="1" indent="-228600" eaLnBrk="1" hangingPunct="1">
              <a:defRPr/>
            </a:pPr>
            <a:r>
              <a:rPr lang="en-US" smtClean="0"/>
              <a:t>4-bit integers </a:t>
            </a:r>
            <a:r>
              <a:rPr lang="en-US" i="1" smtClean="0"/>
              <a:t>u</a:t>
            </a:r>
            <a:r>
              <a:rPr lang="en-US" smtClean="0"/>
              <a:t>, </a:t>
            </a:r>
            <a:r>
              <a:rPr lang="en-US" i="1" smtClean="0"/>
              <a:t>v</a:t>
            </a:r>
            <a:endParaRPr lang="en-US" smtClean="0"/>
          </a:p>
          <a:p>
            <a:pPr marL="635000" lvl="1" indent="-228600" eaLnBrk="1" hangingPunct="1">
              <a:defRPr/>
            </a:pPr>
            <a:r>
              <a:rPr lang="en-US" smtClean="0"/>
              <a:t>Compute true sum Add</a:t>
            </a:r>
            <a:r>
              <a:rPr lang="en-US" baseline="-25000" smtClean="0"/>
              <a:t>4</a:t>
            </a:r>
            <a:r>
              <a:rPr lang="en-US" smtClean="0"/>
              <a:t>(</a:t>
            </a:r>
            <a:r>
              <a:rPr lang="en-US" i="1" smtClean="0"/>
              <a:t>u</a:t>
            </a:r>
            <a:r>
              <a:rPr lang="en-US" smtClean="0"/>
              <a:t> , </a:t>
            </a:r>
            <a:r>
              <a:rPr lang="en-US" i="1" smtClean="0"/>
              <a:t>v</a:t>
            </a:r>
            <a:r>
              <a:rPr lang="en-US" smtClean="0"/>
              <a:t>)</a:t>
            </a:r>
          </a:p>
          <a:p>
            <a:pPr marL="635000" lvl="1" indent="-228600" eaLnBrk="1" hangingPunct="1">
              <a:defRPr/>
            </a:pPr>
            <a:r>
              <a:rPr lang="en-US" smtClean="0"/>
              <a:t>Values increase linearly with </a:t>
            </a:r>
            <a:r>
              <a:rPr lang="en-US" i="1" smtClean="0"/>
              <a:t>u</a:t>
            </a:r>
            <a:r>
              <a:rPr lang="en-US" smtClean="0"/>
              <a:t> and </a:t>
            </a:r>
            <a:r>
              <a:rPr lang="en-US" i="1" smtClean="0"/>
              <a:t>v</a:t>
            </a:r>
          </a:p>
          <a:p>
            <a:pPr marL="635000" lvl="1" indent="-228600" eaLnBrk="1" hangingPunct="1">
              <a:defRPr/>
            </a:pPr>
            <a:r>
              <a:rPr lang="en-US" smtClean="0"/>
              <a:t>Forms planar surface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257800" y="1555750"/>
            <a:ext cx="155330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343400" y="536575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239000" y="483235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839653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4155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78533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Visualizing Unsigned Addition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idx="1"/>
          </p:nvPr>
        </p:nvSpPr>
        <p:spPr>
          <a:xfrm>
            <a:off x="290513" y="1633538"/>
            <a:ext cx="3476625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Wraps Around</a:t>
            </a:r>
          </a:p>
          <a:p>
            <a:pPr lvl="1" eaLnBrk="1" hangingPunct="1">
              <a:defRPr/>
            </a:pPr>
            <a:r>
              <a:rPr lang="en-US" smtClean="0"/>
              <a:t>If true sum ≥ 2</a:t>
            </a:r>
            <a:r>
              <a:rPr lang="en-US" i="1" baseline="30000" smtClean="0"/>
              <a:t>w</a:t>
            </a: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At most once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59</a:t>
            </a:fld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3743325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410200" y="2317750"/>
            <a:ext cx="17454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240213" y="5618163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7764463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442913" y="3438525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9226" name="Rectangle 24"/>
          <p:cNvSpPr>
            <a:spLocks noChangeArrowheads="1"/>
          </p:cNvSpPr>
          <p:nvPr/>
        </p:nvSpPr>
        <p:spPr bwMode="auto">
          <a:xfrm>
            <a:off x="1662113" y="5343525"/>
            <a:ext cx="19139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Modular Sum</a:t>
            </a: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Overflow</a:t>
            </a: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6477000" y="1631950"/>
            <a:ext cx="9742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9229" name="Line 27"/>
          <p:cNvSpPr>
            <a:spLocks noChangeShapeType="1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66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 smtClean="0"/>
              <a:t>Machine words</a:t>
            </a:r>
            <a:endParaRPr lang="en-US" dirty="0"/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dirty="0" smtClean="0"/>
              <a:t>Machine has “word size”</a:t>
            </a:r>
          </a:p>
          <a:p>
            <a:pPr marL="552450" lvl="1" eaLnBrk="1" hangingPunct="1">
              <a:lnSpc>
                <a:spcPct val="110000"/>
              </a:lnSpc>
            </a:pPr>
            <a:r>
              <a:rPr lang="en-US" dirty="0" smtClean="0"/>
              <a:t>Nominal </a:t>
            </a:r>
            <a:r>
              <a:rPr lang="en-US" dirty="0"/>
              <a:t>size of integer-valued data</a:t>
            </a:r>
          </a:p>
          <a:p>
            <a:pPr marL="838200" lvl="2" eaLnBrk="1" hangingPunct="1">
              <a:lnSpc>
                <a:spcPct val="110000"/>
              </a:lnSpc>
            </a:pPr>
            <a:r>
              <a:rPr lang="en-US" dirty="0"/>
              <a:t>Including addresses</a:t>
            </a:r>
          </a:p>
          <a:p>
            <a:pPr marL="552450" lvl="1" eaLnBrk="1" hangingPunct="1">
              <a:lnSpc>
                <a:spcPct val="110000"/>
              </a:lnSpc>
            </a:pPr>
            <a:r>
              <a:rPr lang="en-US" dirty="0" smtClean="0"/>
              <a:t>A lot of machines </a:t>
            </a:r>
            <a:r>
              <a:rPr lang="en-US" i="1" dirty="0" smtClean="0"/>
              <a:t>still </a:t>
            </a:r>
            <a:r>
              <a:rPr lang="en-US" dirty="0" smtClean="0"/>
              <a:t>use </a:t>
            </a:r>
            <a:r>
              <a:rPr lang="en-US" dirty="0"/>
              <a:t>32 bits (4 bytes) words</a:t>
            </a:r>
          </a:p>
          <a:p>
            <a:pPr marL="838200" lvl="2" eaLnBrk="1" hangingPunct="1">
              <a:lnSpc>
                <a:spcPct val="110000"/>
              </a:lnSpc>
            </a:pPr>
            <a:r>
              <a:rPr lang="en-US" dirty="0"/>
              <a:t>Limits addresses to 4GB</a:t>
            </a:r>
          </a:p>
          <a:p>
            <a:pPr marL="838200" lvl="2" eaLnBrk="1" hangingPunct="1">
              <a:lnSpc>
                <a:spcPct val="110000"/>
              </a:lnSpc>
            </a:pPr>
            <a:r>
              <a:rPr lang="en-US" dirty="0"/>
              <a:t>Becoming too small for memory-intensive applications</a:t>
            </a:r>
          </a:p>
          <a:p>
            <a:pPr marL="552450" lvl="1" eaLnBrk="1" hangingPunct="1">
              <a:lnSpc>
                <a:spcPct val="110000"/>
              </a:lnSpc>
            </a:pPr>
            <a:r>
              <a:rPr lang="en-US" dirty="0"/>
              <a:t>High-end systems use 64 bits (8 bytes) words</a:t>
            </a:r>
          </a:p>
          <a:p>
            <a:pPr marL="838200" lvl="2" eaLnBrk="1" hangingPunct="1">
              <a:lnSpc>
                <a:spcPct val="110000"/>
              </a:lnSpc>
            </a:pPr>
            <a:r>
              <a:rPr lang="en-US" dirty="0"/>
              <a:t>Potential address space ≈ 1.8 X 10</a:t>
            </a:r>
            <a:r>
              <a:rPr lang="en-US" baseline="32000" dirty="0"/>
              <a:t>19</a:t>
            </a:r>
            <a:r>
              <a:rPr lang="en-US" dirty="0"/>
              <a:t> bytes</a:t>
            </a:r>
          </a:p>
          <a:p>
            <a:pPr marL="838200" lvl="2" eaLnBrk="1" hangingPunct="1">
              <a:lnSpc>
                <a:spcPct val="110000"/>
              </a:lnSpc>
            </a:pPr>
            <a:r>
              <a:rPr lang="en-US" dirty="0"/>
              <a:t>x86-64 machines support 48-bit addresses: 256 Terabytes</a:t>
            </a:r>
          </a:p>
          <a:p>
            <a:pPr marL="152400">
              <a:lnSpc>
                <a:spcPct val="110000"/>
              </a:lnSpc>
            </a:pPr>
            <a:r>
              <a:rPr lang="en-US" dirty="0"/>
              <a:t>Machines support multiple data formats</a:t>
            </a:r>
          </a:p>
          <a:p>
            <a:pPr marL="438150" lvl="1">
              <a:lnSpc>
                <a:spcPct val="110000"/>
              </a:lnSpc>
            </a:pPr>
            <a:r>
              <a:rPr lang="en-US" dirty="0"/>
              <a:t>Fractions or multiples of word size</a:t>
            </a:r>
          </a:p>
          <a:p>
            <a:pPr marL="438150" lvl="1">
              <a:lnSpc>
                <a:spcPct val="110000"/>
              </a:lnSpc>
            </a:pPr>
            <a:r>
              <a:rPr lang="en-US" dirty="0"/>
              <a:t>Always integral number of bytes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75342" y="3847415"/>
            <a:ext cx="2904962" cy="641201"/>
          </a:xfrm>
          <a:prstGeom prst="rect">
            <a:avLst/>
          </a:prstGeom>
          <a:solidFill>
            <a:srgbClr val="F0C2C2"/>
          </a:solidFill>
          <a:ln>
            <a:solidFill>
              <a:srgbClr val="DA6868"/>
            </a:solidFill>
          </a:ln>
        </p:spPr>
        <p:txBody>
          <a:bodyPr wrap="none" lIns="25400" tIns="12700" rIns="25400" bIns="12700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Some machines </a:t>
            </a:r>
            <a:r>
              <a:rPr lang="en-US" sz="2000" i="1" dirty="0" smtClean="0">
                <a:latin typeface="Calibri" pitchFamily="34" charset="0"/>
              </a:rPr>
              <a:t>still </a:t>
            </a:r>
            <a:r>
              <a:rPr lang="en-US" sz="2000" dirty="0" smtClean="0">
                <a:latin typeface="Calibri" pitchFamily="34" charset="0"/>
              </a:rPr>
              <a:t> use</a:t>
            </a:r>
            <a:br>
              <a:rPr lang="en-US" sz="2000" dirty="0" smtClean="0">
                <a:latin typeface="Calibri" pitchFamily="34" charset="0"/>
              </a:rPr>
            </a:br>
            <a:r>
              <a:rPr lang="en-US" sz="2000" dirty="0" smtClean="0">
                <a:latin typeface="Calibri" pitchFamily="34" charset="0"/>
              </a:rPr>
              <a:t>16 bits — 64 KB addresses </a:t>
            </a:r>
          </a:p>
        </p:txBody>
      </p:sp>
    </p:spTree>
    <p:extLst>
      <p:ext uri="{BB962C8B-B14F-4D97-AF65-F5344CB8AC3E}">
        <p14:creationId xmlns:p14="http://schemas.microsoft.com/office/powerpoint/2010/main" val="29219642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0548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Mathematical Properties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 eaLnBrk="1" hangingPunct="1">
              <a:tabLst>
                <a:tab pos="1943100" algn="l"/>
              </a:tabLst>
              <a:defRPr/>
            </a:pPr>
            <a:r>
              <a:rPr lang="en-US" dirty="0" smtClean="0"/>
              <a:t>Modular Addition Forms an </a:t>
            </a:r>
            <a:r>
              <a:rPr lang="en-US" i="1" dirty="0" err="1" smtClean="0"/>
              <a:t>Abelian</a:t>
            </a:r>
            <a:r>
              <a:rPr lang="en-US" i="1" dirty="0" smtClean="0"/>
              <a:t> Group</a:t>
            </a:r>
            <a:endParaRPr lang="en-US" dirty="0" smtClean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 smtClean="0">
                <a:solidFill>
                  <a:srgbClr val="C00000"/>
                </a:solidFill>
              </a:rPr>
              <a:t>Closed</a:t>
            </a:r>
            <a:r>
              <a:rPr lang="en-US" dirty="0" smtClean="0"/>
              <a:t> under addition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smtClean="0"/>
              <a:t>0  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 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  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 2</a:t>
            </a:r>
            <a:r>
              <a:rPr lang="en-US" i="1" baseline="30000" dirty="0" smtClean="0"/>
              <a:t>w</a:t>
            </a:r>
            <a:r>
              <a:rPr lang="en-US" dirty="0" smtClean="0"/>
              <a:t> –1</a:t>
            </a:r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 smtClean="0">
                <a:solidFill>
                  <a:srgbClr val="C00000"/>
                </a:solidFill>
              </a:rPr>
              <a:t>Commutative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  =  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 , </a:t>
            </a:r>
            <a:r>
              <a:rPr lang="en-US" i="1" dirty="0" smtClean="0"/>
              <a:t>u</a:t>
            </a:r>
            <a:r>
              <a:rPr lang="en-US" dirty="0" smtClean="0"/>
              <a:t>)</a:t>
            </a:r>
          </a:p>
          <a:p>
            <a:pPr lvl="1">
              <a:tabLst>
                <a:tab pos="1943100" algn="l"/>
              </a:tabLst>
              <a:defRPr/>
            </a:pPr>
            <a:r>
              <a:rPr lang="en-US" b="1" dirty="0" smtClean="0">
                <a:solidFill>
                  <a:srgbClr val="C00000"/>
                </a:solidFill>
              </a:rPr>
              <a:t>Associative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))  =  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 ), </a:t>
            </a:r>
            <a:r>
              <a:rPr lang="en-US" i="1" dirty="0" smtClean="0"/>
              <a:t>v</a:t>
            </a:r>
            <a:r>
              <a:rPr lang="en-US" dirty="0" smtClean="0"/>
              <a:t>)</a:t>
            </a:r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 is additive identity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0)  =  </a:t>
            </a:r>
            <a:r>
              <a:rPr lang="en-US" i="1" dirty="0" smtClean="0"/>
              <a:t>u</a:t>
            </a:r>
            <a:endParaRPr lang="en-US" dirty="0" smtClean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dirty="0" smtClean="0"/>
              <a:t>Every element has additive </a:t>
            </a:r>
            <a:r>
              <a:rPr lang="en-US" b="1" dirty="0" smtClean="0">
                <a:solidFill>
                  <a:srgbClr val="C00000"/>
                </a:solidFill>
              </a:rPr>
              <a:t>inverse</a:t>
            </a:r>
          </a:p>
          <a:p>
            <a:pPr lvl="2" eaLnBrk="1" hangingPunct="1">
              <a:tabLst>
                <a:tab pos="1943100" algn="l"/>
              </a:tabLst>
              <a:defRPr/>
            </a:pPr>
            <a:r>
              <a:rPr lang="en-US" dirty="0" smtClean="0"/>
              <a:t>Let 	</a:t>
            </a:r>
            <a:r>
              <a:rPr lang="en-US" dirty="0" err="1" smtClean="0"/>
              <a:t>UComp</a:t>
            </a:r>
            <a:r>
              <a:rPr lang="en-US" i="1" baseline="-25000" dirty="0" err="1" smtClean="0"/>
              <a:t>w</a:t>
            </a:r>
            <a:r>
              <a:rPr lang="en-US" i="1" baseline="-25000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)  = 2</a:t>
            </a:r>
            <a:r>
              <a:rPr lang="en-US" i="1" baseline="30000" dirty="0" smtClean="0"/>
              <a:t>w</a:t>
            </a:r>
            <a:r>
              <a:rPr lang="en-US" dirty="0" smtClean="0"/>
              <a:t> – </a:t>
            </a:r>
            <a:r>
              <a:rPr lang="en-US" i="1" dirty="0" smtClean="0"/>
              <a:t>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dirty="0" err="1" smtClean="0"/>
              <a:t>UComp</a:t>
            </a:r>
            <a:r>
              <a:rPr lang="en-US" i="1" baseline="-25000" dirty="0" err="1" smtClean="0"/>
              <a:t>w</a:t>
            </a:r>
            <a:r>
              <a:rPr lang="en-US" i="1" baseline="-25000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))  =  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50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Two’s Complement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454025" y="3533775"/>
            <a:ext cx="7916863" cy="22399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err="1" smtClean="0"/>
              <a:t>TAdd</a:t>
            </a:r>
            <a:r>
              <a:rPr lang="en-US" dirty="0" smtClean="0"/>
              <a:t> and </a:t>
            </a:r>
            <a:r>
              <a:rPr lang="en-US" dirty="0" err="1" smtClean="0"/>
              <a:t>UAdd</a:t>
            </a:r>
            <a:r>
              <a:rPr lang="en-US" dirty="0" smtClean="0"/>
              <a:t> have Identical Bit-Level Behavior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smtClean="0"/>
              <a:t>Signed vs. unsigned addition in C: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s, t, u, v;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	s =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 ((unsigned) u + (unsigned) v);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 	t = u + v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smtClean="0"/>
              <a:t>Will give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s == 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61</a:t>
            </a:fld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Times" pitchFamily="18" charset="0"/>
              </a:rPr>
              <a:t>TAdd</a:t>
            </a:r>
            <a:r>
              <a:rPr lang="en-US" sz="2000" b="0" i="1" baseline="-25000">
                <a:latin typeface="Times" pitchFamily="18" charset="0"/>
              </a:rPr>
              <a:t>w</a:t>
            </a:r>
            <a:r>
              <a:rPr lang="en-US" sz="2000" b="0">
                <a:latin typeface="Times" pitchFamily="18" charset="0"/>
              </a:rPr>
              <a:t>(</a:t>
            </a:r>
            <a:r>
              <a:rPr lang="en-US" sz="2000" b="0" i="1">
                <a:latin typeface="Times" pitchFamily="18" charset="0"/>
              </a:rPr>
              <a:t>u</a:t>
            </a:r>
            <a:r>
              <a:rPr lang="en-US" sz="2000" b="0">
                <a:latin typeface="Times" pitchFamily="18" charset="0"/>
              </a:rPr>
              <a:t> , </a:t>
            </a:r>
            <a:r>
              <a:rPr lang="en-US" sz="2000" b="0" i="1">
                <a:latin typeface="Times" pitchFamily="18" charset="0"/>
              </a:rPr>
              <a:t>v</a:t>
            </a:r>
            <a:r>
              <a:rPr lang="en-US" sz="2000" b="0">
                <a:latin typeface="Times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7338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TAdd Overflow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57337"/>
            <a:ext cx="330993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Functionality</a:t>
            </a:r>
          </a:p>
          <a:p>
            <a:pPr lvl="1" eaLnBrk="1" hangingPunct="1">
              <a:defRPr/>
            </a:pPr>
            <a:r>
              <a:rPr lang="en-US" smtClean="0"/>
              <a:t>True sum requires </a:t>
            </a:r>
            <a:r>
              <a:rPr lang="en-US" b="0" i="1" smtClean="0"/>
              <a:t>w</a:t>
            </a:r>
            <a:r>
              <a:rPr lang="en-US" b="0" smtClean="0"/>
              <a:t>+1</a:t>
            </a:r>
            <a:r>
              <a:rPr lang="en-US" smtClean="0"/>
              <a:t> bits</a:t>
            </a:r>
          </a:p>
          <a:p>
            <a:pPr lvl="1" eaLnBrk="1" hangingPunct="1">
              <a:defRPr/>
            </a:pPr>
            <a:r>
              <a:rPr lang="en-US" smtClean="0"/>
              <a:t>Drop off MSB</a:t>
            </a:r>
          </a:p>
          <a:p>
            <a:pPr lvl="1" eaLnBrk="1" hangingPunct="1">
              <a:defRPr/>
            </a:pPr>
            <a:r>
              <a:rPr lang="en-US" smtClean="0"/>
              <a:t>Treat remaining bits as 2’s comp. integer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4724400" y="4066687"/>
            <a:ext cx="94897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5147593" y="4752111"/>
            <a:ext cx="52578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</a:p>
        </p:txBody>
      </p:sp>
      <p:sp>
        <p:nvSpPr>
          <p:cNvPr id="34835" name="Line 8"/>
          <p:cNvSpPr>
            <a:spLocks noChangeShapeType="1"/>
          </p:cNvSpPr>
          <p:nvPr/>
        </p:nvSpPr>
        <p:spPr bwMode="auto">
          <a:xfrm>
            <a:off x="5818911" y="22018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9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10"/>
          <p:cNvSpPr>
            <a:spLocks noChangeShapeType="1"/>
          </p:cNvSpPr>
          <p:nvPr/>
        </p:nvSpPr>
        <p:spPr bwMode="auto">
          <a:xfrm>
            <a:off x="5754696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11"/>
          <p:cNvSpPr>
            <a:spLocks noChangeShapeType="1"/>
          </p:cNvSpPr>
          <p:nvPr/>
        </p:nvSpPr>
        <p:spPr bwMode="auto">
          <a:xfrm>
            <a:off x="5754696" y="21891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12"/>
          <p:cNvSpPr>
            <a:spLocks noChangeShapeType="1"/>
          </p:cNvSpPr>
          <p:nvPr/>
        </p:nvSpPr>
        <p:spPr bwMode="auto">
          <a:xfrm>
            <a:off x="7113598" y="28876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13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14"/>
          <p:cNvSpPr>
            <a:spLocks noChangeShapeType="1"/>
          </p:cNvSpPr>
          <p:nvPr/>
        </p:nvSpPr>
        <p:spPr bwMode="auto">
          <a:xfrm>
            <a:off x="7050098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15"/>
          <p:cNvSpPr>
            <a:spLocks noChangeShapeType="1"/>
          </p:cNvSpPr>
          <p:nvPr/>
        </p:nvSpPr>
        <p:spPr bwMode="auto">
          <a:xfrm>
            <a:off x="5983296" y="31035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Freeform 16"/>
          <p:cNvSpPr>
            <a:spLocks/>
          </p:cNvSpPr>
          <p:nvPr/>
        </p:nvSpPr>
        <p:spPr bwMode="auto">
          <a:xfrm>
            <a:off x="5970596" y="2570162"/>
            <a:ext cx="992189" cy="1296988"/>
          </a:xfrm>
          <a:custGeom>
            <a:avLst/>
            <a:gdLst>
              <a:gd name="T0" fmla="*/ 0 w 625"/>
              <a:gd name="T1" fmla="*/ 0 h 817"/>
              <a:gd name="T2" fmla="*/ 240 w 625"/>
              <a:gd name="T3" fmla="*/ 0 h 817"/>
              <a:gd name="T4" fmla="*/ 384 w 625"/>
              <a:gd name="T5" fmla="*/ 816 h 817"/>
              <a:gd name="T6" fmla="*/ 624 w 625"/>
              <a:gd name="T7" fmla="*/ 81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4" name="Rectangle 17"/>
          <p:cNvSpPr>
            <a:spLocks noChangeArrowheads="1"/>
          </p:cNvSpPr>
          <p:nvPr/>
        </p:nvSpPr>
        <p:spPr bwMode="auto">
          <a:xfrm>
            <a:off x="5373616" y="3373581"/>
            <a:ext cx="29976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18"/>
          <p:cNvSpPr>
            <a:spLocks noChangeArrowheads="1"/>
          </p:cNvSpPr>
          <p:nvPr/>
        </p:nvSpPr>
        <p:spPr bwMode="auto">
          <a:xfrm>
            <a:off x="5072251" y="2695087"/>
            <a:ext cx="60112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</a:p>
        </p:txBody>
      </p:sp>
      <p:sp>
        <p:nvSpPr>
          <p:cNvPr id="34846" name="Rectangle 19"/>
          <p:cNvSpPr>
            <a:spLocks noChangeArrowheads="1"/>
          </p:cNvSpPr>
          <p:nvPr/>
        </p:nvSpPr>
        <p:spPr bwMode="auto">
          <a:xfrm>
            <a:off x="5030573" y="2001981"/>
            <a:ext cx="64280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7" name="Line 20"/>
          <p:cNvSpPr>
            <a:spLocks noChangeShapeType="1"/>
          </p:cNvSpPr>
          <p:nvPr/>
        </p:nvSpPr>
        <p:spPr bwMode="auto">
          <a:xfrm>
            <a:off x="5818196" y="35734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Line 21"/>
          <p:cNvSpPr>
            <a:spLocks noChangeShapeType="1"/>
          </p:cNvSpPr>
          <p:nvPr/>
        </p:nvSpPr>
        <p:spPr bwMode="auto">
          <a:xfrm>
            <a:off x="5754696" y="49323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22"/>
          <p:cNvSpPr>
            <a:spLocks noChangeShapeType="1"/>
          </p:cNvSpPr>
          <p:nvPr/>
        </p:nvSpPr>
        <p:spPr bwMode="auto">
          <a:xfrm>
            <a:off x="5754696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23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24"/>
          <p:cNvSpPr>
            <a:spLocks noChangeShapeType="1"/>
          </p:cNvSpPr>
          <p:nvPr/>
        </p:nvSpPr>
        <p:spPr bwMode="auto">
          <a:xfrm>
            <a:off x="7113598" y="35734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Line 25"/>
          <p:cNvSpPr>
            <a:spLocks noChangeShapeType="1"/>
          </p:cNvSpPr>
          <p:nvPr/>
        </p:nvSpPr>
        <p:spPr bwMode="auto">
          <a:xfrm>
            <a:off x="7050098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Line 26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27"/>
          <p:cNvSpPr>
            <a:spLocks noChangeShapeType="1"/>
          </p:cNvSpPr>
          <p:nvPr/>
        </p:nvSpPr>
        <p:spPr bwMode="auto">
          <a:xfrm>
            <a:off x="5983296" y="40179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Freeform 28"/>
          <p:cNvSpPr>
            <a:spLocks/>
          </p:cNvSpPr>
          <p:nvPr/>
        </p:nvSpPr>
        <p:spPr bwMode="auto">
          <a:xfrm>
            <a:off x="5970596" y="3332162"/>
            <a:ext cx="992189" cy="1296988"/>
          </a:xfrm>
          <a:custGeom>
            <a:avLst/>
            <a:gdLst>
              <a:gd name="T0" fmla="*/ 0 w 625"/>
              <a:gd name="T1" fmla="*/ 816 h 817"/>
              <a:gd name="T2" fmla="*/ 240 w 625"/>
              <a:gd name="T3" fmla="*/ 816 h 817"/>
              <a:gd name="T4" fmla="*/ 384 w 625"/>
              <a:gd name="T5" fmla="*/ 0 h 817"/>
              <a:gd name="T6" fmla="*/ 624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Rectangle 29"/>
          <p:cNvSpPr>
            <a:spLocks noChangeArrowheads="1"/>
          </p:cNvSpPr>
          <p:nvPr/>
        </p:nvSpPr>
        <p:spPr bwMode="auto">
          <a:xfrm>
            <a:off x="5181600" y="1524000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34824" name="Rectangle 30"/>
          <p:cNvSpPr>
            <a:spLocks noChangeArrowheads="1"/>
          </p:cNvSpPr>
          <p:nvPr/>
        </p:nvSpPr>
        <p:spPr bwMode="auto">
          <a:xfrm>
            <a:off x="6781800" y="2286000"/>
            <a:ext cx="16913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TAdd</a:t>
            </a:r>
            <a:r>
              <a:rPr lang="en-US" dirty="0">
                <a:latin typeface="Calibri" pitchFamily="34" charset="0"/>
              </a:rPr>
              <a:t> Result</a:t>
            </a:r>
          </a:p>
        </p:txBody>
      </p:sp>
      <p:sp>
        <p:nvSpPr>
          <p:cNvPr id="34825" name="Rectangle 31"/>
          <p:cNvSpPr>
            <a:spLocks noChangeArrowheads="1"/>
          </p:cNvSpPr>
          <p:nvPr/>
        </p:nvSpPr>
        <p:spPr bwMode="auto">
          <a:xfrm>
            <a:off x="3886200" y="47275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6" name="Rectangle 32"/>
          <p:cNvSpPr>
            <a:spLocks noChangeArrowheads="1"/>
          </p:cNvSpPr>
          <p:nvPr/>
        </p:nvSpPr>
        <p:spPr bwMode="auto">
          <a:xfrm>
            <a:off x="3886200" y="40417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011…1</a:t>
            </a:r>
          </a:p>
        </p:txBody>
      </p:sp>
      <p:sp>
        <p:nvSpPr>
          <p:cNvPr id="34827" name="Rectangle 33"/>
          <p:cNvSpPr>
            <a:spLocks noChangeArrowheads="1"/>
          </p:cNvSpPr>
          <p:nvPr/>
        </p:nvSpPr>
        <p:spPr bwMode="auto">
          <a:xfrm>
            <a:off x="3886200" y="33559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8" name="Rectangle 34"/>
          <p:cNvSpPr>
            <a:spLocks noChangeArrowheads="1"/>
          </p:cNvSpPr>
          <p:nvPr/>
        </p:nvSpPr>
        <p:spPr bwMode="auto">
          <a:xfrm>
            <a:off x="3886200" y="26701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100…0</a:t>
            </a:r>
          </a:p>
        </p:txBody>
      </p:sp>
      <p:sp>
        <p:nvSpPr>
          <p:cNvPr id="34829" name="Rectangle 35"/>
          <p:cNvSpPr>
            <a:spLocks noChangeArrowheads="1"/>
          </p:cNvSpPr>
          <p:nvPr/>
        </p:nvSpPr>
        <p:spPr bwMode="auto">
          <a:xfrm>
            <a:off x="3886200" y="19843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111…1</a:t>
            </a:r>
          </a:p>
        </p:txBody>
      </p:sp>
      <p:sp>
        <p:nvSpPr>
          <p:cNvPr id="34830" name="Rectangle 36"/>
          <p:cNvSpPr>
            <a:spLocks noChangeArrowheads="1"/>
          </p:cNvSpPr>
          <p:nvPr/>
        </p:nvSpPr>
        <p:spPr bwMode="auto">
          <a:xfrm>
            <a:off x="7391400" y="41179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100…0</a:t>
            </a:r>
          </a:p>
        </p:txBody>
      </p:sp>
      <p:sp>
        <p:nvSpPr>
          <p:cNvPr id="34831" name="Rectangle 37"/>
          <p:cNvSpPr>
            <a:spLocks noChangeArrowheads="1"/>
          </p:cNvSpPr>
          <p:nvPr/>
        </p:nvSpPr>
        <p:spPr bwMode="auto">
          <a:xfrm>
            <a:off x="7391400" y="34321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000…0</a:t>
            </a:r>
          </a:p>
        </p:txBody>
      </p:sp>
      <p:sp>
        <p:nvSpPr>
          <p:cNvPr id="34832" name="Rectangle 38"/>
          <p:cNvSpPr>
            <a:spLocks noChangeArrowheads="1"/>
          </p:cNvSpPr>
          <p:nvPr/>
        </p:nvSpPr>
        <p:spPr bwMode="auto">
          <a:xfrm>
            <a:off x="7391400" y="27463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011…1</a:t>
            </a:r>
          </a:p>
        </p:txBody>
      </p:sp>
      <p:sp>
        <p:nvSpPr>
          <p:cNvPr id="34833" name="Text Box 39"/>
          <p:cNvSpPr txBox="1">
            <a:spLocks noChangeArrowheads="1"/>
          </p:cNvSpPr>
          <p:nvPr/>
        </p:nvSpPr>
        <p:spPr bwMode="auto">
          <a:xfrm>
            <a:off x="5867400" y="2243137"/>
            <a:ext cx="79008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PosOver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34" name="Text Box 40"/>
          <p:cNvSpPr txBox="1">
            <a:spLocks noChangeArrowheads="1"/>
          </p:cNvSpPr>
          <p:nvPr/>
        </p:nvSpPr>
        <p:spPr bwMode="auto">
          <a:xfrm>
            <a:off x="5943600" y="4681537"/>
            <a:ext cx="82573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NegOver</a:t>
            </a:r>
            <a:endParaRPr lang="en-US" sz="14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08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Visualizing 2’s Complement Addition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Values</a:t>
            </a:r>
          </a:p>
          <a:p>
            <a:pPr lvl="1" eaLnBrk="1" hangingPunct="1">
              <a:defRPr/>
            </a:pPr>
            <a:r>
              <a:rPr lang="en-US" smtClean="0"/>
              <a:t>4-bit two’s comp.</a:t>
            </a:r>
          </a:p>
          <a:p>
            <a:pPr lvl="1" eaLnBrk="1" hangingPunct="1">
              <a:defRPr/>
            </a:pPr>
            <a:r>
              <a:rPr lang="en-US" smtClean="0"/>
              <a:t>Range from -8 to +7</a:t>
            </a:r>
          </a:p>
          <a:p>
            <a:pPr eaLnBrk="1" hangingPunct="1">
              <a:defRPr/>
            </a:pPr>
            <a:r>
              <a:rPr lang="en-US" smtClean="0"/>
              <a:t>Wraps Around</a:t>
            </a:r>
          </a:p>
          <a:p>
            <a:pPr lvl="1" eaLnBrk="1" hangingPunct="1">
              <a:defRPr/>
            </a:pPr>
            <a:r>
              <a:rPr lang="en-US" smtClean="0"/>
              <a:t>If sum </a:t>
            </a:r>
            <a:r>
              <a:rPr lang="en-US" smtClean="0">
                <a:sym typeface="Symbol" pitchFamily="18" charset="2"/>
              </a:rPr>
              <a:t> </a:t>
            </a:r>
            <a:r>
              <a:rPr lang="en-US" smtClean="0"/>
              <a:t>2</a:t>
            </a:r>
            <a:r>
              <a:rPr lang="en-US" i="1" baseline="30000" smtClean="0"/>
              <a:t>w</a:t>
            </a:r>
            <a:r>
              <a:rPr lang="en-US" baseline="30000" smtClean="0"/>
              <a:t>–1</a:t>
            </a:r>
            <a:endParaRPr lang="en-US" smtClean="0"/>
          </a:p>
          <a:p>
            <a:pPr lvl="2" eaLnBrk="1" hangingPunct="1">
              <a:defRPr/>
            </a:pPr>
            <a:r>
              <a:rPr lang="en-US" smtClean="0"/>
              <a:t>Becomes negative</a:t>
            </a:r>
          </a:p>
          <a:p>
            <a:pPr lvl="2" eaLnBrk="1" hangingPunct="1">
              <a:defRPr/>
            </a:pPr>
            <a:r>
              <a:rPr lang="en-US" smtClean="0"/>
              <a:t>At most once</a:t>
            </a:r>
          </a:p>
          <a:p>
            <a:pPr lvl="1" eaLnBrk="1" hangingPunct="1">
              <a:defRPr/>
            </a:pPr>
            <a:r>
              <a:rPr lang="en-US" smtClean="0"/>
              <a:t>If sum &lt; –2</a:t>
            </a:r>
            <a:r>
              <a:rPr lang="en-US" i="1" baseline="30000" smtClean="0"/>
              <a:t>w</a:t>
            </a:r>
            <a:r>
              <a:rPr lang="en-US" baseline="30000" smtClean="0"/>
              <a:t>–1</a:t>
            </a:r>
            <a:endParaRPr lang="en-US" smtClean="0"/>
          </a:p>
          <a:p>
            <a:pPr lvl="2" eaLnBrk="1" hangingPunct="1">
              <a:defRPr/>
            </a:pPr>
            <a:r>
              <a:rPr lang="en-US" smtClean="0"/>
              <a:t>Becomes positive</a:t>
            </a:r>
          </a:p>
          <a:p>
            <a:pPr lvl="2" eaLnBrk="1" hangingPunct="1">
              <a:defRPr/>
            </a:pPr>
            <a:r>
              <a:rPr lang="en-US" smtClean="0"/>
              <a:t>At most once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638800" y="2133600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391400" y="5562600"/>
            <a:ext cx="8943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PosOver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93134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NegOver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19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Characterizing TAdd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33537"/>
            <a:ext cx="3810000" cy="34718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Functionality</a:t>
            </a:r>
          </a:p>
          <a:p>
            <a:pPr lvl="1" eaLnBrk="1" hangingPunct="1">
              <a:defRPr/>
            </a:pPr>
            <a:r>
              <a:rPr lang="en-US" dirty="0" smtClean="0"/>
              <a:t>True sum requires </a:t>
            </a:r>
            <a:r>
              <a:rPr lang="en-US" b="0" i="1" dirty="0" smtClean="0"/>
              <a:t>w</a:t>
            </a:r>
            <a:r>
              <a:rPr lang="en-US" b="0" dirty="0" smtClean="0"/>
              <a:t>+1</a:t>
            </a:r>
            <a:r>
              <a:rPr lang="en-US" dirty="0" smtClean="0"/>
              <a:t> bits</a:t>
            </a:r>
          </a:p>
          <a:p>
            <a:pPr lvl="1" eaLnBrk="1" hangingPunct="1">
              <a:defRPr/>
            </a:pPr>
            <a:r>
              <a:rPr lang="en-US" dirty="0" smtClean="0"/>
              <a:t>Drop off MSB</a:t>
            </a:r>
          </a:p>
          <a:p>
            <a:pPr lvl="1" eaLnBrk="1" hangingPunct="1">
              <a:defRPr/>
            </a:pPr>
            <a:r>
              <a:rPr lang="en-US" dirty="0" smtClean="0"/>
              <a:t>Treat remaining bits as 2’s comp. integer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64</a:t>
            </a:fld>
            <a:endParaRPr lang="en-US" dirty="0"/>
          </a:p>
        </p:txBody>
      </p:sp>
      <p:graphicFrame>
        <p:nvGraphicFramePr>
          <p:cNvPr id="11266" name="Object 40"/>
          <p:cNvGraphicFramePr>
            <a:graphicFrameLocks/>
          </p:cNvGraphicFramePr>
          <p:nvPr/>
        </p:nvGraphicFramePr>
        <p:xfrm>
          <a:off x="1866900" y="4953000"/>
          <a:ext cx="54737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4" imgW="6096000" imgH="4064000" progId="Equation.3">
                  <p:embed/>
                </p:oleObj>
              </mc:Choice>
              <mc:Fallback>
                <p:oleObj name="Equation" r:id="rId4" imgW="6096000" imgH="4064000" progId="Equation.3">
                  <p:embed/>
                  <p:pic>
                    <p:nvPicPr>
                      <p:cNvPr id="11266" name="Object 4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396" b="70523"/>
                      <a:stretch>
                        <a:fillRect/>
                      </a:stretch>
                    </p:blipFill>
                    <p:spPr bwMode="auto">
                      <a:xfrm>
                        <a:off x="1866900" y="4953000"/>
                        <a:ext cx="5473700" cy="1201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1"/>
          <p:cNvSpPr txBox="1">
            <a:spLocks noChangeArrowheads="1"/>
          </p:cNvSpPr>
          <p:nvPr/>
        </p:nvSpPr>
        <p:spPr bwMode="auto">
          <a:xfrm>
            <a:off x="6286500" y="4951413"/>
            <a:ext cx="9492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NegOver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sp>
        <p:nvSpPr>
          <p:cNvPr id="11270" name="Text Box 42"/>
          <p:cNvSpPr txBox="1">
            <a:spLocks noChangeArrowheads="1"/>
          </p:cNvSpPr>
          <p:nvPr/>
        </p:nvSpPr>
        <p:spPr bwMode="auto">
          <a:xfrm>
            <a:off x="6362700" y="5713413"/>
            <a:ext cx="91749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PosOver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314824" y="1444625"/>
            <a:ext cx="3609976" cy="2670175"/>
            <a:chOff x="-105" y="2016"/>
            <a:chExt cx="2274" cy="1682"/>
          </a:xfrm>
        </p:grpSpPr>
        <p:sp>
          <p:nvSpPr>
            <p:cNvPr id="11272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u</a:t>
              </a:r>
            </a:p>
          </p:txBody>
        </p:sp>
        <p:sp>
          <p:nvSpPr>
            <p:cNvPr id="11274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0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v</a:t>
              </a:r>
            </a:p>
          </p:txBody>
        </p:sp>
        <p:sp>
          <p:nvSpPr>
            <p:cNvPr id="11275" name="Rectangle 47"/>
            <p:cNvSpPr>
              <a:spLocks noChangeArrowheads="1"/>
            </p:cNvSpPr>
            <p:nvPr/>
          </p:nvSpPr>
          <p:spPr bwMode="auto">
            <a:xfrm>
              <a:off x="768" y="3216"/>
              <a:ext cx="696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6" name="Rectangle 48"/>
            <p:cNvSpPr>
              <a:spLocks noChangeArrowheads="1"/>
            </p:cNvSpPr>
            <p:nvPr/>
          </p:nvSpPr>
          <p:spPr bwMode="auto">
            <a:xfrm>
              <a:off x="1200" y="3216"/>
              <a:ext cx="480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7" name="Rectangle 49"/>
            <p:cNvSpPr>
              <a:spLocks noChangeArrowheads="1"/>
            </p:cNvSpPr>
            <p:nvPr/>
          </p:nvSpPr>
          <p:spPr bwMode="auto">
            <a:xfrm>
              <a:off x="24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8" name="Rectangle 50"/>
            <p:cNvSpPr>
              <a:spLocks noChangeArrowheads="1"/>
            </p:cNvSpPr>
            <p:nvPr/>
          </p:nvSpPr>
          <p:spPr bwMode="auto">
            <a:xfrm>
              <a:off x="24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9" name="Rectangle 51"/>
            <p:cNvSpPr>
              <a:spLocks noChangeArrowheads="1"/>
            </p:cNvSpPr>
            <p:nvPr/>
          </p:nvSpPr>
          <p:spPr bwMode="auto">
            <a:xfrm>
              <a:off x="-105" y="3504"/>
              <a:ext cx="969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 smtClean="0">
                  <a:latin typeface="Calibri" pitchFamily="34" charset="0"/>
                </a:rPr>
                <a:t>Negative Overflow</a:t>
              </a:r>
              <a:endParaRPr lang="en-US" sz="1400" b="0" dirty="0">
                <a:latin typeface="Calibri" pitchFamily="34" charset="0"/>
              </a:endParaRPr>
            </a:p>
          </p:txBody>
        </p:sp>
        <p:sp>
          <p:nvSpPr>
            <p:cNvPr id="11280" name="Rectangle 52"/>
            <p:cNvSpPr>
              <a:spLocks noChangeArrowheads="1"/>
            </p:cNvSpPr>
            <p:nvPr/>
          </p:nvSpPr>
          <p:spPr bwMode="auto">
            <a:xfrm>
              <a:off x="1248" y="2016"/>
              <a:ext cx="921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 smtClean="0">
                  <a:latin typeface="Calibri" pitchFamily="34" charset="0"/>
                </a:rPr>
                <a:t>Positive Overflow</a:t>
              </a:r>
              <a:endParaRPr lang="en-US" sz="1400" b="0" dirty="0">
                <a:latin typeface="Calibri" pitchFamily="34" charset="0"/>
              </a:endParaRPr>
            </a:p>
          </p:txBody>
        </p:sp>
        <p:sp>
          <p:nvSpPr>
            <p:cNvPr id="11281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Freeform 56"/>
            <p:cNvSpPr>
              <a:spLocks/>
            </p:cNvSpPr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Freeform 57"/>
            <p:cNvSpPr>
              <a:spLocks/>
            </p:cNvSpPr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58"/>
            <p:cNvSpPr>
              <a:spLocks noChangeShapeType="1"/>
            </p:cNvSpPr>
            <p:nvPr/>
          </p:nvSpPr>
          <p:spPr bwMode="auto">
            <a:xfrm flipV="1">
              <a:off x="672" y="3072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dirty="0" err="1">
                  <a:solidFill>
                    <a:schemeClr val="tx2"/>
                  </a:solidFill>
                  <a:latin typeface="Calibri" pitchFamily="34" charset="0"/>
                </a:rPr>
                <a:t>TAdd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(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u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, 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v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35302" y="4953000"/>
            <a:ext cx="551010" cy="36353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 smtClean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88970" y="5619690"/>
            <a:ext cx="551010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 smtClean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288323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63575"/>
            <a:ext cx="8237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Mathematical Properties of TAdd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1604963"/>
            <a:ext cx="8307387" cy="3348037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Isomorphic Group to </a:t>
            </a:r>
            <a:r>
              <a:rPr lang="en-US" dirty="0" err="1" smtClean="0"/>
              <a:t>unsigneds</a:t>
            </a:r>
            <a:r>
              <a:rPr lang="en-US" dirty="0" smtClean="0"/>
              <a:t> with </a:t>
            </a:r>
            <a:r>
              <a:rPr lang="en-US" dirty="0" err="1" smtClean="0"/>
              <a:t>UAdd</a:t>
            </a:r>
            <a:endParaRPr lang="en-US" dirty="0" smtClean="0"/>
          </a:p>
          <a:p>
            <a:pPr lvl="1" eaLnBrk="1" hangingPunct="1">
              <a:defRPr/>
            </a:pPr>
            <a:r>
              <a:rPr lang="en-US" b="0" dirty="0" err="1" smtClean="0"/>
              <a:t>TAdd</a:t>
            </a:r>
            <a:r>
              <a:rPr lang="en-US" b="0" i="1" baseline="-25000" dirty="0" err="1" smtClean="0"/>
              <a:t>w</a:t>
            </a:r>
            <a:r>
              <a:rPr lang="en-US" b="0" dirty="0" smtClean="0"/>
              <a:t>(</a:t>
            </a:r>
            <a:r>
              <a:rPr lang="en-US" b="0" i="1" dirty="0" smtClean="0"/>
              <a:t>u</a:t>
            </a:r>
            <a:r>
              <a:rPr lang="en-US" b="0" dirty="0" smtClean="0"/>
              <a:t> , </a:t>
            </a:r>
            <a:r>
              <a:rPr lang="en-US" b="0" i="1" dirty="0" smtClean="0"/>
              <a:t>v</a:t>
            </a:r>
            <a:r>
              <a:rPr lang="en-US" b="0" dirty="0" smtClean="0"/>
              <a:t>) =  U2T(</a:t>
            </a:r>
            <a:r>
              <a:rPr lang="en-US" b="0" dirty="0" err="1" smtClean="0"/>
              <a:t>UAdd</a:t>
            </a:r>
            <a:r>
              <a:rPr lang="en-US" b="0" i="1" baseline="-25000" dirty="0" err="1" smtClean="0"/>
              <a:t>w</a:t>
            </a:r>
            <a:r>
              <a:rPr lang="en-US" b="0" dirty="0" smtClean="0"/>
              <a:t>(T2U(</a:t>
            </a:r>
            <a:r>
              <a:rPr lang="en-US" b="0" i="1" dirty="0" smtClean="0"/>
              <a:t>u</a:t>
            </a:r>
            <a:r>
              <a:rPr lang="en-US" b="0" dirty="0" smtClean="0"/>
              <a:t> ), T2U(</a:t>
            </a:r>
            <a:r>
              <a:rPr lang="en-US" b="0" i="1" dirty="0" smtClean="0"/>
              <a:t>v</a:t>
            </a:r>
            <a:r>
              <a:rPr lang="en-US" b="0" dirty="0" smtClean="0"/>
              <a:t>)))</a:t>
            </a:r>
          </a:p>
          <a:p>
            <a:pPr lvl="2" eaLnBrk="1" hangingPunct="1">
              <a:defRPr/>
            </a:pPr>
            <a:r>
              <a:rPr lang="en-US" dirty="0" smtClean="0"/>
              <a:t>Since both have identical bit patterns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Two’s Complement Under </a:t>
            </a:r>
            <a:r>
              <a:rPr lang="en-US" dirty="0" err="1" smtClean="0"/>
              <a:t>TAdd</a:t>
            </a:r>
            <a:r>
              <a:rPr lang="en-US" dirty="0" smtClean="0"/>
              <a:t> Forms a Group</a:t>
            </a:r>
          </a:p>
          <a:p>
            <a:pPr lvl="1" eaLnBrk="1" hangingPunct="1">
              <a:defRPr/>
            </a:pPr>
            <a:r>
              <a:rPr lang="en-US" dirty="0" smtClean="0"/>
              <a:t>Closed, Commutative, Associative, 0 is additive identity</a:t>
            </a:r>
          </a:p>
          <a:p>
            <a:pPr lvl="1" eaLnBrk="1" hangingPunct="1">
              <a:defRPr/>
            </a:pPr>
            <a:r>
              <a:rPr lang="en-US" dirty="0" smtClean="0"/>
              <a:t>Every element has additive inverse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65</a:t>
            </a:fld>
            <a:endParaRPr lang="en-US" dirty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/>
          </p:nvPr>
        </p:nvGraphicFramePr>
        <p:xfrm>
          <a:off x="2768600" y="5162259"/>
          <a:ext cx="3606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4" imgW="3606800" imgH="622300" progId="Equation.3">
                  <p:embed/>
                </p:oleObj>
              </mc:Choice>
              <mc:Fallback>
                <p:oleObj name="Equation" r:id="rId4" imgW="3606800" imgH="622300" progId="Equation.3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5162259"/>
                        <a:ext cx="3606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401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3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— shifting and adding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4119563" algn="dec"/>
              </a:tabLst>
            </a:pPr>
            <a:r>
              <a:rPr lang="en-US" dirty="0" smtClean="0">
                <a:latin typeface="Lucida Console" panose="020B0609040504020204" pitchFamily="49" charset="0"/>
              </a:rPr>
              <a:t>	15213</a:t>
            </a:r>
          </a:p>
          <a:p>
            <a:pPr marL="0" indent="0">
              <a:buNone/>
              <a:tabLst>
                <a:tab pos="1828800" algn="l"/>
                <a:tab pos="4119563" algn="dec"/>
              </a:tabLst>
            </a:pPr>
            <a:r>
              <a:rPr lang="en-US" dirty="0" smtClean="0">
                <a:latin typeface="Lucida Console" panose="020B0609040504020204" pitchFamily="49" charset="0"/>
              </a:rPr>
              <a:t>	×	</a:t>
            </a:r>
            <a:r>
              <a:rPr lang="en-US" u="sng" dirty="0" smtClean="0">
                <a:latin typeface="Lucida Console" panose="020B0609040504020204" pitchFamily="49" charset="0"/>
              </a:rPr>
              <a:t>2011</a:t>
            </a:r>
          </a:p>
          <a:p>
            <a:pPr marL="0" indent="0">
              <a:buNone/>
              <a:tabLst>
                <a:tab pos="4119563" algn="dec"/>
              </a:tabLst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15213</a:t>
            </a:r>
          </a:p>
          <a:p>
            <a:pPr marL="0" indent="0">
              <a:buNone/>
              <a:tabLst>
                <a:tab pos="4119563" algn="dec"/>
              </a:tabLst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15213</a:t>
            </a:r>
            <a:r>
              <a:rPr lang="en-US" dirty="0" smtClean="0">
                <a:solidFill>
                  <a:srgbClr val="00D05E"/>
                </a:solidFill>
                <a:latin typeface="Lucida Console" panose="020B0609040504020204" pitchFamily="49" charset="0"/>
              </a:rPr>
              <a:t>0</a:t>
            </a:r>
          </a:p>
          <a:p>
            <a:pPr marL="0" indent="0">
              <a:buNone/>
              <a:tabLst>
                <a:tab pos="4119563" algn="dec"/>
              </a:tabLst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u="sng" dirty="0" smtClean="0">
                <a:latin typeface="Lucida Console" panose="020B0609040504020204" pitchFamily="49" charset="0"/>
              </a:rPr>
              <a:t>30426</a:t>
            </a:r>
            <a:r>
              <a:rPr lang="en-US" dirty="0">
                <a:solidFill>
                  <a:srgbClr val="00D05E"/>
                </a:solidFill>
                <a:latin typeface="Lucida Console" panose="020B0609040504020204" pitchFamily="49" charset="0"/>
              </a:rPr>
              <a:t>000</a:t>
            </a:r>
          </a:p>
          <a:p>
            <a:pPr marL="0" indent="0">
              <a:buNone/>
              <a:tabLst>
                <a:tab pos="4119563" algn="dec"/>
              </a:tabLst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30593343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3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in Binary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68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495300" y="1739900"/>
          <a:ext cx="8153400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Document" r:id="rId4" imgW="8321793" imgH="4595709" progId="Word.Document.8">
                  <p:embed/>
                </p:oleObj>
              </mc:Choice>
              <mc:Fallback>
                <p:oleObj name="Document" r:id="rId4" imgW="8321793" imgH="4595709" progId="Word.Document.8">
                  <p:embed/>
                  <p:pic>
                    <p:nvPicPr>
                      <p:cNvPr id="7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1739900"/>
                        <a:ext cx="8153400" cy="450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36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Grp="1" noChangeAspect="1"/>
          </p:cNvGraphicFramePr>
          <p:nvPr>
            <p:extLst/>
          </p:nvPr>
        </p:nvGraphicFramePr>
        <p:xfrm>
          <a:off x="495300" y="1739900"/>
          <a:ext cx="8153400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Document" r:id="rId4" imgW="8321793" imgH="4595709" progId="Word.Document.8">
                  <p:embed/>
                </p:oleObj>
              </mc:Choice>
              <mc:Fallback>
                <p:oleObj name="Document" r:id="rId4" imgW="8321793" imgH="4595709" progId="Word.Document.8">
                  <p:embed/>
                  <p:pic>
                    <p:nvPicPr>
                      <p:cNvPr id="12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1739900"/>
                        <a:ext cx="8153400" cy="450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in Binary – mod 2</a:t>
            </a:r>
            <a:r>
              <a:rPr lang="en-US" baseline="30000" dirty="0" smtClean="0"/>
              <a:t>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886200" y="2057400"/>
            <a:ext cx="2286000" cy="3505200"/>
          </a:xfrm>
          <a:prstGeom prst="rect">
            <a:avLst/>
          </a:prstGeom>
          <a:solidFill>
            <a:schemeClr val="tx1">
              <a:alpha val="31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09800" y="5967845"/>
            <a:ext cx="245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Overflow bits truncated</a:t>
            </a:r>
          </a:p>
        </p:txBody>
      </p:sp>
      <p:sp>
        <p:nvSpPr>
          <p:cNvPr id="10" name="Action Button: Return 9">
            <a:hlinkClick r:id="" action="ppaction://hlinkshowjump?jump=lastslideviewed" highlightClick="1"/>
          </p:cNvPr>
          <p:cNvSpPr/>
          <p:nvPr/>
        </p:nvSpPr>
        <p:spPr bwMode="auto">
          <a:xfrm>
            <a:off x="7870533" y="6188378"/>
            <a:ext cx="466344" cy="461665"/>
          </a:xfrm>
          <a:prstGeom prst="actionButtonReturn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Word-Oriented Memory Organization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en-US" dirty="0"/>
              <a:t>Addresses Specify Byte Locations</a:t>
            </a:r>
          </a:p>
          <a:p>
            <a:pPr marL="552450" lvl="1" eaLnBrk="1" hangingPunct="1"/>
            <a:r>
              <a:rPr lang="en-US" dirty="0"/>
              <a:t>Address of first byte in word</a:t>
            </a:r>
          </a:p>
          <a:p>
            <a:pPr marL="552450" lvl="1" eaLnBrk="1" hangingPunct="1"/>
            <a:r>
              <a:rPr lang="en-US" dirty="0"/>
              <a:t>Addresses of successive words differ by </a:t>
            </a:r>
            <a:r>
              <a:rPr lang="en-US" dirty="0" smtClean="0"/>
              <a:t>2 (16-bit), 4 </a:t>
            </a:r>
            <a:r>
              <a:rPr lang="en-US" dirty="0"/>
              <a:t>(32-bit</a:t>
            </a:r>
            <a:r>
              <a:rPr lang="en-US" dirty="0" smtClean="0"/>
              <a:t>), </a:t>
            </a:r>
            <a:r>
              <a:rPr lang="en-US" dirty="0"/>
              <a:t>or 8 (64-bit)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Bits, Bytes, and Integers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dirty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dirty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dirty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dirty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dirty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dirty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dirty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9"/>
              <a:ext cx="340" cy="2493"/>
              <a:chOff x="0" y="3"/>
              <a:chExt cx="340" cy="2493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2" y="3"/>
                <a:ext cx="338" cy="187"/>
                <a:chOff x="2" y="3"/>
                <a:chExt cx="338" cy="187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2" y="3"/>
                  <a:ext cx="338" cy="1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54864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 dirty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 dirty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 dirty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 dirty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 dirty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 dirty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63450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in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difference between unsigned and twos complement?</a:t>
            </a:r>
          </a:p>
          <a:p>
            <a:pPr lvl="1"/>
            <a:endParaRPr lang="en-US" dirty="0"/>
          </a:p>
          <a:p>
            <a:r>
              <a:rPr lang="en-US" dirty="0" smtClean="0"/>
              <a:t>A:– No!</a:t>
            </a:r>
          </a:p>
          <a:p>
            <a:pPr lvl="1"/>
            <a:r>
              <a:rPr lang="en-US" dirty="0" smtClean="0"/>
              <a:t>Same bit pattern</a:t>
            </a:r>
          </a:p>
          <a:p>
            <a:pPr lvl="1"/>
            <a:r>
              <a:rPr lang="en-US" dirty="0" smtClean="0"/>
              <a:t>Different interpretation</a:t>
            </a:r>
          </a:p>
          <a:p>
            <a:pPr lvl="1"/>
            <a:r>
              <a:rPr lang="en-US" dirty="0" smtClean="0"/>
              <a:t>Different overflows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9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or more machine cycles</a:t>
            </a:r>
          </a:p>
          <a:p>
            <a:pPr lvl="1"/>
            <a:r>
              <a:rPr lang="en-US" dirty="0" smtClean="0"/>
              <a:t>In modern processors</a:t>
            </a:r>
          </a:p>
          <a:p>
            <a:r>
              <a:rPr lang="en-US" dirty="0" smtClean="0"/>
              <a:t>Multiply-and-Add instruction</a:t>
            </a:r>
          </a:p>
          <a:p>
            <a:pPr lvl="1"/>
            <a:endParaRPr lang="en-US" dirty="0"/>
          </a:p>
          <a:p>
            <a:r>
              <a:rPr lang="en-US" dirty="0" smtClean="0"/>
              <a:t>Easily pipelined</a:t>
            </a:r>
          </a:p>
          <a:p>
            <a:pPr lvl="1"/>
            <a:r>
              <a:rPr lang="en-US" dirty="0" smtClean="0"/>
              <a:t>E.g., dot product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7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Small, constant multipliers</a:t>
            </a:r>
          </a:p>
          <a:p>
            <a:pPr lvl="1"/>
            <a:r>
              <a:rPr lang="en-US" dirty="0" smtClean="0"/>
              <a:t>E.g., array indexes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Shift instructions followed by adds</a:t>
            </a:r>
          </a:p>
          <a:p>
            <a:pPr lvl="1"/>
            <a:endParaRPr lang="en-US" dirty="0"/>
          </a:p>
          <a:p>
            <a:r>
              <a:rPr lang="en-US" dirty="0" smtClean="0"/>
              <a:t>Specialized instructions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9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52550"/>
            <a:ext cx="7896225" cy="49720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Operation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&lt;&lt; k</a:t>
            </a:r>
            <a:r>
              <a:rPr lang="en-US" b="1" dirty="0" smtClean="0"/>
              <a:t> </a:t>
            </a:r>
            <a:r>
              <a:rPr lang="en-US" dirty="0" smtClean="0"/>
              <a:t>gives </a:t>
            </a:r>
            <a:r>
              <a:rPr lang="en-US" b="1" dirty="0" smtClean="0">
                <a:latin typeface="Courier New" pitchFamily="49" charset="0"/>
              </a:rPr>
              <a:t>u *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Both signed and unsigned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Examples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(u &lt;&lt; 5) – (u &lt;&lt; 3)==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Most machines shift and add faster than multiply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/>
              <a:t> generates this code automatically</a:t>
            </a:r>
          </a:p>
          <a:p>
            <a:pPr lvl="1" eaLnBrk="1" hangingPunct="1">
              <a:tabLst>
                <a:tab pos="2971800" algn="l"/>
              </a:tabLst>
              <a:defRPr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990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</a:t>
            </a:r>
            <a:r>
              <a:rPr lang="en-US" sz="2000" b="0" i="1" dirty="0" err="1">
                <a:latin typeface="Calibri" pitchFamily="34" charset="0"/>
              </a:rPr>
              <a:t>w</a:t>
            </a:r>
            <a:r>
              <a:rPr lang="en-US" sz="2000" b="0" dirty="0" err="1">
                <a:latin typeface="Calibri" pitchFamily="34" charset="0"/>
              </a:rPr>
              <a:t>+</a:t>
            </a:r>
            <a:r>
              <a:rPr lang="en-US" sz="2000" b="0" i="1" dirty="0" err="1">
                <a:latin typeface="Calibri" pitchFamily="34" charset="0"/>
              </a:rPr>
              <a:t>k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990600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990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k 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383692" y="3795712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 err="1">
                <a:latin typeface="Times" pitchFamily="18" charset="0"/>
              </a:rPr>
              <a:t>UMult</a:t>
            </a:r>
            <a:r>
              <a:rPr lang="en-US" sz="1600" b="0" i="1" baseline="-25000" dirty="0" err="1">
                <a:latin typeface="Times" pitchFamily="18" charset="0"/>
              </a:rPr>
              <a:t>w</a:t>
            </a:r>
            <a:r>
              <a:rPr lang="en-US" sz="1600" b="0" dirty="0">
                <a:latin typeface="Times" pitchFamily="18" charset="0"/>
              </a:rPr>
              <a:t>(</a:t>
            </a:r>
            <a:r>
              <a:rPr lang="en-US" sz="1600" b="0" i="1" dirty="0">
                <a:latin typeface="Times" pitchFamily="18" charset="0"/>
              </a:rPr>
              <a:t>u</a:t>
            </a:r>
            <a:r>
              <a:rPr lang="en-US" sz="1600" b="0" dirty="0">
                <a:latin typeface="Times" pitchFamily="18" charset="0"/>
              </a:rPr>
              <a:t> , 2</a:t>
            </a:r>
            <a:r>
              <a:rPr lang="en-US" sz="1600" b="0" i="1" baseline="30000" dirty="0">
                <a:latin typeface="Times" pitchFamily="18" charset="0"/>
              </a:rPr>
              <a:t>k</a:t>
            </a:r>
            <a:r>
              <a:rPr lang="en-US" sz="1600" b="0" dirty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398197" y="4066758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 err="1">
                <a:latin typeface="Times" pitchFamily="18" charset="0"/>
              </a:rPr>
              <a:t>TMult</a:t>
            </a:r>
            <a:r>
              <a:rPr lang="en-US" sz="1600" b="0" i="1" baseline="-25000" dirty="0" err="1">
                <a:latin typeface="Times" pitchFamily="18" charset="0"/>
              </a:rPr>
              <a:t>w</a:t>
            </a:r>
            <a:r>
              <a:rPr lang="en-US" sz="1600" b="0" dirty="0">
                <a:latin typeface="Times" pitchFamily="18" charset="0"/>
              </a:rPr>
              <a:t>(</a:t>
            </a:r>
            <a:r>
              <a:rPr lang="en-US" sz="1600" b="0" i="1" dirty="0">
                <a:latin typeface="Times" pitchFamily="18" charset="0"/>
              </a:rPr>
              <a:t>u</a:t>
            </a:r>
            <a:r>
              <a:rPr lang="en-US" sz="1600" b="0" dirty="0">
                <a:latin typeface="Times" pitchFamily="18" charset="0"/>
              </a:rPr>
              <a:t> , 2</a:t>
            </a:r>
            <a:r>
              <a:rPr lang="en-US" sz="1600" b="0" i="1" baseline="30000" dirty="0">
                <a:latin typeface="Times" pitchFamily="18" charset="0"/>
              </a:rPr>
              <a:t>k</a:t>
            </a:r>
            <a:r>
              <a:rPr lang="en-US" sz="1600" b="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•••</a:t>
            </a:r>
          </a:p>
        </p:txBody>
      </p:sp>
      <p:sp>
        <p:nvSpPr>
          <p:cNvPr id="6" name="Action Button: Forward or Next 5">
            <a:hlinkClick r:id="rId3" action="ppaction://hlinksldjump" highlightClick="1"/>
          </p:cNvPr>
          <p:cNvSpPr/>
          <p:nvPr/>
        </p:nvSpPr>
        <p:spPr bwMode="auto">
          <a:xfrm>
            <a:off x="7886700" y="4876800"/>
            <a:ext cx="457200" cy="457200"/>
          </a:xfrm>
          <a:prstGeom prst="actionButtonForwardNex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03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81000" y="3733800"/>
            <a:ext cx="4495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leal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(%eax,%eax,2),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sall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$2,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2" y="457200"/>
            <a:ext cx="7170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Compiled Multiplication Code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290513" y="5257800"/>
            <a:ext cx="8307387" cy="1187450"/>
          </a:xfrm>
        </p:spPr>
        <p:txBody>
          <a:bodyPr/>
          <a:lstStyle/>
          <a:p>
            <a:r>
              <a:rPr lang="en-US" dirty="0" smtClean="0"/>
              <a:t>C compiler automatically generates shift/add code when multiplying by constant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2438400" cy="1200329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mul12(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return x*12;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486400" y="3733800"/>
            <a:ext cx="25146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t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x+x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*2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t &lt;&lt; 2;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814388" y="1179513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42938" y="3254375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5897563" y="3254375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5888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7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— subtracting and shifting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4119563" algn="dec"/>
              </a:tabLst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  <a:tabLst>
                <a:tab pos="2290763" algn="l"/>
                <a:tab pos="4119563" algn="dec"/>
              </a:tabLst>
            </a:pPr>
            <a:r>
              <a:rPr lang="en-US" dirty="0" smtClean="0">
                <a:latin typeface="Lucida Console" panose="020B0609040504020204" pitchFamily="49" charset="0"/>
              </a:rPr>
              <a:t>		______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	13	</a:t>
            </a:r>
            <a:r>
              <a:rPr lang="en-US" spc="-200" dirty="0" smtClean="0">
                <a:latin typeface="Lucida Console" panose="020B0609040504020204" pitchFamily="49" charset="0"/>
              </a:rPr>
              <a:t>)</a:t>
            </a:r>
            <a:r>
              <a:rPr lang="en-US" dirty="0" smtClean="0">
                <a:latin typeface="Lucida Console" panose="020B0609040504020204" pitchFamily="49" charset="0"/>
              </a:rPr>
              <a:t>15213</a:t>
            </a:r>
          </a:p>
          <a:p>
            <a:pPr marL="0" indent="0">
              <a:buNone/>
              <a:tabLst>
                <a:tab pos="4119563" algn="dec"/>
              </a:tabLst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u="sng" dirty="0" smtClean="0">
                <a:latin typeface="Lucida Console" panose="020B0609040504020204" pitchFamily="49" charset="0"/>
              </a:rPr>
              <a:t>13</a:t>
            </a:r>
            <a:r>
              <a:rPr lang="en-US" dirty="0" smtClean="0">
                <a:solidFill>
                  <a:srgbClr val="F5F5BD"/>
                </a:solidFill>
                <a:latin typeface="Lucida Console" panose="020B0609040504020204" pitchFamily="49" charset="0"/>
              </a:rPr>
              <a:t>213</a:t>
            </a:r>
            <a:endParaRPr lang="en-US" dirty="0">
              <a:solidFill>
                <a:srgbClr val="F5F5BD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  <a:tabLst>
                <a:tab pos="4119563" algn="dec"/>
              </a:tabLst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22</a:t>
            </a:r>
            <a:r>
              <a:rPr lang="en-US" dirty="0" smtClean="0">
                <a:solidFill>
                  <a:srgbClr val="F5F5BD"/>
                </a:solidFill>
                <a:latin typeface="Lucida Console" panose="020B0609040504020204" pitchFamily="49" charset="0"/>
              </a:rPr>
              <a:t>00</a:t>
            </a:r>
            <a:br>
              <a:rPr lang="en-US" dirty="0" smtClean="0">
                <a:solidFill>
                  <a:srgbClr val="F5F5BD"/>
                </a:solidFill>
                <a:latin typeface="Lucida Console" panose="020B0609040504020204" pitchFamily="49" charset="0"/>
              </a:rPr>
            </a:br>
            <a:r>
              <a:rPr lang="en-US" dirty="0" smtClean="0">
                <a:solidFill>
                  <a:srgbClr val="F5F5BD"/>
                </a:solidFill>
                <a:latin typeface="Lucida Console" panose="020B0609040504020204" pitchFamily="49" charset="0"/>
              </a:rPr>
              <a:t>	</a:t>
            </a:r>
            <a:r>
              <a:rPr lang="en-US" u="sng" dirty="0" smtClean="0">
                <a:latin typeface="Lucida Console" panose="020B0609040504020204" pitchFamily="49" charset="0"/>
              </a:rPr>
              <a:t>13</a:t>
            </a:r>
            <a:r>
              <a:rPr lang="en-US" dirty="0" smtClean="0">
                <a:solidFill>
                  <a:srgbClr val="F5F5BD"/>
                </a:solidFill>
                <a:latin typeface="Lucida Console" panose="020B0609040504020204" pitchFamily="49" charset="0"/>
              </a:rPr>
              <a:t>00</a:t>
            </a:r>
          </a:p>
          <a:p>
            <a:pPr marL="0" indent="0">
              <a:buNone/>
              <a:tabLst>
                <a:tab pos="4119563" algn="dec"/>
              </a:tabLst>
            </a:pPr>
            <a:r>
              <a:rPr lang="en-US" dirty="0">
                <a:solidFill>
                  <a:srgbClr val="F5F5BD"/>
                </a:solidFill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91</a:t>
            </a:r>
            <a:r>
              <a:rPr lang="en-US" dirty="0" smtClean="0">
                <a:solidFill>
                  <a:srgbClr val="F5F5BD"/>
                </a:solidFill>
                <a:latin typeface="Lucida Console" panose="020B0609040504020204" pitchFamily="49" charset="0"/>
              </a:rPr>
              <a:t>0</a:t>
            </a:r>
            <a:br>
              <a:rPr lang="en-US" dirty="0" smtClean="0">
                <a:solidFill>
                  <a:srgbClr val="F5F5BD"/>
                </a:solidFill>
                <a:latin typeface="Lucida Console" panose="020B0609040504020204" pitchFamily="49" charset="0"/>
              </a:rPr>
            </a:br>
            <a:r>
              <a:rPr lang="en-US" dirty="0" smtClean="0">
                <a:solidFill>
                  <a:srgbClr val="F5F5BD"/>
                </a:solidFill>
                <a:latin typeface="Lucida Console" panose="020B0609040504020204" pitchFamily="49" charset="0"/>
              </a:rPr>
              <a:t>	</a:t>
            </a:r>
            <a:r>
              <a:rPr lang="en-US" u="sng" dirty="0" smtClean="0">
                <a:latin typeface="Lucida Console" panose="020B0609040504020204" pitchFamily="49" charset="0"/>
              </a:rPr>
              <a:t>91</a:t>
            </a:r>
            <a:r>
              <a:rPr lang="en-US" dirty="0" smtClean="0">
                <a:solidFill>
                  <a:srgbClr val="F5F5BD"/>
                </a:solidFill>
                <a:latin typeface="Lucida Console" panose="020B0609040504020204" pitchFamily="49" charset="0"/>
              </a:rPr>
              <a:t>0</a:t>
            </a:r>
          </a:p>
          <a:p>
            <a:pPr marL="0" indent="0">
              <a:buNone/>
              <a:tabLst>
                <a:tab pos="4119563" algn="dec"/>
              </a:tabLst>
            </a:pPr>
            <a:r>
              <a:rPr lang="en-US" dirty="0" smtClean="0">
                <a:solidFill>
                  <a:srgbClr val="F5F5BD"/>
                </a:solidFill>
                <a:latin typeface="Lucida Console" panose="020B0609040504020204" pitchFamily="49" charset="0"/>
              </a:rPr>
              <a:t>	</a:t>
            </a:r>
            <a:r>
              <a:rPr lang="en-US" dirty="0">
                <a:latin typeface="Lucida Console" panose="020B0609040504020204" pitchFamily="49" charset="0"/>
              </a:rPr>
              <a:t>3</a:t>
            </a:r>
          </a:p>
          <a:p>
            <a:pPr marL="0" indent="0">
              <a:buNone/>
              <a:tabLst>
                <a:tab pos="4119563" algn="dec"/>
              </a:tabLst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96200" y="435678"/>
            <a:ext cx="1394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1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22894" y="1905000"/>
            <a:ext cx="21640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1</a:t>
            </a:r>
            <a:endParaRPr lang="en-US" sz="2800" dirty="0" smtClean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81112" y="1905000"/>
            <a:ext cx="21640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1</a:t>
            </a:r>
            <a:endParaRPr lang="en-US" sz="2800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69979" y="1905000"/>
            <a:ext cx="21640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7</a:t>
            </a:r>
            <a:endParaRPr lang="en-US" sz="2800" dirty="0" smtClean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86385" y="1905000"/>
            <a:ext cx="21640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 smtClean="0">
                <a:latin typeface="Lucida Console" panose="020B0609040504020204" pitchFamily="49" charset="0"/>
              </a:rPr>
              <a:t>0</a:t>
            </a:r>
            <a:endParaRPr lang="en-US" sz="2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3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principle:–</a:t>
            </a:r>
          </a:p>
          <a:p>
            <a:pPr lvl="1"/>
            <a:r>
              <a:rPr lang="en-US" dirty="0" smtClean="0"/>
              <a:t>Subtract divisor from high-order bits of dividend</a:t>
            </a:r>
          </a:p>
          <a:p>
            <a:pPr lvl="1"/>
            <a:r>
              <a:rPr lang="en-US" dirty="0" smtClean="0"/>
              <a:t>Shift, bring down next bit</a:t>
            </a:r>
          </a:p>
          <a:p>
            <a:pPr lvl="1"/>
            <a:r>
              <a:rPr lang="en-US" dirty="0" smtClean="0"/>
              <a:t>Repeat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Very costly in number of cycles</a:t>
            </a:r>
          </a:p>
          <a:p>
            <a:pPr lvl="1"/>
            <a:r>
              <a:rPr lang="en-US" dirty="0" smtClean="0"/>
              <a:t>30 or more for integer divide</a:t>
            </a:r>
          </a:p>
          <a:p>
            <a:r>
              <a:rPr lang="en-US" dirty="0" smtClean="0"/>
              <a:t>Not very amenable to pipelining</a:t>
            </a:r>
          </a:p>
          <a:p>
            <a:pPr lvl="2"/>
            <a:endParaRPr lang="en-US" dirty="0"/>
          </a:p>
          <a:p>
            <a:r>
              <a:rPr lang="en-US" dirty="0" smtClean="0"/>
              <a:t>Highly specialized designs</a:t>
            </a:r>
          </a:p>
          <a:p>
            <a:pPr lvl="1"/>
            <a:r>
              <a:rPr lang="en-US" dirty="0" smtClean="0"/>
              <a:t>Mostly implemented in Floating Point arithmetic units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5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Unsigned Power-of-2 Divide with Shift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Unsigned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&gt;&gt; k</a:t>
            </a:r>
            <a:r>
              <a:rPr lang="en-US" b="1" dirty="0" smtClean="0"/>
              <a:t> </a:t>
            </a:r>
            <a:r>
              <a:rPr lang="en-US" dirty="0" smtClean="0"/>
              <a:t>gives 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u /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i="1" baseline="30000" dirty="0" smtClean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Uses logical shift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78</a:t>
            </a:fld>
            <a:endParaRPr lang="en-US" dirty="0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Document" r:id="rId4" imgW="7988300" imgH="1651000" progId="Word.Document.8">
                  <p:embed/>
                </p:oleObj>
              </mc:Choice>
              <mc:Fallback>
                <p:oleObj name="Document" r:id="rId4" imgW="7988300" imgH="1651000" progId="Word.Document.8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31959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Division: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4784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Operands: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 smtClean="0"/>
              <a:t>0</a:t>
            </a:r>
            <a:endParaRPr lang="en-US" sz="2000" b="0" dirty="0"/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 smtClean="0"/>
              <a:t>0</a:t>
            </a:r>
            <a:endParaRPr lang="en-US" sz="2000" b="0" dirty="0"/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7818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/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/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/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/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103688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Result: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878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 smtClean="0"/>
              <a:t>0</a:t>
            </a:r>
            <a:endParaRPr lang="en-US" sz="2000" b="0" dirty="0"/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 smtClean="0"/>
              <a:t>0</a:t>
            </a:r>
            <a:endParaRPr lang="en-US" sz="2000" b="0" dirty="0"/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 smtClean="0"/>
              <a:t>0</a:t>
            </a:r>
            <a:endParaRPr lang="en-US" sz="2000" b="0" dirty="0"/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 smtClean="0"/>
              <a:t>0</a:t>
            </a:r>
            <a:endParaRPr lang="en-US" sz="2000" b="0" dirty="0"/>
          </a:p>
        </p:txBody>
      </p:sp>
      <p:sp>
        <p:nvSpPr>
          <p:cNvPr id="7" name="Action Button: Return 6">
            <a:hlinkClick r:id="" action="ppaction://hlinkshowjump?jump=lastslideviewed" highlightClick="1"/>
          </p:cNvPr>
          <p:cNvSpPr/>
          <p:nvPr/>
        </p:nvSpPr>
        <p:spPr bwMode="auto">
          <a:xfrm>
            <a:off x="8449056" y="6167735"/>
            <a:ext cx="466344" cy="461665"/>
          </a:xfrm>
          <a:prstGeom prst="actionButtonReturn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10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3897868"/>
            <a:ext cx="4495800" cy="369332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shrl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69912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Compiled Unsigned Division Code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idx="1"/>
          </p:nvPr>
        </p:nvSpPr>
        <p:spPr>
          <a:xfrm>
            <a:off x="290513" y="4953000"/>
            <a:ext cx="8307387" cy="15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Uses logical shift for unsigned</a:t>
            </a:r>
          </a:p>
          <a:p>
            <a:pPr eaLnBrk="1" hangingPunct="1">
              <a:defRPr/>
            </a:pPr>
            <a:r>
              <a:rPr lang="en-US" dirty="0" smtClean="0"/>
              <a:t>For Java Users </a:t>
            </a:r>
          </a:p>
          <a:p>
            <a:pPr lvl="1" eaLnBrk="1" hangingPunct="1">
              <a:defRPr/>
            </a:pPr>
            <a:r>
              <a:rPr lang="en-US" dirty="0" smtClean="0"/>
              <a:t>Logical shift written as </a:t>
            </a:r>
            <a:r>
              <a:rPr lang="en-US" b="1" dirty="0" smtClean="0">
                <a:latin typeface="Courier New" pitchFamily="49" charset="0"/>
              </a:rPr>
              <a:t>&gt;&gt;&gt;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33400" y="1764268"/>
            <a:ext cx="3886200" cy="1200329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unsigned udiv8(unsigned x)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486400" y="3886200"/>
            <a:ext cx="3352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Logical shift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457200" y="1343581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57200" y="3497758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410200" y="350520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2186293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Data Representations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/>
          </p:nvPr>
        </p:nvGraphicFramePr>
        <p:xfrm>
          <a:off x="1549400" y="1524000"/>
          <a:ext cx="6032500" cy="46228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Intel IA32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int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long 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10/12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192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Power-of-2 Divide with Shift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307387" cy="126841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x &gt;&gt; k</a:t>
            </a:r>
            <a:r>
              <a:rPr lang="en-US" b="1" dirty="0" smtClean="0"/>
              <a:t> </a:t>
            </a:r>
            <a:r>
              <a:rPr lang="en-US" dirty="0" smtClean="0"/>
              <a:t>gives 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x /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i="1" baseline="30000" dirty="0" smtClean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Uses arithmetic shift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Rounds wrong direction when </a:t>
            </a:r>
            <a:r>
              <a:rPr lang="en-US" b="1" dirty="0" smtClean="0">
                <a:latin typeface="Courier New" pitchFamily="49" charset="0"/>
              </a:rPr>
              <a:t>u &lt; 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2400" y="29622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910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054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 dirty="0"/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11318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52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4419600" y="29622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334000" y="2962275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7818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1603375" y="4267200"/>
            <a:ext cx="22828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RoundDown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89852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Result: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69545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/>
        </p:nvGraphicFramePr>
        <p:xfrm>
          <a:off x="687388" y="4983162"/>
          <a:ext cx="76708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Document" r:id="rId4" imgW="7848600" imgH="1651000" progId="Word.Document.8">
                  <p:embed/>
                </p:oleObj>
              </mc:Choice>
              <mc:Fallback>
                <p:oleObj name="Document" r:id="rId4" imgW="7848600" imgH="1651000" progId="Word.Document.8">
                  <p:embed/>
                  <p:pic>
                    <p:nvPicPr>
                      <p:cNvPr id="14338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3162"/>
                        <a:ext cx="76708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ction Button: Forward or Next 6">
            <a:hlinkClick r:id="rId6" action="ppaction://hlinksldjump" highlightClick="1"/>
          </p:cNvPr>
          <p:cNvSpPr/>
          <p:nvPr/>
        </p:nvSpPr>
        <p:spPr bwMode="auto">
          <a:xfrm>
            <a:off x="8436272" y="5865168"/>
            <a:ext cx="466344" cy="461665"/>
          </a:xfrm>
          <a:prstGeom prst="actionButtonForwardNex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5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533400"/>
            <a:ext cx="7081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Correct Power-of-2 Divide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307387" cy="54848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Negative Number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/>
              <a:t>Want  </a:t>
            </a:r>
            <a:r>
              <a:rPr lang="en-US" b="1" dirty="0" smtClean="0">
                <a:sym typeface="Symbol" pitchFamily="18" charset="2"/>
              </a:rPr>
              <a:t> </a:t>
            </a:r>
            <a:r>
              <a:rPr lang="en-US" b="1" dirty="0" smtClean="0">
                <a:latin typeface="Courier New" pitchFamily="49" charset="0"/>
              </a:rPr>
              <a:t>x / 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    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smtClean="0"/>
              <a:t>Round Toward 0)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/>
              <a:t>Compute as 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(x+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</a:t>
            </a:r>
            <a:r>
              <a:rPr lang="en-US" b="1" dirty="0" smtClean="0">
                <a:latin typeface="Courier New" pitchFamily="49" charset="0"/>
              </a:rPr>
              <a:t>-1)/ 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dirty="0" smtClean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 smtClean="0"/>
              <a:t>In C: </a:t>
            </a:r>
            <a:r>
              <a:rPr lang="en-US" b="1" dirty="0" smtClean="0">
                <a:latin typeface="Courier New" pitchFamily="49" charset="0"/>
              </a:rPr>
              <a:t>(x + (1&lt;&lt;k)-1) &gt;&gt; k</a:t>
            </a:r>
            <a:endParaRPr lang="en-US" b="1" dirty="0" smtClean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 smtClean="0"/>
              <a:t>Biases dividend toward 0</a:t>
            </a:r>
          </a:p>
          <a:p>
            <a:pPr lvl="2"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en-US" dirty="0" smtClean="0">
                <a:effectLst/>
              </a:rPr>
              <a:t>Case 1: No rounding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528798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4071955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14800" y="536418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536418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536418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486400" y="536418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00800" y="536418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629400" y="536418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343400" y="536418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05200" y="4071955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05200" y="528798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362200" y="566898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124200" y="528798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895600" y="5745180"/>
            <a:ext cx="10429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36418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22850" y="3777730"/>
            <a:ext cx="2984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14800" y="414815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43400" y="414815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257800" y="414815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572000" y="414815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486400" y="414815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00800" y="414815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629400" y="414815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715000" y="414815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486400" y="582138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715000" y="582138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6629400" y="582138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943600" y="582138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4114800" y="582138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582138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257800" y="582138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343400" y="582138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781800" y="5745180"/>
            <a:ext cx="24878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7086600" y="4830780"/>
            <a:ext cx="144642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6934200" y="521178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114800" y="582138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4114800" y="452915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5029200" y="452915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5257800" y="452915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486400" y="452915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6400800" y="452915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6629400" y="452915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4343400" y="452915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3100388" y="4452955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715000" y="452915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010400" y="582138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7924800" y="582138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153400" y="582138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7239000" y="582138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514600" y="483078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14800" y="498318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4343400" y="498318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5257800" y="498318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4572000" y="498318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5486400" y="498318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6400800" y="498318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6629400" y="498318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5715000" y="498318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1219200" y="6110288"/>
            <a:ext cx="305192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has no effect</a:t>
            </a:r>
          </a:p>
        </p:txBody>
      </p:sp>
    </p:spTree>
    <p:extLst>
      <p:ext uri="{BB962C8B-B14F-4D97-AF65-F5344CB8AC3E}">
        <p14:creationId xmlns:p14="http://schemas.microsoft.com/office/powerpoint/2010/main" val="4276532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/>
      <p:bldP spid="45070" grpId="0"/>
      <p:bldP spid="45071" grpId="0" animBg="1"/>
      <p:bldP spid="45072" grpId="0"/>
      <p:bldP spid="45073" grpId="0"/>
      <p:bldP spid="45074" grpId="0" animBg="1"/>
      <p:bldP spid="45075" grpId="0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  <p:bldP spid="45085" grpId="0" animBg="1"/>
      <p:bldP spid="45086" grpId="0" animBg="1"/>
      <p:bldP spid="45087" grpId="0" animBg="1"/>
      <p:bldP spid="45088" grpId="0" animBg="1"/>
      <p:bldP spid="45089" grpId="0" animBg="1"/>
      <p:bldP spid="45090" grpId="0" animBg="1"/>
      <p:bldP spid="45091" grpId="0" animBg="1"/>
      <p:bldP spid="45092" grpId="0"/>
      <p:bldP spid="45093" grpId="0"/>
      <p:bldP spid="45094" grpId="0" animBg="1"/>
      <p:bldP spid="45095" grpId="0" animBg="1"/>
      <p:bldP spid="45096" grpId="0" animBg="1"/>
      <p:bldP spid="45097" grpId="0" animBg="1"/>
      <p:bldP spid="45098" grpId="0" animBg="1"/>
      <p:bldP spid="45099" grpId="0" animBg="1"/>
      <p:bldP spid="45100" grpId="0" animBg="1"/>
      <p:bldP spid="45101" grpId="0" animBg="1"/>
      <p:bldP spid="45102" grpId="0" animBg="1"/>
      <p:bldP spid="45103" grpId="0"/>
      <p:bldP spid="45104" grpId="0" animBg="1"/>
      <p:bldP spid="45105" grpId="0" animBg="1"/>
      <p:bldP spid="45106" grpId="0" animBg="1"/>
      <p:bldP spid="45107" grpId="0" animBg="1"/>
      <p:bldP spid="45108" grpId="0" animBg="1"/>
      <p:bldP spid="45109" grpId="0" animBg="1"/>
      <p:bldP spid="45110" grpId="0" animBg="1"/>
      <p:bldP spid="45111" grpId="0" animBg="1"/>
      <p:bldP spid="45112" grpId="0" animBg="1"/>
      <p:bldP spid="45113" grpId="0" animBg="1"/>
      <p:bldP spid="45114" grpId="0" animBg="1"/>
      <p:bldP spid="45115" grpId="0" animBg="1"/>
      <p:bldP spid="45116" grpId="0" animBg="1"/>
      <p:bldP spid="45117" grpId="0" animBg="1"/>
      <p:bldP spid="4511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22312"/>
            <a:ext cx="78819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Correct Power-of-2 Divide (Cont.)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1910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597025"/>
            <a:ext cx="23721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Case 2: Rounding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486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00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343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505200" y="41910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2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828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715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0"/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0"/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0"/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43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343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81800" y="4648200"/>
            <a:ext cx="24878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086600" y="37338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6934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0"/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85800" y="5939135"/>
            <a:ext cx="40189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adds 1 to final result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43" name="AutoShape 63"/>
          <p:cNvSpPr>
            <a:spLocks/>
          </p:cNvSpPr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3962400" y="37338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  <p:sp>
        <p:nvSpPr>
          <p:cNvPr id="46145" name="AutoShape 65"/>
          <p:cNvSpPr>
            <a:spLocks/>
          </p:cNvSpPr>
          <p:nvPr/>
        </p:nvSpPr>
        <p:spPr bwMode="auto">
          <a:xfrm rot="-5400000">
            <a:off x="6172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5334000" y="54102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</p:spTree>
    <p:extLst>
      <p:ext uri="{BB962C8B-B14F-4D97-AF65-F5344CB8AC3E}">
        <p14:creationId xmlns:p14="http://schemas.microsoft.com/office/powerpoint/2010/main" val="3307243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5" grpId="0" animBg="1"/>
      <p:bldP spid="46096" grpId="0"/>
      <p:bldP spid="46097" grpId="0"/>
      <p:bldP spid="46098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16" grpId="0"/>
      <p:bldP spid="46117" grpId="0"/>
      <p:bldP spid="46118" grpId="0" animBg="1"/>
      <p:bldP spid="46119" grpId="0" animBg="1"/>
      <p:bldP spid="46138" grpId="0"/>
      <p:bldP spid="46139" grpId="0" animBg="1"/>
      <p:bldP spid="46140" grpId="0" animBg="1"/>
      <p:bldP spid="46141" grpId="0" animBg="1"/>
      <p:bldP spid="46142" grpId="0" animBg="1"/>
      <p:bldP spid="46143" grpId="0" animBg="1"/>
      <p:bldP spid="46144" grpId="0"/>
      <p:bldP spid="46145" grpId="0" animBg="1"/>
      <p:bldP spid="4614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81000" y="3451225"/>
            <a:ext cx="4495800" cy="2308324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testl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L4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L3: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sarl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L4: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addl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$7,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L3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Compiled Signed Division Code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idx="1"/>
          </p:nvPr>
        </p:nvSpPr>
        <p:spPr>
          <a:xfrm>
            <a:off x="4876800" y="4984750"/>
            <a:ext cx="4267200" cy="118745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Uses arithmetic shift for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For Java Users </a:t>
            </a:r>
          </a:p>
          <a:p>
            <a:pPr lvl="1" eaLnBrk="1" hangingPunct="1">
              <a:defRPr/>
            </a:pPr>
            <a:r>
              <a:rPr lang="en-US" sz="2000" dirty="0" err="1" smtClean="0"/>
              <a:t>Arith</a:t>
            </a:r>
            <a:r>
              <a:rPr lang="en-US" sz="2000" dirty="0" smtClean="0"/>
              <a:t>. shift written as </a:t>
            </a:r>
            <a:r>
              <a:rPr lang="en-US" sz="2000" b="1" dirty="0" smtClean="0">
                <a:latin typeface="Courier New" pitchFamily="49" charset="0"/>
              </a:rPr>
              <a:t>&gt;&gt;</a:t>
            </a:r>
            <a:endParaRPr lang="en-US" b="1" dirty="0" smtClean="0">
              <a:latin typeface="Courier New" pitchFamily="49" charset="0"/>
            </a:endParaRPr>
          </a:p>
          <a:p>
            <a:pPr lvl="1" eaLnBrk="1" hangingPunct="1">
              <a:defRPr/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3886200" cy="1200329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 idiv8(int x)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486400" y="3451225"/>
            <a:ext cx="3352800" cy="120032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if x &lt; 0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x += 7;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Arithmetic shift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04800" y="1219200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04800" y="3048000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410200" y="302889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909894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Addition:</a:t>
            </a:r>
          </a:p>
          <a:p>
            <a:pPr lvl="1"/>
            <a:r>
              <a:rPr lang="en-US" dirty="0" smtClean="0"/>
              <a:t>Unsigned/signed: Normal addition followed by truncate,</a:t>
            </a:r>
            <a:br>
              <a:rPr lang="en-US" dirty="0" smtClean="0"/>
            </a:br>
            <a:r>
              <a:rPr lang="en-US" dirty="0" smtClean="0"/>
              <a:t>same operation on bit level</a:t>
            </a:r>
          </a:p>
          <a:p>
            <a:pPr lvl="1"/>
            <a:r>
              <a:rPr lang="en-US" dirty="0" smtClean="0"/>
              <a:t>Unsigned: addition mod 2</a:t>
            </a:r>
            <a:r>
              <a:rPr lang="en-US" baseline="30000" dirty="0" smtClean="0"/>
              <a:t>w</a:t>
            </a:r>
          </a:p>
          <a:p>
            <a:pPr lvl="2"/>
            <a:r>
              <a:rPr lang="en-US" dirty="0" smtClean="0"/>
              <a:t>Mathematical addition + possible subtraction of 2w</a:t>
            </a:r>
          </a:p>
          <a:p>
            <a:pPr lvl="1"/>
            <a:r>
              <a:rPr lang="en-US" dirty="0" smtClean="0"/>
              <a:t>Signed: modified addition mod 2</a:t>
            </a:r>
            <a:r>
              <a:rPr lang="en-US" baseline="30000" dirty="0" smtClean="0"/>
              <a:t>w </a:t>
            </a:r>
            <a:r>
              <a:rPr lang="en-US" dirty="0" smtClean="0"/>
              <a:t>(result in proper range)</a:t>
            </a:r>
            <a:endParaRPr lang="en-US" baseline="30000" dirty="0" smtClean="0"/>
          </a:p>
          <a:p>
            <a:pPr lvl="2"/>
            <a:r>
              <a:rPr lang="en-US" dirty="0" smtClean="0"/>
              <a:t>Mathematical addition + possible addition or subtraction of 2</a:t>
            </a:r>
            <a:r>
              <a:rPr lang="en-US" baseline="30000" dirty="0" smtClean="0"/>
              <a:t>w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Multiplication:</a:t>
            </a:r>
          </a:p>
          <a:p>
            <a:pPr lvl="1"/>
            <a:r>
              <a:rPr lang="en-US" dirty="0" smtClean="0"/>
              <a:t>Unsigned/signed: Normal multiplication followed by truncate, same operation on bit level</a:t>
            </a:r>
          </a:p>
          <a:p>
            <a:pPr lvl="1"/>
            <a:r>
              <a:rPr lang="en-US" dirty="0" smtClean="0"/>
              <a:t>Unsigned: multiplication mod 2</a:t>
            </a:r>
            <a:r>
              <a:rPr lang="en-US" baseline="30000" dirty="0" smtClean="0"/>
              <a:t>w</a:t>
            </a:r>
          </a:p>
          <a:p>
            <a:pPr lvl="1"/>
            <a:r>
              <a:rPr lang="en-US" dirty="0" smtClean="0"/>
              <a:t>Signed: modified multiplication mod 2</a:t>
            </a:r>
            <a:r>
              <a:rPr lang="en-US" baseline="30000" dirty="0" smtClean="0"/>
              <a:t>w </a:t>
            </a:r>
            <a:r>
              <a:rPr lang="en-US" dirty="0" smtClean="0"/>
              <a:t>(result in proper range)</a:t>
            </a:r>
            <a:endParaRPr lang="en-US" baseline="30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ints</a:t>
            </a:r>
            <a:r>
              <a:rPr lang="en-US" dirty="0" smtClean="0"/>
              <a:t>, 2’s complement </a:t>
            </a:r>
            <a:r>
              <a:rPr lang="en-US" dirty="0" err="1" smtClean="0"/>
              <a:t>ints</a:t>
            </a:r>
            <a:r>
              <a:rPr lang="en-US" dirty="0" smtClean="0"/>
              <a:t> are isomorphic rings: isomorphism = casting</a:t>
            </a:r>
          </a:p>
          <a:p>
            <a:endParaRPr lang="en-US" dirty="0" smtClean="0"/>
          </a:p>
          <a:p>
            <a:r>
              <a:rPr lang="en-US" dirty="0" smtClean="0"/>
              <a:t>Left shift</a:t>
            </a:r>
          </a:p>
          <a:p>
            <a:pPr lvl="1"/>
            <a:r>
              <a:rPr lang="en-US" dirty="0" smtClean="0"/>
              <a:t>Unsigned/signed: multiplication by 2</a:t>
            </a:r>
            <a:r>
              <a:rPr lang="en-US" baseline="30000" dirty="0" smtClean="0"/>
              <a:t>k</a:t>
            </a:r>
          </a:p>
          <a:p>
            <a:pPr lvl="1"/>
            <a:r>
              <a:rPr lang="en-US" dirty="0" smtClean="0"/>
              <a:t>Always logical shift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Right shift</a:t>
            </a:r>
          </a:p>
          <a:p>
            <a:pPr lvl="1"/>
            <a:r>
              <a:rPr lang="en-US" dirty="0" smtClean="0"/>
              <a:t>Unsigned: logical shift, div (division + round to zero) by 2</a:t>
            </a:r>
            <a:r>
              <a:rPr lang="en-US" baseline="30000" dirty="0" smtClean="0"/>
              <a:t>k</a:t>
            </a:r>
          </a:p>
          <a:p>
            <a:pPr lvl="1"/>
            <a:r>
              <a:rPr lang="en-US" dirty="0" smtClean="0"/>
              <a:t>Signed: arithmetic shift</a:t>
            </a:r>
          </a:p>
          <a:p>
            <a:pPr lvl="2"/>
            <a:r>
              <a:rPr lang="en-US" dirty="0" smtClean="0"/>
              <a:t>Positive numbers: div (division + round to zero) by 2</a:t>
            </a:r>
            <a:r>
              <a:rPr lang="en-US" baseline="30000" dirty="0" smtClean="0"/>
              <a:t>k</a:t>
            </a:r>
          </a:p>
          <a:p>
            <a:pPr lvl="2"/>
            <a:r>
              <a:rPr lang="en-US" dirty="0" smtClean="0"/>
              <a:t>Negative numbers: div (division + round away from zero) by 2</a:t>
            </a:r>
            <a:r>
              <a:rPr lang="en-US" baseline="30000" dirty="0" smtClean="0"/>
              <a:t>k</a:t>
            </a:r>
            <a:br>
              <a:rPr lang="en-US" baseline="30000" dirty="0" smtClean="0"/>
            </a:br>
            <a:r>
              <a:rPr lang="en-US" dirty="0" smtClean="0"/>
              <a:t>Use biasing to fix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5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Expanding, truncating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9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587375"/>
            <a:ext cx="839311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Properties of Unsigned Arithmetic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Unsigned Multiplication with Addition Forms Commutative Ring</a:t>
            </a:r>
          </a:p>
          <a:p>
            <a:pPr lvl="1" eaLnBrk="1" hangingPunct="1">
              <a:defRPr/>
            </a:pPr>
            <a:r>
              <a:rPr lang="en-US" dirty="0" smtClean="0"/>
              <a:t>Addition is commutative group</a:t>
            </a:r>
          </a:p>
          <a:p>
            <a:pPr lvl="1" eaLnBrk="1" hangingPunct="1">
              <a:defRPr/>
            </a:pPr>
            <a:r>
              <a:rPr lang="en-US" dirty="0" smtClean="0"/>
              <a:t>Closed under multiplication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smtClean="0"/>
              <a:t>0  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 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  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 2</a:t>
            </a:r>
            <a:r>
              <a:rPr lang="en-US" i="1" baseline="30000" dirty="0" smtClean="0"/>
              <a:t>w</a:t>
            </a:r>
            <a:r>
              <a:rPr lang="en-US" dirty="0" smtClean="0"/>
              <a:t> –1</a:t>
            </a:r>
          </a:p>
          <a:p>
            <a:pPr lvl="1" eaLnBrk="1" hangingPunct="1">
              <a:defRPr/>
            </a:pPr>
            <a:r>
              <a:rPr lang="en-US" dirty="0" smtClean="0"/>
              <a:t>Multiplication Commutative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  =   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 , </a:t>
            </a:r>
            <a:r>
              <a:rPr lang="en-US" i="1" dirty="0" smtClean="0"/>
              <a:t>u</a:t>
            </a:r>
            <a:r>
              <a:rPr lang="en-US" dirty="0" smtClean="0"/>
              <a:t>)</a:t>
            </a:r>
          </a:p>
          <a:p>
            <a:pPr lvl="1" eaLnBrk="1" hangingPunct="1">
              <a:defRPr/>
            </a:pPr>
            <a:r>
              <a:rPr lang="en-US" dirty="0" smtClean="0"/>
              <a:t>Multiplication is Associative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))  =   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 ), </a:t>
            </a:r>
            <a:r>
              <a:rPr lang="en-US" i="1" dirty="0" smtClean="0"/>
              <a:t>v</a:t>
            </a:r>
            <a:r>
              <a:rPr lang="en-US" dirty="0" smtClean="0"/>
              <a:t>)</a:t>
            </a:r>
          </a:p>
          <a:p>
            <a:pPr lvl="1" eaLnBrk="1" hangingPunct="1">
              <a:defRPr/>
            </a:pPr>
            <a:r>
              <a:rPr lang="en-US" dirty="0" smtClean="0"/>
              <a:t>1 is multiplicative identity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1)  =  </a:t>
            </a:r>
            <a:r>
              <a:rPr lang="en-US" i="1" dirty="0" smtClean="0"/>
              <a:t>u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Multiplication distributes over </a:t>
            </a:r>
            <a:r>
              <a:rPr lang="en-US" dirty="0" err="1" smtClean="0"/>
              <a:t>addtion</a:t>
            </a:r>
            <a:endParaRPr lang="en-US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))  =  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 ), 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dirty="0" smtClean="0"/>
              <a:t>))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63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How should bytes within a multi-byte word be ordered in memory?</a:t>
            </a:r>
          </a:p>
          <a:p>
            <a:pPr eaLnBrk="1" hangingPunct="1"/>
            <a:r>
              <a:rPr lang="en-US" dirty="0"/>
              <a:t>Conventions</a:t>
            </a:r>
          </a:p>
          <a:p>
            <a:pPr marL="552450" lvl="1" eaLnBrk="1" hangingPunct="1"/>
            <a:r>
              <a:rPr lang="en-US" dirty="0"/>
              <a:t>Big Endian: Sun, PPC Mac, Internet</a:t>
            </a:r>
          </a:p>
          <a:p>
            <a:pPr marL="838200" lvl="2" eaLnBrk="1" hangingPunct="1"/>
            <a:r>
              <a:rPr lang="en-US" dirty="0"/>
              <a:t>Least significant byte has highest </a:t>
            </a:r>
            <a:r>
              <a:rPr lang="en-US" dirty="0" smtClean="0"/>
              <a:t>address</a:t>
            </a:r>
          </a:p>
          <a:p>
            <a:pPr marL="838200" lvl="2" eaLnBrk="1" hangingPunct="1"/>
            <a:endParaRPr lang="en-US" dirty="0"/>
          </a:p>
          <a:p>
            <a:pPr marL="552450" lvl="1" eaLnBrk="1" hangingPunct="1"/>
            <a:r>
              <a:rPr lang="en-US" dirty="0"/>
              <a:t>Little Endian: x86</a:t>
            </a:r>
          </a:p>
          <a:p>
            <a:pPr marL="838200" lvl="2" eaLnBrk="1" hangingPunct="1"/>
            <a:r>
              <a:rPr lang="en-US" dirty="0"/>
              <a:t>Least significant byte has lowest </a:t>
            </a:r>
            <a:r>
              <a:rPr lang="en-US" dirty="0" smtClean="0"/>
              <a:t>address</a:t>
            </a:r>
          </a:p>
          <a:p>
            <a:pPr marL="838200" lvl="2" eaLnBrk="1" hangingPunct="1"/>
            <a:endParaRPr lang="en-US" dirty="0"/>
          </a:p>
          <a:p>
            <a:r>
              <a:rPr lang="en-US" dirty="0"/>
              <a:t>Trivia question:– When and how did the </a:t>
            </a:r>
            <a:r>
              <a:rPr lang="en-US" dirty="0" smtClean="0"/>
              <a:t>terms “</a:t>
            </a:r>
            <a:r>
              <a:rPr lang="en-US" dirty="0"/>
              <a:t>big endian” and “little endian” enter the English language?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03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7550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Properties of Two’s Comp. Arithmetic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86800" cy="5486400"/>
          </a:xfrm>
        </p:spPr>
        <p:txBody>
          <a:bodyPr lIns="90487" tIns="44450" rIns="90487" bIns="44450"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Isomorphic Algebras</a:t>
            </a:r>
          </a:p>
          <a:p>
            <a:pPr lvl="1" eaLnBrk="1" hangingPunct="1">
              <a:lnSpc>
                <a:spcPct val="110000"/>
              </a:lnSpc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Unsigned multiplication and addition</a:t>
            </a:r>
          </a:p>
          <a:p>
            <a:pPr lvl="2" eaLnBrk="1" hangingPunct="1">
              <a:lnSpc>
                <a:spcPct val="110000"/>
              </a:lnSpc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Truncating to </a:t>
            </a:r>
            <a:r>
              <a:rPr lang="en-US" i="1" dirty="0" smtClean="0"/>
              <a:t>w</a:t>
            </a:r>
            <a:r>
              <a:rPr lang="en-US" dirty="0" smtClean="0"/>
              <a:t> bits</a:t>
            </a:r>
          </a:p>
          <a:p>
            <a:pPr lvl="1" eaLnBrk="1" hangingPunct="1">
              <a:lnSpc>
                <a:spcPct val="110000"/>
              </a:lnSpc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Two’s complement multiplication and addition</a:t>
            </a:r>
          </a:p>
          <a:p>
            <a:pPr lvl="2" eaLnBrk="1" hangingPunct="1">
              <a:lnSpc>
                <a:spcPct val="110000"/>
              </a:lnSpc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Truncating to </a:t>
            </a:r>
            <a:r>
              <a:rPr lang="en-US" i="1" dirty="0" smtClean="0"/>
              <a:t>w</a:t>
            </a:r>
            <a:r>
              <a:rPr lang="en-US" dirty="0" smtClean="0"/>
              <a:t> bits</a:t>
            </a:r>
          </a:p>
          <a:p>
            <a:pPr eaLnBrk="1" hangingPunct="1">
              <a:lnSpc>
                <a:spcPct val="110000"/>
              </a:lnSpc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Both Form Rings</a:t>
            </a:r>
          </a:p>
          <a:p>
            <a:pPr lvl="1" eaLnBrk="1" hangingPunct="1">
              <a:lnSpc>
                <a:spcPct val="110000"/>
              </a:lnSpc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Isomorphic to ring of integers mod </a:t>
            </a:r>
            <a:r>
              <a:rPr lang="en-US" b="0" dirty="0" smtClean="0"/>
              <a:t>2</a:t>
            </a:r>
            <a:r>
              <a:rPr lang="en-US" b="0" i="1" baseline="30000" dirty="0" smtClean="0"/>
              <a:t>w</a:t>
            </a:r>
            <a:endParaRPr lang="en-US" dirty="0" smtClean="0"/>
          </a:p>
          <a:p>
            <a:pPr eaLnBrk="1" hangingPunct="1">
              <a:lnSpc>
                <a:spcPct val="110000"/>
              </a:lnSpc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Comparison to (Mathematical) Integer Arithmetic</a:t>
            </a:r>
          </a:p>
          <a:p>
            <a:pPr lvl="1" eaLnBrk="1" hangingPunct="1">
              <a:lnSpc>
                <a:spcPct val="110000"/>
              </a:lnSpc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Both are rings</a:t>
            </a:r>
          </a:p>
          <a:p>
            <a:pPr lvl="1" eaLnBrk="1" hangingPunct="1">
              <a:lnSpc>
                <a:spcPct val="110000"/>
              </a:lnSpc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Integers obey ordering properties, e.g.,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 smtClean="0"/>
              <a:t>u</a:t>
            </a:r>
            <a:r>
              <a:rPr lang="en-US" dirty="0" smtClean="0"/>
              <a:t> &gt; 0	</a:t>
            </a:r>
            <a:r>
              <a:rPr lang="en-US" dirty="0" smtClean="0">
                <a:sym typeface="Symbol" pitchFamily="18" charset="2"/>
              </a:rPr>
              <a:t></a:t>
            </a:r>
            <a:r>
              <a:rPr lang="en-US" dirty="0" smtClean="0"/>
              <a:t>	</a:t>
            </a:r>
            <a:r>
              <a:rPr lang="en-US" i="1" dirty="0" smtClean="0"/>
              <a:t>u</a:t>
            </a:r>
            <a:r>
              <a:rPr lang="en-US" dirty="0" smtClean="0"/>
              <a:t> + </a:t>
            </a:r>
            <a:r>
              <a:rPr lang="en-US" i="1" dirty="0" smtClean="0"/>
              <a:t>v</a:t>
            </a:r>
            <a:r>
              <a:rPr lang="en-US" dirty="0" smtClean="0"/>
              <a:t> &gt; </a:t>
            </a:r>
            <a:r>
              <a:rPr lang="en-US" i="1" dirty="0" smtClean="0"/>
              <a:t>v</a:t>
            </a:r>
            <a:endParaRPr lang="en-US" dirty="0" smtClean="0"/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 smtClean="0"/>
              <a:t>u</a:t>
            </a:r>
            <a:r>
              <a:rPr lang="en-US" dirty="0" smtClean="0"/>
              <a:t> &gt; 0, </a:t>
            </a:r>
            <a:r>
              <a:rPr lang="en-US" i="1" dirty="0" smtClean="0"/>
              <a:t>v</a:t>
            </a:r>
            <a:r>
              <a:rPr lang="en-US" dirty="0" smtClean="0"/>
              <a:t> &gt; 0	</a:t>
            </a:r>
            <a:r>
              <a:rPr lang="en-US" dirty="0" smtClean="0">
                <a:sym typeface="Symbol" pitchFamily="18" charset="2"/>
              </a:rPr>
              <a:t></a:t>
            </a:r>
            <a:r>
              <a:rPr lang="en-US" dirty="0" smtClean="0"/>
              <a:t>	</a:t>
            </a:r>
            <a:r>
              <a:rPr lang="en-US" i="1" dirty="0" smtClean="0"/>
              <a:t>u</a:t>
            </a:r>
            <a:r>
              <a:rPr lang="en-US" dirty="0" smtClean="0"/>
              <a:t> · </a:t>
            </a:r>
            <a:r>
              <a:rPr lang="en-US" i="1" dirty="0" smtClean="0"/>
              <a:t>v</a:t>
            </a:r>
            <a:r>
              <a:rPr lang="en-US" dirty="0" smtClean="0"/>
              <a:t> &gt; 0</a:t>
            </a:r>
          </a:p>
          <a:p>
            <a:pPr lvl="1" eaLnBrk="1" hangingPunct="1">
              <a:lnSpc>
                <a:spcPct val="110000"/>
              </a:lnSpc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These properties are not obeyed by two’s comp. arithmetic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  <a:tabLst>
                <a:tab pos="2578100" algn="l"/>
                <a:tab pos="3149600" algn="l"/>
                <a:tab pos="4572000" algn="l"/>
              </a:tabLst>
              <a:defRPr/>
            </a:pPr>
            <a:r>
              <a:rPr lang="en-US" i="1" dirty="0" err="1" smtClean="0"/>
              <a:t>TMax</a:t>
            </a:r>
            <a:r>
              <a:rPr lang="en-US" b="0" dirty="0" smtClean="0">
                <a:latin typeface="Courier New" pitchFamily="49" charset="0"/>
              </a:rPr>
              <a:t> + 1		==	</a:t>
            </a:r>
            <a:r>
              <a:rPr lang="en-US" i="1" dirty="0" err="1" smtClean="0"/>
              <a:t>TMin</a:t>
            </a:r>
            <a:endParaRPr lang="en-US" b="0" dirty="0" smtClean="0">
              <a:latin typeface="Courier New" pitchFamily="49" charset="0"/>
            </a:endParaRP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  <a:tabLst>
                <a:tab pos="2578100" algn="l"/>
                <a:tab pos="3149600" algn="l"/>
                <a:tab pos="4572000" algn="l"/>
                <a:tab pos="5943600" algn="l"/>
              </a:tabLst>
              <a:defRPr/>
            </a:pPr>
            <a:r>
              <a:rPr lang="en-US" b="0" dirty="0" smtClean="0">
                <a:latin typeface="Courier New" pitchFamily="49" charset="0"/>
              </a:rPr>
              <a:t>15213 * 30426	==	-10030 </a:t>
            </a:r>
            <a:r>
              <a:rPr lang="en-US" b="0" dirty="0" smtClean="0"/>
              <a:t>(16-bit words)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83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Why Should I Use Unsigned?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379412" y="1404937"/>
            <a:ext cx="8307388" cy="522446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i="1" dirty="0" smtClean="0"/>
              <a:t>Don’t</a:t>
            </a:r>
            <a:r>
              <a:rPr lang="en-US" dirty="0" smtClean="0"/>
              <a:t> Use Just Because Number Nonnegative</a:t>
            </a:r>
          </a:p>
          <a:p>
            <a:pPr lvl="1" eaLnBrk="1" hangingPunct="1">
              <a:defRPr/>
            </a:pPr>
            <a:r>
              <a:rPr lang="en-US" dirty="0" smtClean="0"/>
              <a:t>Easy to make mistakes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unsigned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for (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= cnt-2;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&gt;= 0;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a[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] += a[i+1];</a:t>
            </a:r>
          </a:p>
          <a:p>
            <a:pPr lvl="1" eaLnBrk="1" hangingPunct="1">
              <a:defRPr/>
            </a:pPr>
            <a:r>
              <a:rPr lang="en-US" dirty="0" smtClean="0"/>
              <a:t>Can be very subtle</a:t>
            </a:r>
          </a:p>
          <a:p>
            <a:pPr lvl="2"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#define DELTA </a:t>
            </a:r>
            <a:r>
              <a:rPr lang="en-US" sz="1800" b="1" dirty="0" err="1" smtClean="0">
                <a:latin typeface="Courier New" pitchFamily="49" charset="0"/>
              </a:rPr>
              <a:t>sizeof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for (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= CNT;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-DELTA &gt;= 0;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. . .</a:t>
            </a:r>
          </a:p>
          <a:p>
            <a:pPr eaLnBrk="1" hangingPunct="1">
              <a:defRPr/>
            </a:pPr>
            <a:r>
              <a:rPr lang="en-US" i="1" dirty="0" smtClean="0"/>
              <a:t>Do</a:t>
            </a:r>
            <a:r>
              <a:rPr lang="en-US" dirty="0" smtClean="0"/>
              <a:t> Use When Performing Modular Arithmetic</a:t>
            </a:r>
          </a:p>
          <a:p>
            <a:pPr lvl="1" eaLnBrk="1" hangingPunct="1">
              <a:defRPr/>
            </a:pPr>
            <a:r>
              <a:rPr lang="en-US" dirty="0" err="1" smtClean="0"/>
              <a:t>Multiprecision</a:t>
            </a:r>
            <a:r>
              <a:rPr lang="en-US" dirty="0" smtClean="0"/>
              <a:t> arithmetic</a:t>
            </a:r>
          </a:p>
          <a:p>
            <a:pPr eaLnBrk="1" hangingPunct="1">
              <a:defRPr/>
            </a:pPr>
            <a:r>
              <a:rPr lang="en-US" i="1" dirty="0" smtClean="0"/>
              <a:t>Do</a:t>
            </a:r>
            <a:r>
              <a:rPr lang="en-US" dirty="0" smtClean="0"/>
              <a:t> Use When Using Bits to Represent Sets</a:t>
            </a:r>
          </a:p>
          <a:p>
            <a:pPr lvl="1" eaLnBrk="1" hangingPunct="1">
              <a:defRPr/>
            </a:pPr>
            <a:r>
              <a:rPr lang="en-US" dirty="0" smtClean="0"/>
              <a:t>Logical right shift, no sign extension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5" name="Action Button: Return 4">
            <a:hlinkClick r:id="" action="ppaction://hlinkshowjump?jump=lastslideviewed" highlightClick="1"/>
          </p:cNvPr>
          <p:cNvSpPr/>
          <p:nvPr/>
        </p:nvSpPr>
        <p:spPr bwMode="auto">
          <a:xfrm>
            <a:off x="8305800" y="6096000"/>
            <a:ext cx="457200" cy="457200"/>
          </a:xfrm>
          <a:prstGeom prst="actionButtonReturn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70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Integer C Puzzles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Bits, Bytes, and Integers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581400" y="1447800"/>
            <a:ext cx="5257800" cy="48295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&lt; 0	</a:t>
            </a:r>
            <a:r>
              <a:rPr lang="en-US" sz="2000" dirty="0">
                <a:latin typeface="Symbol" pitchFamily="18" charset="2"/>
              </a:rPr>
              <a:t></a:t>
            </a:r>
            <a:r>
              <a:rPr lang="en-US" sz="2000" dirty="0"/>
              <a:t>	((x*2) &lt; 0)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 err="1"/>
              <a:t>ux</a:t>
            </a:r>
            <a:r>
              <a:rPr lang="en-US" sz="2000" dirty="0"/>
              <a:t>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&amp; 7 == 7	</a:t>
            </a:r>
            <a:r>
              <a:rPr lang="en-US" sz="2000" dirty="0">
                <a:latin typeface="Symbol" pitchFamily="18" charset="2"/>
              </a:rPr>
              <a:t></a:t>
            </a:r>
            <a:r>
              <a:rPr lang="en-US" sz="2000" dirty="0"/>
              <a:t>	(x&lt;&lt;30) &lt;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 err="1"/>
              <a:t>ux</a:t>
            </a:r>
            <a:r>
              <a:rPr lang="en-US" sz="2000" dirty="0"/>
              <a:t> &gt;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&gt; y	</a:t>
            </a:r>
            <a:r>
              <a:rPr lang="en-US" sz="2000" dirty="0">
                <a:latin typeface="Symbol" pitchFamily="18" charset="2"/>
              </a:rPr>
              <a:t></a:t>
            </a:r>
            <a:r>
              <a:rPr lang="en-US" sz="2000" dirty="0"/>
              <a:t>	-x &lt; -y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* 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&gt; 0 &amp;&amp; y &gt; 0	</a:t>
            </a:r>
            <a:r>
              <a:rPr lang="en-US" sz="2000" dirty="0">
                <a:latin typeface="Symbol" pitchFamily="18" charset="2"/>
              </a:rPr>
              <a:t></a:t>
            </a:r>
            <a:r>
              <a:rPr lang="en-US" sz="2000" dirty="0"/>
              <a:t>	x + y &gt;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&gt;= 0	 </a:t>
            </a:r>
            <a:r>
              <a:rPr lang="en-US" sz="2000" dirty="0">
                <a:latin typeface="Symbol" pitchFamily="18" charset="2"/>
              </a:rPr>
              <a:t></a:t>
            </a:r>
            <a:r>
              <a:rPr lang="en-US" sz="2000" dirty="0"/>
              <a:t>	-x &lt;=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&lt;= 0	 </a:t>
            </a:r>
            <a:r>
              <a:rPr lang="en-US" sz="2000" dirty="0">
                <a:latin typeface="Symbol" pitchFamily="18" charset="2"/>
              </a:rPr>
              <a:t></a:t>
            </a:r>
            <a:r>
              <a:rPr lang="en-US" sz="2000" dirty="0"/>
              <a:t>	-x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 smtClean="0"/>
              <a:t>(x|-x)&gt;&gt;31 ==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 err="1" smtClean="0"/>
              <a:t>ux</a:t>
            </a:r>
            <a:r>
              <a:rPr lang="en-US" sz="2000" dirty="0" smtClean="0"/>
              <a:t> </a:t>
            </a:r>
            <a:r>
              <a:rPr lang="en-US" sz="2000" dirty="0"/>
              <a:t>&gt;&gt; 3 == </a:t>
            </a:r>
            <a:r>
              <a:rPr lang="en-US" sz="2000" dirty="0" err="1"/>
              <a:t>ux</a:t>
            </a:r>
            <a:r>
              <a:rPr lang="en-US" sz="2000" dirty="0"/>
              <a:t>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&gt;&gt; 3 == x/8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&amp; (x-1) != 0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457200" y="4191000"/>
            <a:ext cx="2613025" cy="1782539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alibri" pitchFamily="34" charset="0"/>
              </a:rPr>
              <a:t>int</a:t>
            </a:r>
            <a:r>
              <a:rPr lang="en-US" sz="2000" dirty="0">
                <a:latin typeface="Calibri" pitchFamily="34" charset="0"/>
              </a:rPr>
              <a:t> x = </a:t>
            </a:r>
            <a:r>
              <a:rPr lang="en-US" sz="2000" dirty="0" err="1">
                <a:latin typeface="Calibri" pitchFamily="34" charset="0"/>
              </a:rPr>
              <a:t>foo</a:t>
            </a:r>
            <a:r>
              <a:rPr lang="en-US" sz="2000" dirty="0">
                <a:latin typeface="Calibri" pitchFamily="34" charset="0"/>
              </a:rPr>
              <a:t>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alibri" pitchFamily="34" charset="0"/>
              </a:rPr>
              <a:t>int</a:t>
            </a:r>
            <a:r>
              <a:rPr lang="en-US" sz="2000" dirty="0">
                <a:latin typeface="Calibri" pitchFamily="34" charset="0"/>
              </a:rPr>
              <a:t> y = bar();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alibri" pitchFamily="34" charset="0"/>
              </a:rPr>
              <a:t>unsigned </a:t>
            </a:r>
            <a:r>
              <a:rPr lang="en-US" sz="2000" dirty="0" err="1">
                <a:latin typeface="Calibri" pitchFamily="34" charset="0"/>
              </a:rPr>
              <a:t>ux</a:t>
            </a:r>
            <a:r>
              <a:rPr lang="en-US" sz="2000" dirty="0">
                <a:latin typeface="Calibri" pitchFamily="34" charset="0"/>
              </a:rPr>
              <a:t> = x;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alibri" pitchFamily="34" charset="0"/>
              </a:rPr>
              <a:t>unsigned </a:t>
            </a:r>
            <a:r>
              <a:rPr lang="en-US" sz="2000" dirty="0" err="1">
                <a:latin typeface="Calibri" pitchFamily="34" charset="0"/>
              </a:rPr>
              <a:t>uy</a:t>
            </a:r>
            <a:r>
              <a:rPr lang="en-US" sz="2000" dirty="0">
                <a:latin typeface="Calibri" pitchFamily="34" charset="0"/>
              </a:rPr>
              <a:t> = y;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914400" y="3657600"/>
            <a:ext cx="177093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Initialization</a:t>
            </a:r>
          </a:p>
        </p:txBody>
      </p:sp>
    </p:spTree>
    <p:extLst>
      <p:ext uri="{BB962C8B-B14F-4D97-AF65-F5344CB8AC3E}">
        <p14:creationId xmlns:p14="http://schemas.microsoft.com/office/powerpoint/2010/main" val="3374295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 slides are in </a:t>
            </a:r>
            <a:r>
              <a:rPr lang="en-US" dirty="0" err="1" smtClean="0"/>
              <a:t>Powerpoint</a:t>
            </a:r>
            <a:r>
              <a:rPr lang="en-US" dirty="0" smtClean="0"/>
              <a:t> 2007 (mix of PC and Mac versions)</a:t>
            </a:r>
          </a:p>
          <a:p>
            <a:r>
              <a:rPr lang="en-US" dirty="0" smtClean="0"/>
              <a:t>Probably could be edited using </a:t>
            </a:r>
            <a:r>
              <a:rPr lang="en-US" dirty="0" err="1" smtClean="0"/>
              <a:t>Powerpoint</a:t>
            </a:r>
            <a:r>
              <a:rPr lang="en-US" dirty="0" smtClean="0"/>
              <a:t> 2003 plus</a:t>
            </a:r>
          </a:p>
          <a:p>
            <a:pPr lvl="1"/>
            <a:r>
              <a:rPr lang="en-US" dirty="0" smtClean="0">
                <a:hlinkClick r:id="rId3"/>
              </a:rPr>
              <a:t>File format </a:t>
            </a:r>
            <a:r>
              <a:rPr lang="en-US" dirty="0" err="1" smtClean="0">
                <a:hlinkClick r:id="rId3"/>
              </a:rPr>
              <a:t>plugin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Calibri font</a:t>
            </a:r>
            <a:endParaRPr lang="en-US" dirty="0" smtClean="0"/>
          </a:p>
          <a:p>
            <a:pPr lvl="1"/>
            <a:r>
              <a:rPr lang="en-US" dirty="0" smtClean="0"/>
              <a:t>I would still recommend to use 2007 for editing</a:t>
            </a:r>
          </a:p>
          <a:p>
            <a:r>
              <a:rPr lang="en-US" dirty="0" smtClean="0"/>
              <a:t>Design is suitable for printing out slides</a:t>
            </a:r>
          </a:p>
          <a:p>
            <a:pPr lvl="1"/>
            <a:r>
              <a:rPr lang="en-US" dirty="0" smtClean="0"/>
              <a:t>Only light colors, in particular for boxes</a:t>
            </a:r>
          </a:p>
          <a:p>
            <a:r>
              <a:rPr lang="en-US" dirty="0" smtClean="0"/>
              <a:t>Some slides have covered areas (that disappear later) suitable for quizzing in class</a:t>
            </a:r>
          </a:p>
          <a:p>
            <a:r>
              <a:rPr lang="en-US" dirty="0" smtClean="0"/>
              <a:t>The design follows the </a:t>
            </a:r>
            <a:r>
              <a:rPr lang="en-US" dirty="0" smtClean="0">
                <a:hlinkClick r:id="rId5"/>
              </a:rPr>
              <a:t>Small Guide to Giving Presentations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Next slides: Color/format conventions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93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System-Level I/O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/>
              <a:t>CS-2011: Introduction to Machine Organization and Assembly </a:t>
            </a:r>
            <a:r>
              <a:rPr lang="en-US" sz="2000" b="0" dirty="0" smtClean="0"/>
              <a:t>Language	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14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12, 2010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Instructor:</a:t>
            </a:r>
            <a:r>
              <a:rPr lang="en-US" dirty="0" smtClean="0"/>
              <a:t> </a:t>
            </a:r>
          </a:p>
          <a:p>
            <a:r>
              <a:rPr lang="en-US" dirty="0" smtClean="0"/>
              <a:t>Hugh C. Lauer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6781800" y="392668"/>
            <a:ext cx="2209800" cy="369332"/>
          </a:xfrm>
          <a:prstGeom prst="rect">
            <a:avLst/>
          </a:prstGeom>
          <a:solidFill>
            <a:srgbClr val="F1C7C7"/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800" i="1" dirty="0" smtClean="0">
                <a:latin typeface="Calibri" pitchFamily="34" charset="0"/>
              </a:rPr>
              <a:t>Style for title slides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/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Conclusions and examples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7086600" y="392668"/>
            <a:ext cx="1905000" cy="369332"/>
          </a:xfrm>
          <a:prstGeom prst="rect">
            <a:avLst/>
          </a:prstGeom>
          <a:solidFill>
            <a:srgbClr val="F1C7C7"/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800" i="1" dirty="0" smtClean="0">
                <a:latin typeface="Calibri" pitchFamily="34" charset="0"/>
              </a:rPr>
              <a:t>Style for outlining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Style for Figure Labels</a:t>
            </a:r>
            <a:endParaRPr lang="en-GB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Capitalize only the first word in each figure label</a:t>
            </a:r>
          </a:p>
          <a:p>
            <a:pPr lvl="1"/>
            <a:r>
              <a:rPr lang="en-US" dirty="0" smtClean="0"/>
              <a:t>E.g., “Payload and padding”, not “Payload and Padding”, or “payload and padding”</a:t>
            </a:r>
          </a:p>
          <a:p>
            <a:pPr lvl="1"/>
            <a:r>
              <a:rPr lang="en-US" dirty="0" smtClean="0"/>
              <a:t>This is the same style convention that we used in CS:APP2e.</a:t>
            </a:r>
            <a:endParaRPr lang="en-US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11500" y="3862597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81000" y="4291222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11500" y="4243597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 </a:t>
            </a:r>
            <a:r>
              <a:rPr lang="en-GB" sz="1600" b="1" dirty="0">
                <a:latin typeface="Calibri" pitchFamily="34" charset="0"/>
              </a:rPr>
              <a:t>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083175" y="3810000"/>
            <a:ext cx="2353025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</a:t>
            </a:r>
            <a:r>
              <a:rPr lang="en-GB" sz="1600" b="1" dirty="0" smtClean="0">
                <a:latin typeface="Calibri" pitchFamily="34" charset="0"/>
              </a:rPr>
              <a:t> Allocated </a:t>
            </a:r>
            <a:r>
              <a:rPr lang="en-GB" sz="1600" b="1" dirty="0">
                <a:latin typeface="Calibri" pitchFamily="34" charset="0"/>
              </a:rPr>
              <a:t>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</a:t>
            </a:r>
            <a:r>
              <a:rPr lang="en-GB" sz="1600" b="1" dirty="0" smtClean="0">
                <a:latin typeface="Calibri" pitchFamily="34" charset="0"/>
              </a:rPr>
              <a:t> Free </a:t>
            </a:r>
            <a:r>
              <a:rPr lang="en-GB" sz="1600" b="1" dirty="0">
                <a:latin typeface="Calibri" pitchFamily="34" charset="0"/>
              </a:rPr>
              <a:t>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r>
              <a:rPr lang="en-GB" sz="1600" b="1" dirty="0">
                <a:latin typeface="Calibri" pitchFamily="34" charset="0"/>
              </a:rPr>
              <a:t>:</a:t>
            </a:r>
            <a:r>
              <a:rPr lang="en-GB" sz="1600" b="1" dirty="0" smtClean="0">
                <a:latin typeface="Calibri" pitchFamily="34" charset="0"/>
              </a:rPr>
              <a:t> Total </a:t>
            </a:r>
            <a:r>
              <a:rPr lang="en-GB" sz="1600" b="1" dirty="0">
                <a:latin typeface="Calibri" pitchFamily="34" charset="0"/>
              </a:rPr>
              <a:t>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</a:t>
            </a:r>
            <a:r>
              <a:rPr lang="en-GB" sz="1600" b="1" dirty="0">
                <a:latin typeface="Calibri" pitchFamily="34" charset="0"/>
              </a:rPr>
              <a:t>:</a:t>
            </a:r>
            <a:r>
              <a:rPr lang="en-GB" sz="1600" b="1" dirty="0" smtClean="0">
                <a:latin typeface="Calibri" pitchFamily="34" charset="0"/>
              </a:rPr>
              <a:t> Application </a:t>
            </a:r>
            <a:r>
              <a:rPr lang="en-GB" sz="1600" b="1" dirty="0">
                <a:latin typeface="Calibri" pitchFamily="34" charset="0"/>
              </a:rPr>
              <a:t>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483100" y="3862597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109913" y="5524181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483100" y="5524181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296937" y="5497807"/>
            <a:ext cx="1326815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Boundary tag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</a:rPr>
              <a:t>(</a:t>
            </a:r>
            <a:r>
              <a:rPr lang="en-GB" sz="1600" b="1" dirty="0">
                <a:latin typeface="Calibri" pitchFamily="34" charset="0"/>
              </a:rPr>
              <a:t>footer)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590800" y="5691397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1788680" y="3854509"/>
            <a:ext cx="8021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Header</a:t>
            </a: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2590800" y="4014997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46591" y="6656479"/>
            <a:ext cx="650820" cy="153888"/>
          </a:xfrm>
        </p:spPr>
        <p:txBody>
          <a:bodyPr/>
          <a:lstStyle/>
          <a:p>
            <a:pPr algn="ctr"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/>
      <p:bldP spid="26630" grpId="0" animBg="1"/>
      <p:bldP spid="26631" grpId="0"/>
      <p:bldP spid="26632" grpId="0" animBg="1"/>
      <p:bldP spid="26633" grpId="0" animBg="1"/>
      <p:bldP spid="26634" grpId="0" animBg="1"/>
      <p:bldP spid="26635" grpId="0"/>
      <p:bldP spid="26636" grpId="0" animBg="1"/>
      <p:bldP spid="26661" grpId="0"/>
      <p:bldP spid="26662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for Code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1424" y="1295400"/>
            <a:ext cx="5739072" cy="5016758"/>
          </a:xfrm>
          <a:prstGeom prst="rect">
            <a:avLst/>
          </a:prstGeom>
          <a:solidFill>
            <a:srgbClr val="F2F09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hello.c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-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Pthreads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"hello, world" program </a:t>
            </a: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void *thread(void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, NULL, thread, NULL);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, NULL);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  exit(0);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}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*/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void *thread(void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("Hello, world!\n"); 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  return NULL;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46591" y="6656479"/>
            <a:ext cx="650820" cy="153888"/>
          </a:xfrm>
        </p:spPr>
        <p:txBody>
          <a:bodyPr/>
          <a:lstStyle/>
          <a:p>
            <a:pPr algn="ctr"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for Code and Alternative Code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6864" y="14478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C Code</a:t>
            </a:r>
          </a:p>
          <a:p>
            <a:pPr marL="223838" indent="-223838" defTabSz="8953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8301" y="1864643"/>
            <a:ext cx="3814763" cy="2859757"/>
          </a:xfrm>
          <a:prstGeom prst="rect">
            <a:avLst/>
          </a:prstGeom>
          <a:solidFill>
            <a:srgbClr val="F2F09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fact_do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x)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result = 1;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do {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result *= x;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x = x-1;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} while (x &gt; 1);</a:t>
            </a:r>
          </a:p>
          <a:p>
            <a:pPr defTabSz="457200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return result;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54064" y="144780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dirty="0" err="1">
                <a:solidFill>
                  <a:schemeClr val="tx2"/>
                </a:solidFill>
                <a:latin typeface="Calibri" pitchFamily="34" charset="0"/>
              </a:rPr>
              <a:t>Goto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Version</a:t>
            </a:r>
          </a:p>
          <a:p>
            <a:pPr marL="223838" indent="-223838" defTabSz="8953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5501" y="1864643"/>
            <a:ext cx="3814763" cy="2859757"/>
          </a:xfrm>
          <a:prstGeom prst="rect">
            <a:avLst/>
          </a:prstGeom>
          <a:solidFill>
            <a:srgbClr val="C0EAB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fact_goto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x)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result = 1;</a:t>
            </a:r>
          </a:p>
          <a:p>
            <a:pPr defTabSz="457200">
              <a:lnSpc>
                <a:spcPct val="100000"/>
              </a:lnSpc>
            </a:pPr>
            <a:r>
              <a:rPr lang="en-US" sz="1800" i="1" dirty="0">
                <a:latin typeface="Courier New" pitchFamily="49" charset="0"/>
              </a:rPr>
              <a:t>loop:</a:t>
            </a:r>
            <a:endParaRPr lang="en-US" sz="1800" dirty="0">
              <a:latin typeface="Courier New" pitchFamily="49" charset="0"/>
            </a:endParaRP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result *= x;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x = x-1;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if (x &gt; 1)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i="1" dirty="0">
                <a:latin typeface="Courier New" pitchFamily="49" charset="0"/>
              </a:rPr>
              <a:t> loop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return result;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46591" y="6656479"/>
            <a:ext cx="650820" cy="153888"/>
          </a:xfrm>
        </p:spPr>
        <p:txBody>
          <a:bodyPr/>
          <a:lstStyle/>
          <a:p>
            <a:pPr algn="ctr"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for Assembly Code: Version I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1587644"/>
            <a:ext cx="3657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absdiff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x,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y)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result;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if (x &gt; y) {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   result = x-y;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 else {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   result = y-x;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return result;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11096" y="1457848"/>
            <a:ext cx="4953000" cy="42447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 err="1">
                <a:latin typeface="Courier New" pitchFamily="49" charset="0"/>
              </a:rPr>
              <a:t>absdiff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pushl</a:t>
            </a:r>
            <a:r>
              <a:rPr lang="en-US" sz="1800" dirty="0">
                <a:latin typeface="Courier New" pitchFamily="49" charset="0"/>
              </a:rPr>
              <a:t>  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movl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esp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movl</a:t>
            </a:r>
            <a:r>
              <a:rPr lang="en-US" sz="1800" dirty="0">
                <a:latin typeface="Courier New" pitchFamily="49" charset="0"/>
              </a:rPr>
              <a:t>   8(%</a:t>
            </a:r>
            <a:r>
              <a:rPr lang="en-US" sz="1800" dirty="0" err="1">
                <a:latin typeface="Courier New" pitchFamily="49" charset="0"/>
              </a:rPr>
              <a:t>ebp</a:t>
            </a:r>
            <a:r>
              <a:rPr lang="en-US" sz="1800" dirty="0">
                <a:latin typeface="Courier New" pitchFamily="49" charset="0"/>
              </a:rPr>
              <a:t>), %</a:t>
            </a:r>
            <a:r>
              <a:rPr lang="en-US" sz="1800" dirty="0" err="1">
                <a:latin typeface="Courier New" pitchFamily="49" charset="0"/>
              </a:rPr>
              <a:t>edx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movl</a:t>
            </a:r>
            <a:r>
              <a:rPr lang="en-US" sz="1800" dirty="0">
                <a:latin typeface="Courier New" pitchFamily="49" charset="0"/>
              </a:rPr>
              <a:t>   12(%</a:t>
            </a:r>
            <a:r>
              <a:rPr lang="en-US" sz="1800" dirty="0" err="1">
                <a:latin typeface="Courier New" pitchFamily="49" charset="0"/>
              </a:rPr>
              <a:t>ebp</a:t>
            </a:r>
            <a:r>
              <a:rPr lang="en-US" sz="1800" dirty="0">
                <a:latin typeface="Courier New" pitchFamily="49" charset="0"/>
              </a:rPr>
              <a:t>), %</a:t>
            </a:r>
            <a:r>
              <a:rPr lang="en-US" sz="1800" dirty="0" err="1">
                <a:latin typeface="Courier New" pitchFamily="49" charset="0"/>
              </a:rPr>
              <a:t>eax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cmpl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edx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jle</a:t>
            </a:r>
            <a:r>
              <a:rPr lang="en-US" sz="1800" dirty="0">
                <a:latin typeface="Courier New" pitchFamily="49" charset="0"/>
              </a:rPr>
              <a:t>    .L7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subl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edx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movl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edx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eax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.L8: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leave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ret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.L7: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subl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edx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eax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jmp</a:t>
            </a:r>
            <a:r>
              <a:rPr lang="en-US" sz="1800" dirty="0">
                <a:latin typeface="Courier New" pitchFamily="49" charset="0"/>
              </a:rPr>
              <a:t>    .L8</a:t>
            </a:r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7944896" y="2372248"/>
            <a:ext cx="304800" cy="1524000"/>
          </a:xfrm>
          <a:prstGeom prst="rightBrace">
            <a:avLst>
              <a:gd name="adj1" fmla="val 312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249696" y="2952353"/>
            <a:ext cx="7873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Body1</a:t>
            </a: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7944896" y="1762648"/>
            <a:ext cx="228600" cy="533400"/>
          </a:xfrm>
          <a:prstGeom prst="rightBrace">
            <a:avLst>
              <a:gd name="adj1" fmla="val 472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249696" y="1838848"/>
            <a:ext cx="7344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smtClean="0">
                <a:latin typeface="Calibri" pitchFamily="34" charset="0"/>
              </a:rPr>
              <a:t>Setup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7944896" y="4277248"/>
            <a:ext cx="3048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249696" y="4277248"/>
            <a:ext cx="74090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Finish</a:t>
            </a:r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>
            <a:off x="7944896" y="5115448"/>
            <a:ext cx="3048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8249696" y="5103780"/>
            <a:ext cx="7873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Body2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46591" y="6656479"/>
            <a:ext cx="650820" cy="153888"/>
          </a:xfrm>
        </p:spPr>
        <p:txBody>
          <a:bodyPr/>
          <a:lstStyle/>
          <a:p>
            <a:pPr algn="ctr">
              <a:defRPr/>
            </a:pPr>
            <a:r>
              <a:rPr lang="en-US" smtClean="0"/>
              <a:t>Bits, Bytes, and Integers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otx" id="{518E2C5D-4696-40DE-A67E-A81EF953B396}" vid="{475EE623-1F40-4E20-9EC2-FD5E07E7B87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51</TotalTime>
  <Words>5948</Words>
  <Application>Microsoft Office PowerPoint</Application>
  <PresentationFormat>On-screen Show (4:3)</PresentationFormat>
  <Paragraphs>2263</Paragraphs>
  <Slides>105</Slides>
  <Notes>105</Notes>
  <HiddenSlides>14</HiddenSlides>
  <MMClips>0</MMClips>
  <ScaleCrop>false</ScaleCrop>
  <HeadingPairs>
    <vt:vector size="8" baseType="variant">
      <vt:variant>
        <vt:lpstr>Fonts Used</vt:lpstr>
      </vt:variant>
      <vt:variant>
        <vt:i4>22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105</vt:i4>
      </vt:variant>
    </vt:vector>
  </HeadingPairs>
  <TitlesOfParts>
    <vt:vector size="131" baseType="lpstr">
      <vt:lpstr>ＭＳ Ｐゴシック</vt:lpstr>
      <vt:lpstr>Arial</vt:lpstr>
      <vt:lpstr>Arial Narrow</vt:lpstr>
      <vt:lpstr>Arial Narrow Bold</vt:lpstr>
      <vt:lpstr>Calibri</vt:lpstr>
      <vt:lpstr>Calibri Bold</vt:lpstr>
      <vt:lpstr>Calibri Italic</vt:lpstr>
      <vt:lpstr>Courier New</vt:lpstr>
      <vt:lpstr>Courier New Bold</vt:lpstr>
      <vt:lpstr>Courier New Bold Italic</vt:lpstr>
      <vt:lpstr>Garamond</vt:lpstr>
      <vt:lpstr>Gill Sans</vt:lpstr>
      <vt:lpstr>Helvetica</vt:lpstr>
      <vt:lpstr>Lucida Console</vt:lpstr>
      <vt:lpstr>Monaco</vt:lpstr>
      <vt:lpstr>Symbol</vt:lpstr>
      <vt:lpstr>Times</vt:lpstr>
      <vt:lpstr>Times New Roman</vt:lpstr>
      <vt:lpstr>Wingdings</vt:lpstr>
      <vt:lpstr>Wingdings 2</vt:lpstr>
      <vt:lpstr>Zapf Dingbats</vt:lpstr>
      <vt:lpstr>ヒラギノ角ゴ ProN W3</vt:lpstr>
      <vt:lpstr>Template</vt:lpstr>
      <vt:lpstr>Equation</vt:lpstr>
      <vt:lpstr>Document</vt:lpstr>
      <vt:lpstr>Chart</vt:lpstr>
      <vt:lpstr>Bits, Bytes, and Integers</vt:lpstr>
      <vt:lpstr>Bits, Bytes, and Integers</vt:lpstr>
      <vt:lpstr>Binary Representations</vt:lpstr>
      <vt:lpstr>Encoding Byte Values</vt:lpstr>
      <vt:lpstr>Byte-oriented memory organization</vt:lpstr>
      <vt:lpstr>Machine words</vt:lpstr>
      <vt:lpstr>Word-Oriented Memory Organization</vt:lpstr>
      <vt:lpstr>Data Representations</vt:lpstr>
      <vt:lpstr>Byte Ordering</vt:lpstr>
      <vt:lpstr>Byte Ordering Example</vt:lpstr>
      <vt:lpstr>Reading Byte-Reversed Listings</vt:lpstr>
      <vt:lpstr>Examining Data Representations</vt:lpstr>
      <vt:lpstr>show_bytes Execution Example</vt:lpstr>
      <vt:lpstr>Representing Integers</vt:lpstr>
      <vt:lpstr>Representing Pointers</vt:lpstr>
      <vt:lpstr>Representing Strings</vt:lpstr>
      <vt:lpstr>Questions?</vt:lpstr>
      <vt:lpstr>Today: Bits, Bytes, and Integers</vt:lpstr>
      <vt:lpstr>Boolean Algebra</vt:lpstr>
      <vt:lpstr>Application of Boolean Algebra</vt:lpstr>
      <vt:lpstr>General Boolean Algebras</vt:lpstr>
      <vt:lpstr>Representing &amp; Manipulating Sets</vt:lpstr>
      <vt:lpstr>Bit-Level Operations in C</vt:lpstr>
      <vt:lpstr>Contrast: Logic Operations in C</vt:lpstr>
      <vt:lpstr>Shift Operations</vt:lpstr>
      <vt:lpstr>Questions?</vt:lpstr>
      <vt:lpstr>Today: bits, bytes, and integers</vt:lpstr>
      <vt:lpstr>Encoding integers</vt:lpstr>
      <vt:lpstr>Encoding integers</vt:lpstr>
      <vt:lpstr>Encoding example (continued)</vt:lpstr>
      <vt:lpstr>Numeric ranges</vt:lpstr>
      <vt:lpstr>Values for different word sizes</vt:lpstr>
      <vt:lpstr>Unsigned &amp; Signed Numeric Values</vt:lpstr>
      <vt:lpstr>Today: Bits, Bytes, and Integers</vt:lpstr>
      <vt:lpstr>(Review) Encoding integers</vt:lpstr>
      <vt:lpstr>(Review) Signed vs. Unsigned</vt:lpstr>
      <vt:lpstr>Mapping Between Signed &amp; Unsigned</vt:lpstr>
      <vt:lpstr>Mapping Signed  Unsigned</vt:lpstr>
      <vt:lpstr>Mapping Signed  Unsigned</vt:lpstr>
      <vt:lpstr>Relation between Signed &amp; Unsigned</vt:lpstr>
      <vt:lpstr>Conversion Visualized</vt:lpstr>
      <vt:lpstr>Signed vs. unsigned in C</vt:lpstr>
      <vt:lpstr>Casting Surprises</vt:lpstr>
      <vt:lpstr>Code Security Example</vt:lpstr>
      <vt:lpstr>Typical Usage</vt:lpstr>
      <vt:lpstr>Malicious Usage</vt:lpstr>
      <vt:lpstr>Summary Casting Signed ↔ Unsigned: Basic Rules</vt:lpstr>
      <vt:lpstr>Questions?</vt:lpstr>
      <vt:lpstr>Today: Bits, Bytes, and Integers</vt:lpstr>
      <vt:lpstr>Sign Extension</vt:lpstr>
      <vt:lpstr>Sign Extension Example</vt:lpstr>
      <vt:lpstr>Summary: Expanding, Truncating: Basic Rules</vt:lpstr>
      <vt:lpstr>Truncating — Illustration</vt:lpstr>
      <vt:lpstr>Today: Bits, Bytes, and Integers</vt:lpstr>
      <vt:lpstr>Negation: Complement &amp; Increment</vt:lpstr>
      <vt:lpstr>Complement &amp; Increment Examples</vt:lpstr>
      <vt:lpstr>Unsigned Addition</vt:lpstr>
      <vt:lpstr>Visualizing (Mathematical) Integer Addition</vt:lpstr>
      <vt:lpstr>Visualizing Unsigned Addition</vt:lpstr>
      <vt:lpstr>Mathematical Properties</vt:lpstr>
      <vt:lpstr>Two’s Complement Addition</vt:lpstr>
      <vt:lpstr>TAdd Overflow</vt:lpstr>
      <vt:lpstr>Visualizing 2’s Complement Addition</vt:lpstr>
      <vt:lpstr>Characterizing TAdd</vt:lpstr>
      <vt:lpstr>Mathematical Properties of TAdd</vt:lpstr>
      <vt:lpstr>Questions?</vt:lpstr>
      <vt:lpstr>Multiplication — shifting and adding</vt:lpstr>
      <vt:lpstr>Multiplication in Binary</vt:lpstr>
      <vt:lpstr>Multiplication in Binary – mod 2w</vt:lpstr>
      <vt:lpstr>Multiplication in Binary</vt:lpstr>
      <vt:lpstr>Multiplication performance</vt:lpstr>
      <vt:lpstr>Compiler optimizations</vt:lpstr>
      <vt:lpstr>Power-of-2 Multiply with Shift</vt:lpstr>
      <vt:lpstr>Compiled Multiplication Code</vt:lpstr>
      <vt:lpstr>Questions?</vt:lpstr>
      <vt:lpstr>Division — subtracting and shifting</vt:lpstr>
      <vt:lpstr>Binary Division</vt:lpstr>
      <vt:lpstr>Unsigned Power-of-2 Divide with Shift</vt:lpstr>
      <vt:lpstr>Compiled Unsigned Division Code</vt:lpstr>
      <vt:lpstr>Signed Power-of-2 Divide with Shift</vt:lpstr>
      <vt:lpstr>Correct Power-of-2 Divide</vt:lpstr>
      <vt:lpstr>Correct Power-of-2 Divide (Cont.)</vt:lpstr>
      <vt:lpstr>Compiled Signed Division Code</vt:lpstr>
      <vt:lpstr>Questions?</vt:lpstr>
      <vt:lpstr>Arithmetic: Basic Rules</vt:lpstr>
      <vt:lpstr>Arithmetic: Basic Rules</vt:lpstr>
      <vt:lpstr>Questions?</vt:lpstr>
      <vt:lpstr>Today: Integers</vt:lpstr>
      <vt:lpstr>Properties of Unsigned Arithmetic</vt:lpstr>
      <vt:lpstr>Properties of Two’s Comp. Arithmetic</vt:lpstr>
      <vt:lpstr>Why Should I Use Unsigned?</vt:lpstr>
      <vt:lpstr>Integer C Puzzles</vt:lpstr>
      <vt:lpstr>On the Design</vt:lpstr>
      <vt:lpstr>System-Level I/O  CS-2011: Introduction to Machine Organization and Assembly Language  14th Lecture, Oct. 12, 2010</vt:lpstr>
      <vt:lpstr>Today</vt:lpstr>
      <vt:lpstr>Style for Figure Labels</vt:lpstr>
      <vt:lpstr>Style for Code</vt:lpstr>
      <vt:lpstr>Style for Code and Alternative Code</vt:lpstr>
      <vt:lpstr>Style for Assembly Code: Version I</vt:lpstr>
      <vt:lpstr>Style for Assembly Code: Version II</vt:lpstr>
      <vt:lpstr>Linux Command Prompt</vt:lpstr>
      <vt:lpstr>Stack and Registers</vt:lpstr>
      <vt:lpstr>Bar Plot</vt:lpstr>
      <vt:lpstr>Tables</vt:lpstr>
      <vt:lpstr>Color Palette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Bytes, and Integers</dc:title>
  <dc:creator>Hugh C. Lauer</dc:creator>
  <dc:description>Redesign of slides created by Randal E. Bryant and David R. O'Hallaron</dc:description>
  <cp:lastModifiedBy>Hugh C. Lauer</cp:lastModifiedBy>
  <cp:revision>5</cp:revision>
  <cp:lastPrinted>1999-09-20T15:19:18Z</cp:lastPrinted>
  <dcterms:created xsi:type="dcterms:W3CDTF">2017-10-25T21:50:33Z</dcterms:created>
  <dcterms:modified xsi:type="dcterms:W3CDTF">2017-10-29T20:52:30Z</dcterms:modified>
</cp:coreProperties>
</file>