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</p:sldIdLst>
  <p:sldSz cx="9144000" cy="6858000" type="screen4x3"/>
  <p:notesSz cx="7302500" cy="9586913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26" autoAdjust="0"/>
  </p:normalViewPr>
  <p:slideViewPr>
    <p:cSldViewPr snapToObjects="1">
      <p:cViewPr varScale="1">
        <p:scale>
          <a:sx n="74" d="100"/>
          <a:sy n="74" d="100"/>
        </p:scale>
        <p:origin x="30" y="588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class:213-f10:corei7mounta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805.45999999999958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7-4A7F-86D9-BE3FA51F53E2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57-4A7F-86D9-BE3FA51F53E2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835.30999999999949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57-4A7F-86D9-BE3FA51F53E2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57-4A7F-86D9-BE3FA51F53E2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57-4A7F-86D9-BE3FA51F53E2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57-4A7F-86D9-BE3FA51F53E2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57-4A7F-86D9-BE3FA51F53E2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E57-4A7F-86D9-BE3FA51F53E2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57-4A7F-86D9-BE3FA51F53E2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E57-4A7F-86D9-BE3FA51F53E2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E57-4A7F-86D9-BE3FA51F53E2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E57-4A7F-86D9-BE3FA51F53E2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57-4A7F-86D9-BE3FA51F53E2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E57-4A7F-86D9-BE3FA51F53E2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E57-4A7F-86D9-BE3FA51F53E2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E57-4A7F-86D9-BE3FA51F53E2}"/>
            </c:ext>
          </c:extLst>
        </c:ser>
        <c:bandFmts/>
        <c:axId val="92108672"/>
        <c:axId val="92119040"/>
        <c:axId val="92090816"/>
      </c:surface3DChart>
      <c:catAx>
        <c:axId val="92108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7647058823529399"/>
              <c:y val="0.827079934747145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119040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9211904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Read  throughput (MB/s)</a:t>
                </a:r>
              </a:p>
            </c:rich>
          </c:tx>
          <c:layout>
            <c:manualLayout>
              <c:xMode val="edge"/>
              <c:yMode val="edge"/>
              <c:x val="9.4339622641509399E-2"/>
              <c:y val="0.226753670473083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108672"/>
        <c:crosses val="autoZero"/>
        <c:crossBetween val="between"/>
      </c:valAx>
      <c:serAx>
        <c:axId val="92090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Size (bytes)</a:t>
                </a:r>
              </a:p>
            </c:rich>
          </c:tx>
          <c:layout>
            <c:manualLayout>
              <c:xMode val="edge"/>
              <c:yMode val="edge"/>
              <c:x val="0.771365149833518"/>
              <c:y val="0.815660685154976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119040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0.28388</cdr:x>
      <cdr:y>0.11535</cdr:y>
    </cdr:from>
    <cdr:to>
      <cdr:x>0.34455</cdr:x>
      <cdr:y>0.33671</cdr:y>
    </cdr:to>
    <cdr:sp macro="" textlink="">
      <cdr:nvSpPr>
        <cdr:cNvPr id="1034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438400" y="660400"/>
          <a:ext cx="520700" cy="129539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0.58306</cdr:x>
      <cdr:y>0.64165</cdr:y>
    </cdr:from>
    <cdr:to>
      <cdr:x>0.71032</cdr:x>
      <cdr:y>0.75911</cdr:y>
    </cdr:to>
    <cdr:sp macro="" textlink="">
      <cdr:nvSpPr>
        <cdr:cNvPr id="1036" name="Line 1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003834" y="3746500"/>
          <a:ext cx="1092166" cy="68581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0.6125</cdr:x>
      <cdr:y>0.0555</cdr:y>
    </cdr:from>
    <cdr:to>
      <cdr:x>0.66225</cdr:x>
      <cdr:y>0.1135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47908" y="30653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L1</a:t>
          </a:r>
        </a:p>
      </cdr:txBody>
    </cdr:sp>
  </cdr:relSizeAnchor>
  <cdr:relSizeAnchor xmlns:cdr="http://schemas.openxmlformats.org/drawingml/2006/chartDrawing">
    <cdr:from>
      <cdr:x>0.54975</cdr:x>
      <cdr:y>0.3695</cdr:y>
    </cdr:from>
    <cdr:to>
      <cdr:x>0.5985</cdr:x>
      <cdr:y>0.4275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09386" y="2154526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L2</a:t>
          </a:r>
        </a:p>
      </cdr:txBody>
    </cdr:sp>
  </cdr:relSizeAnchor>
  <cdr:relSizeAnchor xmlns:cdr="http://schemas.openxmlformats.org/drawingml/2006/chartDrawing">
    <cdr:from>
      <cdr:x>0.44025</cdr:x>
      <cdr:y>0.7175</cdr:y>
    </cdr:from>
    <cdr:to>
      <cdr:x>0.51575</cdr:x>
      <cdr:y>0.7765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84673" y="4189357"/>
          <a:ext cx="637215" cy="37076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Mem</a:t>
          </a:r>
        </a:p>
      </cdr:txBody>
    </cdr:sp>
  </cdr:relSizeAnchor>
  <cdr:relSizeAnchor xmlns:cdr="http://schemas.openxmlformats.org/drawingml/2006/chartDrawing">
    <cdr:from>
      <cdr:x>0.47575</cdr:x>
      <cdr:y>0.49675</cdr:y>
    </cdr:from>
    <cdr:to>
      <cdr:x>0.52575</cdr:x>
      <cdr:y>0.555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078607" y="289021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L3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0.2948</cdr:x>
      <cdr:y>0.08155</cdr:y>
    </cdr:from>
    <cdr:to>
      <cdr:x>0.40251</cdr:x>
      <cdr:y>0.13919</cdr:y>
    </cdr:to>
    <cdr:sp macro="" textlink="">
      <cdr:nvSpPr>
        <cdr:cNvPr id="1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27180" y="475379"/>
          <a:ext cx="923329" cy="335989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1" i="0" u="none" strike="noStrike" baseline="0" dirty="0" err="1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copyij</a:t>
          </a:r>
          <a:endParaRPr lang="en-US" sz="1600" b="1" i="0" u="none" strike="noStrike" baseline="0" dirty="0">
            <a:solidFill>
              <a:srgbClr val="000000"/>
            </a:solidFill>
            <a:latin typeface="Courier New" pitchFamily="49" charset="0"/>
            <a:cs typeface="Courier New" pitchFamily="49" charset="0"/>
          </a:endParaRPr>
        </a:p>
      </cdr:txBody>
    </cdr:sp>
  </cdr:relSizeAnchor>
  <cdr:relSizeAnchor xmlns:cdr="http://schemas.openxmlformats.org/drawingml/2006/chartDrawing">
    <cdr:from>
      <cdr:x>0.6469</cdr:x>
      <cdr:y>0.61078</cdr:y>
    </cdr:from>
    <cdr:to>
      <cdr:x>0.7546</cdr:x>
      <cdr:y>0.66842</cdr:y>
    </cdr:to>
    <cdr:sp macro="" textlink="">
      <cdr:nvSpPr>
        <cdr:cNvPr id="18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545515" y="3560420"/>
          <a:ext cx="923329" cy="335989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1" i="0" u="none" strike="noStrike" baseline="0" dirty="0" err="1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copyji</a:t>
          </a:r>
          <a:endParaRPr lang="en-US" sz="1600" b="1" i="0" u="none" strike="noStrike" baseline="0" dirty="0">
            <a:solidFill>
              <a:srgbClr val="000000"/>
            </a:solidFill>
            <a:latin typeface="Courier New" pitchFamily="49" charset="0"/>
            <a:cs typeface="Courier New" pitchFamily="49" charset="0"/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0.00593</cdr:x>
      <cdr:y>0.00871</cdr:y>
    </cdr:to>
    <cdr:pic>
      <cdr:nvPicPr>
        <cdr:cNvPr id="1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0800" cy="508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3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3784"/>
            <a:ext cx="5842000" cy="43141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GCC Extended assembly syntax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asm( assembler syntax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      : output operands /*optional */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      : input operands /* optional */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      : list of clobbered registers /* optional */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1042271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1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80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2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5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3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9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7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3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Course Theme: Abstraction </a:t>
            </a:r>
            <a:r>
              <a:rPr lang="en-US" b="0" i="1" dirty="0" smtClean="0"/>
              <a:t>vs.</a:t>
            </a:r>
            <a:r>
              <a:rPr lang="en-US" b="0" dirty="0" smtClean="0"/>
              <a:t> Reality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974884" y="6615856"/>
            <a:ext cx="1194238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Code to read counter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1739958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Write small amount of assembly code using GCC’s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/>
              <a:t> facility</a:t>
            </a:r>
          </a:p>
          <a:p>
            <a:pPr>
              <a:lnSpc>
                <a:spcPct val="110000"/>
              </a:lnSpc>
            </a:pPr>
            <a:r>
              <a:rPr lang="en-US" dirty="0"/>
              <a:t>Inserts assembly code into machine code generated by compiler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774700" y="3102033"/>
            <a:ext cx="7670800" cy="3340331"/>
          </a:xfrm>
          <a:prstGeom prst="rect">
            <a:avLst/>
          </a:prstGeom>
          <a:solidFill>
            <a:srgbClr val="C0EAB8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static unsigned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cyc_hi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static unsigned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cyc_lo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Set *hi and *lo to the high and low order bits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of the cycle counter.  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access_counter(unsigned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*hi, unsigned *lo)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asm("rdtsc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movl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%%edx,%0;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movl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%%eax,%1"   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: "=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 (*hi), "=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 (*lo) 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: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: "%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edx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", "%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eax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Great Reality #3: Memory matters</a:t>
            </a:r>
            <a:br>
              <a:rPr lang="en-US" dirty="0" smtClean="0"/>
            </a:br>
            <a:r>
              <a:rPr lang="en-US" sz="2900" dirty="0"/>
              <a:t>	</a:t>
            </a:r>
            <a:r>
              <a:rPr lang="en-US" sz="2900" dirty="0" smtClean="0"/>
              <a:t>Random access memory is an unphysical abstraction</a:t>
            </a:r>
            <a:endParaRPr lang="en-US" sz="2900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38200" lvl="2"/>
            <a:endParaRPr lang="en-US" dirty="0" smtClean="0"/>
          </a:p>
          <a:p>
            <a:r>
              <a:rPr lang="en-US" dirty="0" smtClean="0"/>
              <a:t>Memory is not unbounded</a:t>
            </a:r>
          </a:p>
          <a:p>
            <a:pPr marL="552450" lvl="1"/>
            <a:r>
              <a:rPr lang="en-US" dirty="0" smtClean="0"/>
              <a:t>It must be allocated and managed</a:t>
            </a:r>
          </a:p>
          <a:p>
            <a:pPr marL="552450" lvl="1"/>
            <a:r>
              <a:rPr lang="en-US" dirty="0" smtClean="0"/>
              <a:t>Many applications are memory dominated</a:t>
            </a:r>
          </a:p>
          <a:p>
            <a:r>
              <a:rPr lang="en-US" dirty="0" smtClean="0"/>
              <a:t>Memory referencing bugs especially pernicious</a:t>
            </a:r>
          </a:p>
          <a:p>
            <a:pPr marL="552450" lvl="1"/>
            <a:r>
              <a:rPr lang="en-US" dirty="0" smtClean="0"/>
              <a:t>Effects are distant in both time and space</a:t>
            </a:r>
          </a:p>
          <a:p>
            <a:r>
              <a:rPr lang="en-US" dirty="0" smtClean="0"/>
              <a:t>Memory performance is not uniform</a:t>
            </a:r>
          </a:p>
          <a:p>
            <a:pPr marL="552450" lvl="1"/>
            <a:r>
              <a:rPr lang="en-US" dirty="0" smtClean="0"/>
              <a:t>Cache and virtual memory effects can greatly affect program performance</a:t>
            </a:r>
          </a:p>
          <a:p>
            <a:pPr marL="552450" lvl="1"/>
            <a:r>
              <a:rPr lang="en-US" dirty="0" smtClean="0"/>
              <a:t>Adapting program to characteristics of memory system can lead to major speed improvements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Memory referencing bug example</a:t>
            </a:r>
            <a:endParaRPr lang="en-US" dirty="0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62000" y="1564039"/>
            <a:ext cx="7327900" cy="20066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double d[1] = {3.14};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long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a[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d[0];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762000" y="3596039"/>
            <a:ext cx="7327900" cy="1371600"/>
          </a:xfrm>
          <a:prstGeom prst="rect">
            <a:avLst/>
          </a:prstGeom>
          <a:solidFill>
            <a:srgbClr val="D4D4F4"/>
          </a:solidFill>
          <a:ln w="9525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endParaRPr lang="en-US" sz="1800" dirty="0"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4000"/>
            <a:ext cx="8382000" cy="1028700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165100" indent="-165100"/>
            <a:r>
              <a:rPr lang="en-US" dirty="0" smtClean="0"/>
              <a:t> Result </a:t>
            </a:r>
            <a:r>
              <a:rPr lang="en-US" dirty="0"/>
              <a:t>is architecture </a:t>
            </a:r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596039"/>
            <a:ext cx="732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fun(0)  ➙	3.14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➙	3.14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➙	3.1399998664856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➙	2.00000061035156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➙	3.14, then segmentation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fault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Memory referencing bug example</a:t>
            </a:r>
            <a:endParaRPr lang="en-US" dirty="0"/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3990740" y="5075882"/>
            <a:ext cx="228600" cy="1693862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4295540" y="5574357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" y="502285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1885905" y="4953000"/>
          <a:ext cx="2070100" cy="1905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Saved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1564039"/>
            <a:ext cx="7327900" cy="3403600"/>
            <a:chOff x="762000" y="1270000"/>
            <a:chExt cx="7327900" cy="3403600"/>
          </a:xfrm>
        </p:grpSpPr>
        <p:sp>
          <p:nvSpPr>
            <p:cNvPr id="13" name="Rectangle 4"/>
            <p:cNvSpPr>
              <a:spLocks/>
            </p:cNvSpPr>
            <p:nvPr/>
          </p:nvSpPr>
          <p:spPr bwMode="auto">
            <a:xfrm>
              <a:off x="762000" y="1270000"/>
              <a:ext cx="7327900" cy="2006600"/>
            </a:xfrm>
            <a:prstGeom prst="rect">
              <a:avLst/>
            </a:prstGeom>
            <a:solidFill>
              <a:srgbClr val="F8F6D9"/>
            </a:solidFill>
            <a:ln w="63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63500" tIns="63500" rIns="63500" bIns="63500">
              <a:prstTxWarp prst="textNoShape">
                <a:avLst/>
              </a:prstTxWarp>
            </a:bodyPr>
            <a:lstStyle/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double fun(</a:t>
              </a:r>
              <a:r>
                <a:rPr lang="en-US" sz="16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</a:t>
              </a: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)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{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volatile double d[1] = {3.14};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volatile long </a:t>
              </a:r>
              <a:r>
                <a:rPr lang="en-US" sz="16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a[2];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a[</a:t>
              </a:r>
              <a:r>
                <a:rPr lang="en-US" sz="16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</a:t>
              </a: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] = 1073741824; /* Possibly out of bounds */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return d[0];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}</a:t>
              </a:r>
            </a:p>
          </p:txBody>
        </p:sp>
        <p:sp>
          <p:nvSpPr>
            <p:cNvPr id="14" name="Rectangle 5"/>
            <p:cNvSpPr>
              <a:spLocks/>
            </p:cNvSpPr>
            <p:nvPr/>
          </p:nvSpPr>
          <p:spPr bwMode="auto">
            <a:xfrm>
              <a:off x="762000" y="3302000"/>
              <a:ext cx="7327900" cy="1371600"/>
            </a:xfrm>
            <a:prstGeom prst="rect">
              <a:avLst/>
            </a:prstGeom>
            <a:solidFill>
              <a:srgbClr val="D4D4F4"/>
            </a:solidFill>
            <a:ln w="9525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</p:grpSp>
      <p:sp>
        <p:nvSpPr>
          <p:cNvPr id="15" name="Rectangle 5"/>
          <p:cNvSpPr>
            <a:spLocks/>
          </p:cNvSpPr>
          <p:nvPr/>
        </p:nvSpPr>
        <p:spPr bwMode="auto">
          <a:xfrm>
            <a:off x="762000" y="3596039"/>
            <a:ext cx="7327900" cy="1371600"/>
          </a:xfrm>
          <a:prstGeom prst="rect">
            <a:avLst/>
          </a:prstGeom>
          <a:solidFill>
            <a:srgbClr val="D4D4F4"/>
          </a:solidFill>
          <a:ln w="9525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endParaRPr lang="en-US" sz="1800" dirty="0"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3596039"/>
            <a:ext cx="732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fun(0)  ➙	3.14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➙	3.14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➙	3.1399998664856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➙	2.00000061035156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➙	3.14, then segmentation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fault</a:t>
            </a:r>
            <a:endParaRPr lang="en-US" sz="1800" dirty="0"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Memory referencing errors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 and C++ do not provide any memory protection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Out of bounds array references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Invalid pointer values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Abuses of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()/free()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Can lead to nasty bugs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Whether or not bug has any effect depends on system and compiler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Action at a distance</a:t>
            </a:r>
          </a:p>
          <a:p>
            <a:pPr marL="838200" lvl="2">
              <a:lnSpc>
                <a:spcPct val="110000"/>
              </a:lnSpc>
            </a:pPr>
            <a:r>
              <a:rPr lang="en-US" dirty="0"/>
              <a:t>Corrupted object logically unrelated to one being accessed</a:t>
            </a:r>
          </a:p>
          <a:p>
            <a:pPr marL="838200" lvl="2">
              <a:lnSpc>
                <a:spcPct val="110000"/>
              </a:lnSpc>
            </a:pPr>
            <a:r>
              <a:rPr lang="en-US" dirty="0"/>
              <a:t>Effect of bug may be first observed long after it is generated</a:t>
            </a:r>
          </a:p>
          <a:p>
            <a:pPr>
              <a:lnSpc>
                <a:spcPct val="110000"/>
              </a:lnSpc>
            </a:pPr>
            <a:r>
              <a:rPr lang="en-US" dirty="0"/>
              <a:t>How can I deal with this?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Program in Java, </a:t>
            </a:r>
            <a:r>
              <a:rPr lang="en-US" dirty="0" smtClean="0"/>
              <a:t>Ruby. </a:t>
            </a:r>
            <a:r>
              <a:rPr lang="en-US" dirty="0"/>
              <a:t>or ML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Understand what possible interactions may occur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Use or develop tools to detect referencing </a:t>
            </a:r>
            <a:r>
              <a:rPr lang="en-US" dirty="0" smtClean="0"/>
              <a:t>errors (e.g.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45598" cy="762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dirty="0"/>
              <a:t>Great Reality #</a:t>
            </a:r>
            <a:r>
              <a:rPr lang="en-US" sz="4000" dirty="0" smtClean="0"/>
              <a:t>4:</a:t>
            </a:r>
            <a:br>
              <a:rPr lang="en-US" sz="4000" dirty="0" smtClean="0"/>
            </a:br>
            <a:r>
              <a:rPr lang="en-US" sz="3100" dirty="0"/>
              <a:t>	</a:t>
            </a:r>
            <a:r>
              <a:rPr lang="en-US" dirty="0" smtClean="0"/>
              <a:t>M</a:t>
            </a:r>
            <a:r>
              <a:rPr lang="en-US" sz="3100" dirty="0" smtClean="0"/>
              <a:t>ore </a:t>
            </a:r>
            <a:r>
              <a:rPr lang="en-US" sz="3100" dirty="0"/>
              <a:t>to performance than asymptotic </a:t>
            </a:r>
            <a:r>
              <a:rPr lang="en-US" sz="3100" dirty="0" smtClean="0"/>
              <a:t>complexity</a:t>
            </a: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657350"/>
            <a:ext cx="7896225" cy="497205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Constant factors matter too!</a:t>
            </a:r>
          </a:p>
          <a:p>
            <a:r>
              <a:rPr lang="en-US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Memory system performance example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/>
              <a:t>Hierarchical memory organization</a:t>
            </a:r>
          </a:p>
          <a:p>
            <a:r>
              <a:rPr lang="en-US"/>
              <a:t>Performance depends on access patterns</a:t>
            </a:r>
          </a:p>
          <a:p>
            <a:pPr marL="552450" lvl="1"/>
            <a:r>
              <a:rPr lang="en-US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copyji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i,j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>
                <a:solidFill>
                  <a:srgbClr val="21218A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800" dirty="0">
              <a:solidFill>
                <a:schemeClr val="tx1"/>
              </a:solidFill>
              <a:latin typeface="+mn-lt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for (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&lt; 2048; 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++)</a:t>
            </a:r>
            <a:endParaRPr lang="en-US" sz="1800" dirty="0">
              <a:solidFill>
                <a:schemeClr val="tx1"/>
              </a:solidFill>
              <a:latin typeface="+mn-lt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copyij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i,j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for (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&lt; 2048; 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++)</a:t>
            </a:r>
            <a:endParaRPr lang="en-US" sz="1800" dirty="0">
              <a:solidFill>
                <a:schemeClr val="tx1"/>
              </a:solidFill>
              <a:latin typeface="+mn-lt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21218A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800" dirty="0">
              <a:solidFill>
                <a:schemeClr val="tx1"/>
              </a:solidFill>
              <a:latin typeface="+mn-lt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3860800" y="2958922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14" name="Rectangle 10"/>
          <p:cNvSpPr>
            <a:spLocks/>
          </p:cNvSpPr>
          <p:nvPr/>
        </p:nvSpPr>
        <p:spPr bwMode="auto">
          <a:xfrm>
            <a:off x="5318125" y="3886200"/>
            <a:ext cx="3716338" cy="1371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 times slower</a:t>
            </a:r>
            <a:b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(Pentium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The Memory Mountain</a:t>
            </a:r>
          </a:p>
        </p:txBody>
      </p:sp>
      <p:graphicFrame>
        <p:nvGraphicFramePr>
          <p:cNvPr id="1661" name="Chart 1660"/>
          <p:cNvGraphicFramePr>
            <a:graphicFrameLocks noGrp="1"/>
          </p:cNvGraphicFramePr>
          <p:nvPr>
            <p:extLst/>
          </p:nvPr>
        </p:nvGraphicFramePr>
        <p:xfrm>
          <a:off x="0" y="10287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62" name="Rectangle 1661"/>
          <p:cNvSpPr>
            <a:spLocks noChangeArrowheads="1"/>
          </p:cNvSpPr>
          <p:nvPr/>
        </p:nvSpPr>
        <p:spPr bwMode="auto">
          <a:xfrm>
            <a:off x="7315200" y="533400"/>
            <a:ext cx="1752600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Intel Core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i7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2.67 GHz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32 KB L1 </a:t>
            </a:r>
            <a:r>
              <a:rPr lang="en-US" sz="1400" b="0" i="0" strike="noStrike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256 </a:t>
            </a: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KB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L2 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8 MB L3 cache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1"/>
          <p:cNvSpPr txBox="1"/>
          <p:nvPr/>
        </p:nvSpPr>
        <p:spPr>
          <a:xfrm>
            <a:off x="228600" y="5029200"/>
            <a:ext cx="91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itchFamily="34" charset="0"/>
              </a:rPr>
              <a:t>Fig 6.41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p. 641</a:t>
            </a:r>
          </a:p>
        </p:txBody>
      </p:sp>
    </p:spTree>
    <p:extLst>
      <p:ext uri="{BB962C8B-B14F-4D97-AF65-F5344CB8AC3E}">
        <p14:creationId xmlns:p14="http://schemas.microsoft.com/office/powerpoint/2010/main" val="32417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Matrix Multiplication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48300"/>
            <a:ext cx="8382000" cy="13843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/>
              <a:t>Standard desktop computer, vendor compiler, using optimization flags</a:t>
            </a:r>
          </a:p>
          <a:p>
            <a:pPr>
              <a:spcBef>
                <a:spcPts val="538"/>
              </a:spcBef>
            </a:pPr>
            <a:r>
              <a:rPr lang="en-US" sz="2100"/>
              <a:t>Both implementations have </a:t>
            </a:r>
            <a:r>
              <a:rPr lang="en-US" sz="2100">
                <a:solidFill>
                  <a:srgbClr val="A40800"/>
                </a:solidFill>
              </a:rPr>
              <a:t>exactly</a:t>
            </a:r>
            <a:r>
              <a:rPr lang="en-US" sz="2100"/>
              <a:t> the same operations count (2n</a:t>
            </a:r>
            <a:r>
              <a:rPr lang="en-US" sz="2100" baseline="32000"/>
              <a:t>3</a:t>
            </a:r>
            <a:r>
              <a:rPr lang="en-US" sz="2100"/>
              <a:t>)</a:t>
            </a:r>
          </a:p>
          <a:p>
            <a:pPr>
              <a:spcBef>
                <a:spcPts val="538"/>
              </a:spcBef>
            </a:pPr>
            <a:r>
              <a:rPr lang="en-US" sz="2100">
                <a:solidFill>
                  <a:srgbClr val="A40800"/>
                </a:solidFill>
              </a:rPr>
              <a:t>What is going on?</a:t>
            </a:r>
          </a:p>
        </p:txBody>
      </p:sp>
      <p:graphicFrame>
        <p:nvGraphicFramePr>
          <p:cNvPr id="24581" name="Object 5"/>
          <p:cNvGraphicFramePr>
            <a:graphicFrameLocks/>
          </p:cNvGraphicFramePr>
          <p:nvPr/>
        </p:nvGraphicFramePr>
        <p:xfrm>
          <a:off x="379413" y="1327150"/>
          <a:ext cx="821055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4" imgW="11534720" imgH="5923890" progId="MSGraph.Chart.8">
                  <p:embed/>
                </p:oleObj>
              </mc:Choice>
              <mc:Fallback>
                <p:oleObj name="Chart" r:id="rId4" imgW="11534720" imgH="5923890" progId="MSGraph.Chart.8">
                  <p:embed/>
                  <p:pic>
                    <p:nvPicPr>
                      <p:cNvPr id="2458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327150"/>
                        <a:ext cx="821055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41350" y="1146175"/>
            <a:ext cx="7835900" cy="584200"/>
            <a:chOff x="0" y="0"/>
            <a:chExt cx="4936" cy="368"/>
          </a:xfrm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0"/>
              <a:ext cx="4936" cy="368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600" b="1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 (double precision)</a:t>
              </a:r>
              <a:endPara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400" b="1" dirty="0" err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</a:t>
              </a:r>
              <a:r>
                <a:rPr lang="en-US" sz="1400" b="1" dirty="0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/s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802063" y="2300288"/>
            <a:ext cx="928687" cy="2451100"/>
            <a:chOff x="0" y="0"/>
            <a:chExt cx="584" cy="1544"/>
          </a:xfrm>
        </p:grpSpPr>
        <p:sp>
          <p:nvSpPr>
            <p:cNvPr id="24585" name="AutoShape 9"/>
            <p:cNvSpPr>
              <a:spLocks/>
            </p:cNvSpPr>
            <p:nvPr/>
          </p:nvSpPr>
          <p:spPr bwMode="auto">
            <a:xfrm>
              <a:off x="0" y="0"/>
              <a:ext cx="584" cy="154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4320"/>
                  </a:moveTo>
                  <a:lnTo>
                    <a:pt x="10800" y="0"/>
                  </a:lnTo>
                  <a:lnTo>
                    <a:pt x="21600" y="4320"/>
                  </a:lnTo>
                  <a:lnTo>
                    <a:pt x="16200" y="4320"/>
                  </a:lnTo>
                  <a:lnTo>
                    <a:pt x="16200" y="17280"/>
                  </a:lnTo>
                  <a:lnTo>
                    <a:pt x="21600" y="17280"/>
                  </a:lnTo>
                  <a:lnTo>
                    <a:pt x="10800" y="21600"/>
                  </a:lnTo>
                  <a:lnTo>
                    <a:pt x="0" y="17280"/>
                  </a:lnTo>
                  <a:lnTo>
                    <a:pt x="5400" y="17280"/>
                  </a:lnTo>
                  <a:lnTo>
                    <a:pt x="5400" y="4320"/>
                  </a:lnTo>
                  <a:close/>
                  <a:moveTo>
                    <a:pt x="0" y="4320"/>
                  </a:moveTo>
                </a:path>
              </a:pathLst>
            </a:custGeom>
            <a:solidFill>
              <a:srgbClr val="808080"/>
            </a:solidFill>
            <a:ln w="508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122" y="656"/>
              <a:ext cx="340" cy="2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  <a:sym typeface="Arial Narrow" charset="0"/>
                </a:rPr>
                <a:t>160x</a:t>
              </a:r>
            </a:p>
          </p:txBody>
        </p:sp>
      </p:grpSp>
      <p:sp>
        <p:nvSpPr>
          <p:cNvPr id="24587" name="Rectangle 11"/>
          <p:cNvSpPr>
            <a:spLocks/>
          </p:cNvSpPr>
          <p:nvPr/>
        </p:nvSpPr>
        <p:spPr bwMode="auto">
          <a:xfrm>
            <a:off x="1717675" y="4375150"/>
            <a:ext cx="1868488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5F5F5F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Triple loop</a:t>
            </a:r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191125" y="2405063"/>
            <a:ext cx="3416300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240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Best code (K. Goto)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MMM Plot: Analysis</a:t>
            </a:r>
          </a:p>
        </p:txBody>
      </p:sp>
      <p:graphicFrame>
        <p:nvGraphicFramePr>
          <p:cNvPr id="25604" name="Object 4"/>
          <p:cNvGraphicFramePr>
            <a:graphicFrameLocks/>
          </p:cNvGraphicFramePr>
          <p:nvPr>
            <p:extLst/>
          </p:nvPr>
        </p:nvGraphicFramePr>
        <p:xfrm>
          <a:off x="227013" y="1219200"/>
          <a:ext cx="84963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hart" r:id="rId4" imgW="11936508" imgH="6173239" progId="MSGraph.Chart.8">
                  <p:embed/>
                </p:oleObj>
              </mc:Choice>
              <mc:Fallback>
                <p:oleObj name="Chart" r:id="rId4" imgW="11936508" imgH="6173239" progId="MSGraph.Chart.8">
                  <p:embed/>
                  <p:pic>
                    <p:nvPicPr>
                      <p:cNvPr id="2560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219200"/>
                        <a:ext cx="84963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92125" y="1066800"/>
            <a:ext cx="6934200" cy="1308100"/>
            <a:chOff x="0" y="0"/>
            <a:chExt cx="4368" cy="824"/>
          </a:xfrm>
        </p:grpSpPr>
        <p:sp>
          <p:nvSpPr>
            <p:cNvPr id="25606" name="Rectangle 6"/>
            <p:cNvSpPr>
              <a:spLocks/>
            </p:cNvSpPr>
            <p:nvPr/>
          </p:nvSpPr>
          <p:spPr bwMode="auto">
            <a:xfrm>
              <a:off x="0" y="0"/>
              <a:ext cx="4368" cy="824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</a:t>
              </a:r>
              <a:endParaRPr lang="en-US" sz="1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600" b="1" dirty="0" err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</a:t>
              </a:r>
              <a:r>
                <a:rPr lang="en-US" sz="1600" b="1" dirty="0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/s</a:t>
              </a:r>
            </a:p>
          </p:txBody>
        </p:sp>
      </p:grpSp>
      <p:sp>
        <p:nvSpPr>
          <p:cNvPr id="25607" name="Rectangle 7"/>
          <p:cNvSpPr>
            <a:spLocks/>
          </p:cNvSpPr>
          <p:nvPr/>
        </p:nvSpPr>
        <p:spPr bwMode="auto">
          <a:xfrm>
            <a:off x="3089275" y="4870450"/>
            <a:ext cx="4360863" cy="2921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325"/>
              </a:spcBef>
            </a:pPr>
            <a:r>
              <a:rPr lang="en-US" sz="1400">
                <a:solidFill>
                  <a:srgbClr val="5F5F5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Memory hierarchy and other optimizations: 20x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327400" y="4422775"/>
            <a:ext cx="2706688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EA6966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Vector instructions: 4x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995488" y="3135313"/>
            <a:ext cx="2395537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Multiple threads: 4x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611188" y="5486400"/>
            <a:ext cx="8242300" cy="10541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Reason for 20x: Blocking or tiling, loop unrolling, array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scalarization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, instruction scheduling, search to find best choice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Effect: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fewer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register spills,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L1/L2 cache misses,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and TLB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misses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0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29287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Theme: Abstraction is good but don’t forget reality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CS courses emphasize abstraction</a:t>
            </a:r>
          </a:p>
          <a:p>
            <a:pPr lvl="1"/>
            <a:r>
              <a:rPr lang="en-US" dirty="0" smtClean="0"/>
              <a:t>Abstract data types</a:t>
            </a:r>
          </a:p>
          <a:p>
            <a:pPr lvl="1"/>
            <a:r>
              <a:rPr lang="en-US" dirty="0" smtClean="0"/>
              <a:t>Asymptotic analysis</a:t>
            </a:r>
          </a:p>
          <a:p>
            <a:r>
              <a:rPr lang="en-US" dirty="0" smtClean="0"/>
              <a:t>Abstractions have limits</a:t>
            </a:r>
          </a:p>
          <a:p>
            <a:pPr lvl="1"/>
            <a:r>
              <a:rPr lang="en-US" dirty="0" smtClean="0"/>
              <a:t>Especially in the presence of bugs</a:t>
            </a:r>
          </a:p>
          <a:p>
            <a:pPr lvl="1"/>
            <a:r>
              <a:rPr lang="en-US" dirty="0" smtClean="0"/>
              <a:t>Need to understand details of underlying implementations</a:t>
            </a:r>
          </a:p>
          <a:p>
            <a:r>
              <a:rPr lang="en-US" dirty="0" smtClean="0"/>
              <a:t>Useful outcomes</a:t>
            </a:r>
          </a:p>
          <a:p>
            <a:pPr lvl="1"/>
            <a:r>
              <a:rPr lang="en-US" dirty="0" smtClean="0"/>
              <a:t>Become more effective programmers</a:t>
            </a:r>
          </a:p>
          <a:p>
            <a:pPr lvl="2"/>
            <a:r>
              <a:rPr lang="en-US" dirty="0" smtClean="0"/>
              <a:t>Able to find and eliminate bugs efficiently</a:t>
            </a:r>
          </a:p>
          <a:p>
            <a:pPr lvl="2"/>
            <a:r>
              <a:rPr lang="en-US" dirty="0" smtClean="0"/>
              <a:t>Able to understand and tune for program performance</a:t>
            </a:r>
          </a:p>
          <a:p>
            <a:pPr lvl="1"/>
            <a:r>
              <a:rPr lang="en-US" dirty="0" smtClean="0"/>
              <a:t>Prepare for later “systems” classes in CS &amp; ECE</a:t>
            </a:r>
          </a:p>
          <a:p>
            <a:pPr lvl="2"/>
            <a:r>
              <a:rPr lang="en-US" dirty="0" smtClean="0"/>
              <a:t>Compilers, Operating Systems, Networks, Computer Architecture, Embedded Systems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68400"/>
          </a:xfrm>
          <a:ln/>
        </p:spPr>
        <p:txBody>
          <a:bodyPr/>
          <a:lstStyle/>
          <a:p>
            <a:pPr marL="119063" indent="-119063"/>
            <a:r>
              <a:rPr lang="en-US" dirty="0"/>
              <a:t>Great Reality #</a:t>
            </a:r>
            <a:r>
              <a:rPr lang="en-US" dirty="0" smtClean="0"/>
              <a:t>5: </a:t>
            </a:r>
            <a:br>
              <a:rPr lang="en-US" dirty="0" smtClean="0"/>
            </a:br>
            <a:r>
              <a:rPr lang="en-US" sz="3200" dirty="0"/>
              <a:t>	</a:t>
            </a:r>
            <a:r>
              <a:rPr lang="en-US" sz="3200" dirty="0" smtClean="0"/>
              <a:t>Computers </a:t>
            </a:r>
            <a:r>
              <a:rPr lang="en-US" sz="3200" dirty="0"/>
              <a:t>do more than execute programs</a:t>
            </a: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  <a:ln/>
        </p:spPr>
        <p:txBody>
          <a:bodyPr/>
          <a:lstStyle/>
          <a:p>
            <a:r>
              <a:rPr lang="en-US" dirty="0"/>
              <a:t>They need to get data in and out</a:t>
            </a:r>
          </a:p>
          <a:p>
            <a:pPr marL="552450" lvl="1"/>
            <a:r>
              <a:rPr lang="en-US" dirty="0"/>
              <a:t>I/O system critical to program reliability and performance</a:t>
            </a:r>
          </a:p>
          <a:p>
            <a:endParaRPr lang="en-US" dirty="0"/>
          </a:p>
          <a:p>
            <a:r>
              <a:rPr lang="en-US" dirty="0"/>
              <a:t>They communicate with each other over networks</a:t>
            </a:r>
          </a:p>
          <a:p>
            <a:pPr marL="552450" lvl="1"/>
            <a:r>
              <a:rPr lang="en-US" dirty="0"/>
              <a:t>Many system-level issues arise in presence of network</a:t>
            </a:r>
          </a:p>
          <a:p>
            <a:pPr marL="838200" lvl="2"/>
            <a:r>
              <a:rPr lang="en-US" dirty="0"/>
              <a:t>Concurrent operations by autonomous processes</a:t>
            </a:r>
          </a:p>
          <a:p>
            <a:pPr marL="838200" lvl="2"/>
            <a:r>
              <a:rPr lang="en-US" dirty="0"/>
              <a:t>Coping with unreliable media</a:t>
            </a:r>
          </a:p>
          <a:p>
            <a:pPr marL="838200" lvl="2"/>
            <a:r>
              <a:rPr lang="en-US" dirty="0"/>
              <a:t>Cross platform compatibility</a:t>
            </a:r>
          </a:p>
          <a:p>
            <a:pPr marL="838200" lvl="2"/>
            <a:r>
              <a:rPr lang="en-US" dirty="0"/>
              <a:t>Complex performance issues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r>
              <a:rPr lang="en-US" smtClean="0"/>
              <a:t>Comments?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Great Reality #1: </a:t>
            </a:r>
            <a:br>
              <a:rPr lang="en-US" dirty="0"/>
            </a:br>
            <a:r>
              <a:rPr lang="en-US" sz="3200" dirty="0"/>
              <a:t>	</a:t>
            </a:r>
            <a:r>
              <a:rPr lang="en-US" sz="3200" dirty="0" err="1" smtClean="0"/>
              <a:t>Ints</a:t>
            </a:r>
            <a:r>
              <a:rPr lang="en-US" sz="3200" dirty="0" smtClean="0"/>
              <a:t> are not integers, floats are not reals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600230"/>
            <a:ext cx="7896225" cy="497205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 1: Is x</a:t>
            </a:r>
            <a:r>
              <a:rPr lang="en-US" baseline="32000" dirty="0"/>
              <a:t>2</a:t>
            </a:r>
            <a:r>
              <a:rPr lang="en-US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</a:t>
            </a:r>
            <a:r>
              <a:rPr lang="en-US" dirty="0"/>
              <a:t>40000 * 40000  ➙ </a:t>
            </a:r>
            <a:r>
              <a:rPr lang="en-US" dirty="0" smtClean="0"/>
              <a:t>1,600,000,000</a:t>
            </a:r>
            <a:endParaRPr lang="en-US" dirty="0"/>
          </a:p>
          <a:p>
            <a:pPr marL="838200" lvl="2"/>
            <a:r>
              <a:rPr lang="en-US" dirty="0"/>
              <a:t> 50000 * 50000  ➙ ??</a:t>
            </a:r>
          </a:p>
          <a:p>
            <a:r>
              <a:rPr lang="en-US" dirty="0" smtClean="0"/>
              <a:t>Example 2: Is (x + y) + z  =  x + (y + z)?</a:t>
            </a:r>
          </a:p>
          <a:p>
            <a:pPr marL="552450" lvl="1"/>
            <a:r>
              <a:rPr lang="en-US" dirty="0" smtClean="0"/>
              <a:t>Unsigned </a:t>
            </a:r>
            <a:r>
              <a:rPr lang="en-US" dirty="0"/>
              <a:t>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645104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13079" y="3886200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Calibri" pitchFamily="34" charset="0"/>
              </a:rPr>
              <a:t>-352,516,352</a:t>
            </a:r>
            <a:endParaRPr lang="en-US" sz="2000" b="0" dirty="0" smtClean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Code security example</a:t>
            </a:r>
            <a:endParaRPr lang="en-US" dirty="0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508000" y="1270000"/>
            <a:ext cx="8080437" cy="2785378"/>
          </a:xfrm>
          <a:prstGeom prst="rect">
            <a:avLst/>
          </a:prstGeom>
          <a:solidFill>
            <a:srgbClr val="F7F5CD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[KSIZE];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Copy at most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bytes from kernel region to user buffer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(void *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/* Byte count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is minimum of buffer size and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KSIZE &lt;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? KSIZE :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memcpy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00"/>
            <a:ext cx="8382000" cy="2387600"/>
          </a:xfrm>
          <a:ln/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getpeername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Typical usage</a:t>
            </a:r>
            <a:endParaRPr lang="en-US" dirty="0"/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508000" y="1271016"/>
            <a:ext cx="8080437" cy="2785378"/>
          </a:xfrm>
          <a:prstGeom prst="rect">
            <a:avLst/>
          </a:prstGeom>
          <a:solidFill>
            <a:srgbClr val="F7F5CD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[KSIZE];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Copy at most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bytes from kernel region to user buffer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(void *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/* Byte count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is minimum of buffer size and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KSIZE &lt;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? KSIZE :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memcpy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508000" y="4445000"/>
            <a:ext cx="4386517" cy="1800493"/>
          </a:xfrm>
          <a:prstGeom prst="rect">
            <a:avLst/>
          </a:prstGeom>
          <a:solidFill>
            <a:srgbClr val="CDF1C5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MSIZE 528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getstuff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mybuf[MSIZE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copy_from_kernel(mybuf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MSIZE);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</a:t>
            </a:r>
            <a:r>
              <a:rPr lang="en-US" sz="1600" dirty="0">
                <a:latin typeface="Courier New"/>
                <a:ea typeface="Monaco" charset="0"/>
                <a:cs typeface="Courier New"/>
                <a:sym typeface="Monaco" charset="0"/>
              </a:rPr>
              <a:t>("%s\n",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mybuf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Malicious usage</a:t>
            </a:r>
            <a:endParaRPr lang="en-US" dirty="0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508000" y="4445000"/>
            <a:ext cx="4509648" cy="1800493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MSIZE 528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getstuff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mybuf[MSIZE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copy_from_kernel(mybuf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-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MSIZE);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. . .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08000" y="1271016"/>
            <a:ext cx="8080437" cy="2785378"/>
          </a:xfrm>
          <a:prstGeom prst="rect">
            <a:avLst/>
          </a:prstGeom>
          <a:solidFill>
            <a:srgbClr val="F7F5CD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[KSIZE];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Copy at most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bytes from kernel region to user buffer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(void *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/* Byte count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is minimum of buffer size and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KSIZE &lt;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? KSIZE :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memcpy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600" y="3048000"/>
            <a:ext cx="7336088" cy="2104886"/>
            <a:chOff x="990600" y="3048000"/>
            <a:chExt cx="7336088" cy="2104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990600" y="3048000"/>
              <a:ext cx="5181600" cy="152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3600" y="4445000"/>
              <a:ext cx="2383088" cy="707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This line turns out to</a:t>
              </a:r>
              <a:br>
                <a:rPr lang="en-US" sz="2000" dirty="0" smtClean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be </a:t>
              </a:r>
              <a:r>
                <a:rPr lang="en-US" sz="2000" i="1" dirty="0" smtClean="0">
                  <a:latin typeface="Calibri" pitchFamily="34" charset="0"/>
                </a:rPr>
                <a:t>toxic!</a:t>
              </a:r>
              <a:endParaRPr lang="en-US" sz="2000" dirty="0" smtClean="0"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4800600" y="3200400"/>
              <a:ext cx="1143000" cy="1244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4444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arithmetic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Does not generate random values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Arithmetic operations have important mathematical properties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Cannot assume all “usual” mathematical properties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Due to finiteness of representations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Integer operations satisfy “ring” properties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Commutative, associative, distributive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Floating point operations satisfy “ordering” properties</a:t>
            </a:r>
          </a:p>
          <a:p>
            <a:pPr lvl="2">
              <a:lnSpc>
                <a:spcPct val="120000"/>
              </a:lnSpc>
            </a:pPr>
            <a:r>
              <a:rPr lang="en-US" dirty="0" err="1" smtClean="0"/>
              <a:t>Monotonicity</a:t>
            </a:r>
            <a:r>
              <a:rPr lang="en-US" dirty="0" smtClean="0"/>
              <a:t>, values of signs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Observation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Need to understand which abstractions apply in which contexts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Important issues for compiler writers and serious application programmers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 Reality #2: </a:t>
            </a:r>
            <a:br>
              <a:rPr lang="en-US" dirty="0" smtClean="0"/>
            </a:br>
            <a:r>
              <a:rPr lang="en-US" sz="3100" dirty="0"/>
              <a:t>	</a:t>
            </a:r>
            <a:r>
              <a:rPr lang="en-US" sz="3100" dirty="0" smtClean="0"/>
              <a:t>You’ve got to know assembly language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600200"/>
            <a:ext cx="7896225" cy="4972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Chances are, you’ll never write programs in assembly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Compilers are much better &amp; more patient than you are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But: Understanding assembly is key to machine-level execution model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Behavior of programs in presence of bugs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High-level language models break down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Tuning program performance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Understand optimizations done / not done by the compiler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Understanding sources of program inefficiency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Implementing system software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Compiler has machine code as target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Operating systems must manage process state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Creating / fighting malware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x86 assembly is the language of choice!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Assembly code example</a:t>
            </a:r>
            <a:endParaRPr 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Time Stamp Counter</a:t>
            </a:r>
          </a:p>
          <a:p>
            <a:pPr marL="552450" lvl="1"/>
            <a:r>
              <a:rPr lang="en-US" dirty="0"/>
              <a:t>Special 64-bit register in Intel-compatible machines</a:t>
            </a:r>
          </a:p>
          <a:p>
            <a:pPr marL="552450" lvl="1"/>
            <a:r>
              <a:rPr lang="en-US" dirty="0"/>
              <a:t>Incremented every clock cycle</a:t>
            </a:r>
          </a:p>
          <a:p>
            <a:pPr marL="552450" lvl="1"/>
            <a:r>
              <a:rPr lang="en-US" dirty="0"/>
              <a:t>Read with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rdtsc</a:t>
            </a:r>
            <a:r>
              <a:rPr lang="en-US" dirty="0"/>
              <a:t> instruction</a:t>
            </a:r>
          </a:p>
          <a:p>
            <a:r>
              <a:rPr lang="en-US" dirty="0"/>
              <a:t>Application</a:t>
            </a:r>
          </a:p>
          <a:p>
            <a:pPr marL="552450" lvl="1"/>
            <a:r>
              <a:rPr lang="en-US" dirty="0"/>
              <a:t>Measure time (in clock cycles) required by procedure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709613" y="4114800"/>
            <a:ext cx="5753100" cy="1473200"/>
          </a:xfrm>
          <a:prstGeom prst="rect">
            <a:avLst/>
          </a:prstGeom>
          <a:solidFill>
            <a:srgbClr val="F0C2C2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start_counter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P();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get_counter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printf("P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required %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clock cycles\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</TotalTime>
  <Words>1623</Words>
  <Application>Microsoft Office PowerPoint</Application>
  <PresentationFormat>On-screen Show (4:3)</PresentationFormat>
  <Paragraphs>344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41" baseType="lpstr">
      <vt:lpstr>ＭＳ Ｐゴシック</vt:lpstr>
      <vt:lpstr>Arial</vt:lpstr>
      <vt:lpstr>Arial Black</vt:lpstr>
      <vt:lpstr>Arial Narrow</vt:lpstr>
      <vt:lpstr>Calibri</vt:lpstr>
      <vt:lpstr>Calibri Bold</vt:lpstr>
      <vt:lpstr>Calibri Bold Italic</vt:lpstr>
      <vt:lpstr>Courier New</vt:lpstr>
      <vt:lpstr>Garamond</vt:lpstr>
      <vt:lpstr>Helvetica</vt:lpstr>
      <vt:lpstr>Helvetica Neue</vt:lpstr>
      <vt:lpstr>Lucida Grande</vt:lpstr>
      <vt:lpstr>Monaco</vt:lpstr>
      <vt:lpstr>Times New Roman</vt:lpstr>
      <vt:lpstr>Verdana</vt:lpstr>
      <vt:lpstr>Wingdings</vt:lpstr>
      <vt:lpstr>Wingdings 2</vt:lpstr>
      <vt:lpstr>Zapf Dingbats</vt:lpstr>
      <vt:lpstr>Template</vt:lpstr>
      <vt:lpstr>Chart</vt:lpstr>
      <vt:lpstr>Course Theme: Abstraction vs. Reality</vt:lpstr>
      <vt:lpstr>Course Theme: Abstraction is good but don’t forget reality</vt:lpstr>
      <vt:lpstr>Great Reality #1:   Ints are not integers, floats are not reals</vt:lpstr>
      <vt:lpstr>Code security example</vt:lpstr>
      <vt:lpstr>Typical usage</vt:lpstr>
      <vt:lpstr>Malicious usage</vt:lpstr>
      <vt:lpstr>Computer arithmetic</vt:lpstr>
      <vt:lpstr>Great Reality #2:   You’ve got to know assembly language</vt:lpstr>
      <vt:lpstr>Assembly code example</vt:lpstr>
      <vt:lpstr>Code to read counter</vt:lpstr>
      <vt:lpstr>Great Reality #3: Memory matters  Random access memory is an unphysical abstraction</vt:lpstr>
      <vt:lpstr>Memory referencing bug example</vt:lpstr>
      <vt:lpstr>Memory referencing bug example</vt:lpstr>
      <vt:lpstr>Memory referencing errors</vt:lpstr>
      <vt:lpstr>Great Reality #4:  More to performance than asymptotic complexity</vt:lpstr>
      <vt:lpstr>Memory system performance example</vt:lpstr>
      <vt:lpstr>The Memory Mountain</vt:lpstr>
      <vt:lpstr>Example Matrix Multiplication</vt:lpstr>
      <vt:lpstr>MMM Plot: Analysis</vt:lpstr>
      <vt:lpstr>Great Reality #5:   Computers do more than execute programs</vt:lpstr>
      <vt:lpstr>Questions? Comments?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Theme: Abstraction vs. Reality</dc:title>
  <dc:creator>Hugh C. Lauer</dc:creator>
  <dc:description>Redesign of slides created by Randal E. Bryant and David R. O'Hallaron</dc:description>
  <cp:lastModifiedBy>Hugh C. Lauer</cp:lastModifiedBy>
  <cp:revision>2</cp:revision>
  <cp:lastPrinted>1999-09-20T15:19:18Z</cp:lastPrinted>
  <dcterms:created xsi:type="dcterms:W3CDTF">2017-10-25T21:31:14Z</dcterms:created>
  <dcterms:modified xsi:type="dcterms:W3CDTF">2017-10-25T21:47:22Z</dcterms:modified>
</cp:coreProperties>
</file>