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16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</p:sldIdLst>
  <p:sldSz cx="9144000" cy="6858000" type="screen4x3"/>
  <p:notesSz cx="7302500" cy="9586913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5"/>
    <a:srgbClr val="C0EAB8"/>
    <a:srgbClr val="F2F09C"/>
    <a:srgbClr val="F2F2F2"/>
    <a:srgbClr val="DBDBDB"/>
    <a:srgbClr val="F5F5BD"/>
    <a:srgbClr val="CFEFC9"/>
    <a:srgbClr val="F0C2C2"/>
    <a:srgbClr val="D4D4F4"/>
    <a:srgbClr val="A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3" autoAdjust="0"/>
    <p:restoredTop sz="94626" autoAdjust="0"/>
  </p:normalViewPr>
  <p:slideViewPr>
    <p:cSldViewPr snapToObjects="1">
      <p:cViewPr varScale="1">
        <p:scale>
          <a:sx n="95" d="100"/>
          <a:sy n="95" d="100"/>
        </p:scale>
        <p:origin x="78" y="480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0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69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3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99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26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32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21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7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Hugh\WPI\CS-2011,%20B-term%202016\Protected\LectureNotes-B16\Week1_Introduction.pptx#-1,20,Tomorrow&#8217;s Recitation Sess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 smtClean="0">
                <a:solidFill>
                  <a:srgbClr val="000000"/>
                </a:solidFill>
              </a:rPr>
              <a:t>Project </a:t>
            </a:r>
            <a:r>
              <a:rPr lang="en-US" b="0" dirty="0">
                <a:solidFill>
                  <a:srgbClr val="000000"/>
                </a:solidFill>
              </a:rPr>
              <a:t>#1: Datalab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sz="2000" b="0" dirty="0">
                <a:solidFill>
                  <a:srgbClr val="000000"/>
                </a:solidFill>
              </a:rPr>
              <a:t/>
            </a:r>
            <a:br>
              <a:rPr lang="en-US" sz="2000" b="0" dirty="0">
                <a:solidFill>
                  <a:srgbClr val="000000"/>
                </a:solidFill>
              </a:rPr>
            </a:br>
            <a:r>
              <a:rPr lang="en-US" sz="2000" b="0" dirty="0">
                <a:solidFill>
                  <a:srgbClr val="000000"/>
                </a:solidFill>
              </a:rPr>
              <a:t>Assigned </a:t>
            </a:r>
            <a:r>
              <a:rPr lang="en-US" sz="2000" b="0" dirty="0" smtClean="0">
                <a:solidFill>
                  <a:srgbClr val="000000"/>
                </a:solidFill>
              </a:rPr>
              <a:t>October 24, 2017; </a:t>
            </a:r>
            <a:r>
              <a:rPr lang="en-US" sz="2000" b="0" dirty="0">
                <a:solidFill>
                  <a:srgbClr val="000000"/>
                </a:solidFill>
              </a:rPr>
              <a:t>due </a:t>
            </a:r>
            <a:r>
              <a:rPr lang="en-US" sz="2000" b="0" dirty="0" smtClean="0">
                <a:solidFill>
                  <a:srgbClr val="000000"/>
                </a:solidFill>
              </a:rPr>
              <a:t>Friday, November 3, 2017@ 6:00 PM</a:t>
            </a:r>
            <a:endParaRPr lang="en-US" b="0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Professor Hugh C. Lauer</a:t>
            </a:r>
            <a:br>
              <a:rPr lang="en-US" sz="2400" dirty="0"/>
            </a:br>
            <a:r>
              <a:rPr lang="en-US" sz="2400" dirty="0" smtClean="0"/>
              <a:t>CS-2011, </a:t>
            </a:r>
            <a:r>
              <a:rPr lang="en-US" sz="2400" dirty="0"/>
              <a:t>Machine Organization and Assembly Language</a:t>
            </a:r>
          </a:p>
          <a:p>
            <a:r>
              <a:rPr lang="en-US" sz="1200" dirty="0"/>
              <a:t>(Slides include </a:t>
            </a:r>
            <a:r>
              <a:rPr lang="en-US" sz="1200" dirty="0" smtClean="0"/>
              <a:t>copyright materials from </a:t>
            </a:r>
            <a:r>
              <a:rPr lang="en-US" sz="1200" i="1" dirty="0" smtClean="0"/>
              <a:t>Computer Systems: A Programmer’s Perspective</a:t>
            </a:r>
            <a:r>
              <a:rPr lang="en-US" sz="1200" dirty="0" smtClean="0"/>
              <a:t>, by Bryant and O’Hallaron, and from </a:t>
            </a:r>
            <a:r>
              <a:rPr lang="en-US" sz="1200" i="1" dirty="0" smtClean="0"/>
              <a:t>The C Programming Language</a:t>
            </a:r>
            <a:r>
              <a:rPr lang="en-US" sz="1200" dirty="0" smtClean="0"/>
              <a:t>, by Kernighan and Ritchie)</a:t>
            </a:r>
            <a:endParaRPr lang="en-US" sz="12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4345978" y="6615856"/>
            <a:ext cx="452047" cy="153888"/>
          </a:xfrm>
        </p:spPr>
        <p:txBody>
          <a:bodyPr/>
          <a:lstStyle/>
          <a:p>
            <a:r>
              <a:rPr lang="en-US" smtClean="0">
                <a:latin typeface="+mn-lt"/>
              </a:rPr>
              <a:t>Datalab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615856"/>
            <a:ext cx="1245534" cy="153888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CS-2011, B-Term 2017</a:t>
            </a:r>
            <a:endParaRPr lang="en-US" dirty="0">
              <a:latin typeface="+mn-lt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CEF07275-A34F-4845-9371-CAAC7967A479}" type="slidenum">
              <a:rPr lang="en-US">
                <a:latin typeface="+mn-lt"/>
              </a:rPr>
              <a:pPr/>
              <a:t>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80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Action Button: Forward or Next 1">
            <a:hlinkClick r:id="rId3" action="ppaction://hlinkpres?slideindex=20&amp;slidetitle=Tomorrow’s Recitation Session" highlightClick="1"/>
          </p:cNvPr>
          <p:cNvSpPr/>
          <p:nvPr/>
        </p:nvSpPr>
        <p:spPr bwMode="auto">
          <a:xfrm>
            <a:off x="4219339" y="4495800"/>
            <a:ext cx="705322" cy="705322"/>
          </a:xfrm>
          <a:prstGeom prst="actionButtonForwardNex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</a:t>
            </a:r>
            <a:r>
              <a:rPr lang="en-US" dirty="0" err="1" smtClean="0"/>
              <a:t>Datalab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— to become more familiar with bit-level representations of integer and floating point numbers</a:t>
            </a:r>
          </a:p>
          <a:p>
            <a:pPr lvl="2"/>
            <a:endParaRPr lang="en-US" dirty="0"/>
          </a:p>
          <a:p>
            <a:r>
              <a:rPr lang="en-US" dirty="0" smtClean="0"/>
              <a:t>Approach — solve a series of “programming puzzles”</a:t>
            </a:r>
          </a:p>
          <a:p>
            <a:pPr lvl="2"/>
            <a:r>
              <a:rPr lang="en-US" dirty="0" smtClean="0"/>
              <a:t>Each forces you to manipulate the bits of an integer or floating point number</a:t>
            </a:r>
          </a:p>
          <a:p>
            <a:pPr lvl="2"/>
            <a:r>
              <a:rPr lang="en-US" dirty="0" smtClean="0"/>
              <a:t>Limited as to which operations you can use</a:t>
            </a:r>
          </a:p>
          <a:p>
            <a:pPr lvl="2"/>
            <a:r>
              <a:rPr lang="en-US" dirty="0" smtClean="0"/>
              <a:t>Graded on correctness, performance, and style!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2 of CS:APP </a:t>
            </a:r>
            <a:r>
              <a:rPr lang="en-US" sz="2000" dirty="0" smtClean="0"/>
              <a:t>(Bryant and O’Hallaron)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Each puzzle refers to some aspect of this chapter</a:t>
            </a:r>
          </a:p>
          <a:p>
            <a:pPr lvl="1"/>
            <a:endParaRPr lang="en-US" dirty="0"/>
          </a:p>
          <a:p>
            <a:r>
              <a:rPr lang="en-US" dirty="0" smtClean="0"/>
              <a:t>Lectures thru end of next week</a:t>
            </a:r>
          </a:p>
          <a:p>
            <a:pPr lvl="1"/>
            <a:endParaRPr lang="en-US" dirty="0"/>
          </a:p>
          <a:p>
            <a:r>
              <a:rPr lang="en-US" dirty="0" smtClean="0"/>
              <a:t>Two Recitation sessions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On-line handout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i="1" dirty="0" smtClean="0"/>
              <a:t>Canvas</a:t>
            </a:r>
            <a:r>
              <a:rPr lang="en-US" dirty="0" smtClean="0"/>
              <a:t>, select </a:t>
            </a:r>
            <a:r>
              <a:rPr lang="en-US" i="1" dirty="0" smtClean="0"/>
              <a:t>Assignments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Read project description in</a:t>
            </a:r>
          </a:p>
          <a:p>
            <a:pPr lvl="1"/>
            <a:r>
              <a:rPr lang="en-US" dirty="0"/>
              <a:t>Datalab.docx</a:t>
            </a:r>
            <a:r>
              <a:rPr lang="en-US" dirty="0" smtClean="0"/>
              <a:t> or </a:t>
            </a:r>
            <a:r>
              <a:rPr lang="en-US" dirty="0"/>
              <a:t>Datalab.pdf 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Select and download</a:t>
            </a:r>
          </a:p>
          <a:p>
            <a:pPr lvl="1"/>
            <a:r>
              <a:rPr lang="en-US" dirty="0"/>
              <a:t>datalab-CCC-handout.tar</a:t>
            </a:r>
          </a:p>
          <a:p>
            <a:pPr lvl="1"/>
            <a:r>
              <a:rPr lang="en-US" dirty="0" smtClean="0"/>
              <a:t>datalab-b17-handout.tar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10200" y="3581400"/>
            <a:ext cx="2587949" cy="579646"/>
            <a:chOff x="5410200" y="5486400"/>
            <a:chExt cx="2587949" cy="579646"/>
          </a:xfrm>
        </p:grpSpPr>
        <p:sp>
          <p:nvSpPr>
            <p:cNvPr id="2" name="TextBox 1"/>
            <p:cNvSpPr txBox="1"/>
            <p:nvPr/>
          </p:nvSpPr>
          <p:spPr>
            <a:xfrm>
              <a:off x="6172200" y="5486400"/>
              <a:ext cx="1825949" cy="579646"/>
            </a:xfrm>
            <a:prstGeom prst="rect">
              <a:avLst/>
            </a:prstGeom>
            <a:solidFill>
              <a:srgbClr val="A8A8EA"/>
            </a:solidFill>
            <a:ln>
              <a:solidFill>
                <a:srgbClr val="6767DB"/>
              </a:solidFill>
            </a:ln>
          </p:spPr>
          <p:txBody>
            <a:bodyPr wrap="none" lIns="25400" tIns="12700" rIns="25400" bIns="12700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Identical problems</a:t>
              </a:r>
              <a:br>
                <a:rPr lang="en-US" sz="1800" dirty="0" smtClean="0">
                  <a:latin typeface="Calibri" pitchFamily="34" charset="0"/>
                </a:rPr>
              </a:br>
              <a:r>
                <a:rPr lang="en-US" sz="1800" dirty="0" smtClean="0">
                  <a:latin typeface="Calibri" pitchFamily="34" charset="0"/>
                </a:rPr>
                <a:t>and solutions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5410200" y="5776223"/>
              <a:ext cx="7620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7888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two different versions?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CCC version needed for Recitation sessions </a:t>
            </a:r>
            <a:r>
              <a:rPr lang="en-US" i="1" dirty="0" smtClean="0"/>
              <a:t>tomorrow</a:t>
            </a:r>
            <a:endParaRPr lang="en-US" dirty="0" smtClean="0"/>
          </a:p>
          <a:p>
            <a:pPr lvl="1"/>
            <a:r>
              <a:rPr lang="en-US" dirty="0" smtClean="0"/>
              <a:t>Insufficient time to set up course virtual machine on your own system</a:t>
            </a:r>
          </a:p>
          <a:p>
            <a:pPr lvl="2"/>
            <a:endParaRPr lang="en-US" dirty="0"/>
          </a:p>
          <a:p>
            <a:r>
              <a:rPr lang="en-US" dirty="0" smtClean="0"/>
              <a:t>However, CCC version does not talk with course server</a:t>
            </a:r>
          </a:p>
          <a:p>
            <a:pPr lvl="1"/>
            <a:r>
              <a:rPr lang="en-US" dirty="0" smtClean="0"/>
              <a:t>cs2011.cs.wpi.edu</a:t>
            </a:r>
          </a:p>
          <a:p>
            <a:pPr lvl="1"/>
            <a:r>
              <a:rPr lang="en-US" dirty="0" smtClean="0"/>
              <a:t>Needed for “Beat the Prof” contest (see below)</a:t>
            </a:r>
          </a:p>
          <a:p>
            <a:pPr lvl="2"/>
            <a:endParaRPr lang="en-US" dirty="0"/>
          </a:p>
          <a:p>
            <a:r>
              <a:rPr lang="en-US" dirty="0" smtClean="0"/>
              <a:t>Ubuntu version for use on your virtual machine</a:t>
            </a:r>
          </a:p>
          <a:p>
            <a:pPr lvl="1"/>
            <a:r>
              <a:rPr lang="en-US" dirty="0" smtClean="0"/>
              <a:t>Does talk with server</a:t>
            </a:r>
          </a:p>
          <a:p>
            <a:pPr lvl="1"/>
            <a:r>
              <a:rPr lang="en-US" dirty="0" smtClean="0"/>
              <a:t>Convenient to use on own computer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7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137525" cy="4972050"/>
          </a:xfrm>
        </p:spPr>
        <p:txBody>
          <a:bodyPr/>
          <a:lstStyle/>
          <a:p>
            <a:r>
              <a:rPr lang="en-US" dirty="0" smtClean="0"/>
              <a:t>Use virtua</a:t>
            </a:r>
            <a:r>
              <a:rPr lang="en-US" dirty="0" smtClean="0"/>
              <a:t>l machine from CS-2301 or CS-2303</a:t>
            </a:r>
            <a:endParaRPr lang="en-US" dirty="0" smtClean="0"/>
          </a:p>
          <a:p>
            <a:pPr marL="457200" lvl="1" indent="0" algn="ctr">
              <a:buNone/>
            </a:pPr>
            <a:r>
              <a:rPr lang="en-US" sz="1800" dirty="0" smtClean="0"/>
              <a:t>OR</a:t>
            </a:r>
            <a:endParaRPr lang="en-US" sz="1950" dirty="0" smtClean="0"/>
          </a:p>
          <a:p>
            <a:pPr lvl="1"/>
            <a:r>
              <a:rPr lang="en-US" dirty="0" smtClean="0"/>
              <a:t>Go to this course on </a:t>
            </a:r>
            <a:r>
              <a:rPr lang="en-US" i="1" dirty="0" smtClean="0"/>
              <a:t>Canvas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i="1" dirty="0" smtClean="0"/>
              <a:t>Files</a:t>
            </a:r>
            <a:r>
              <a:rPr lang="en-US" dirty="0" smtClean="0"/>
              <a:t> (in left column)</a:t>
            </a:r>
            <a:br>
              <a:rPr lang="en-US" dirty="0" smtClean="0"/>
            </a:br>
            <a:r>
              <a:rPr lang="en-US" dirty="0" smtClean="0"/>
              <a:t>Download document “Setting Up Your Virtual Machine”</a:t>
            </a:r>
            <a:endParaRPr lang="en-US" dirty="0"/>
          </a:p>
          <a:p>
            <a:r>
              <a:rPr lang="en-US" dirty="0" smtClean="0"/>
              <a:t>Install on Windows, Mac, or Linux</a:t>
            </a:r>
          </a:p>
          <a:p>
            <a:pPr lvl="1"/>
            <a:r>
              <a:rPr lang="en-US" dirty="0" smtClean="0"/>
              <a:t>Import into </a:t>
            </a:r>
            <a:r>
              <a:rPr lang="en-US" i="1" dirty="0"/>
              <a:t>Virtual </a:t>
            </a:r>
            <a:r>
              <a:rPr lang="en-US" i="1" dirty="0" smtClean="0"/>
              <a:t>Box, VMware Player, VMware Fusion</a:t>
            </a:r>
          </a:p>
          <a:p>
            <a:pPr lvl="2"/>
            <a:r>
              <a:rPr lang="en-US" i="1" dirty="0" smtClean="0"/>
              <a:t>30+ </a:t>
            </a:r>
            <a:r>
              <a:rPr lang="en-US" i="1" dirty="0" smtClean="0"/>
              <a:t>minutes to extract and import</a:t>
            </a:r>
          </a:p>
          <a:p>
            <a:pPr lvl="2"/>
            <a:endParaRPr lang="en-US" i="1" dirty="0" smtClean="0"/>
          </a:p>
          <a:p>
            <a:r>
              <a:rPr lang="en-US" dirty="0" smtClean="0"/>
              <a:t>See Projects subdirectory of course web-page for guidance and information about installation.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for </a:t>
            </a:r>
            <a:r>
              <a:rPr lang="en-US" dirty="0" err="1" smtClean="0"/>
              <a:t>Datalab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Expand using</a:t>
            </a:r>
          </a:p>
          <a:p>
            <a:pPr marL="457200" lvl="1" indent="0"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xvf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datalab-CCC-handout_CCC.tar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tar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xvf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datalab-b17-handout.tar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Edit file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Contains 15 puzzles</a:t>
            </a:r>
          </a:p>
          <a:p>
            <a:pPr lvl="1"/>
            <a:r>
              <a:rPr lang="en-US" dirty="0" smtClean="0"/>
              <a:t>See project document,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README,</a:t>
            </a:r>
            <a:r>
              <a:rPr lang="en-US" dirty="0" smtClean="0"/>
              <a:t> &amp; comments in code</a:t>
            </a:r>
          </a:p>
          <a:p>
            <a:r>
              <a:rPr lang="en-US" dirty="0" smtClean="0"/>
              <a:t>Use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btest</a:t>
            </a:r>
            <a:r>
              <a:rPr lang="en-US" dirty="0" smtClean="0"/>
              <a:t> to test your solutions</a:t>
            </a:r>
          </a:p>
          <a:p>
            <a:pPr lvl="1"/>
            <a:r>
              <a:rPr lang="en-US" dirty="0" smtClean="0"/>
              <a:t>Run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dirty="0" smtClean="0"/>
              <a:t> to rebuild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bits.c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btest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dlc</a:t>
            </a:r>
            <a:r>
              <a:rPr lang="en-US" dirty="0"/>
              <a:t> to </a:t>
            </a:r>
            <a:r>
              <a:rPr lang="en-US" dirty="0" err="1"/>
              <a:t>autograde</a:t>
            </a:r>
            <a:r>
              <a:rPr lang="en-US" dirty="0"/>
              <a:t> your </a:t>
            </a:r>
            <a:r>
              <a:rPr lang="en-US" dirty="0" smtClean="0"/>
              <a:t>solution</a:t>
            </a:r>
            <a:endParaRPr lang="en-US" dirty="0"/>
          </a:p>
          <a:p>
            <a:pPr lvl="1"/>
            <a:r>
              <a:rPr lang="en-US" dirty="0" smtClean="0"/>
              <a:t>Your solution </a:t>
            </a:r>
            <a:r>
              <a:rPr lang="en-US" i="1" dirty="0" smtClean="0"/>
              <a:t>must</a:t>
            </a:r>
            <a:r>
              <a:rPr lang="en-US" dirty="0" smtClean="0"/>
              <a:t> pass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dlc</a:t>
            </a:r>
            <a:r>
              <a:rPr lang="en-US" dirty="0" smtClean="0"/>
              <a:t> for all tests</a:t>
            </a:r>
          </a:p>
          <a:p>
            <a:pPr lvl="1"/>
            <a:r>
              <a:rPr lang="en-US" dirty="0" smtClean="0"/>
              <a:t>TAs </a:t>
            </a:r>
            <a:r>
              <a:rPr lang="en-US" i="1" dirty="0" smtClean="0"/>
              <a:t>use</a:t>
            </a:r>
            <a:r>
              <a:rPr lang="en-US" dirty="0" smtClean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dlc</a:t>
            </a:r>
            <a:r>
              <a:rPr lang="en-US" dirty="0" smtClean="0"/>
              <a:t> to grade all submissions</a:t>
            </a:r>
          </a:p>
          <a:p>
            <a:pPr lvl="2"/>
            <a:r>
              <a:rPr lang="en-US" dirty="0" smtClean="0"/>
              <a:t>If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dlc</a:t>
            </a:r>
            <a:r>
              <a:rPr lang="en-US" dirty="0" smtClean="0"/>
              <a:t> does not run, you get zero points for project!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07219" y="2638375"/>
            <a:ext cx="3284450" cy="333425"/>
            <a:chOff x="3733800" y="3681388"/>
            <a:chExt cx="3284450" cy="333425"/>
          </a:xfrm>
        </p:grpSpPr>
        <p:sp>
          <p:nvSpPr>
            <p:cNvPr id="7" name="TextBox 6"/>
            <p:cNvSpPr txBox="1"/>
            <p:nvPr/>
          </p:nvSpPr>
          <p:spPr>
            <a:xfrm>
              <a:off x="4191001" y="3681388"/>
              <a:ext cx="2827249" cy="333425"/>
            </a:xfrm>
            <a:prstGeom prst="rect">
              <a:avLst/>
            </a:prstGeom>
            <a:solidFill>
              <a:srgbClr val="F0C2C2"/>
            </a:solidFill>
            <a:ln>
              <a:solidFill>
                <a:srgbClr val="D14343"/>
              </a:solidFill>
            </a:ln>
          </p:spPr>
          <p:txBody>
            <a:bodyPr wrap="none" lIns="25400" tIns="12700" rIns="25400" bIns="12700" rtlCol="0">
              <a:spAutoFit/>
            </a:bodyPr>
            <a:lstStyle/>
            <a:p>
              <a:r>
                <a:rPr lang="en-US" sz="2000" dirty="0" smtClean="0">
                  <a:latin typeface="Calibri" pitchFamily="34" charset="0"/>
                </a:rPr>
                <a:t>Only file you need to edit!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H="1">
              <a:off x="3733800" y="3848100"/>
              <a:ext cx="45720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332470" y="4572000"/>
            <a:ext cx="2559893" cy="641201"/>
            <a:chOff x="3733800" y="3527500"/>
            <a:chExt cx="2559893" cy="641201"/>
          </a:xfrm>
        </p:grpSpPr>
        <p:sp>
          <p:nvSpPr>
            <p:cNvPr id="13" name="TextBox 12"/>
            <p:cNvSpPr txBox="1"/>
            <p:nvPr/>
          </p:nvSpPr>
          <p:spPr>
            <a:xfrm>
              <a:off x="4191001" y="3527500"/>
              <a:ext cx="2102692" cy="641201"/>
            </a:xfrm>
            <a:prstGeom prst="rect">
              <a:avLst/>
            </a:prstGeom>
            <a:solidFill>
              <a:srgbClr val="DBDBDB"/>
            </a:solidFill>
            <a:ln>
              <a:solidFill>
                <a:schemeClr val="tx1"/>
              </a:solidFill>
            </a:ln>
          </p:spPr>
          <p:txBody>
            <a:bodyPr wrap="none" lIns="25400" tIns="12700" rIns="25400" bIns="12700" rtlCol="0" anchor="ctr" anchorCtr="0">
              <a:spAutoFit/>
            </a:bodyPr>
            <a:lstStyle/>
            <a:p>
              <a:r>
                <a:rPr lang="en-US" sz="2000" dirty="0" smtClean="0">
                  <a:latin typeface="Calibri" pitchFamily="34" charset="0"/>
                </a:rPr>
                <a:t>Binary file included</a:t>
              </a:r>
              <a:br>
                <a:rPr lang="en-US" sz="2000" dirty="0" smtClean="0">
                  <a:latin typeface="Calibri" pitchFamily="34" charset="0"/>
                </a:rPr>
              </a:br>
              <a:r>
                <a:rPr lang="en-US" sz="2000" dirty="0" smtClean="0">
                  <a:latin typeface="Calibri" pitchFamily="34" charset="0"/>
                </a:rPr>
                <a:t>with tar file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>
              <a:off x="3733800" y="3848100"/>
              <a:ext cx="45720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7083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See written handout for additional tools and information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fshow.c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ishow.c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dirty="0"/>
          </a:p>
          <a:p>
            <a:r>
              <a:rPr lang="en-US" dirty="0" smtClean="0"/>
              <a:t>Submission via Canvas</a:t>
            </a:r>
            <a:endParaRPr lang="en-US" dirty="0"/>
          </a:p>
          <a:p>
            <a:pPr lvl="1"/>
            <a:r>
              <a:rPr lang="en-US" i="1" dirty="0" smtClean="0"/>
              <a:t>Must name your file</a:t>
            </a:r>
            <a:r>
              <a:rPr lang="en-US" dirty="0" smtClean="0"/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userName-bits.c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i="1" dirty="0" smtClean="0"/>
              <a:t>E.g.,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lauer-bits.c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 smtClean="0"/>
          </a:p>
          <a:p>
            <a:r>
              <a:rPr lang="en-US" dirty="0" smtClean="0"/>
              <a:t>“Beat the Prof” contest</a:t>
            </a:r>
          </a:p>
          <a:p>
            <a:pPr lvl="1"/>
            <a:r>
              <a:rPr lang="en-US" dirty="0" smtClean="0"/>
              <a:t>Server should be running now</a:t>
            </a:r>
          </a:p>
          <a:p>
            <a:pPr lvl="1"/>
            <a:r>
              <a:rPr lang="en-US" dirty="0" smtClean="0"/>
              <a:t>Use ./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driver.pl –u "nickname"</a:t>
            </a:r>
            <a:r>
              <a:rPr lang="en-US" dirty="0" smtClean="0"/>
              <a:t> to submit your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4038600"/>
            <a:ext cx="3442224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Note: I am </a:t>
            </a:r>
            <a:r>
              <a:rPr lang="en-US" sz="1800" i="1" dirty="0" smtClean="0">
                <a:latin typeface="Calibri" pitchFamily="34" charset="0"/>
              </a:rPr>
              <a:t>very, very picky</a:t>
            </a:r>
            <a:r>
              <a:rPr lang="en-US" sz="1800" dirty="0" smtClean="0">
                <a:latin typeface="Calibri" pitchFamily="34" charset="0"/>
              </a:rPr>
              <a:t> about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the correct naming of files and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including your name on </a:t>
            </a:r>
            <a:r>
              <a:rPr lang="en-US" sz="1800" i="1" dirty="0" smtClean="0">
                <a:latin typeface="Calibri" pitchFamily="34" charset="0"/>
              </a:rPr>
              <a:t>every</a:t>
            </a:r>
            <a:r>
              <a:rPr lang="en-US" sz="1800" dirty="0" smtClean="0">
                <a:latin typeface="Calibri" pitchFamily="34" charset="0"/>
              </a:rPr>
              <a:t> file!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62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Yesterday’s </a:t>
            </a:r>
            <a:r>
              <a:rPr lang="en-US" dirty="0" smtClean="0"/>
              <a:t>Recitation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Worked thru </a:t>
            </a:r>
            <a:r>
              <a:rPr lang="en-US" dirty="0" smtClean="0"/>
              <a:t>one or more problems …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… interactively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Datalab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8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50</TotalTime>
  <Words>361</Words>
  <Application>Microsoft Office PowerPoint</Application>
  <PresentationFormat>On-screen Show (4:3)</PresentationFormat>
  <Paragraphs>119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ＭＳ Ｐゴシック</vt:lpstr>
      <vt:lpstr>Arial</vt:lpstr>
      <vt:lpstr>Arial Narrow</vt:lpstr>
      <vt:lpstr>Calibri</vt:lpstr>
      <vt:lpstr>Courier New</vt:lpstr>
      <vt:lpstr>Garamond</vt:lpstr>
      <vt:lpstr>Times New Roman</vt:lpstr>
      <vt:lpstr>Wingdings</vt:lpstr>
      <vt:lpstr>Wingdings 2</vt:lpstr>
      <vt:lpstr>Template</vt:lpstr>
      <vt:lpstr>Project #1: Datalab  Assigned October 24, 2017; due Friday, November 3, 2017@ 6:00 PM</vt:lpstr>
      <vt:lpstr>Introduction – Datalab</vt:lpstr>
      <vt:lpstr>Background</vt:lpstr>
      <vt:lpstr>On-line handout</vt:lpstr>
      <vt:lpstr>Why two different versions?</vt:lpstr>
      <vt:lpstr>Virtual Machine</vt:lpstr>
      <vt:lpstr>Instructions for Datalab</vt:lpstr>
      <vt:lpstr>Instructions (continued)</vt:lpstr>
      <vt:lpstr>Yesterday’s Recitation</vt:lpstr>
      <vt:lpstr>Questions?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#1:- Datalab</dc:title>
  <dc:creator>Hugh C. Lauer</dc:creator>
  <dc:description>Redesign of slides created by Randal E. Bryant and David R. O'Hallaron</dc:description>
  <cp:lastModifiedBy>Hugh C. Lauer</cp:lastModifiedBy>
  <cp:revision>19</cp:revision>
  <cp:lastPrinted>1999-09-20T15:19:18Z</cp:lastPrinted>
  <dcterms:created xsi:type="dcterms:W3CDTF">2016-03-05T14:14:55Z</dcterms:created>
  <dcterms:modified xsi:type="dcterms:W3CDTF">2017-10-25T21:14:47Z</dcterms:modified>
</cp:coreProperties>
</file>