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15" r:id="rId2"/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654" r:id="rId36"/>
    <p:sldId id="651" r:id="rId37"/>
    <p:sldId id="652" r:id="rId38"/>
    <p:sldId id="653" r:id="rId39"/>
    <p:sldId id="604" r:id="rId40"/>
    <p:sldId id="613" r:id="rId41"/>
    <p:sldId id="612" r:id="rId42"/>
    <p:sldId id="614" r:id="rId43"/>
    <p:sldId id="602" r:id="rId44"/>
    <p:sldId id="603" r:id="rId45"/>
    <p:sldId id="605" r:id="rId46"/>
    <p:sldId id="606" r:id="rId47"/>
    <p:sldId id="607" r:id="rId48"/>
    <p:sldId id="608" r:id="rId49"/>
    <p:sldId id="609" r:id="rId50"/>
    <p:sldId id="610" r:id="rId51"/>
    <p:sldId id="611" r:id="rId52"/>
  </p:sldIdLst>
  <p:sldSz cx="9144000" cy="6858000" type="screen4x3"/>
  <p:notesSz cx="7302500" cy="9586913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26" autoAdjust="0"/>
  </p:normalViewPr>
  <p:slideViewPr>
    <p:cSldViewPr snapToObjects="1">
      <p:cViewPr varScale="1">
        <p:scale>
          <a:sx n="82" d="100"/>
          <a:sy n="82" d="100"/>
        </p:scale>
        <p:origin x="1092" y="90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8573127229489"/>
          <c:y val="9.11392405063291E-2"/>
          <c:w val="0.78953626634958396"/>
          <c:h val="0.658227848101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lower!$H$3</c:f>
              <c:strCache>
                <c:ptCount val="1"/>
                <c:pt idx="0">
                  <c:v>lower1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lower!$H$11:$H$21</c:f>
              <c:numCache>
                <c:formatCode>General</c:formatCode>
                <c:ptCount val="11"/>
                <c:pt idx="0">
                  <c:v>2.6600000000000099E-4</c:v>
                </c:pt>
                <c:pt idx="1">
                  <c:v>1.0330000000000001E-3</c:v>
                </c:pt>
                <c:pt idx="2">
                  <c:v>4.0660000000000002E-3</c:v>
                </c:pt>
                <c:pt idx="3">
                  <c:v>1.6677999999999998E-2</c:v>
                </c:pt>
                <c:pt idx="4">
                  <c:v>6.7394999999999997E-2</c:v>
                </c:pt>
                <c:pt idx="5">
                  <c:v>0.270874000000001</c:v>
                </c:pt>
                <c:pt idx="6">
                  <c:v>1.082465</c:v>
                </c:pt>
                <c:pt idx="7">
                  <c:v>4.9645389999999798</c:v>
                </c:pt>
                <c:pt idx="8">
                  <c:v>20.063251000000001</c:v>
                </c:pt>
                <c:pt idx="9">
                  <c:v>80.142791999999801</c:v>
                </c:pt>
                <c:pt idx="10">
                  <c:v>341.59563100000003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8-4A06-AD94-2CE16582A92F}"/>
            </c:ext>
          </c:extLst>
        </c:ser>
        <c:ser>
          <c:idx val="1"/>
          <c:order val="1"/>
          <c:tx>
            <c:strRef>
              <c:f>lower!$I$3</c:f>
              <c:strCache>
                <c:ptCount val="1"/>
                <c:pt idx="0">
                  <c:v>lower2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lower!$I$11:$I$21</c:f>
              <c:numCache>
                <c:formatCode>General</c:formatCode>
                <c:ptCount val="11"/>
                <c:pt idx="0">
                  <c:v>6.0000000000000298E-6</c:v>
                </c:pt>
                <c:pt idx="1">
                  <c:v>1.2E-5</c:v>
                </c:pt>
                <c:pt idx="2">
                  <c:v>2.4000000000000099E-5</c:v>
                </c:pt>
                <c:pt idx="3">
                  <c:v>4.8000000000000198E-5</c:v>
                </c:pt>
                <c:pt idx="4">
                  <c:v>9.5000000000000398E-5</c:v>
                </c:pt>
                <c:pt idx="5">
                  <c:v>1.9100000000000101E-4</c:v>
                </c:pt>
                <c:pt idx="6">
                  <c:v>3.8200000000000099E-4</c:v>
                </c:pt>
                <c:pt idx="7">
                  <c:v>8.0800000000000099E-4</c:v>
                </c:pt>
                <c:pt idx="8">
                  <c:v>1.6149999999999999E-3</c:v>
                </c:pt>
                <c:pt idx="9">
                  <c:v>3.2290000000000101E-3</c:v>
                </c:pt>
                <c:pt idx="10">
                  <c:v>6.6940000000000003E-3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28-4A06-AD94-2CE16582A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04288"/>
        <c:axId val="166883328"/>
      </c:barChart>
      <c:catAx>
        <c:axId val="165804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66883328"/>
        <c:crossesAt val="1.0000000000000099E-6"/>
        <c:auto val="1"/>
        <c:lblAlgn val="ctr"/>
        <c:lblOffset val="100"/>
        <c:tickLblSkip val="1"/>
        <c:tickMarkSkip val="1"/>
        <c:noMultiLvlLbl val="0"/>
      </c:catAx>
      <c:valAx>
        <c:axId val="166883328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 rot="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6580428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723947729674299"/>
          <c:y val="0.15588703001366899"/>
          <c:w val="0.25089179548156998"/>
          <c:h val="9.8734177215190094E-2"/>
        </c:manualLayout>
      </c:layout>
      <c:overlay val="0"/>
      <c:txPr>
        <a:bodyPr/>
        <a:lstStyle/>
        <a:p>
          <a:pPr>
            <a:defRPr>
              <a:latin typeface="Calibri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11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5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8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6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9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5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6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9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9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7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3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F2A7F8-D10B-4532-9596-984A5A0ED962}" type="slidenum">
              <a:rPr lang="en-US" sz="1200">
                <a:latin typeface="Arial" charset="0"/>
              </a:rPr>
              <a:pPr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4190C56-3998-4C02-98C7-1954F18C8060}" type="slidenum">
              <a:rPr lang="en-US" sz="1200">
                <a:latin typeface="Arial" charset="0"/>
              </a:rPr>
              <a:pPr algn="r" eaLnBrk="1" hangingPunct="1"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4647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A38743-5D6E-4EBE-9AE4-463BDB27E5AE}" type="slidenum">
              <a:rPr lang="en-US" sz="1200">
                <a:latin typeface="Arial" charset="0"/>
              </a:rPr>
              <a:pPr/>
              <a:t>28</a:t>
            </a:fld>
            <a:endParaRPr lang="en-US" sz="1200">
              <a:latin typeface="Arial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2AA0C251-D3E9-41DE-A555-F1A1F71CFF38}" type="slidenum">
              <a:rPr lang="en-US" sz="1200">
                <a:latin typeface="Arial" charset="0"/>
              </a:rPr>
              <a:pPr algn="r" eaLnBrk="1" hangingPunct="1"/>
              <a:t>28</a:t>
            </a:fld>
            <a:endParaRPr lang="en-US" sz="1200">
              <a:latin typeface="Arial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0697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D7EE2B-AE78-45FB-A377-88B1C0475C93}" type="slidenum">
              <a:rPr lang="en-US" sz="1200">
                <a:latin typeface="Arial" charset="0"/>
              </a:rPr>
              <a:pPr/>
              <a:t>29</a:t>
            </a:fld>
            <a:endParaRPr lang="en-US" sz="120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33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7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0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2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79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11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5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88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91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3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9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0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9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18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0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0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630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4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12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9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1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Hugh\WPI\CS-2011,%20B-term%202016\Protected\LectureNotes-B16\Week1_Datalab.pptx#-1,1,Project #1: Datalab  Assigned Sept 25, 2016; due Oct 4, 2016@ 6:00 P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cs2011-all@cs.wpi.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s2011-staff@cs.wpi.edu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displaylang=en&amp;FamilyID=941b3470-3ae9-4aee-8f43-c6bb74cd1466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cmu.edu/~pueschel/teaching/guides/guide-presentations.pdf" TargetMode="External"/><Relationship Id="rId4" Type="http://schemas.openxmlformats.org/officeDocument/2006/relationships/hyperlink" Target="http://labnol.blogspot.com/2007/03/download-windows-vista-fonts-legally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CS-2011 — Machine Organization and Assembly Language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219340" y="6615856"/>
            <a:ext cx="705322" cy="153888"/>
          </a:xfrm>
        </p:spPr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90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Lab rationale 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Each lab has a well-defined goal such as solving a puzzle or winning a contest</a:t>
            </a:r>
          </a:p>
          <a:p>
            <a:pPr lvl="1"/>
            <a:endParaRPr lang="en-US" dirty="0"/>
          </a:p>
          <a:p>
            <a:r>
              <a:rPr lang="en-US" dirty="0"/>
              <a:t>Doing the lab should result in new skills and concepts</a:t>
            </a:r>
          </a:p>
          <a:p>
            <a:pPr lvl="1"/>
            <a:endParaRPr lang="en-US" dirty="0"/>
          </a:p>
          <a:p>
            <a:r>
              <a:rPr lang="en-US" dirty="0"/>
              <a:t>We try to use competition in a fun and healthy way</a:t>
            </a:r>
          </a:p>
          <a:p>
            <a:pPr marL="552450" lvl="1"/>
            <a:r>
              <a:rPr lang="en-US" dirty="0"/>
              <a:t>Set a reasonable threshold for full credit</a:t>
            </a:r>
          </a:p>
          <a:p>
            <a:pPr marL="552450" lvl="1"/>
            <a:r>
              <a:rPr lang="en-US" dirty="0"/>
              <a:t>Post intermediate results (anonymized) on Web page for glory!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5549" y="443328"/>
            <a:ext cx="2379882" cy="830997"/>
          </a:xfrm>
          <a:prstGeom prst="rect">
            <a:avLst/>
          </a:prstGeom>
          <a:solidFill>
            <a:srgbClr val="A99AEA"/>
          </a:solidFill>
          <a:ln>
            <a:solidFill>
              <a:srgbClr val="3131C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All projects/labs</a:t>
            </a:r>
            <a:r>
              <a:rPr lang="en-US" smtClean="0">
                <a:latin typeface="Calibri" pitchFamily="34" charset="0"/>
              </a:rPr>
              <a:t/>
            </a:r>
            <a:br>
              <a:rPr lang="en-US" smtClean="0">
                <a:latin typeface="Calibri" pitchFamily="34" charset="0"/>
              </a:rPr>
            </a:br>
            <a:r>
              <a:rPr lang="en-US" smtClean="0">
                <a:latin typeface="Calibri" pitchFamily="34" charset="0"/>
              </a:rPr>
              <a:t>programmed </a:t>
            </a:r>
            <a:r>
              <a:rPr lang="en-US" dirty="0" smtClean="0">
                <a:latin typeface="Calibri" pitchFamily="34" charset="0"/>
              </a:rPr>
              <a:t>in </a:t>
            </a:r>
            <a:r>
              <a:rPr lang="en-US" i="1" dirty="0" smtClean="0">
                <a:latin typeface="Calibri" pitchFamily="34" charset="0"/>
              </a:rPr>
              <a:t>C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6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</a:t>
            </a:r>
            <a:r>
              <a:rPr lang="en-US" i="1" dirty="0" smtClean="0"/>
              <a:t>not</a:t>
            </a:r>
            <a:r>
              <a:rPr lang="en-US" dirty="0" smtClean="0"/>
              <a:t> a traditional course in which</a:t>
            </a:r>
          </a:p>
          <a:p>
            <a:pPr lvl="1"/>
            <a:r>
              <a:rPr lang="en-US" dirty="0" smtClean="0"/>
              <a:t>We feed you a bunch of facts and methods</a:t>
            </a:r>
          </a:p>
          <a:p>
            <a:pPr lvl="1"/>
            <a:r>
              <a:rPr lang="en-US" dirty="0" smtClean="0"/>
              <a:t>We assign you homework and quizzes to demonstrate that you know those facts and methods …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… and how to apply them!</a:t>
            </a:r>
          </a:p>
          <a:p>
            <a:pPr lvl="2"/>
            <a:endParaRPr lang="en-US" dirty="0"/>
          </a:p>
          <a:p>
            <a:r>
              <a:rPr lang="en-US" dirty="0" smtClean="0"/>
              <a:t>Instead, we assign you problems that you </a:t>
            </a:r>
            <a:r>
              <a:rPr lang="en-US" i="1" u="sng" dirty="0" smtClean="0"/>
              <a:t>don’t</a:t>
            </a:r>
            <a:r>
              <a:rPr lang="en-US" dirty="0" smtClean="0"/>
              <a:t> know how to solve</a:t>
            </a:r>
          </a:p>
          <a:p>
            <a:pPr lvl="1"/>
            <a:r>
              <a:rPr lang="en-US" dirty="0" smtClean="0"/>
              <a:t>It is </a:t>
            </a:r>
            <a:r>
              <a:rPr lang="en-US" i="1" u="sng" dirty="0" smtClean="0"/>
              <a:t>your</a:t>
            </a:r>
            <a:r>
              <a:rPr lang="en-US" dirty="0" smtClean="0"/>
              <a:t> responsibility to study them early, and …</a:t>
            </a:r>
          </a:p>
          <a:p>
            <a:pPr lvl="1"/>
            <a:r>
              <a:rPr lang="en-US" dirty="0" smtClean="0"/>
              <a:t>… to figure out what it is that you don’t know but need to know, and …</a:t>
            </a:r>
          </a:p>
          <a:p>
            <a:pPr lvl="1"/>
            <a:r>
              <a:rPr lang="en-US" dirty="0" smtClean="0"/>
              <a:t>… to ask 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About This </a:t>
            </a:r>
            <a:r>
              <a:rPr lang="en-US" dirty="0" smtClean="0"/>
              <a:t>Course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Ask us</a:t>
            </a:r>
            <a:br>
              <a:rPr lang="en-US" dirty="0" smtClean="0"/>
            </a:br>
            <a:r>
              <a:rPr lang="en-US" dirty="0" smtClean="0"/>
              <a:t>… Ask the textbook</a:t>
            </a:r>
            <a:br>
              <a:rPr lang="en-US" dirty="0" smtClean="0"/>
            </a:br>
            <a:r>
              <a:rPr lang="en-US" dirty="0" smtClean="0"/>
              <a:t>… Ask each other</a:t>
            </a:r>
          </a:p>
          <a:p>
            <a:pPr lvl="1"/>
            <a:endParaRPr lang="en-US" dirty="0"/>
          </a:p>
          <a:p>
            <a:r>
              <a:rPr lang="en-US" dirty="0" smtClean="0"/>
              <a:t>Share your knowledge</a:t>
            </a:r>
          </a:p>
          <a:p>
            <a:r>
              <a:rPr lang="en-US" dirty="0" smtClean="0"/>
              <a:t>Raise questions and have discussions at the start of any class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5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This Course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According to feedback in Course Evaluations:–</a:t>
            </a:r>
          </a:p>
          <a:p>
            <a:pPr lvl="1"/>
            <a:endParaRPr lang="en-US" dirty="0"/>
          </a:p>
          <a:p>
            <a:r>
              <a:rPr lang="en-US" dirty="0" smtClean="0"/>
              <a:t>This is the most difficult course that many students have encountered so far at WPI</a:t>
            </a:r>
          </a:p>
          <a:p>
            <a:r>
              <a:rPr lang="en-US" dirty="0" smtClean="0"/>
              <a:t>This course requires the most work and time of any encountered so far at WPI</a:t>
            </a:r>
          </a:p>
          <a:p>
            <a:r>
              <a:rPr lang="en-US" dirty="0" smtClean="0"/>
              <a:t>The course is the most fun of any course encountered so far at WPI</a:t>
            </a:r>
          </a:p>
          <a:p>
            <a:pPr lvl="2"/>
            <a:endParaRPr lang="en-US" dirty="0"/>
          </a:p>
          <a:p>
            <a:r>
              <a:rPr lang="en-US" dirty="0" smtClean="0"/>
              <a:t>At the end of the course, I hope tell you that …</a:t>
            </a:r>
          </a:p>
          <a:p>
            <a:r>
              <a:rPr lang="en-US" dirty="0"/>
              <a:t>	</a:t>
            </a:r>
            <a:r>
              <a:rPr lang="en-US" dirty="0" smtClean="0"/>
              <a:t>	… you </a:t>
            </a:r>
            <a:r>
              <a:rPr lang="en-US" dirty="0" err="1" smtClean="0"/>
              <a:t>ain’t</a:t>
            </a:r>
            <a:r>
              <a:rPr lang="en-US" dirty="0" smtClean="0"/>
              <a:t> seen </a:t>
            </a:r>
            <a:r>
              <a:rPr lang="en-US" dirty="0" err="1" smtClean="0"/>
              <a:t>nothin</a:t>
            </a:r>
            <a:r>
              <a:rPr lang="en-US" dirty="0" smtClean="0"/>
              <a:t>’ yet!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5378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Lectures:–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Monday, Tuesday, Thursday, Friday, 9:00-10:00 </a:t>
            </a:r>
            <a:r>
              <a:rPr lang="en-US" dirty="0" smtClean="0"/>
              <a:t>AM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Salisbury 115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</a:t>
            </a:r>
            <a:r>
              <a:rPr lang="en-US" dirty="0" smtClean="0"/>
              <a:t>classes during Thanksgiving break, November </a:t>
            </a:r>
            <a:r>
              <a:rPr lang="en-US" dirty="0" smtClean="0"/>
              <a:t>22-24,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Also, </a:t>
            </a:r>
            <a:r>
              <a:rPr lang="en-US" smtClean="0"/>
              <a:t>no </a:t>
            </a:r>
            <a:r>
              <a:rPr lang="en-US" dirty="0" smtClean="0"/>
              <a:t>class on Tuesday, December 12 (“Reading Day” or makeup day for snowstorms)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Quizzes:– </a:t>
            </a:r>
            <a:r>
              <a:rPr lang="en-US" dirty="0" smtClean="0"/>
              <a:t>Fridays </a:t>
            </a:r>
            <a:r>
              <a:rPr lang="en-US" dirty="0" smtClean="0"/>
              <a:t>November 3 – December 15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 </a:t>
            </a:r>
            <a:r>
              <a:rPr lang="en-US" i="1" dirty="0" smtClean="0"/>
              <a:t>start </a:t>
            </a:r>
            <a:r>
              <a:rPr lang="en-US" dirty="0" smtClean="0"/>
              <a:t>of class time. </a:t>
            </a:r>
            <a:r>
              <a:rPr lang="en-US" dirty="0" err="1" smtClean="0"/>
              <a:t>Approx</a:t>
            </a:r>
            <a:r>
              <a:rPr lang="en-US" dirty="0" smtClean="0"/>
              <a:t> 20-25 minutes (except last quiz)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You may begin as soon as you arrive in classroom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Stay in seat when you are finished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 make-up quizzes!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Best </a:t>
            </a:r>
            <a:r>
              <a:rPr lang="en-US" dirty="0" smtClean="0"/>
              <a:t>four out </a:t>
            </a:r>
            <a:r>
              <a:rPr lang="en-US" dirty="0"/>
              <a:t>of </a:t>
            </a:r>
            <a:r>
              <a:rPr lang="en-US" dirty="0" smtClean="0"/>
              <a:t>six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See Professor in advance if you must be away — </a:t>
            </a:r>
            <a:r>
              <a:rPr lang="en-US" i="1" dirty="0" smtClean="0"/>
              <a:t>e.g., interviews, projects, etc.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Let me know ASAP if you are sick or </a:t>
            </a:r>
            <a:r>
              <a:rPr lang="en-US" dirty="0" smtClean="0"/>
              <a:t>injured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4506090"/>
            <a:ext cx="4112985" cy="579646"/>
          </a:xfrm>
          <a:prstGeom prst="rect">
            <a:avLst/>
          </a:prstGeom>
          <a:solidFill>
            <a:srgbClr val="A8A8EA"/>
          </a:solidFill>
          <a:ln>
            <a:solidFill>
              <a:srgbClr val="3131CD">
                <a:alpha val="97647"/>
              </a:srgbClr>
            </a:solidFill>
          </a:ln>
        </p:spPr>
        <p:txBody>
          <a:bodyPr wrap="none" lIns="25400" tIns="12700" rIns="25400" bIns="12700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Anyone needing to take quiz at EPC should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start early, be back in class at 9:20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4659" y="5852423"/>
            <a:ext cx="2289666" cy="579646"/>
          </a:xfrm>
          <a:prstGeom prst="rect">
            <a:avLst/>
          </a:prstGeom>
          <a:solidFill>
            <a:srgbClr val="DBDBD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lIns="25400" tIns="12700" rIns="25400" bIns="12700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Last quiz is mandatory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in order to pass course!</a:t>
            </a:r>
          </a:p>
        </p:txBody>
      </p:sp>
    </p:spTree>
    <p:extLst>
      <p:ext uri="{BB962C8B-B14F-4D97-AF65-F5344CB8AC3E}">
        <p14:creationId xmlns:p14="http://schemas.microsoft.com/office/powerpoint/2010/main" val="40252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Recitation sections (called “labs” by Registrar)</a:t>
            </a:r>
          </a:p>
          <a:p>
            <a:pPr lvl="1"/>
            <a:r>
              <a:rPr lang="en-US" dirty="0" smtClean="0"/>
              <a:t>9:00 AM, 10:00 AM (Zoo Lab)</a:t>
            </a:r>
          </a:p>
          <a:p>
            <a:pPr lvl="1"/>
            <a:r>
              <a:rPr lang="en-US" dirty="0" smtClean="0"/>
              <a:t>11:00 AM, 12:00 noon (Salisbury 123)</a:t>
            </a:r>
          </a:p>
          <a:p>
            <a:r>
              <a:rPr lang="en-US" dirty="0" smtClean="0"/>
              <a:t>Attendance Counts!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Must attend your own, registered session</a:t>
            </a:r>
          </a:p>
          <a:p>
            <a:pPr lvl="1"/>
            <a:r>
              <a:rPr lang="en-US" dirty="0" smtClean="0"/>
              <a:t>Space not guaranteed in later sections if you oversleep!</a:t>
            </a:r>
          </a:p>
          <a:p>
            <a:pPr lvl="3"/>
            <a:endParaRPr lang="en-US" dirty="0"/>
          </a:p>
          <a:p>
            <a:r>
              <a:rPr lang="en-US" dirty="0" smtClean="0"/>
              <a:t>Waitlist:–</a:t>
            </a:r>
          </a:p>
          <a:p>
            <a:pPr lvl="1"/>
            <a:r>
              <a:rPr lang="en-US" dirty="0" smtClean="0"/>
              <a:t>Please bring an ADD-DROP slip </a:t>
            </a:r>
            <a:r>
              <a:rPr lang="en-US" i="1" dirty="0" smtClean="0"/>
              <a:t>ASAP</a:t>
            </a:r>
            <a:r>
              <a:rPr lang="en-US" dirty="0" smtClean="0"/>
              <a:t>!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Textbooks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“Computer Systems: A Programmer’s Perspective, Third Edition” (CS:APP3e), Prentice Hall, 2016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hlinkClick r:id="rId3"/>
              </a:rPr>
              <a:t>http://csapp.cs.cmu.edu</a:t>
            </a:r>
            <a:r>
              <a:rPr lang="en-US" sz="2000" dirty="0" smtClean="0"/>
              <a:t> </a:t>
            </a:r>
          </a:p>
          <a:p>
            <a:pPr lvl="1"/>
            <a:r>
              <a:rPr lang="en-US" dirty="0" smtClean="0"/>
              <a:t>This book really matters for the course!</a:t>
            </a:r>
          </a:p>
          <a:p>
            <a:pPr lvl="2"/>
            <a:r>
              <a:rPr lang="en-US" dirty="0" smtClean="0"/>
              <a:t>How to solve labs</a:t>
            </a:r>
          </a:p>
          <a:p>
            <a:pPr lvl="2"/>
            <a:r>
              <a:rPr lang="en-US" dirty="0" smtClean="0"/>
              <a:t>Practice problems typical of quiz problems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Brian Kernighan and Dennis Ritchie, </a:t>
            </a:r>
          </a:p>
          <a:p>
            <a:pPr lvl="1"/>
            <a:r>
              <a:rPr lang="en-US" dirty="0"/>
              <a:t>“The C Programming Language, Second </a:t>
            </a:r>
            <a:r>
              <a:rPr lang="en-US" dirty="0" smtClean="0"/>
              <a:t>Edition,” Prentice </a:t>
            </a:r>
            <a:r>
              <a:rPr lang="en-US" dirty="0"/>
              <a:t>Hall, </a:t>
            </a:r>
            <a:r>
              <a:rPr lang="en-US" dirty="0" smtClean="0"/>
              <a:t>1988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should keep a copy of this on your desk for the rest of your (professional) life!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gh\Pictures\2016-01-22 Byant &amp; O'Hallaron\Byant &amp; O'Hallaron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4" r="13249" b="2892"/>
          <a:stretch/>
        </p:blipFill>
        <p:spPr bwMode="auto">
          <a:xfrm rot="10800000">
            <a:off x="365420" y="1416675"/>
            <a:ext cx="3867912" cy="48288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</a:t>
            </a:r>
            <a:r>
              <a:rPr lang="en-US" sz="2800" dirty="0" smtClean="0"/>
              <a:t>(continued)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pic>
        <p:nvPicPr>
          <p:cNvPr id="7" name="Picture 7" descr="scan0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1437908"/>
            <a:ext cx="3643312" cy="480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6351" y="1416675"/>
            <a:ext cx="3231013" cy="954107"/>
          </a:xfrm>
          <a:prstGeom prst="rect">
            <a:avLst/>
          </a:prstGeom>
          <a:solidFill>
            <a:srgbClr val="DBDBDB"/>
          </a:solidFill>
          <a:ln>
            <a:solidFill>
              <a:srgbClr val="999999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Third edition is </a:t>
            </a:r>
            <a:r>
              <a:rPr lang="en-US" sz="2000" i="1" dirty="0" smtClean="0">
                <a:latin typeface="Calibri" pitchFamily="34" charset="0"/>
              </a:rPr>
              <a:t>essential!</a:t>
            </a:r>
          </a:p>
          <a:p>
            <a:r>
              <a:rPr lang="en-US" sz="1800" dirty="0" smtClean="0">
                <a:latin typeface="Calibri" pitchFamily="34" charset="0"/>
              </a:rPr>
              <a:t>64-bit assembly code, stack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format, calling conventions,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56351" y="2438400"/>
            <a:ext cx="3305392" cy="954107"/>
          </a:xfrm>
          <a:prstGeom prst="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Second edition is </a:t>
            </a:r>
            <a:r>
              <a:rPr lang="en-US" sz="2000" i="1" dirty="0" smtClean="0">
                <a:latin typeface="Calibri" pitchFamily="34" charset="0"/>
              </a:rPr>
              <a:t>out of date!</a:t>
            </a:r>
          </a:p>
          <a:p>
            <a:r>
              <a:rPr lang="en-US" sz="1800" dirty="0" smtClean="0">
                <a:latin typeface="Calibri" pitchFamily="34" charset="0"/>
              </a:rPr>
              <a:t>32-bit assembly code, stack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format, calling conventions, etc.</a:t>
            </a:r>
          </a:p>
        </p:txBody>
      </p:sp>
    </p:spTree>
    <p:extLst>
      <p:ext uri="{BB962C8B-B14F-4D97-AF65-F5344CB8AC3E}">
        <p14:creationId xmlns:p14="http://schemas.microsoft.com/office/powerpoint/2010/main" val="39930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762" y="445070"/>
            <a:ext cx="3861578" cy="2907730"/>
          </a:xfrm>
        </p:spPr>
        <p:txBody>
          <a:bodyPr/>
          <a:lstStyle/>
          <a:p>
            <a:r>
              <a:rPr lang="en-US" dirty="0"/>
              <a:t>Custom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smtClean="0"/>
              <a:t>edition (chapters </a:t>
            </a:r>
            <a:r>
              <a:rPr lang="en-US" dirty="0"/>
              <a:t>1, 2, 3 and 5, 6, </a:t>
            </a:r>
            <a:r>
              <a:rPr lang="en-US" dirty="0" smtClean="0"/>
              <a:t>7)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C:\Users\Hugh\Pictures\2016-01-28\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6" b="6113"/>
          <a:stretch/>
        </p:blipFill>
        <p:spPr bwMode="auto">
          <a:xfrm>
            <a:off x="4419600" y="445070"/>
            <a:ext cx="4265949" cy="600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tantalizing problem </a:t>
            </a:r>
            <a:r>
              <a:rPr lang="en-US" sz="2000" dirty="0" smtClean="0"/>
              <a:t>(or two)</a:t>
            </a:r>
            <a:endParaRPr lang="en-US" dirty="0" smtClean="0"/>
          </a:p>
          <a:p>
            <a:r>
              <a:rPr lang="en-US" dirty="0" smtClean="0"/>
              <a:t>Course introduction and logistics</a:t>
            </a:r>
          </a:p>
          <a:p>
            <a:r>
              <a:rPr lang="en-US" dirty="0" smtClean="0"/>
              <a:t>Course </a:t>
            </a:r>
            <a:r>
              <a:rPr lang="en-US" dirty="0" smtClean="0"/>
              <a:t>Survey and Photos</a:t>
            </a:r>
            <a:endParaRPr lang="en-US" dirty="0" smtClean="0"/>
          </a:p>
          <a:p>
            <a:r>
              <a:rPr lang="en-US" dirty="0" err="1" smtClean="0"/>
              <a:t>Datalab</a:t>
            </a:r>
            <a:r>
              <a:rPr lang="en-US" dirty="0" smtClean="0"/>
              <a:t> assignment</a:t>
            </a:r>
          </a:p>
          <a:p>
            <a:r>
              <a:rPr lang="en-US" dirty="0"/>
              <a:t>Course </a:t>
            </a:r>
            <a:r>
              <a:rPr lang="en-US" dirty="0" smtClean="0"/>
              <a:t>overview and theme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Tomorrow’s Recitation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Introduction to Datalab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Action Button: Forward or Next 6">
            <a:hlinkClick r:id="rId3" action="ppaction://hlinkpres?slideindex=1&amp;slidetitle=Project #1: Datalab  Assigned Sept 25, 2016; due Oct 4, 2016@ 6:00 PM" highlightClick="1"/>
          </p:cNvPr>
          <p:cNvSpPr/>
          <p:nvPr/>
        </p:nvSpPr>
        <p:spPr bwMode="auto">
          <a:xfrm>
            <a:off x="4229100" y="5029200"/>
            <a:ext cx="685800" cy="68580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 and SAs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6800" y="1266167"/>
            <a:ext cx="1896412" cy="2645295"/>
            <a:chOff x="4648200" y="3795228"/>
            <a:chExt cx="1896412" cy="2645295"/>
          </a:xfrm>
        </p:grpSpPr>
        <p:sp>
          <p:nvSpPr>
            <p:cNvPr id="21" name="TextBox 20"/>
            <p:cNvSpPr txBox="1"/>
            <p:nvPr/>
          </p:nvSpPr>
          <p:spPr>
            <a:xfrm>
              <a:off x="4948857" y="6163524"/>
              <a:ext cx="12950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Rachel Plante</a:t>
              </a: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64" t="14736" r="9328" b="21453"/>
            <a:stretch/>
          </p:blipFill>
          <p:spPr bwMode="auto">
            <a:xfrm>
              <a:off x="4648200" y="3795228"/>
              <a:ext cx="1896412" cy="2368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2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Teaching staff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Ph. D. Carnegie-Mellon, 1972-73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Dissertation “Correctness in Operating Systems”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Faculty at University </a:t>
            </a:r>
            <a:r>
              <a:rPr lang="en-US" sz="2400" dirty="0"/>
              <a:t>of Newcastle upon Tyne, UK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30+ </a:t>
            </a:r>
            <a:r>
              <a:rPr lang="en-US" sz="2400" dirty="0"/>
              <a:t>years in industry in USA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WPI since 2006</a:t>
            </a:r>
          </a:p>
          <a:p>
            <a:pPr>
              <a:lnSpc>
                <a:spcPct val="110000"/>
              </a:lnSpc>
            </a:pPr>
            <a:r>
              <a:rPr lang="en-US" sz="2400" b="1" dirty="0" smtClean="0"/>
              <a:t>21 US patents issued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2 seminal contributions to Computer Science</a:t>
            </a:r>
            <a:endParaRPr lang="en-US" sz="2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2800" y="4538765"/>
            <a:ext cx="312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n-lt"/>
              </a:rPr>
              <a:t>Hugh C. Lauer</a:t>
            </a:r>
          </a:p>
          <a:p>
            <a:pPr algn="l"/>
            <a:r>
              <a:rPr lang="en-US" dirty="0" smtClean="0">
                <a:latin typeface="+mn-lt"/>
              </a:rPr>
              <a:t>Adjunct Professor</a:t>
            </a:r>
            <a:endParaRPr lang="en-US" sz="2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4"/>
          <a:stretch/>
        </p:blipFill>
        <p:spPr>
          <a:xfrm>
            <a:off x="812800" y="1990298"/>
            <a:ext cx="1828800" cy="22690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5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Assignment — Chapter 1 of Bryant and O’Hallaron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We will assume full knowledge of this chapter throughout the course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There may be questions on the contents of this chapter on </a:t>
            </a:r>
            <a:r>
              <a:rPr lang="en-US" i="1" dirty="0" smtClean="0"/>
              <a:t>any</a:t>
            </a:r>
            <a:r>
              <a:rPr lang="en-US" dirty="0" smtClean="0"/>
              <a:t> quiz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40-45% quizzes</a:t>
            </a:r>
          </a:p>
          <a:p>
            <a:pPr lvl="1"/>
            <a:r>
              <a:rPr lang="en-US" dirty="0" smtClean="0"/>
              <a:t>Final quiz is worth 2 times any other quiz</a:t>
            </a:r>
          </a:p>
          <a:p>
            <a:pPr lvl="2"/>
            <a:endParaRPr lang="en-US" dirty="0"/>
          </a:p>
          <a:p>
            <a:r>
              <a:rPr lang="en-US" dirty="0" smtClean="0"/>
              <a:t>40-45% Lab projects</a:t>
            </a:r>
          </a:p>
          <a:p>
            <a:pPr lvl="1"/>
            <a:r>
              <a:rPr lang="en-US" dirty="0" smtClean="0"/>
              <a:t>Roughly equal in weight</a:t>
            </a:r>
          </a:p>
          <a:p>
            <a:pPr lvl="2"/>
            <a:endParaRPr lang="en-US" dirty="0"/>
          </a:p>
          <a:p>
            <a:r>
              <a:rPr lang="en-US" dirty="0" smtClean="0"/>
              <a:t>10-20% Class and Recitation participation</a:t>
            </a:r>
          </a:p>
          <a:p>
            <a:pPr lvl="1"/>
            <a:r>
              <a:rPr lang="en-US" dirty="0" smtClean="0"/>
              <a:t>Helping each other</a:t>
            </a:r>
          </a:p>
          <a:p>
            <a:pPr lvl="1"/>
            <a:r>
              <a:rPr lang="en-US" dirty="0" smtClean="0"/>
              <a:t>Contributing to discussion groups</a:t>
            </a:r>
          </a:p>
          <a:p>
            <a:pPr lvl="1"/>
            <a:r>
              <a:rPr lang="en-US" dirty="0" smtClean="0"/>
              <a:t>Asking questions &amp; asking for help</a:t>
            </a:r>
          </a:p>
          <a:p>
            <a:pPr lvl="1"/>
            <a:r>
              <a:rPr lang="en-US" dirty="0"/>
              <a:t>It is in your interest that the Professor and TAs </a:t>
            </a:r>
            <a:r>
              <a:rPr lang="en-US" u="sng" dirty="0"/>
              <a:t>know you by name</a:t>
            </a:r>
            <a:endParaRPr lang="en-US" dirty="0"/>
          </a:p>
          <a:p>
            <a:pPr lvl="1"/>
            <a:r>
              <a:rPr lang="en-US" dirty="0"/>
              <a:t>Please don’t be embarrassed/annoyed if we ask you often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Getting Help	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Web </a:t>
            </a:r>
            <a:r>
              <a:rPr lang="en-US" dirty="0" smtClean="0"/>
              <a:t>Page: </a:t>
            </a:r>
            <a:r>
              <a:rPr lang="en-US" b="1" dirty="0" smtClean="0">
                <a:solidFill>
                  <a:srgbClr val="FF0000"/>
                </a:solidFill>
              </a:rPr>
              <a:t>http://www.cs.wpi.edu/~</a:t>
            </a:r>
            <a:r>
              <a:rPr lang="en-US" b="1" dirty="0" smtClean="0">
                <a:solidFill>
                  <a:srgbClr val="FF0000"/>
                </a:solidFill>
              </a:rPr>
              <a:t>cs2011/b17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</a:p>
          <a:p>
            <a:pPr marL="552450" lvl="1"/>
            <a:r>
              <a:rPr lang="en-US" dirty="0" smtClean="0"/>
              <a:t>Complete schedule of lectures, exams, and assignments</a:t>
            </a:r>
          </a:p>
          <a:p>
            <a:pPr marL="552450" lvl="1"/>
            <a:r>
              <a:rPr lang="en-US" dirty="0"/>
              <a:t>Copies of lectures, assignments, exams, solutions</a:t>
            </a:r>
          </a:p>
          <a:p>
            <a:pPr marL="552450" lvl="1"/>
            <a:r>
              <a:rPr lang="en-US" dirty="0"/>
              <a:t>Clarifications to assignments</a:t>
            </a:r>
          </a:p>
          <a:p>
            <a:pPr lvl="2"/>
            <a:endParaRPr lang="en-US" dirty="0"/>
          </a:p>
          <a:p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Repository for copyright materials (lecture notes)</a:t>
            </a:r>
          </a:p>
          <a:p>
            <a:pPr lvl="1"/>
            <a:r>
              <a:rPr lang="en-US" dirty="0" smtClean="0"/>
              <a:t>Linked directly from course web page</a:t>
            </a:r>
          </a:p>
          <a:p>
            <a:pPr lvl="1"/>
            <a:r>
              <a:rPr lang="en-US" dirty="0" smtClean="0"/>
              <a:t>Submissions (backup for course servers)</a:t>
            </a:r>
          </a:p>
          <a:p>
            <a:pPr lvl="3"/>
            <a:endParaRPr lang="en-US" dirty="0"/>
          </a:p>
          <a:p>
            <a:r>
              <a:rPr lang="en-US" dirty="0" smtClean="0"/>
              <a:t>Lecture Capture</a:t>
            </a:r>
          </a:p>
          <a:p>
            <a:pPr lvl="1"/>
            <a:r>
              <a:rPr lang="en-US" dirty="0" smtClean="0"/>
              <a:t>Lectures will be recorded using WPI’s Echo Lecture Capturing system. </a:t>
            </a:r>
          </a:p>
          <a:p>
            <a:pPr lvl="1"/>
            <a:r>
              <a:rPr lang="en-US" dirty="0" smtClean="0"/>
              <a:t>Link on Canvas home page for this course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0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Getting Help	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Course mailing list: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cs2011-all@cs.wpi.edu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Use as discussion list</a:t>
            </a:r>
          </a:p>
          <a:p>
            <a:pPr lvl="2"/>
            <a:endParaRPr lang="en-US" dirty="0"/>
          </a:p>
          <a:p>
            <a:r>
              <a:rPr lang="en-US" dirty="0" smtClean="0"/>
              <a:t>Staff mailing list: </a:t>
            </a:r>
            <a:r>
              <a:rPr lang="en-US" b="1" dirty="0" smtClean="0">
                <a:solidFill>
                  <a:srgbClr val="C00000"/>
                </a:solidFill>
                <a:hlinkClick r:id="rId4"/>
              </a:rPr>
              <a:t>cs2011-staff@cs.wpi.edu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marL="552450" lvl="1"/>
            <a:r>
              <a:rPr lang="en-US" dirty="0" smtClean="0"/>
              <a:t>Use this for ALL communication with the teaching staff</a:t>
            </a:r>
          </a:p>
          <a:p>
            <a:pPr marL="552450" lvl="1"/>
            <a:r>
              <a:rPr lang="en-US" dirty="0" smtClean="0"/>
              <a:t>Send email to individual instructors or TAs only to schedule appointments</a:t>
            </a:r>
          </a:p>
          <a:p>
            <a:pPr marL="952500" lvl="2"/>
            <a:endParaRPr lang="en-US" dirty="0" smtClean="0"/>
          </a:p>
          <a:p>
            <a:pPr marL="292100"/>
            <a:r>
              <a:rPr lang="en-US" dirty="0" smtClean="0"/>
              <a:t>Office hours (Prof. Lauer):</a:t>
            </a:r>
          </a:p>
          <a:p>
            <a:pPr marL="552450" lvl="1"/>
            <a:r>
              <a:rPr lang="en-US" dirty="0"/>
              <a:t>Monday, </a:t>
            </a:r>
            <a:r>
              <a:rPr lang="en-US" dirty="0" smtClean="0"/>
              <a:t>TBD</a:t>
            </a:r>
            <a:endParaRPr lang="en-US" dirty="0"/>
          </a:p>
          <a:p>
            <a:pPr marL="552450" lvl="1"/>
            <a:r>
              <a:rPr lang="en-US" dirty="0"/>
              <a:t>Tuesday,  </a:t>
            </a:r>
            <a:r>
              <a:rPr lang="en-US" dirty="0" smtClean="0"/>
              <a:t>TBD</a:t>
            </a:r>
            <a:endParaRPr lang="en-US" dirty="0"/>
          </a:p>
          <a:p>
            <a:pPr marL="552450" lvl="1"/>
            <a:r>
              <a:rPr lang="en-US" dirty="0"/>
              <a:t>Thursday,  </a:t>
            </a:r>
            <a:r>
              <a:rPr lang="en-US" dirty="0" smtClean="0"/>
              <a:t>TBD</a:t>
            </a:r>
            <a:endParaRPr lang="en-US" dirty="0"/>
          </a:p>
          <a:p>
            <a:pPr marL="552450" lvl="1"/>
            <a:r>
              <a:rPr lang="en-US" dirty="0"/>
              <a:t>Friday, </a:t>
            </a:r>
            <a:r>
              <a:rPr lang="en-US" dirty="0" smtClean="0"/>
              <a:t>TBD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/>
              <a:t>	</a:t>
            </a:r>
          </a:p>
          <a:p>
            <a:pPr marL="292100"/>
            <a:r>
              <a:rPr lang="en-US" dirty="0" smtClean="0"/>
              <a:t>1:1 Appointments</a:t>
            </a:r>
          </a:p>
          <a:p>
            <a:pPr marL="552450" lvl="1"/>
            <a:r>
              <a:rPr lang="en-US" dirty="0" smtClean="0"/>
              <a:t>You can schedule 1:1 appointments with Professor or any of the TAs</a:t>
            </a:r>
          </a:p>
          <a:p>
            <a:pPr marL="552450" lvl="1">
              <a:buNone/>
            </a:pPr>
            <a:endParaRPr lang="en-US" dirty="0" smtClean="0"/>
          </a:p>
          <a:p>
            <a:pPr marL="292100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Ground Rule #1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There are no “stupid” questions.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dirty="0" smtClean="0"/>
              <a:t>It is a waste of your time and the class’s time to proceed when you don’t understand the basic terms.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dirty="0" smtClean="0"/>
              <a:t>If you don’t understand it, someone else probably doesn’t it, either.</a:t>
            </a: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dirty="0">
                <a:latin typeface="Arial Narrow" pitchFamily="34" charset="0"/>
              </a:rPr>
              <a:t>Introduction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94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/>
      <p:bldP spid="3532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Ground Rule #2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Help each other!</a:t>
            </a:r>
          </a:p>
          <a:p>
            <a:pPr lvl="2" eaLnBrk="1" hangingPunct="1">
              <a:lnSpc>
                <a:spcPct val="110000"/>
              </a:lnSpc>
            </a:pPr>
            <a:endParaRPr lang="en-US" sz="20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Even when a project or assignment is specified as </a:t>
            </a:r>
            <a:r>
              <a:rPr lang="en-US" sz="2800" i="1" dirty="0" smtClean="0"/>
              <a:t>individual</a:t>
            </a:r>
            <a:r>
              <a:rPr lang="en-US" sz="2800" dirty="0" smtClean="0"/>
              <a:t>, ask your friends or classmates about stuff you don’t understand.</a:t>
            </a:r>
          </a:p>
          <a:p>
            <a:pPr lvl="2" eaLnBrk="1" hangingPunct="1">
              <a:lnSpc>
                <a:spcPct val="110000"/>
              </a:lnSpc>
            </a:pPr>
            <a:endParaRPr lang="en-US" sz="20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It is a waste of your time try to figure out some obscure detail on your own when there are lots of resources around.</a:t>
            </a:r>
          </a:p>
          <a:p>
            <a:pPr lvl="2" eaLnBrk="1" hangingPunct="1">
              <a:lnSpc>
                <a:spcPct val="110000"/>
              </a:lnSpc>
            </a:pPr>
            <a:endParaRPr lang="en-US" sz="2000" dirty="0" smtClean="0"/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When you have the answer, </a:t>
            </a:r>
            <a:r>
              <a:rPr lang="en-US" sz="2800" i="1" dirty="0" smtClean="0"/>
              <a:t>write it in your own words</a:t>
            </a:r>
            <a:r>
              <a:rPr lang="en-US" sz="2800" dirty="0" smtClean="0"/>
              <a:t> (or own coding style).</a:t>
            </a:r>
          </a:p>
        </p:txBody>
      </p:sp>
      <p:sp>
        <p:nvSpPr>
          <p:cNvPr id="14338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dirty="0">
                <a:latin typeface="Arial Narrow" pitchFamily="34" charset="0"/>
              </a:rPr>
              <a:t>Introduction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201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/>
      <p:bldP spid="3553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 and Faces</a:t>
            </a:r>
          </a:p>
        </p:txBody>
      </p:sp>
      <p:sp>
        <p:nvSpPr>
          <p:cNvPr id="153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It is </a:t>
            </a:r>
            <a:r>
              <a:rPr lang="en-US" i="1" dirty="0" smtClean="0"/>
              <a:t>in your own interest</a:t>
            </a:r>
            <a:r>
              <a:rPr lang="en-US" dirty="0" smtClean="0"/>
              <a:t> that I know who you are.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dirty="0" smtClean="0"/>
              <a:t>Class picture — will circulate next time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Students who speak up in class usually get more favorable grades than those who don’t</a:t>
            </a:r>
          </a:p>
          <a:p>
            <a:pPr lvl="2"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When speaking in class, please identify yourselves</a:t>
            </a: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dirty="0">
                <a:latin typeface="Arial Narrow" pitchFamily="34" charset="0"/>
              </a:rPr>
              <a:t>Introduction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Two Tantalizing Problems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600230"/>
            <a:ext cx="7896225" cy="497205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Is </a:t>
            </a:r>
            <a:r>
              <a:rPr lang="en-US" dirty="0"/>
              <a:t>x</a:t>
            </a:r>
            <a:r>
              <a:rPr lang="en-US" baseline="32000" dirty="0"/>
              <a:t>2</a:t>
            </a:r>
            <a:r>
              <a:rPr lang="en-US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</a:t>
            </a:r>
            <a:r>
              <a:rPr lang="en-US" dirty="0"/>
              <a:t>40000 * 40000  ➙ </a:t>
            </a:r>
            <a:r>
              <a:rPr lang="en-US" dirty="0" smtClean="0"/>
              <a:t>1,600,000,000</a:t>
            </a:r>
            <a:endParaRPr lang="en-US" dirty="0"/>
          </a:p>
          <a:p>
            <a:pPr marL="838200" lvl="2"/>
            <a:r>
              <a:rPr lang="en-US" dirty="0"/>
              <a:t> 50000 * 50000  ➙ ??</a:t>
            </a:r>
          </a:p>
          <a:p>
            <a:r>
              <a:rPr lang="en-US" dirty="0" smtClean="0"/>
              <a:t>Example 2: Is (x + y) + z  =  x + (y + z)?</a:t>
            </a:r>
          </a:p>
          <a:p>
            <a:pPr marL="552450" lvl="1"/>
            <a:r>
              <a:rPr lang="en-US" dirty="0" smtClean="0"/>
              <a:t>Unsigned </a:t>
            </a:r>
            <a:r>
              <a:rPr lang="en-US" dirty="0"/>
              <a:t>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645104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13079" y="3886200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Calibri" pitchFamily="34" charset="0"/>
              </a:rPr>
              <a:t>-352,516,352</a:t>
            </a:r>
            <a:endParaRPr lang="en-US" sz="2000" b="0" dirty="0" smtClean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en-US"/>
              <a:t>Policies: Assignments (Labs) And Exams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114925"/>
          </a:xfrm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No work groups or project teams</a:t>
            </a:r>
            <a:endParaRPr lang="en-US" dirty="0"/>
          </a:p>
          <a:p>
            <a:pPr marL="552450" lvl="1">
              <a:lnSpc>
                <a:spcPct val="110000"/>
              </a:lnSpc>
            </a:pPr>
            <a:r>
              <a:rPr lang="en-US" dirty="0"/>
              <a:t>You must work alone</a:t>
            </a:r>
            <a:r>
              <a:rPr lang="en-US" dirty="0" smtClean="0"/>
              <a:t> on all assignments </a:t>
            </a:r>
            <a:r>
              <a:rPr lang="en-US" sz="2100" dirty="0" smtClean="0"/>
              <a:t>(unless otherwise specified)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Canvas</a:t>
            </a:r>
            <a:endParaRPr lang="en-US" dirty="0"/>
          </a:p>
          <a:p>
            <a:pPr marL="552450" lvl="1">
              <a:lnSpc>
                <a:spcPct val="110000"/>
              </a:lnSpc>
            </a:pPr>
            <a:r>
              <a:rPr lang="en-US" dirty="0"/>
              <a:t>Assignments due at </a:t>
            </a:r>
            <a:r>
              <a:rPr lang="en-US" dirty="0" smtClean="0"/>
              <a:t>6:00 pm </a:t>
            </a:r>
            <a:r>
              <a:rPr lang="en-US" dirty="0"/>
              <a:t>on </a:t>
            </a:r>
            <a:r>
              <a:rPr lang="en-US" dirty="0" smtClean="0"/>
              <a:t>the due date</a:t>
            </a:r>
            <a:endParaRPr lang="en-US" dirty="0"/>
          </a:p>
          <a:p>
            <a:pPr marL="552450" lvl="1">
              <a:lnSpc>
                <a:spcPct val="110000"/>
              </a:lnSpc>
            </a:pPr>
            <a:r>
              <a:rPr lang="en-US" dirty="0"/>
              <a:t>Electronic </a:t>
            </a:r>
            <a:r>
              <a:rPr lang="en-US" dirty="0" smtClean="0"/>
              <a:t>turn-ins using </a:t>
            </a:r>
            <a:r>
              <a:rPr lang="en-US" i="1" dirty="0" smtClean="0"/>
              <a:t>Canvas </a:t>
            </a:r>
            <a:r>
              <a:rPr lang="en-US" dirty="0" smtClean="0"/>
              <a:t>(unless otherwise specified)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Conflict exams, other irreducible conflicts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Make </a:t>
            </a:r>
            <a:r>
              <a:rPr lang="en-US" dirty="0"/>
              <a:t>PRIOR arrangements with Prof.</a:t>
            </a:r>
            <a:r>
              <a:rPr lang="en-US" dirty="0" smtClean="0"/>
              <a:t> Lauer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Notifying us well ahead of time shows maturity and makes us like you more (and thus to work harder to help you out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your</a:t>
            </a:r>
            <a:r>
              <a:rPr lang="en-US" dirty="0"/>
              <a:t> problem)</a:t>
            </a:r>
          </a:p>
          <a:p>
            <a:pPr>
              <a:lnSpc>
                <a:spcPct val="110000"/>
              </a:lnSpc>
            </a:pPr>
            <a:r>
              <a:rPr lang="en-US" dirty="0"/>
              <a:t>Appealing grades</a:t>
            </a:r>
          </a:p>
          <a:p>
            <a:pPr marL="552450" lvl="1">
              <a:lnSpc>
                <a:spcPct val="110000"/>
              </a:lnSpc>
            </a:pPr>
            <a:r>
              <a:rPr lang="en-US" dirty="0"/>
              <a:t>Within 7 days of completion of grading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Labs</a:t>
            </a:r>
            <a:r>
              <a:rPr lang="en-US" dirty="0"/>
              <a:t>: Email to the staff mailing list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Quizzes: </a:t>
            </a:r>
            <a:r>
              <a:rPr lang="en-US" dirty="0"/>
              <a:t>Talk to Prof.</a:t>
            </a:r>
            <a:r>
              <a:rPr lang="en-US" dirty="0" smtClean="0"/>
              <a:t> Lauer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Facilities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Lab projects to be completed on </a:t>
            </a:r>
            <a:r>
              <a:rPr lang="en-US" u="sng" dirty="0" smtClean="0"/>
              <a:t>64-bit</a:t>
            </a:r>
            <a:r>
              <a:rPr lang="en-US" dirty="0" smtClean="0"/>
              <a:t> Ubuntu virtual machines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/>
              <a:t>for compilation</a:t>
            </a:r>
            <a:br>
              <a:rPr lang="en-US" dirty="0"/>
            </a:br>
            <a:r>
              <a:rPr lang="en-US" dirty="0" err="1"/>
              <a:t>gdb</a:t>
            </a:r>
            <a:r>
              <a:rPr lang="en-US" dirty="0"/>
              <a:t> for debugging</a:t>
            </a:r>
            <a:br>
              <a:rPr lang="en-US" dirty="0"/>
            </a:br>
            <a:r>
              <a:rPr lang="en-US" dirty="0" smtClean="0"/>
              <a:t>Eclipse or Code::Blocks for GUI</a:t>
            </a:r>
          </a:p>
          <a:p>
            <a:pPr lvl="1"/>
            <a:r>
              <a:rPr lang="en-US" dirty="0" smtClean="0"/>
              <a:t>DDD no longer </a:t>
            </a:r>
            <a:r>
              <a:rPr lang="en-US" smtClean="0"/>
              <a:t>supported!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You may use any other platform</a:t>
            </a:r>
          </a:p>
          <a:p>
            <a:pPr lvl="1"/>
            <a:r>
              <a:rPr lang="en-US" dirty="0"/>
              <a:t>On your own!</a:t>
            </a:r>
          </a:p>
          <a:p>
            <a:pPr lvl="1"/>
            <a:r>
              <a:rPr lang="en-US" dirty="0"/>
              <a:t>Projects graded on </a:t>
            </a:r>
            <a:r>
              <a:rPr lang="en-US" dirty="0" smtClean="0"/>
              <a:t>Ubuntu virtual machines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4114800"/>
            <a:ext cx="3178434" cy="707886"/>
          </a:xfrm>
          <a:prstGeom prst="rect">
            <a:avLst/>
          </a:prstGeom>
          <a:solidFill>
            <a:srgbClr val="FF6D6D"/>
          </a:solidFill>
          <a:ln>
            <a:solidFill>
              <a:srgbClr val="EE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Some students have used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nemiver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as a </a:t>
            </a:r>
            <a:r>
              <a:rPr lang="en-US" sz="2000" dirty="0" err="1" smtClean="0">
                <a:latin typeface="Calibri" pitchFamily="34" charset="0"/>
              </a:rPr>
              <a:t>gui</a:t>
            </a:r>
            <a:r>
              <a:rPr lang="en-US" sz="2000" dirty="0" smtClean="0">
                <a:latin typeface="Calibri" pitchFamily="34" charset="0"/>
              </a:rPr>
              <a:t> debugger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Timeliness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Lateness </a:t>
            </a:r>
            <a:r>
              <a:rPr lang="en-US" dirty="0"/>
              <a:t>penalties</a:t>
            </a:r>
          </a:p>
          <a:p>
            <a:pPr marL="552450" lvl="1"/>
            <a:r>
              <a:rPr lang="en-US" b="1" dirty="0" smtClean="0">
                <a:solidFill>
                  <a:srgbClr val="FF0000"/>
                </a:solidFill>
              </a:rPr>
              <a:t>5% per hour (first two hours)</a:t>
            </a:r>
          </a:p>
          <a:p>
            <a:pPr marL="552450" lvl="1"/>
            <a:r>
              <a:rPr lang="en-US" b="1" dirty="0">
                <a:solidFill>
                  <a:srgbClr val="FF0000"/>
                </a:solidFill>
              </a:rPr>
              <a:t>10% per hour after that</a:t>
            </a:r>
          </a:p>
          <a:p>
            <a:r>
              <a:rPr lang="en-US" dirty="0"/>
              <a:t>Catastrophic events</a:t>
            </a:r>
          </a:p>
          <a:p>
            <a:pPr marL="552450" lvl="1"/>
            <a:r>
              <a:rPr lang="en-US" dirty="0"/>
              <a:t>Major illness, death in family, …</a:t>
            </a:r>
          </a:p>
          <a:p>
            <a:pPr marL="552450" lvl="1"/>
            <a:r>
              <a:rPr lang="en-US" dirty="0"/>
              <a:t>Formulate a plan (with your </a:t>
            </a:r>
            <a:r>
              <a:rPr lang="en-US" dirty="0" smtClean="0"/>
              <a:t>professor </a:t>
            </a:r>
            <a:r>
              <a:rPr lang="en-US" i="1" dirty="0" smtClean="0"/>
              <a:t>and</a:t>
            </a:r>
            <a:r>
              <a:rPr lang="en-US" dirty="0" smtClean="0"/>
              <a:t> academic </a:t>
            </a:r>
            <a:r>
              <a:rPr lang="en-US" dirty="0"/>
              <a:t>advisor) to get back on track</a:t>
            </a:r>
          </a:p>
          <a:p>
            <a:r>
              <a:rPr lang="en-US" dirty="0"/>
              <a:t>Advice</a:t>
            </a:r>
          </a:p>
          <a:p>
            <a:pPr marL="552450" lvl="1"/>
            <a:r>
              <a:rPr lang="en-US" dirty="0"/>
              <a:t>Once you start running late, it’s really hard to catch up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WPI Honesty Policy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What is cheating?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Sharing code: by copying, pasting, retyping, looking at, or supplying a </a:t>
            </a:r>
            <a:r>
              <a:rPr lang="en-US" i="1" dirty="0" smtClean="0"/>
              <a:t>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Coaching: helping your friend to write a program, </a:t>
            </a:r>
            <a:r>
              <a:rPr lang="en-US" i="1" dirty="0" smtClean="0"/>
              <a:t>line by line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Copying code from previous course or from elsewhere on WWW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Only allowed to use code we supply, or from CS:APP website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is NOT cheating?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Explaining how to use systems or tools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Helping others with abstract design issues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Working out a problem together on a whiteboard, etc.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Diagrams of data structures — </a:t>
            </a:r>
            <a:r>
              <a:rPr lang="en-US" i="1" dirty="0" smtClean="0"/>
              <a:t>not </a:t>
            </a:r>
            <a:r>
              <a:rPr lang="en-US" dirty="0" smtClean="0"/>
              <a:t>code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Discussing outlines of algorithms</a:t>
            </a:r>
            <a:r>
              <a:rPr lang="en-US" i="1" dirty="0" smtClean="0"/>
              <a:t> in English, Chinese, </a:t>
            </a:r>
            <a:r>
              <a:rPr lang="en-US" i="1" dirty="0" err="1" smtClean="0"/>
              <a:t>etc</a:t>
            </a:r>
            <a:r>
              <a:rPr lang="en-US" i="1" dirty="0" smtClean="0"/>
              <a:t>!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WPI Honesty Policy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…</a:t>
            </a:r>
          </a:p>
          <a:p>
            <a:pPr>
              <a:lnSpc>
                <a:spcPct val="120000"/>
              </a:lnSpc>
            </a:pPr>
            <a:r>
              <a:rPr lang="en-US" dirty="0"/>
              <a:t>It is a </a:t>
            </a:r>
            <a:r>
              <a:rPr lang="en-US" i="1" dirty="0"/>
              <a:t>violation</a:t>
            </a:r>
            <a:r>
              <a:rPr lang="en-US" dirty="0"/>
              <a:t> of the WPI Academic Honesty Policy to submit someone else’s work as your own.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It is </a:t>
            </a:r>
            <a:r>
              <a:rPr lang="en-US" i="1" dirty="0"/>
              <a:t>not a violation</a:t>
            </a:r>
            <a:r>
              <a:rPr lang="en-US" dirty="0"/>
              <a:t> of WPI’s Academic Honesty Policy to ask for help!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Classmates, TAs, friends, mentors, …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Explanations of things you don’t understand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2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Unauthorized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hacking into server will be treated as equivalent to </a:t>
            </a:r>
            <a:r>
              <a:rPr lang="en-US" i="1" dirty="0" smtClean="0"/>
              <a:t>Academic Dishonesty</a:t>
            </a:r>
          </a:p>
          <a:p>
            <a:pPr lvl="1"/>
            <a:r>
              <a:rPr lang="en-US" dirty="0" smtClean="0"/>
              <a:t>Reported accordingly to Dean of Students Office.</a:t>
            </a:r>
          </a:p>
          <a:p>
            <a:pPr lvl="1"/>
            <a:endParaRPr lang="en-US" dirty="0"/>
          </a:p>
          <a:p>
            <a:r>
              <a:rPr lang="en-US" dirty="0" smtClean="0"/>
              <a:t>If you suspect a </a:t>
            </a:r>
            <a:r>
              <a:rPr lang="en-US" dirty="0" smtClean="0"/>
              <a:t>vulnerability in </a:t>
            </a:r>
            <a:r>
              <a:rPr lang="en-US" i="1" dirty="0" smtClean="0"/>
              <a:t>any system</a:t>
            </a:r>
            <a:r>
              <a:rPr lang="en-US" dirty="0" smtClean="0"/>
              <a:t>, </a:t>
            </a:r>
            <a:r>
              <a:rPr lang="en-US" dirty="0" smtClean="0"/>
              <a:t>come and get permission to investigate </a:t>
            </a:r>
            <a:r>
              <a:rPr lang="en-US" i="1" dirty="0" smtClean="0"/>
              <a:t>BEFORE</a:t>
            </a:r>
            <a:r>
              <a:rPr lang="en-US" dirty="0" smtClean="0"/>
              <a:t> actually trying to probe.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book, open notes</a:t>
            </a:r>
          </a:p>
          <a:p>
            <a:pPr lvl="2"/>
            <a:endParaRPr lang="en-US" dirty="0"/>
          </a:p>
          <a:p>
            <a:r>
              <a:rPr lang="en-US" dirty="0" smtClean="0"/>
              <a:t>Many students have electronic textbooks</a:t>
            </a:r>
          </a:p>
          <a:p>
            <a:pPr lvl="1"/>
            <a:r>
              <a:rPr lang="en-US" dirty="0" smtClean="0"/>
              <a:t>Kindle</a:t>
            </a:r>
          </a:p>
          <a:p>
            <a:pPr lvl="1"/>
            <a:r>
              <a:rPr lang="en-US" dirty="0" smtClean="0"/>
              <a:t>Tablet</a:t>
            </a:r>
          </a:p>
          <a:p>
            <a:pPr lvl="1"/>
            <a:r>
              <a:rPr lang="en-US" dirty="0" smtClean="0"/>
              <a:t>Laptop</a:t>
            </a:r>
          </a:p>
          <a:p>
            <a:pPr lvl="2"/>
            <a:endParaRPr lang="en-US" dirty="0"/>
          </a:p>
          <a:p>
            <a:r>
              <a:rPr lang="en-US" dirty="0" smtClean="0"/>
              <a:t>Okay to consult electronic textbook, electronic copies of notes, lecture slides, etc.</a:t>
            </a:r>
          </a:p>
          <a:p>
            <a:pPr lvl="2"/>
            <a:endParaRPr lang="en-US" dirty="0"/>
          </a:p>
          <a:p>
            <a:r>
              <a:rPr lang="en-US" dirty="0" smtClean="0"/>
              <a:t>May </a:t>
            </a:r>
            <a:r>
              <a:rPr lang="en-US" i="1" dirty="0" smtClean="0"/>
              <a:t>NOT</a:t>
            </a:r>
            <a:r>
              <a:rPr lang="en-US" dirty="0" smtClean="0"/>
              <a:t> connect to network, web,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and Data</a:t>
            </a:r>
          </a:p>
          <a:p>
            <a:pPr lvl="2"/>
            <a:endParaRPr lang="en-US" dirty="0"/>
          </a:p>
          <a:p>
            <a:r>
              <a:rPr lang="en-US" dirty="0" smtClean="0"/>
              <a:t>The Memory Hierarchy</a:t>
            </a:r>
          </a:p>
          <a:p>
            <a:pPr lvl="2"/>
            <a:endParaRPr lang="en-US" dirty="0"/>
          </a:p>
          <a:p>
            <a:r>
              <a:rPr lang="en-US" dirty="0" smtClean="0"/>
              <a:t>Performance</a:t>
            </a:r>
          </a:p>
          <a:p>
            <a:pPr lvl="2"/>
            <a:endParaRPr lang="en-US" dirty="0"/>
          </a:p>
          <a:p>
            <a:r>
              <a:rPr lang="en-US" strike="sngStrike" dirty="0" smtClean="0"/>
              <a:t>Exceptions Control Flow</a:t>
            </a:r>
          </a:p>
          <a:p>
            <a:pPr lvl="2"/>
            <a:endParaRPr lang="en-US" dirty="0"/>
          </a:p>
          <a:p>
            <a:r>
              <a:rPr lang="en-US" strike="sngStrike" dirty="0" smtClean="0"/>
              <a:t>Virtual Memory</a:t>
            </a:r>
          </a:p>
          <a:p>
            <a:pPr lvl="2"/>
            <a:endParaRPr lang="en-US" dirty="0"/>
          </a:p>
          <a:p>
            <a:r>
              <a:rPr lang="en-US" strike="sngStrike" dirty="0" smtClean="0"/>
              <a:t>Networking and Concurrency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sz="2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slides are in </a:t>
            </a:r>
            <a:r>
              <a:rPr lang="en-US" dirty="0" err="1" smtClean="0"/>
              <a:t>Powerpoint</a:t>
            </a:r>
            <a:r>
              <a:rPr lang="en-US" dirty="0" smtClean="0"/>
              <a:t> 2007 (mix of PC and Mac versions)</a:t>
            </a:r>
          </a:p>
          <a:p>
            <a:r>
              <a:rPr lang="en-US" dirty="0" smtClean="0"/>
              <a:t>Probably could be edited using </a:t>
            </a:r>
            <a:r>
              <a:rPr lang="en-US" dirty="0" err="1" smtClean="0"/>
              <a:t>Powerpoint</a:t>
            </a:r>
            <a:r>
              <a:rPr lang="en-US" dirty="0" smtClean="0"/>
              <a:t> 2003 plus</a:t>
            </a:r>
          </a:p>
          <a:p>
            <a:pPr lvl="1"/>
            <a:r>
              <a:rPr lang="en-US" dirty="0" smtClean="0">
                <a:hlinkClick r:id="rId3"/>
              </a:rPr>
              <a:t>File format </a:t>
            </a:r>
            <a:r>
              <a:rPr lang="en-US" dirty="0" err="1" smtClean="0">
                <a:hlinkClick r:id="rId3"/>
              </a:rPr>
              <a:t>plugin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Calibri font</a:t>
            </a:r>
            <a:endParaRPr lang="en-US" dirty="0" smtClean="0"/>
          </a:p>
          <a:p>
            <a:pPr lvl="1"/>
            <a:r>
              <a:rPr lang="en-US" dirty="0" smtClean="0"/>
              <a:t>I would still recommend to use 2007 for editing</a:t>
            </a:r>
          </a:p>
          <a:p>
            <a:r>
              <a:rPr lang="en-US" dirty="0" smtClean="0"/>
              <a:t>Design is suitable for printing out slides</a:t>
            </a:r>
          </a:p>
          <a:p>
            <a:pPr lvl="1"/>
            <a:r>
              <a:rPr lang="en-US" dirty="0" smtClean="0"/>
              <a:t>Only light colors, in particular for boxes</a:t>
            </a:r>
          </a:p>
          <a:p>
            <a:r>
              <a:rPr lang="en-US" dirty="0" smtClean="0"/>
              <a:t>Some slides have covered areas (that disappear later) suitable for quizzing in class</a:t>
            </a:r>
          </a:p>
          <a:p>
            <a:r>
              <a:rPr lang="en-US" dirty="0" smtClean="0"/>
              <a:t>The design follows the </a:t>
            </a:r>
            <a:r>
              <a:rPr lang="en-US" dirty="0" smtClean="0">
                <a:hlinkClick r:id="rId5"/>
              </a:rPr>
              <a:t>Small Guide to Giving Presentations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Next slides: Color/format conventions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not generate random values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Arithmetic operations have important mathematical properties</a:t>
            </a:r>
          </a:p>
          <a:p>
            <a:pPr>
              <a:lnSpc>
                <a:spcPct val="120000"/>
              </a:lnSpc>
            </a:pPr>
            <a:r>
              <a:rPr lang="en-US" dirty="0"/>
              <a:t>Cannot assume all “usual” mathematical properties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Due to finiteness of representations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Integer operations satisfy “ring” properties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Commutativity, associativity, </a:t>
            </a:r>
            <a:r>
              <a:rPr lang="en-US" dirty="0" err="1"/>
              <a:t>distributivity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Floating point operations satisfy “ordering” properties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Monotonicity, values of signs</a:t>
            </a:r>
          </a:p>
          <a:p>
            <a:pPr>
              <a:lnSpc>
                <a:spcPct val="120000"/>
              </a:lnSpc>
            </a:pPr>
            <a:r>
              <a:rPr lang="en-US" dirty="0"/>
              <a:t>Observation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Need to understand which abstractions apply in which contexts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Important issues for compiler writers and serious application programmers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/>
              <a:t>CS-2011: Introduction to Machine Organization and Assembly </a:t>
            </a:r>
            <a:r>
              <a:rPr lang="en-US" sz="2000" b="0" dirty="0" smtClean="0"/>
              <a:t>Language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12,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Hugh C. Lauer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781800" y="392668"/>
            <a:ext cx="22098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title 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7086600" y="392668"/>
            <a:ext cx="19050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outlining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 for Figure Labels</a:t>
            </a:r>
            <a:endParaRPr lang="en-GB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 only the first word in each figure label</a:t>
            </a:r>
          </a:p>
          <a:p>
            <a:pPr lvl="1"/>
            <a:r>
              <a:rPr lang="en-US" dirty="0" smtClean="0"/>
              <a:t>E.g., “Payload and padding”, not “Payload and Padding”, or “payload and padding”</a:t>
            </a:r>
          </a:p>
          <a:p>
            <a:pPr lvl="1"/>
            <a:r>
              <a:rPr lang="en-US" dirty="0" smtClean="0"/>
              <a:t>This is the same style convention that we used in CS:APP2e.</a:t>
            </a:r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3862597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291222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243597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3810000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Total </a:t>
            </a:r>
            <a:r>
              <a:rPr lang="en-GB" sz="1600" b="1" dirty="0"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Application </a:t>
            </a:r>
            <a:r>
              <a:rPr lang="en-GB" sz="1600" b="1" dirty="0"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3862597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524181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524181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497807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56913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3854509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0149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1295400"/>
            <a:ext cx="5739072" cy="5016758"/>
          </a:xfrm>
          <a:prstGeom prst="rect">
            <a:avLst/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hello.c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Pthreads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"hello, world" program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thread, NULL);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("Hello, world!\n"); 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 and Alternative Code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6864" y="14478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8301" y="1864643"/>
            <a:ext cx="3814763" cy="2859757"/>
          </a:xfrm>
          <a:prstGeom prst="rect">
            <a:avLst/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fact_do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 = 1;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do 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result *= x;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x = x-1;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} while (x &gt; 1);</a:t>
            </a:r>
          </a:p>
          <a:p>
            <a:pPr defTabSz="457200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return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54064" y="14478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Goto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5501" y="1864643"/>
            <a:ext cx="3814763" cy="2859757"/>
          </a:xfrm>
          <a:prstGeom prst="rect">
            <a:avLst/>
          </a:prstGeom>
          <a:solidFill>
            <a:srgbClr val="C0EAB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fact_goto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 = 1;</a:t>
            </a:r>
          </a:p>
          <a:p>
            <a:pPr defTabSz="457200">
              <a:lnSpc>
                <a:spcPct val="100000"/>
              </a:lnSpc>
            </a:pPr>
            <a:r>
              <a:rPr lang="en-US" sz="1800" i="1" dirty="0">
                <a:latin typeface="Courier New" pitchFamily="49" charset="0"/>
              </a:rPr>
              <a:t>loop:</a:t>
            </a:r>
            <a:endParaRPr lang="en-US" sz="1800" dirty="0">
              <a:latin typeface="Courier New" pitchFamily="49" charset="0"/>
            </a:endParaRP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result *= x;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x = x-1;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if (x &gt; 1)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i="1" dirty="0">
                <a:latin typeface="Courier New" pitchFamily="49" charset="0"/>
              </a:rPr>
              <a:t> loop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return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587644"/>
            <a:ext cx="3657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absdiff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x,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y)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(x &gt; y) 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x-y;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 else 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y-x;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096" y="1457848"/>
            <a:ext cx="4953000" cy="4244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 err="1">
                <a:latin typeface="Courier New" pitchFamily="49" charset="0"/>
              </a:rPr>
              <a:t>absdiff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pushl</a:t>
            </a:r>
            <a:r>
              <a:rPr lang="en-US" sz="1800" dirty="0">
                <a:latin typeface="Courier New" pitchFamily="49" charset="0"/>
              </a:rPr>
              <a:t>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 %</a:t>
            </a:r>
            <a:r>
              <a:rPr lang="en-US" sz="1800" dirty="0" err="1">
                <a:latin typeface="Courier New" pitchFamily="49" charset="0"/>
              </a:rPr>
              <a:t>edx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12(%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 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cmpl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edx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jle</a:t>
            </a:r>
            <a:r>
              <a:rPr lang="en-US" sz="1800" dirty="0">
                <a:latin typeface="Courier New" pitchFamily="49" charset="0"/>
              </a:rPr>
              <a:t>    .L7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subl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edx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.L8: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leave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ret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.L7: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subl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</a:rPr>
              <a:t>    .L8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944896" y="2372248"/>
            <a:ext cx="304800" cy="1524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49696" y="2952353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Body1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7944896" y="1762648"/>
            <a:ext cx="228600" cy="533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249696" y="1838848"/>
            <a:ext cx="7344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Setup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7944896" y="42772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249696" y="4277248"/>
            <a:ext cx="7409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Finish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7944896" y="51154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249696" y="5103780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Body2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II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447800"/>
            <a:ext cx="2971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rec {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a[3];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*p;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827588"/>
            <a:ext cx="5410200" cy="1474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 # 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 = r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(%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>
                <a:latin typeface="Courier New" pitchFamily="49" charset="0"/>
              </a:rPr>
              <a:t>ecx	# r-&gt;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</a:rPr>
              <a:t> 0(,%ecx,4),%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# 4*(r-&gt;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</a:rPr>
              <a:t> 4(%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# r+4+4*(r-&gt;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%eax,16(%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)	# Update r-&gt;p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998788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set_p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rec *r)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r-&gt;p =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&amp;r-&gt;a[r-&gt;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 Prompt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3160" y="1584325"/>
            <a:ext cx="2532063" cy="20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=198841183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=198261801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=198269672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Registers</a:t>
            </a:r>
            <a:endParaRPr lang="en-US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324821" y="3363558"/>
            <a:ext cx="137591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Return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</a:t>
            </a:r>
            <a:r>
              <a:rPr lang="en-US" sz="1800" dirty="0" err="1" smtClean="0">
                <a:latin typeface="Calibri" pitchFamily="34" charset="0"/>
              </a:rPr>
              <a:t>ddr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324821" y="3973158"/>
            <a:ext cx="1371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Saved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egisters</a:t>
            </a:r>
            <a:endParaRPr lang="en-US" sz="1800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+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Local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v</a:t>
            </a:r>
            <a:r>
              <a:rPr lang="en-US" sz="1800" dirty="0" smtClean="0">
                <a:latin typeface="Calibri" pitchFamily="34" charset="0"/>
              </a:rPr>
              <a:t>ariables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324821" y="5787159"/>
            <a:ext cx="1371600" cy="73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uild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324821" y="1382358"/>
            <a:ext cx="1375918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324821" y="3668358"/>
            <a:ext cx="1371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Old %</a:t>
            </a:r>
            <a:r>
              <a:rPr lang="en-US" sz="1800" dirty="0" err="1">
                <a:latin typeface="Calibri" pitchFamily="34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324821" y="2753958"/>
            <a:ext cx="137591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Arguments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132900" y="2213001"/>
            <a:ext cx="78393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Frame</a:t>
            </a:r>
          </a:p>
        </p:txBody>
      </p:sp>
      <p:sp>
        <p:nvSpPr>
          <p:cNvPr id="10" name="AutoShape 16"/>
          <p:cNvSpPr>
            <a:spLocks/>
          </p:cNvSpPr>
          <p:nvPr/>
        </p:nvSpPr>
        <p:spPr bwMode="auto">
          <a:xfrm>
            <a:off x="5993033" y="1382358"/>
            <a:ext cx="228600" cy="2286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Line 1037"/>
          <p:cNvSpPr>
            <a:spLocks noChangeShapeType="1"/>
          </p:cNvSpPr>
          <p:nvPr/>
        </p:nvSpPr>
        <p:spPr bwMode="auto">
          <a:xfrm>
            <a:off x="5916833" y="3819877"/>
            <a:ext cx="2807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4419600" y="3629498"/>
            <a:ext cx="15515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Line 1037"/>
          <p:cNvSpPr>
            <a:spLocks noChangeShapeType="1"/>
          </p:cNvSpPr>
          <p:nvPr/>
        </p:nvSpPr>
        <p:spPr bwMode="auto">
          <a:xfrm>
            <a:off x="5916833" y="6453100"/>
            <a:ext cx="290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4493384" y="6262633"/>
            <a:ext cx="14777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539527" y="2433918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%eax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539527" y="2811352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%edx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39527" y="3188786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%ecx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539527" y="3566220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%ebx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539527" y="3943654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%esi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539527" y="4321088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%edi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539527" y="4698522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%esp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39527" y="5075959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23" name="AutoShape 12"/>
          <p:cNvSpPr>
            <a:spLocks/>
          </p:cNvSpPr>
          <p:nvPr/>
        </p:nvSpPr>
        <p:spPr bwMode="auto">
          <a:xfrm>
            <a:off x="2082327" y="2433918"/>
            <a:ext cx="304800" cy="1114314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AutoShape 13"/>
          <p:cNvSpPr>
            <a:spLocks/>
          </p:cNvSpPr>
          <p:nvPr/>
        </p:nvSpPr>
        <p:spPr bwMode="auto">
          <a:xfrm>
            <a:off x="2082327" y="3566220"/>
            <a:ext cx="304800" cy="1092738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2082327" y="4674676"/>
            <a:ext cx="304800" cy="735524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89282" y="2808642"/>
            <a:ext cx="122465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Caller-save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850622" y="3908626"/>
            <a:ext cx="1263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259213" y="4836601"/>
            <a:ext cx="85472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Special</a:t>
            </a:r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200" y="1764268"/>
          <a:ext cx="806767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0504" y="1611868"/>
            <a:ext cx="132228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CPU Seconds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10370" y="5345668"/>
            <a:ext cx="135223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String Length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how numbers are represented in modern computers</a:t>
            </a:r>
          </a:p>
          <a:p>
            <a:pPr lvl="1"/>
            <a:r>
              <a:rPr lang="en-US" dirty="0" smtClean="0"/>
              <a:t>And the inner workings of arithmetic!</a:t>
            </a:r>
          </a:p>
          <a:p>
            <a:pPr lvl="2"/>
            <a:endParaRPr lang="en-US" dirty="0"/>
          </a:p>
          <a:p>
            <a:r>
              <a:rPr lang="en-US" dirty="0" smtClean="0"/>
              <a:t>Read and work with Intel x86 and x86_64 assembly language</a:t>
            </a:r>
          </a:p>
          <a:p>
            <a:pPr lvl="2"/>
            <a:endParaRPr lang="en-US" dirty="0"/>
          </a:p>
          <a:p>
            <a:r>
              <a:rPr lang="en-US" dirty="0" smtClean="0"/>
              <a:t>Understand how C compiles to machine code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Understand how modern computers work</a:t>
            </a:r>
          </a:p>
          <a:p>
            <a:pPr lvl="1"/>
            <a:r>
              <a:rPr lang="en-US" dirty="0" smtClean="0"/>
              <a:t>At 2000-level course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8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3" name="Group 108"/>
          <p:cNvGraphicFramePr>
            <a:graphicFrameLocks noGrp="1"/>
          </p:cNvGraphicFramePr>
          <p:nvPr/>
        </p:nvGraphicFramePr>
        <p:xfrm>
          <a:off x="474157" y="1752600"/>
          <a:ext cx="3124201" cy="11652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39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Machine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Nocona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Core 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15.5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7906" y="1374893"/>
            <a:ext cx="327044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defRPr/>
            </a:pPr>
            <a:r>
              <a:rPr lang="en-US" sz="1800" kern="0" dirty="0">
                <a:latin typeface="Calibri" pitchFamily="34" charset="0"/>
              </a:rPr>
              <a:t>Cycles </a:t>
            </a:r>
            <a:r>
              <a:rPr lang="en-US" sz="1800" kern="0" dirty="0" smtClean="0">
                <a:latin typeface="Calibri" pitchFamily="34" charset="0"/>
              </a:rPr>
              <a:t>per element (or per </a:t>
            </a:r>
            <a:r>
              <a:rPr lang="en-US" sz="1800" kern="0" dirty="0" err="1" smtClean="0">
                <a:latin typeface="Calibri" pitchFamily="34" charset="0"/>
              </a:rPr>
              <a:t>mult</a:t>
            </a:r>
            <a:r>
              <a:rPr lang="en-US" sz="1800" kern="0" dirty="0" smtClean="0">
                <a:latin typeface="Calibri" pitchFamily="34" charset="0"/>
              </a:rPr>
              <a:t>)</a:t>
            </a:r>
            <a:endParaRPr lang="en-US" sz="1800" kern="0" dirty="0">
              <a:latin typeface="Calibri" pitchFamily="34" charset="0"/>
            </a:endParaRPr>
          </a:p>
        </p:txBody>
      </p:sp>
      <p:graphicFrame>
        <p:nvGraphicFramePr>
          <p:cNvPr id="5" name="Group 108"/>
          <p:cNvGraphicFramePr>
            <a:graphicFrameLocks noGrp="1"/>
          </p:cNvGraphicFramePr>
          <p:nvPr/>
        </p:nvGraphicFramePr>
        <p:xfrm>
          <a:off x="4267200" y="1717675"/>
          <a:ext cx="4413624" cy="19399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Float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combine4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unroll2-ra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bound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096" y="3962400"/>
            <a:ext cx="820666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8953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i="1" kern="0" dirty="0" smtClean="0">
                <a:solidFill>
                  <a:srgbClr val="C00000"/>
                </a:solidFill>
                <a:latin typeface="Calibri" pitchFamily="34" charset="0"/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Load / Store	5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Integer Multiply	10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Integer/Long Divide	36/106	36/106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Multiply	7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Add	5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Single/Double FP Divide	32/46	32/46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Boxes/areas:</a:t>
            </a:r>
          </a:p>
          <a:p>
            <a:pPr lvl="1"/>
            <a:r>
              <a:rPr lang="en-US" dirty="0" smtClean="0"/>
              <a:t>Assembly, memory, …</a:t>
            </a:r>
          </a:p>
          <a:p>
            <a:pPr lvl="1"/>
            <a:r>
              <a:rPr lang="en-US" dirty="0" smtClean="0"/>
              <a:t>Linux, memory, …</a:t>
            </a:r>
          </a:p>
          <a:p>
            <a:pPr lvl="1"/>
            <a:r>
              <a:rPr lang="en-US" dirty="0" smtClean="0"/>
              <a:t>Code, …</a:t>
            </a:r>
          </a:p>
          <a:p>
            <a:pPr lvl="1"/>
            <a:r>
              <a:rPr lang="en-US" dirty="0" smtClean="0"/>
              <a:t>Code, registers, …</a:t>
            </a:r>
          </a:p>
          <a:p>
            <a:pPr lvl="1"/>
            <a:r>
              <a:rPr lang="en-US" dirty="0" smtClean="0"/>
              <a:t>Registers, …</a:t>
            </a:r>
          </a:p>
          <a:p>
            <a:pPr lvl="1"/>
            <a:r>
              <a:rPr lang="en-US" dirty="0" smtClean="0"/>
              <a:t>Memory, …</a:t>
            </a:r>
          </a:p>
          <a:p>
            <a:pPr lvl="1"/>
            <a:r>
              <a:rPr lang="en-US" dirty="0" smtClean="0"/>
              <a:t>Memory,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Occasionally, use darker versions of above colors</a:t>
            </a:r>
          </a:p>
          <a:p>
            <a:r>
              <a:rPr lang="en-US" dirty="0" smtClean="0"/>
              <a:t>Text: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Emphasizing</a:t>
            </a:r>
            <a:r>
              <a:rPr lang="en-US" dirty="0" smtClean="0"/>
              <a:t> something in the text</a:t>
            </a:r>
          </a:p>
          <a:p>
            <a:pPr lvl="1"/>
            <a:r>
              <a:rPr lang="en-US" dirty="0" smtClean="0">
                <a:solidFill>
                  <a:srgbClr val="990000"/>
                </a:solidFill>
              </a:rPr>
              <a:t>Comments</a:t>
            </a:r>
            <a:r>
              <a:rPr lang="en-US" dirty="0" smtClean="0"/>
              <a:t> inside yellow code boxes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62400" y="2489200"/>
            <a:ext cx="1645920" cy="304800"/>
          </a:xfrm>
          <a:prstGeom prst="rect">
            <a:avLst/>
          </a:prstGeom>
          <a:solidFill>
            <a:srgbClr val="F1EF9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962400" y="2857500"/>
            <a:ext cx="1645920" cy="304800"/>
          </a:xfrm>
          <a:prstGeom prst="rect">
            <a:avLst/>
          </a:prstGeom>
          <a:solidFill>
            <a:srgbClr val="CFEFC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62400" y="3225800"/>
            <a:ext cx="1645920" cy="304800"/>
          </a:xfrm>
          <a:prstGeom prst="rect">
            <a:avLst/>
          </a:prstGeom>
          <a:solidFill>
            <a:srgbClr val="F0C2C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962400" y="3594100"/>
            <a:ext cx="1645920" cy="304800"/>
          </a:xfrm>
          <a:prstGeom prst="rect">
            <a:avLst/>
          </a:prstGeom>
          <a:solidFill>
            <a:srgbClr val="D4D4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962400" y="1752600"/>
            <a:ext cx="1645920" cy="304800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962400" y="2120900"/>
            <a:ext cx="1645920" cy="304800"/>
          </a:xfrm>
          <a:prstGeom prst="rect">
            <a:avLst/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62400" y="3962400"/>
            <a:ext cx="1645920" cy="304800"/>
          </a:xfrm>
          <a:prstGeom prst="rect">
            <a:avLst/>
          </a:prstGeom>
          <a:solidFill>
            <a:srgbClr val="A8A8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Role within </a:t>
            </a:r>
            <a:r>
              <a:rPr lang="en-US" dirty="0" smtClean="0"/>
              <a:t>CS </a:t>
            </a:r>
            <a:r>
              <a:rPr lang="en-US" dirty="0"/>
              <a:t>Curriculum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3" name="Rectangle 16"/>
          <p:cNvSpPr>
            <a:spLocks/>
          </p:cNvSpPr>
          <p:nvPr/>
        </p:nvSpPr>
        <p:spPr bwMode="auto">
          <a:xfrm>
            <a:off x="2269067" y="1508317"/>
            <a:ext cx="1371600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CS-2301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 </a:t>
            </a:r>
            <a:r>
              <a:rPr lang="en-US" sz="14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Prog</a:t>
            </a: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. for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non-majors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5" name="Rectangle 16"/>
          <p:cNvSpPr>
            <a:spLocks/>
          </p:cNvSpPr>
          <p:nvPr/>
        </p:nvSpPr>
        <p:spPr bwMode="auto">
          <a:xfrm>
            <a:off x="3877734" y="2422717"/>
            <a:ext cx="1371600" cy="673100"/>
          </a:xfrm>
          <a:prstGeom prst="rect">
            <a:avLst/>
          </a:prstGeom>
          <a:solidFill>
            <a:srgbClr val="990000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FFFF99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CS-2011</a:t>
            </a:r>
            <a:br>
              <a:rPr lang="en-US" sz="1400" dirty="0" smtClean="0">
                <a:solidFill>
                  <a:srgbClr val="FFFF99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rgbClr val="FFFF99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Machine Org &amp;</a:t>
            </a:r>
            <a:br>
              <a:rPr lang="en-US" sz="1400" dirty="0" smtClean="0">
                <a:solidFill>
                  <a:srgbClr val="FFFF99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rgbClr val="FFFF99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Assembly Lang.</a:t>
            </a:r>
            <a:endParaRPr lang="en-US" sz="1400" dirty="0">
              <a:solidFill>
                <a:srgbClr val="FFFF99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6" name="Rectangle 16"/>
          <p:cNvSpPr>
            <a:spLocks/>
          </p:cNvSpPr>
          <p:nvPr/>
        </p:nvSpPr>
        <p:spPr bwMode="auto">
          <a:xfrm>
            <a:off x="3877734" y="3543830"/>
            <a:ext cx="1371600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CS-3013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Operating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Systems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7" name="Rectangle 16"/>
          <p:cNvSpPr>
            <a:spLocks/>
          </p:cNvSpPr>
          <p:nvPr/>
        </p:nvSpPr>
        <p:spPr bwMode="auto">
          <a:xfrm>
            <a:off x="2269067" y="3543830"/>
            <a:ext cx="1371600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CS-3516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Computer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Networks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8" name="Rectangle 16"/>
          <p:cNvSpPr>
            <a:spLocks/>
          </p:cNvSpPr>
          <p:nvPr/>
        </p:nvSpPr>
        <p:spPr bwMode="auto">
          <a:xfrm>
            <a:off x="3877734" y="4676584"/>
            <a:ext cx="1371600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CS-4513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Distributed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Systems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9" name="Rectangle 16"/>
          <p:cNvSpPr>
            <a:spLocks/>
          </p:cNvSpPr>
          <p:nvPr/>
        </p:nvSpPr>
        <p:spPr bwMode="auto">
          <a:xfrm>
            <a:off x="2269067" y="4676584"/>
            <a:ext cx="1371600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CS-4516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Advanced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Networks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40" name="Rectangle 16"/>
          <p:cNvSpPr>
            <a:spLocks/>
          </p:cNvSpPr>
          <p:nvPr/>
        </p:nvSpPr>
        <p:spPr bwMode="auto">
          <a:xfrm>
            <a:off x="5503334" y="4676584"/>
            <a:ext cx="1371600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CS-4515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Computer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Architecture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430540" y="1715029"/>
            <a:ext cx="265987" cy="259675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 smtClean="0"/>
              <a:t>OR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33" idx="3"/>
            <a:endCxn id="3" idx="2"/>
          </p:cNvCxnSpPr>
          <p:nvPr/>
        </p:nvCxnSpPr>
        <p:spPr bwMode="auto">
          <a:xfrm>
            <a:off x="3640667" y="1844867"/>
            <a:ext cx="78987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4696527" y="1844866"/>
            <a:ext cx="78987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34" name="Rectangle 16"/>
          <p:cNvSpPr>
            <a:spLocks/>
          </p:cNvSpPr>
          <p:nvPr/>
        </p:nvSpPr>
        <p:spPr bwMode="auto">
          <a:xfrm>
            <a:off x="5469467" y="1508317"/>
            <a:ext cx="1371600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CS-2303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 </a:t>
            </a:r>
            <a:r>
              <a:rPr lang="en-US" sz="14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Prog</a:t>
            </a: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.</a:t>
            </a:r>
            <a:b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Concepts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cxnSp>
        <p:nvCxnSpPr>
          <p:cNvPr id="9" name="Straight Arrow Connector 8"/>
          <p:cNvCxnSpPr>
            <a:stCxn id="3" idx="4"/>
            <a:endCxn id="35" idx="0"/>
          </p:cNvCxnSpPr>
          <p:nvPr/>
        </p:nvCxnSpPr>
        <p:spPr bwMode="auto">
          <a:xfrm>
            <a:off x="4563534" y="1974704"/>
            <a:ext cx="0" cy="4480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563533" y="3095817"/>
            <a:ext cx="0" cy="4480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50" name="Straight Arrow Connector 49"/>
          <p:cNvCxnSpPr>
            <a:endCxn id="38" idx="0"/>
          </p:cNvCxnSpPr>
          <p:nvPr/>
        </p:nvCxnSpPr>
        <p:spPr bwMode="auto">
          <a:xfrm>
            <a:off x="4563534" y="4216930"/>
            <a:ext cx="0" cy="45965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endCxn id="37" idx="0"/>
          </p:cNvCxnSpPr>
          <p:nvPr/>
        </p:nvCxnSpPr>
        <p:spPr bwMode="auto">
          <a:xfrm rot="10800000" flipV="1">
            <a:off x="2954867" y="2270316"/>
            <a:ext cx="1608666" cy="1273513"/>
          </a:xfrm>
          <a:prstGeom prst="bentConnector2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9" name="Elbow Connector 18"/>
          <p:cNvCxnSpPr/>
          <p:nvPr/>
        </p:nvCxnSpPr>
        <p:spPr bwMode="auto">
          <a:xfrm rot="10800000" flipV="1">
            <a:off x="3259667" y="4403916"/>
            <a:ext cx="1298576" cy="272667"/>
          </a:xfrm>
          <a:prstGeom prst="bentConnector3">
            <a:avLst>
              <a:gd name="adj1" fmla="val 99878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2954867" y="4228571"/>
            <a:ext cx="0" cy="4480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69" name="Elbow Connector 68"/>
          <p:cNvCxnSpPr/>
          <p:nvPr/>
        </p:nvCxnSpPr>
        <p:spPr bwMode="auto">
          <a:xfrm rot="10800000" flipH="1" flipV="1">
            <a:off x="4558243" y="4403917"/>
            <a:ext cx="1298576" cy="272667"/>
          </a:xfrm>
          <a:prstGeom prst="bentConnector3">
            <a:avLst>
              <a:gd name="adj1" fmla="val 99878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endCxn id="40" idx="0"/>
          </p:cNvCxnSpPr>
          <p:nvPr/>
        </p:nvCxnSpPr>
        <p:spPr bwMode="auto">
          <a:xfrm>
            <a:off x="4558243" y="3260917"/>
            <a:ext cx="1630891" cy="1415667"/>
          </a:xfrm>
          <a:prstGeom prst="bentConnector2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4536102" y="4374177"/>
            <a:ext cx="54864" cy="5486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perspective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Most Systems Courses are Builder-Centric</a:t>
            </a:r>
          </a:p>
          <a:p>
            <a:pPr lvl="1"/>
            <a:r>
              <a:rPr lang="en-US" smtClean="0"/>
              <a:t>Computer Architecture</a:t>
            </a:r>
          </a:p>
          <a:p>
            <a:pPr lvl="2"/>
            <a:r>
              <a:rPr lang="en-US" smtClean="0"/>
              <a:t>Design pipelined processor in Verilog</a:t>
            </a:r>
          </a:p>
          <a:p>
            <a:pPr lvl="1"/>
            <a:r>
              <a:rPr lang="en-US" smtClean="0"/>
              <a:t>Operating Systems</a:t>
            </a:r>
          </a:p>
          <a:p>
            <a:pPr lvl="2"/>
            <a:r>
              <a:rPr lang="en-US" smtClean="0"/>
              <a:t>Implement large portions of operating system</a:t>
            </a:r>
          </a:p>
          <a:p>
            <a:pPr lvl="1"/>
            <a:r>
              <a:rPr lang="en-US" smtClean="0"/>
              <a:t>Compilers</a:t>
            </a:r>
          </a:p>
          <a:p>
            <a:pPr lvl="2"/>
            <a:r>
              <a:rPr lang="en-US" smtClean="0"/>
              <a:t>Write compiler for simple language</a:t>
            </a:r>
          </a:p>
          <a:p>
            <a:pPr lvl="1"/>
            <a:r>
              <a:rPr lang="en-US" smtClean="0"/>
              <a:t>Networking</a:t>
            </a:r>
          </a:p>
          <a:p>
            <a:pPr lvl="2"/>
            <a:r>
              <a:rPr lang="en-US" smtClean="0"/>
              <a:t>Implement and simulate network protocols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perspective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course is programmer-centric</a:t>
            </a:r>
          </a:p>
          <a:p>
            <a:pPr lvl="1"/>
            <a:r>
              <a:rPr lang="en-US" dirty="0" smtClean="0"/>
              <a:t>Purpose is to show how by knowing more about the underlying system, one can be more effective as a programmer</a:t>
            </a:r>
          </a:p>
          <a:p>
            <a:pPr lvl="1"/>
            <a:r>
              <a:rPr lang="en-US" dirty="0" smtClean="0"/>
              <a:t>Enable you to</a:t>
            </a:r>
          </a:p>
          <a:p>
            <a:pPr lvl="2"/>
            <a:r>
              <a:rPr lang="en-US" dirty="0" smtClean="0"/>
              <a:t>Write programs that are more reliable and efficient</a:t>
            </a:r>
          </a:p>
          <a:p>
            <a:pPr lvl="2"/>
            <a:r>
              <a:rPr lang="en-US" dirty="0" smtClean="0"/>
              <a:t>Incorporate features that require hooks into OS</a:t>
            </a:r>
          </a:p>
          <a:p>
            <a:pPr lvl="3"/>
            <a:r>
              <a:rPr lang="en-US" dirty="0" smtClean="0"/>
              <a:t>E.g., concurrency, signal handlers</a:t>
            </a:r>
          </a:p>
          <a:p>
            <a:pPr lvl="1"/>
            <a:r>
              <a:rPr lang="en-US" dirty="0" smtClean="0"/>
              <a:t>Not just a course for dedicated hackers</a:t>
            </a:r>
          </a:p>
          <a:p>
            <a:pPr lvl="2"/>
            <a:r>
              <a:rPr lang="en-US" dirty="0" smtClean="0"/>
              <a:t>We bring out the hidden hacker in everyone</a:t>
            </a:r>
          </a:p>
          <a:p>
            <a:pPr lvl="1"/>
            <a:r>
              <a:rPr lang="en-US" dirty="0" smtClean="0"/>
              <a:t>We cover material in this course that you won’t see elsewhere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Course components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10000"/>
          </a:bodyPr>
          <a:lstStyle/>
          <a:p>
            <a:r>
              <a:rPr lang="en-US" dirty="0"/>
              <a:t>Lectures</a:t>
            </a:r>
          </a:p>
          <a:p>
            <a:pPr marL="552450" lvl="1"/>
            <a:r>
              <a:rPr lang="en-US" dirty="0"/>
              <a:t>Higher level </a:t>
            </a:r>
            <a:r>
              <a:rPr lang="en-US" dirty="0" smtClean="0"/>
              <a:t>concepts, applied concepts, clarifications of texts, etc.</a:t>
            </a:r>
            <a:endParaRPr lang="en-US" dirty="0"/>
          </a:p>
          <a:p>
            <a:r>
              <a:rPr lang="en-US" dirty="0" smtClean="0"/>
              <a:t>Labs (i.e., programming) projects — 4</a:t>
            </a:r>
            <a:endParaRPr lang="en-US" dirty="0"/>
          </a:p>
          <a:p>
            <a:pPr marL="552450" lvl="1"/>
            <a:r>
              <a:rPr lang="en-US" dirty="0"/>
              <a:t>The heart of the </a:t>
            </a:r>
            <a:r>
              <a:rPr lang="en-US" dirty="0" smtClean="0"/>
              <a:t>course</a:t>
            </a:r>
          </a:p>
          <a:p>
            <a:pPr marL="552450" lvl="1"/>
            <a:r>
              <a:rPr lang="en-US" dirty="0" smtClean="0"/>
              <a:t>1-2 weeks </a:t>
            </a:r>
            <a:r>
              <a:rPr lang="en-US" dirty="0"/>
              <a:t>each</a:t>
            </a:r>
          </a:p>
          <a:p>
            <a:pPr marL="552450" lvl="1"/>
            <a:r>
              <a:rPr lang="en-US" dirty="0"/>
              <a:t>Provide in-depth understanding of an aspect of systems</a:t>
            </a:r>
          </a:p>
          <a:p>
            <a:pPr marL="552450" lvl="1"/>
            <a:r>
              <a:rPr lang="en-US" dirty="0"/>
              <a:t>Programming and measurement</a:t>
            </a:r>
          </a:p>
          <a:p>
            <a:r>
              <a:rPr lang="en-US" dirty="0" smtClean="0"/>
              <a:t>Recitation sessions</a:t>
            </a:r>
          </a:p>
          <a:p>
            <a:pPr marL="552450" lvl="1"/>
            <a:r>
              <a:rPr lang="en-US" dirty="0" smtClean="0"/>
              <a:t>Get started on Lab projects</a:t>
            </a:r>
          </a:p>
          <a:p>
            <a:pPr marL="552450" lvl="1"/>
            <a:r>
              <a:rPr lang="en-US" dirty="0" smtClean="0"/>
              <a:t>Work through problems and details interactively</a:t>
            </a:r>
            <a:endParaRPr lang="en-US" dirty="0"/>
          </a:p>
          <a:p>
            <a:r>
              <a:rPr lang="en-US" dirty="0" smtClean="0"/>
              <a:t>Weekly quizzes (5 small </a:t>
            </a:r>
            <a:r>
              <a:rPr lang="en-US" dirty="0"/>
              <a:t>+ </a:t>
            </a:r>
            <a:r>
              <a:rPr lang="en-US" dirty="0" smtClean="0"/>
              <a:t>1 medium)</a:t>
            </a:r>
            <a:endParaRPr lang="en-US" dirty="0"/>
          </a:p>
          <a:p>
            <a:pPr marL="552450" lvl="1"/>
            <a:r>
              <a:rPr lang="en-US" dirty="0"/>
              <a:t>Test your understanding of concepts &amp; mathematical </a:t>
            </a:r>
            <a:r>
              <a:rPr lang="en-US" dirty="0" smtClean="0"/>
              <a:t>principles</a:t>
            </a:r>
          </a:p>
          <a:p>
            <a:pPr marL="552450" lvl="1"/>
            <a:r>
              <a:rPr lang="en-US" dirty="0" smtClean="0"/>
              <a:t>Work out problems from textbook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53</TotalTime>
  <Words>2737</Words>
  <Application>Microsoft Office PowerPoint</Application>
  <PresentationFormat>On-screen Show (4:3)</PresentationFormat>
  <Paragraphs>749</Paragraphs>
  <Slides>51</Slides>
  <Notes>50</Notes>
  <HiddenSlides>13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ＭＳ Ｐゴシック</vt:lpstr>
      <vt:lpstr>Arial</vt:lpstr>
      <vt:lpstr>Arial Narrow</vt:lpstr>
      <vt:lpstr>Calibri</vt:lpstr>
      <vt:lpstr>Calibri Italic</vt:lpstr>
      <vt:lpstr>Courier New</vt:lpstr>
      <vt:lpstr>Garamond</vt:lpstr>
      <vt:lpstr>Times New Roman</vt:lpstr>
      <vt:lpstr>Wingdings</vt:lpstr>
      <vt:lpstr>Wingdings 2</vt:lpstr>
      <vt:lpstr>Zapf Dingbats</vt:lpstr>
      <vt:lpstr>Template</vt:lpstr>
      <vt:lpstr>CS-2011 — Machine Organization and Assembly Language</vt:lpstr>
      <vt:lpstr>Overview</vt:lpstr>
      <vt:lpstr>Two Tantalizing Problems</vt:lpstr>
      <vt:lpstr>Computer Arithmetic</vt:lpstr>
      <vt:lpstr>This course</vt:lpstr>
      <vt:lpstr>Role within CS Curriculum</vt:lpstr>
      <vt:lpstr>Course perspective</vt:lpstr>
      <vt:lpstr>Course perspective (continued)</vt:lpstr>
      <vt:lpstr>Course components</vt:lpstr>
      <vt:lpstr>Lab rationale </vt:lpstr>
      <vt:lpstr>More About This Course</vt:lpstr>
      <vt:lpstr>More About This Course (continued)</vt:lpstr>
      <vt:lpstr>More About This Course (continued)</vt:lpstr>
      <vt:lpstr>Logistics</vt:lpstr>
      <vt:lpstr>Logistics (continued)</vt:lpstr>
      <vt:lpstr>Questions?</vt:lpstr>
      <vt:lpstr>Textbooks</vt:lpstr>
      <vt:lpstr>Textbooks (continued) </vt:lpstr>
      <vt:lpstr>Custom 3rd edition (chapters 1, 2, 3 and 5, 6, 7)</vt:lpstr>
      <vt:lpstr>Tomorrow’s Recitation Session</vt:lpstr>
      <vt:lpstr>TAs and SAs</vt:lpstr>
      <vt:lpstr>Teaching staff</vt:lpstr>
      <vt:lpstr>Reading Assignment — Chapter 1 of Bryant and O’Hallaron</vt:lpstr>
      <vt:lpstr>Grading</vt:lpstr>
      <vt:lpstr>Getting Help </vt:lpstr>
      <vt:lpstr>Getting Help </vt:lpstr>
      <vt:lpstr>Ground Rule #1</vt:lpstr>
      <vt:lpstr>Ground Rule #2</vt:lpstr>
      <vt:lpstr>Names and Faces</vt:lpstr>
      <vt:lpstr>Policies: Assignments (Labs) And Exams</vt:lpstr>
      <vt:lpstr>Facilities</vt:lpstr>
      <vt:lpstr>Timeliness</vt:lpstr>
      <vt:lpstr>WPI Honesty Policy</vt:lpstr>
      <vt:lpstr>WPI Honesty Policy (continued)</vt:lpstr>
      <vt:lpstr>Unauthorized hacking</vt:lpstr>
      <vt:lpstr>Note on Quizzes</vt:lpstr>
      <vt:lpstr>Topics for this course</vt:lpstr>
      <vt:lpstr>Questions?</vt:lpstr>
      <vt:lpstr>On the Design</vt:lpstr>
      <vt:lpstr>System-Level I/O  CS-2011: Introduction to Machine Organization and Assembly Language  14th Lecture, Oct. 12, 2010</vt:lpstr>
      <vt:lpstr>Today</vt:lpstr>
      <vt:lpstr>Style for Figure Labels</vt:lpstr>
      <vt:lpstr>Style for Code</vt:lpstr>
      <vt:lpstr>Style for Code and Alternative Code</vt:lpstr>
      <vt:lpstr>Style for Assembly Code: Version I</vt:lpstr>
      <vt:lpstr>Style for Assembly Code: Version II</vt:lpstr>
      <vt:lpstr>Linux Command Prompt</vt:lpstr>
      <vt:lpstr>Stack and Registers</vt:lpstr>
      <vt:lpstr>Bar Plot</vt:lpstr>
      <vt:lpstr>Tables</vt:lpstr>
      <vt:lpstr>Color Palette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1, Introduction to the course</dc:title>
  <dc:creator>Hugh C. Lauer</dc:creator>
  <dc:description>Redesign of slides created by Randal E. Bryant and David R. O'Hallaron</dc:description>
  <cp:lastModifiedBy>Hugh C. Lauer</cp:lastModifiedBy>
  <cp:revision>6</cp:revision>
  <cp:lastPrinted>1999-09-20T15:19:18Z</cp:lastPrinted>
  <dcterms:created xsi:type="dcterms:W3CDTF">2017-10-23T18:29:31Z</dcterms:created>
  <dcterms:modified xsi:type="dcterms:W3CDTF">2017-10-23T19:23:29Z</dcterms:modified>
</cp:coreProperties>
</file>