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9" r:id="rId14"/>
    <p:sldId id="628" r:id="rId15"/>
  </p:sldIdLst>
  <p:sldSz cx="9144000" cy="6858000" type="screen4x3"/>
  <p:notesSz cx="7302500" cy="95869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88" d="100"/>
          <a:sy n="88" d="100"/>
        </p:scale>
        <p:origin x="510" y="108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3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4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011.cs.wpi.edu:1521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011.cs.wpi.edu:15213/scorebo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Lab Project #2: </a:t>
            </a:r>
            <a:r>
              <a:rPr lang="en-US" b="0" dirty="0" err="1" smtClean="0"/>
              <a:t>Bomblab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313918" y="6615856"/>
            <a:ext cx="516167" cy="153888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Bomblab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learning exercise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Study the assembly code</a:t>
            </a:r>
          </a:p>
          <a:p>
            <a:pPr lvl="2"/>
            <a:endParaRPr lang="en-US" dirty="0"/>
          </a:p>
          <a:p>
            <a:r>
              <a:rPr lang="en-US" dirty="0" smtClean="0"/>
              <a:t>Bryant &amp; O’Hallaron — Chapter 3</a:t>
            </a:r>
          </a:p>
          <a:p>
            <a:pPr lvl="1"/>
            <a:r>
              <a:rPr lang="en-US" dirty="0" smtClean="0"/>
              <a:t>Reverse engineer the C code!</a:t>
            </a:r>
          </a:p>
          <a:p>
            <a:pPr lvl="1"/>
            <a:r>
              <a:rPr lang="en-US" dirty="0" smtClean="0"/>
              <a:t>A little bit of each kind of C statement</a:t>
            </a:r>
          </a:p>
          <a:p>
            <a:pPr lvl="2"/>
            <a:endParaRPr lang="en-US" dirty="0"/>
          </a:p>
          <a:p>
            <a:r>
              <a:rPr lang="en-US" dirty="0" smtClean="0"/>
              <a:t>Setting breakpoints</a:t>
            </a:r>
          </a:p>
          <a:p>
            <a:r>
              <a:rPr lang="en-US" dirty="0" smtClean="0"/>
              <a:t>Single step through the assembly code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stepi</a:t>
            </a:r>
            <a:r>
              <a:rPr lang="en-US" dirty="0" smtClean="0"/>
              <a:t> — one </a:t>
            </a:r>
            <a:r>
              <a:rPr lang="en-US" i="1" dirty="0" smtClean="0"/>
              <a:t>machine</a:t>
            </a:r>
            <a:r>
              <a:rPr lang="en-US" dirty="0" smtClean="0"/>
              <a:t> instruction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nexti</a:t>
            </a:r>
            <a:r>
              <a:rPr lang="en-US" dirty="0" smtClean="0"/>
              <a:t> — same as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stepi</a:t>
            </a:r>
            <a:r>
              <a:rPr lang="en-US" dirty="0" smtClean="0"/>
              <a:t> but skips over function calls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disassemble</a:t>
            </a:r>
            <a:r>
              <a:rPr lang="en-US" dirty="0" smtClean="0"/>
              <a:t> — dump out a fragment of machine code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examine</a:t>
            </a:r>
            <a:r>
              <a:rPr lang="en-US" dirty="0" smtClean="0"/>
              <a:t> — look at an area of memory (pointed to be a register)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recommend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Debugger with graphic </a:t>
            </a:r>
            <a:r>
              <a:rPr lang="en-US" dirty="0"/>
              <a:t>user interface</a:t>
            </a:r>
          </a:p>
          <a:p>
            <a:pPr lvl="2"/>
            <a:endParaRPr lang="en-US" dirty="0"/>
          </a:p>
          <a:p>
            <a:r>
              <a:rPr lang="en-US" dirty="0"/>
              <a:t>Can see multiple pieces of information at the same time in separate windows</a:t>
            </a:r>
          </a:p>
          <a:p>
            <a:pPr lvl="1"/>
            <a:r>
              <a:rPr lang="en-US" dirty="0"/>
              <a:t>Automatically </a:t>
            </a:r>
            <a:r>
              <a:rPr lang="en-US" dirty="0" smtClean="0"/>
              <a:t>updates at every breakpoint or pause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Eclipse — open-source IDE</a:t>
            </a:r>
          </a:p>
          <a:p>
            <a:pPr lvl="1"/>
            <a:r>
              <a:rPr lang="en-US" dirty="0" smtClean="0"/>
              <a:t>Special facilities for debugging existing binaries</a:t>
            </a:r>
          </a:p>
          <a:p>
            <a:pPr lvl="1"/>
            <a:r>
              <a:rPr lang="en-US" dirty="0" smtClean="0"/>
              <a:t>Register and disassembly windows</a:t>
            </a:r>
          </a:p>
          <a:p>
            <a:pPr lvl="1"/>
            <a:r>
              <a:rPr lang="en-US" dirty="0" smtClean="0"/>
              <a:t>Already installed on course virtual machine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ddd</a:t>
            </a:r>
            <a:r>
              <a:rPr lang="en-US" dirty="0" smtClean="0"/>
              <a:t> — The Data Display Debugger</a:t>
            </a:r>
          </a:p>
          <a:p>
            <a:pPr lvl="1"/>
            <a:r>
              <a:rPr lang="en-US" i="1" dirty="0" smtClean="0"/>
              <a:t>Not </a:t>
            </a:r>
            <a:r>
              <a:rPr lang="en-US" dirty="0" smtClean="0"/>
              <a:t>installed on Virtual Machine</a:t>
            </a:r>
          </a:p>
          <a:p>
            <a:pPr lvl="1"/>
            <a:r>
              <a:rPr lang="en-US" dirty="0" smtClean="0"/>
              <a:t>Easy to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535" y="3337711"/>
            <a:ext cx="3134512" cy="400110"/>
          </a:xfrm>
          <a:prstGeom prst="rect">
            <a:avLst/>
          </a:prstGeom>
          <a:solidFill>
            <a:srgbClr val="F0C2C2"/>
          </a:solidFill>
          <a:ln>
            <a:solidFill>
              <a:srgbClr val="C5313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Both are front ends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 smtClean="0">
                <a:latin typeface="Calibri" pitchFamily="34" charset="0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8989" y="5410200"/>
            <a:ext cx="3142057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C5313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Not updated since 2007!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535" y="5833947"/>
            <a:ext cx="3134512" cy="707886"/>
          </a:xfrm>
          <a:prstGeom prst="rect">
            <a:avLst/>
          </a:prstGeom>
          <a:solidFill>
            <a:srgbClr val="A8A8EA"/>
          </a:solidFill>
          <a:ln>
            <a:solidFill>
              <a:srgbClr val="4646D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Optionally available with modern Linux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262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</a:t>
            </a:r>
            <a:r>
              <a:rPr lang="en-US" dirty="0" smtClean="0"/>
              <a:t>recommend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Nemiver</a:t>
            </a:r>
            <a:r>
              <a:rPr lang="en-US" dirty="0" smtClean="0"/>
              <a:t> — successor to DDD</a:t>
            </a:r>
          </a:p>
          <a:p>
            <a:pPr lvl="1"/>
            <a:r>
              <a:rPr lang="en-US" dirty="0" smtClean="0"/>
              <a:t>Professor has never used it seriously</a:t>
            </a:r>
          </a:p>
          <a:p>
            <a:pPr lvl="1"/>
            <a:r>
              <a:rPr lang="en-US" dirty="0" smtClean="0"/>
              <a:t>Full GUI debugging</a:t>
            </a:r>
          </a:p>
          <a:p>
            <a:pPr lvl="2"/>
            <a:endParaRPr lang="en-US" dirty="0"/>
          </a:p>
          <a:p>
            <a:r>
              <a:rPr lang="en-US" dirty="0" smtClean="0"/>
              <a:t>PEDA — </a:t>
            </a:r>
            <a:r>
              <a:rPr lang="en-US" i="1" u="sng" dirty="0" smtClean="0"/>
              <a:t>P</a:t>
            </a:r>
            <a:r>
              <a:rPr lang="en-US" i="1" dirty="0" smtClean="0"/>
              <a:t>ython </a:t>
            </a:r>
            <a:r>
              <a:rPr lang="en-US" u="sng" dirty="0" smtClean="0"/>
              <a:t>E</a:t>
            </a:r>
            <a:r>
              <a:rPr lang="en-US" dirty="0" smtClean="0"/>
              <a:t>xploit </a:t>
            </a:r>
            <a:r>
              <a:rPr lang="en-US" u="sng" dirty="0" smtClean="0"/>
              <a:t>D</a:t>
            </a:r>
            <a:r>
              <a:rPr lang="en-US" dirty="0" smtClean="0"/>
              <a:t>evelopment</a:t>
            </a:r>
          </a:p>
          <a:p>
            <a:pPr lvl="1"/>
            <a:r>
              <a:rPr lang="en-US" dirty="0" smtClean="0"/>
              <a:t>Introduced by Nilesh Patel, TA from 2015</a:t>
            </a:r>
          </a:p>
          <a:p>
            <a:pPr lvl="1"/>
            <a:r>
              <a:rPr lang="en-US" dirty="0" smtClean="0"/>
              <a:t>Plugin for GDB — friendlier display of registers, memory, disassembly of binary, etc.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“Old” </a:t>
            </a:r>
            <a:r>
              <a:rPr lang="en-US" i="1" dirty="0" smtClean="0"/>
              <a:t>versus</a:t>
            </a:r>
            <a:r>
              <a:rPr lang="en-US" dirty="0" smtClean="0"/>
              <a:t> “New” Bomblab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53782"/>
          </a:xfrm>
        </p:spPr>
        <p:txBody>
          <a:bodyPr>
            <a:normAutofit/>
          </a:bodyPr>
          <a:lstStyle/>
          <a:p>
            <a:r>
              <a:rPr lang="en-US" dirty="0" smtClean="0"/>
              <a:t>In spring 2016, WPI student created static solver for CMU’s </a:t>
            </a:r>
            <a:r>
              <a:rPr lang="en-US" dirty="0" err="1" smtClean="0"/>
              <a:t>bomblab</a:t>
            </a:r>
            <a:endParaRPr lang="en-US" dirty="0" smtClean="0"/>
          </a:p>
          <a:p>
            <a:pPr lvl="1"/>
            <a:r>
              <a:rPr lang="en-US" dirty="0" smtClean="0"/>
              <a:t>I.e., the “old” </a:t>
            </a:r>
            <a:r>
              <a:rPr lang="en-US" dirty="0" err="1" smtClean="0"/>
              <a:t>bomblab</a:t>
            </a:r>
            <a:endParaRPr lang="en-US" dirty="0" smtClean="0"/>
          </a:p>
          <a:p>
            <a:pPr lvl="1"/>
            <a:r>
              <a:rPr lang="en-US" dirty="0" smtClean="0"/>
              <a:t>Could read and print out solution for any bomb without ever executing it</a:t>
            </a:r>
          </a:p>
          <a:p>
            <a:pPr lvl="2"/>
            <a:endParaRPr lang="en-US" dirty="0"/>
          </a:p>
          <a:p>
            <a:r>
              <a:rPr lang="en-US" dirty="0" smtClean="0"/>
              <a:t>In 2016-17, MQP team created new version that forces execution of bomb</a:t>
            </a:r>
          </a:p>
          <a:p>
            <a:pPr lvl="1"/>
            <a:r>
              <a:rPr lang="en-US" dirty="0" smtClean="0"/>
              <a:t>I.e., you </a:t>
            </a:r>
            <a:r>
              <a:rPr lang="en-US" i="1" dirty="0" smtClean="0"/>
              <a:t>must</a:t>
            </a:r>
            <a:r>
              <a:rPr lang="en-US" dirty="0" smtClean="0"/>
              <a:t> use a debugger to solve bomb</a:t>
            </a:r>
          </a:p>
          <a:p>
            <a:pPr lvl="1"/>
            <a:r>
              <a:rPr lang="en-US" dirty="0" smtClean="0"/>
              <a:t>Successfully used in D-term 2017 under management of team</a:t>
            </a:r>
          </a:p>
          <a:p>
            <a:pPr lvl="1"/>
            <a:r>
              <a:rPr lang="en-US" dirty="0" smtClean="0"/>
              <a:t>Nicer server and web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1031" y="6065966"/>
            <a:ext cx="385285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Operationally, still very new!</a:t>
            </a:r>
            <a:endParaRPr lang="en-US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binary program compiled from </a:t>
            </a:r>
            <a:r>
              <a:rPr lang="en-US" i="1" dirty="0" smtClean="0"/>
              <a:t>C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Six phases</a:t>
            </a:r>
          </a:p>
          <a:p>
            <a:pPr lvl="2"/>
            <a:endParaRPr lang="en-US" dirty="0"/>
          </a:p>
          <a:p>
            <a:r>
              <a:rPr lang="en-US" dirty="0" smtClean="0"/>
              <a:t>Each phase expects a particular string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/>
          </a:p>
          <a:p>
            <a:r>
              <a:rPr lang="en-US" dirty="0"/>
              <a:t>Incorrect string causes bomb to “explode</a:t>
            </a:r>
            <a:r>
              <a:rPr lang="en-US" dirty="0" smtClean="0"/>
              <a:t>”</a:t>
            </a:r>
          </a:p>
          <a:p>
            <a:pPr lvl="2"/>
            <a:endParaRPr lang="en-US" dirty="0"/>
          </a:p>
          <a:p>
            <a:r>
              <a:rPr lang="en-US" dirty="0" smtClean="0"/>
              <a:t>Correct string “defuses” that phase, allows you to move on to next phase</a:t>
            </a:r>
          </a:p>
          <a:p>
            <a:pPr lvl="2"/>
            <a:endParaRPr lang="en-US" dirty="0"/>
          </a:p>
          <a:p>
            <a:r>
              <a:rPr lang="en-US" dirty="0" smtClean="0"/>
              <a:t>Increasing difficulty with each phase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59629" cy="49720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Bomblab</a:t>
            </a:r>
            <a:r>
              <a:rPr lang="en-US" dirty="0" smtClean="0"/>
              <a:t> server:–</a:t>
            </a:r>
          </a:p>
          <a:p>
            <a:pPr lvl="1"/>
            <a:r>
              <a:rPr lang="en-US" dirty="0" smtClean="0">
                <a:hlinkClick r:id="rId3"/>
              </a:rPr>
              <a:t>http://cs2011.cs.wpi.edu:15213/</a:t>
            </a:r>
            <a:r>
              <a:rPr lang="en-US" dirty="0" smtClean="0"/>
              <a:t> to download a new bomb </a:t>
            </a:r>
          </a:p>
          <a:p>
            <a:pPr lvl="1"/>
            <a:r>
              <a:rPr lang="en-US" dirty="0" smtClean="0">
                <a:hlinkClick r:id="rId4"/>
              </a:rPr>
              <a:t>http://cs2011.cs.wpi.edu:15213/scoreboard</a:t>
            </a:r>
            <a:r>
              <a:rPr lang="en-US" dirty="0" smtClean="0"/>
              <a:t>  to view progress</a:t>
            </a:r>
          </a:p>
          <a:p>
            <a:pPr lvl="2"/>
            <a:endParaRPr lang="en-US" dirty="0"/>
          </a:p>
          <a:p>
            <a:r>
              <a:rPr lang="en-US" dirty="0" smtClean="0"/>
              <a:t>Server generates a different bomb for each student!</a:t>
            </a:r>
          </a:p>
          <a:p>
            <a:pPr lvl="1"/>
            <a:r>
              <a:rPr lang="en-US" dirty="0" smtClean="0"/>
              <a:t>Similar phases</a:t>
            </a:r>
          </a:p>
          <a:p>
            <a:pPr lvl="1"/>
            <a:r>
              <a:rPr lang="en-US" dirty="0" smtClean="0"/>
              <a:t>Different strings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Grading:–</a:t>
            </a:r>
          </a:p>
          <a:p>
            <a:pPr lvl="1"/>
            <a:r>
              <a:rPr lang="en-US" dirty="0" smtClean="0"/>
              <a:t>10 points each for phases 1-4</a:t>
            </a:r>
          </a:p>
          <a:p>
            <a:pPr lvl="1"/>
            <a:r>
              <a:rPr lang="en-US" dirty="0" smtClean="0"/>
              <a:t>15 points each for phase 5</a:t>
            </a:r>
          </a:p>
          <a:p>
            <a:pPr lvl="1"/>
            <a:r>
              <a:rPr lang="en-US" dirty="0" smtClean="0"/>
              <a:t>20 points for phase 6</a:t>
            </a:r>
          </a:p>
          <a:p>
            <a:pPr lvl="1"/>
            <a:endParaRPr lang="en-US" dirty="0"/>
          </a:p>
          <a:p>
            <a:pPr lvl="1"/>
            <a:r>
              <a:rPr lang="en-US" smtClean="0"/>
              <a:t>–1 </a:t>
            </a:r>
            <a:r>
              <a:rPr lang="en-US" dirty="0" smtClean="0"/>
              <a:t>point </a:t>
            </a:r>
            <a:r>
              <a:rPr lang="en-US" i="1" dirty="0" smtClean="0"/>
              <a:t>each time</a:t>
            </a:r>
            <a:r>
              <a:rPr lang="en-US" dirty="0" smtClean="0"/>
              <a:t> you explode bomb!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333999" y="3657600"/>
            <a:ext cx="3428999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Each bomb records its own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progress with server!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9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Pre-generating Bombs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does not have enough power to respond to 25 “new bomb” requests at one time</a:t>
            </a:r>
          </a:p>
          <a:p>
            <a:pPr lvl="1"/>
            <a:r>
              <a:rPr lang="en-US" dirty="0" smtClean="0"/>
              <a:t>E.g., start of Recitation section</a:t>
            </a:r>
          </a:p>
          <a:p>
            <a:pPr lvl="1"/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 </a:t>
            </a:r>
            <a:r>
              <a:rPr lang="en-US" dirty="0" smtClean="0"/>
              <a:t>please, please, please …</a:t>
            </a:r>
          </a:p>
          <a:p>
            <a:pPr lvl="1"/>
            <a:r>
              <a:rPr lang="en-US" dirty="0" smtClean="0"/>
              <a:t>Download one </a:t>
            </a:r>
            <a:r>
              <a:rPr lang="en-US" i="1" dirty="0" smtClean="0"/>
              <a:t>or more </a:t>
            </a:r>
            <a:r>
              <a:rPr lang="en-US" dirty="0" smtClean="0"/>
              <a:t>bombs </a:t>
            </a:r>
            <a:r>
              <a:rPr lang="en-US" i="1" dirty="0" smtClean="0"/>
              <a:t>before</a:t>
            </a:r>
            <a:r>
              <a:rPr lang="en-US" dirty="0" smtClean="0"/>
              <a:t> Wednesday!</a:t>
            </a:r>
          </a:p>
          <a:p>
            <a:pPr lvl="1"/>
            <a:endParaRPr lang="en-US" dirty="0"/>
          </a:p>
          <a:p>
            <a:r>
              <a:rPr lang="en-US" dirty="0" smtClean="0"/>
              <a:t>Each bomb has </a:t>
            </a:r>
            <a:r>
              <a:rPr lang="en-US" i="1" dirty="0" smtClean="0"/>
              <a:t>your</a:t>
            </a:r>
            <a:r>
              <a:rPr lang="en-US" dirty="0" smtClean="0"/>
              <a:t> </a:t>
            </a:r>
            <a:r>
              <a:rPr lang="en-US" dirty="0" err="1" smtClean="0"/>
              <a:t>loginID</a:t>
            </a:r>
            <a:r>
              <a:rPr lang="en-US" dirty="0" smtClean="0"/>
              <a:t> and e-mail address embedded in it</a:t>
            </a:r>
          </a:p>
          <a:p>
            <a:pPr lvl="1"/>
            <a:r>
              <a:rPr lang="en-US" dirty="0" smtClean="0"/>
              <a:t>When grading, credit goes to whose name is on bomb!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Bomblab – B-term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run on Ubuntu virtual machine</a:t>
            </a:r>
          </a:p>
          <a:p>
            <a:pPr lvl="1"/>
            <a:r>
              <a:rPr lang="en-US" dirty="0" smtClean="0"/>
              <a:t>Checks for identity of machine!</a:t>
            </a:r>
          </a:p>
          <a:p>
            <a:pPr lvl="2"/>
            <a:endParaRPr lang="en-US" dirty="0"/>
          </a:p>
          <a:p>
            <a:r>
              <a:rPr lang="en-US" dirty="0" smtClean="0"/>
              <a:t>Does not currently check for identity of Virtual Machine</a:t>
            </a:r>
          </a:p>
          <a:p>
            <a:pPr lvl="1"/>
            <a:r>
              <a:rPr lang="en-US" dirty="0" smtClean="0"/>
              <a:t>Abuse of this characteristic is a violation of WPI’s “Acceptable Use Policy”!</a:t>
            </a:r>
          </a:p>
          <a:p>
            <a:pPr lvl="2"/>
            <a:endParaRPr lang="en-US" b="1" dirty="0">
              <a:ea typeface="+mn-ea"/>
              <a:cs typeface="+mn-cs"/>
            </a:endParaRPr>
          </a:p>
          <a:p>
            <a:r>
              <a:rPr lang="en-US" dirty="0" smtClean="0"/>
              <a:t>Unsuccessful in making it run on CCC Linux, Eclipse on Windows, </a:t>
            </a:r>
            <a:r>
              <a:rPr lang="en-US" dirty="0" err="1" smtClean="0"/>
              <a:t>MacOS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In previous terms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Defuse a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Use the debugging tools!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6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/>
              <a:t> — the Gnu Debugger</a:t>
            </a:r>
          </a:p>
          <a:p>
            <a:pPr lvl="1"/>
            <a:r>
              <a:rPr lang="en-US" dirty="0" smtClean="0"/>
              <a:t>Introduced in CS-2301 &amp; CS-2303</a:t>
            </a:r>
          </a:p>
          <a:p>
            <a:pPr lvl="2"/>
            <a:endParaRPr lang="en-US" dirty="0" smtClean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Eclipse</a:t>
            </a:r>
            <a:r>
              <a:rPr lang="en-US" dirty="0"/>
              <a:t> </a:t>
            </a:r>
            <a:r>
              <a:rPr lang="en-US" dirty="0" smtClean="0"/>
              <a:t>—installed </a:t>
            </a:r>
            <a:r>
              <a:rPr lang="en-US" dirty="0"/>
              <a:t>on </a:t>
            </a:r>
            <a:r>
              <a:rPr lang="en-US" dirty="0" smtClean="0"/>
              <a:t>course Virtual </a:t>
            </a:r>
            <a:r>
              <a:rPr lang="en-US" dirty="0"/>
              <a:t>machine</a:t>
            </a:r>
          </a:p>
          <a:p>
            <a:pPr lvl="1"/>
            <a:r>
              <a:rPr lang="en-US" dirty="0" smtClean="0"/>
              <a:t>Easy to install if not already there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notes on how to debug existing binary</a:t>
            </a:r>
          </a:p>
          <a:p>
            <a:pPr lvl="2"/>
            <a:endParaRPr lang="en-US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ddd</a:t>
            </a:r>
            <a:r>
              <a:rPr lang="en-US" dirty="0" smtClean="0"/>
              <a:t> — Data Display Debugger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GUI front-end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Need to install on your virtual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No longer supported!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strings </a:t>
            </a:r>
            <a:r>
              <a:rPr lang="en-US" dirty="0" smtClean="0"/>
              <a:t>— Linux/Unix “strings” utility</a:t>
            </a:r>
          </a:p>
          <a:p>
            <a:pPr lvl="1"/>
            <a:r>
              <a:rPr lang="en-US" dirty="0" smtClean="0"/>
              <a:t>Prints out all ASCII strings in a file</a:t>
            </a:r>
          </a:p>
          <a:p>
            <a:pPr lvl="2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objdump</a:t>
            </a:r>
            <a:r>
              <a:rPr lang="en-US" dirty="0" smtClean="0"/>
              <a:t> — Linux/Unix “object file dump” utility</a:t>
            </a:r>
            <a:endParaRPr lang="en-US" dirty="0"/>
          </a:p>
          <a:p>
            <a:pPr lvl="1"/>
            <a:r>
              <a:rPr lang="en-US" dirty="0" smtClean="0"/>
              <a:t>Displays lots of useful information about a binary “object” file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838200"/>
            <a:ext cx="3877087" cy="461665"/>
          </a:xfrm>
          <a:prstGeom prst="rect">
            <a:avLst/>
          </a:prstGeom>
          <a:solidFill>
            <a:srgbClr val="A8A8EA"/>
          </a:solidFill>
          <a:ln>
            <a:solidFill>
              <a:srgbClr val="5E5ED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Any other tools you can </a:t>
            </a:r>
            <a:r>
              <a:rPr lang="en-US" dirty="0" smtClean="0">
                <a:latin typeface="+mn-lt"/>
              </a:rPr>
              <a:t>find!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288" y="3563657"/>
            <a:ext cx="4178216" cy="671979"/>
          </a:xfrm>
          <a:prstGeom prst="rect">
            <a:avLst/>
          </a:prstGeom>
          <a:solidFill>
            <a:srgbClr val="F0C2C2"/>
          </a:solidFill>
          <a:ln>
            <a:solidFill>
              <a:srgbClr val="D14343"/>
            </a:solidFill>
          </a:ln>
        </p:spPr>
        <p:txBody>
          <a:bodyPr wrap="square" lIns="25400" tIns="12700" rIns="25400" bIns="12700" rtlCol="0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Nemiver</a:t>
            </a:r>
            <a:r>
              <a:rPr lang="en-US" sz="1800" dirty="0" smtClean="0">
                <a:latin typeface="Calibri" pitchFamily="34" charset="0"/>
              </a:rPr>
              <a:t> — discovered by a student two years ago. Suitable successor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DDD</a:t>
            </a:r>
            <a:r>
              <a:rPr lang="en-US" dirty="0">
                <a:latin typeface="+mn-lt"/>
              </a:rPr>
              <a:t>.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2568" y="4939020"/>
            <a:ext cx="4178216" cy="302647"/>
          </a:xfrm>
          <a:prstGeom prst="rect">
            <a:avLst/>
          </a:prstGeom>
          <a:solidFill>
            <a:srgbClr val="F0C2C2"/>
          </a:solidFill>
          <a:ln>
            <a:solidFill>
              <a:srgbClr val="D14343"/>
            </a:solidFill>
          </a:ln>
        </p:spPr>
        <p:txBody>
          <a:bodyPr wrap="square" lIns="25400" tIns="12700" rIns="25400" bIns="12700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PEDA</a:t>
            </a:r>
            <a:r>
              <a:rPr lang="en-US" sz="1800" dirty="0" smtClean="0">
                <a:latin typeface="Calibri" pitchFamily="34" charset="0"/>
              </a:rPr>
              <a:t>— introduced by TA </a:t>
            </a:r>
            <a:r>
              <a:rPr lang="en-US" sz="1800" smtClean="0">
                <a:latin typeface="Calibri" pitchFamily="34" charset="0"/>
              </a:rPr>
              <a:t>last year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7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457848"/>
            <a:ext cx="8706896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gdb</a:t>
            </a:r>
            <a:r>
              <a:rPr lang="en-US" sz="1800" dirty="0">
                <a:latin typeface="Courier New" pitchFamily="49" charset="0"/>
              </a:rPr>
              <a:t>) disassemble phase_1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phase_1: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0x080483e0 &lt;phase_1+0&gt;: </a:t>
            </a:r>
            <a:r>
              <a:rPr lang="en-US" sz="1800" dirty="0" smtClean="0">
                <a:latin typeface="Courier New" pitchFamily="49" charset="0"/>
              </a:rPr>
              <a:t>	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0x080483e1 &lt;phase_1+1&gt;: </a:t>
            </a: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0x080483e3 &lt;phase_1+3&gt;: </a:t>
            </a:r>
            <a:r>
              <a:rPr lang="en-US" sz="1800" dirty="0" smtClean="0">
                <a:latin typeface="Courier New" pitchFamily="49" charset="0"/>
              </a:rPr>
              <a:t>	sub    </a:t>
            </a:r>
            <a:r>
              <a:rPr lang="en-US" sz="1800" dirty="0">
                <a:latin typeface="Courier New" pitchFamily="49" charset="0"/>
              </a:rPr>
              <a:t>$0x18,%esp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0x080483e6 &lt;phase_1+6&gt;: </a:t>
            </a: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$0x80b4164,0x4(%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0x080483ee &lt;phase_1+14</a:t>
            </a:r>
            <a:r>
              <a:rPr lang="en-US" sz="1800" dirty="0" smtClean="0">
                <a:latin typeface="Courier New" pitchFamily="49" charset="0"/>
              </a:rPr>
              <a:t>&gt;:	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0x8(%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0x080483f1 &lt;phase_1+17</a:t>
            </a:r>
            <a:r>
              <a:rPr lang="en-US" sz="1800" dirty="0" smtClean="0">
                <a:latin typeface="Courier New" pitchFamily="49" charset="0"/>
              </a:rPr>
              <a:t>&gt;:	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0x080483f4 &lt;phase_1+20</a:t>
            </a:r>
            <a:r>
              <a:rPr lang="en-US" sz="1800" dirty="0" smtClean="0">
                <a:latin typeface="Courier New" pitchFamily="49" charset="0"/>
              </a:rPr>
              <a:t>&gt;:	call   </a:t>
            </a:r>
            <a:r>
              <a:rPr lang="en-US" sz="1800" dirty="0">
                <a:latin typeface="Courier New" pitchFamily="49" charset="0"/>
              </a:rPr>
              <a:t>0x80488db &lt;</a:t>
            </a:r>
            <a:r>
              <a:rPr lang="en-US" sz="1800" dirty="0" err="1">
                <a:latin typeface="Courier New" pitchFamily="49" charset="0"/>
              </a:rPr>
              <a:t>strings_not_equal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0x080483f9 &lt;phase_1+25</a:t>
            </a:r>
            <a:r>
              <a:rPr lang="en-US" sz="1800" dirty="0" smtClean="0">
                <a:latin typeface="Courier New" pitchFamily="49" charset="0"/>
              </a:rPr>
              <a:t>&gt;:	test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0x080483fb &lt;phase_1+27</a:t>
            </a:r>
            <a:r>
              <a:rPr lang="en-US" sz="1800" dirty="0" smtClean="0">
                <a:latin typeface="Courier New" pitchFamily="49" charset="0"/>
              </a:rPr>
              <a:t>&gt;:	je     </a:t>
            </a:r>
            <a:r>
              <a:rPr lang="en-US" sz="1800" dirty="0">
                <a:latin typeface="Courier New" pitchFamily="49" charset="0"/>
              </a:rPr>
              <a:t>0x8048402 &lt;phase_1+34&gt;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0x080483fd &lt;phase_1+29</a:t>
            </a:r>
            <a:r>
              <a:rPr lang="en-US" sz="1800" dirty="0" smtClean="0">
                <a:latin typeface="Courier New" pitchFamily="49" charset="0"/>
              </a:rPr>
              <a:t>&gt;:	call   </a:t>
            </a:r>
            <a:r>
              <a:rPr lang="en-US" sz="1800" dirty="0">
                <a:latin typeface="Courier New" pitchFamily="49" charset="0"/>
              </a:rPr>
              <a:t>0x8048b74 &lt;</a:t>
            </a:r>
            <a:r>
              <a:rPr lang="en-US" sz="1800" dirty="0" err="1">
                <a:latin typeface="Courier New" pitchFamily="49" charset="0"/>
              </a:rPr>
              <a:t>explode_bomb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0x08048402 &lt;phase_1+34</a:t>
            </a:r>
            <a:r>
              <a:rPr lang="en-US" sz="1800" dirty="0" smtClean="0">
                <a:latin typeface="Courier New" pitchFamily="49" charset="0"/>
              </a:rPr>
              <a:t>&gt;:	leave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0x08048403 &lt;phase_1+35</a:t>
            </a:r>
            <a:r>
              <a:rPr lang="en-US" sz="1800" dirty="0" smtClean="0">
                <a:latin typeface="Courier New" pitchFamily="49" charset="0"/>
              </a:rPr>
              <a:t>&gt;:	ret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End of assembler dump.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gdb</a:t>
            </a:r>
            <a:r>
              <a:rPr lang="en-US" dirty="0" smtClean="0"/>
              <a:t> with 32-bit assembly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44896" y="2133600"/>
            <a:ext cx="1039296" cy="533400"/>
            <a:chOff x="7944896" y="2133600"/>
            <a:chExt cx="1039296" cy="533400"/>
          </a:xfrm>
        </p:grpSpPr>
        <p:sp>
          <p:nvSpPr>
            <p:cNvPr id="12" name="AutoShape 7"/>
            <p:cNvSpPr>
              <a:spLocks/>
            </p:cNvSpPr>
            <p:nvPr/>
          </p:nvSpPr>
          <p:spPr bwMode="auto">
            <a:xfrm>
              <a:off x="7944896" y="2133600"/>
              <a:ext cx="228600" cy="533400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249696" y="2209800"/>
              <a:ext cx="73449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alibri" pitchFamily="34" charset="0"/>
                </a:rPr>
                <a:t>Setup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944896" y="4953000"/>
            <a:ext cx="1045708" cy="457200"/>
            <a:chOff x="7944896" y="4953000"/>
            <a:chExt cx="1045708" cy="457200"/>
          </a:xfrm>
        </p:grpSpPr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7944896" y="4953000"/>
              <a:ext cx="304800" cy="4572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8249696" y="4953000"/>
              <a:ext cx="74090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Finish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44896" y="2901434"/>
            <a:ext cx="908363" cy="457200"/>
            <a:chOff x="7944896" y="2901434"/>
            <a:chExt cx="908363" cy="457200"/>
          </a:xfrm>
        </p:grpSpPr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7944896" y="2901434"/>
              <a:ext cx="304800" cy="4572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8249696" y="2945368"/>
              <a:ext cx="603563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 err="1" smtClean="0">
                  <a:latin typeface="Calibri" pitchFamily="34" charset="0"/>
                </a:rPr>
                <a:t>Args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72290" y="4038600"/>
            <a:ext cx="619310" cy="750332"/>
            <a:chOff x="8372290" y="4038600"/>
            <a:chExt cx="619310" cy="750332"/>
          </a:xfrm>
        </p:grpSpPr>
        <p:sp>
          <p:nvSpPr>
            <p:cNvPr id="18" name="AutoShape 11"/>
            <p:cNvSpPr>
              <a:spLocks/>
            </p:cNvSpPr>
            <p:nvPr/>
          </p:nvSpPr>
          <p:spPr bwMode="auto">
            <a:xfrm>
              <a:off x="8372290" y="4038600"/>
              <a:ext cx="304800" cy="7503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8677090" y="4229100"/>
              <a:ext cx="31451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alibri" pitchFamily="34" charset="0"/>
                </a:rPr>
                <a:t>if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0734" y="3962400"/>
            <a:ext cx="2406266" cy="2270917"/>
            <a:chOff x="4070734" y="3962400"/>
            <a:chExt cx="2406266" cy="2270917"/>
          </a:xfrm>
        </p:grpSpPr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4070734" y="5866550"/>
              <a:ext cx="1479828" cy="3667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Function calls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V="1">
              <a:off x="4648200" y="3962400"/>
              <a:ext cx="1828800" cy="19041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5105400" y="4788932"/>
              <a:ext cx="1371600" cy="107761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08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457848"/>
            <a:ext cx="8706896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phase_1: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0x0000000000400f90 &lt;+0&gt;:    sub    $0x8,%rsp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0x0000000000400f94 &lt;+4&gt;: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$0x402730,%esi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0x0000000000400f99 &lt;+9&gt;: 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0x401468 </a:t>
            </a:r>
            <a:r>
              <a:rPr lang="en-US" sz="1400" dirty="0">
                <a:latin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</a:rPr>
              <a:t>strings_not_equal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0x0000000000400f9e &lt;+14&gt;:   </a:t>
            </a:r>
            <a:r>
              <a:rPr lang="en-US" sz="1800" dirty="0" smtClean="0">
                <a:latin typeface="Courier New" pitchFamily="49" charset="0"/>
              </a:rPr>
              <a:t>test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0x0000000000400fa0 &lt;+16&gt;:   </a:t>
            </a:r>
            <a:r>
              <a:rPr lang="en-US" sz="1800" dirty="0" smtClean="0">
                <a:latin typeface="Courier New" pitchFamily="49" charset="0"/>
              </a:rPr>
              <a:t>je     </a:t>
            </a:r>
            <a:r>
              <a:rPr lang="en-US" sz="1800" dirty="0">
                <a:latin typeface="Courier New" pitchFamily="49" charset="0"/>
              </a:rPr>
              <a:t>0x400fa7 &lt;phase_1+23&gt;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0x0000000000400fa2 &lt;+18&gt;:  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0x401741 &lt;</a:t>
            </a:r>
            <a:r>
              <a:rPr lang="en-US" sz="1800" dirty="0" err="1">
                <a:latin typeface="Courier New" pitchFamily="49" charset="0"/>
              </a:rPr>
              <a:t>explode_bomb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0x0000000000400fa7 &lt;+23&gt;:   </a:t>
            </a:r>
            <a:r>
              <a:rPr lang="en-US" sz="1800" dirty="0" smtClean="0">
                <a:latin typeface="Courier New" pitchFamily="49" charset="0"/>
              </a:rPr>
              <a:t>add    </a:t>
            </a:r>
            <a:r>
              <a:rPr lang="en-US" sz="1800" dirty="0">
                <a:latin typeface="Courier New" pitchFamily="49" charset="0"/>
              </a:rPr>
              <a:t>$0x8,%rsp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   0x0000000000400fab &lt;+27&gt;:   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r>
              <a:rPr lang="en-US" sz="1800" dirty="0" smtClean="0">
                <a:latin typeface="Courier New" pitchFamily="49" charset="0"/>
              </a:rPr>
              <a:t>   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r>
              <a:rPr lang="en-US" sz="1800" dirty="0">
                <a:latin typeface="Courier New" pitchFamily="49" charset="0"/>
              </a:rPr>
              <a:t>End of assembler dump.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  <a:tab pos="3544888" algn="l"/>
              </a:tabLst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gdb</a:t>
            </a:r>
            <a:r>
              <a:rPr lang="en-US" dirty="0" smtClean="0"/>
              <a:t> with 64-bit assembly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Bomblab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813963" y="1600200"/>
            <a:ext cx="1039296" cy="533400"/>
            <a:chOff x="7944896" y="2133600"/>
            <a:chExt cx="1039296" cy="533400"/>
          </a:xfrm>
        </p:grpSpPr>
        <p:sp>
          <p:nvSpPr>
            <p:cNvPr id="12" name="AutoShape 7"/>
            <p:cNvSpPr>
              <a:spLocks/>
            </p:cNvSpPr>
            <p:nvPr/>
          </p:nvSpPr>
          <p:spPr bwMode="auto">
            <a:xfrm>
              <a:off x="7944896" y="2133600"/>
              <a:ext cx="228600" cy="533400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249696" y="2209800"/>
              <a:ext cx="73449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alibri" pitchFamily="34" charset="0"/>
                </a:rPr>
                <a:t>Setup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13963" y="3510837"/>
            <a:ext cx="1045708" cy="457200"/>
            <a:chOff x="7944896" y="4953000"/>
            <a:chExt cx="1045708" cy="457200"/>
          </a:xfrm>
        </p:grpSpPr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7944896" y="4953000"/>
              <a:ext cx="304800" cy="4572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8249696" y="4953000"/>
              <a:ext cx="74090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Finish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63802" y="2651060"/>
            <a:ext cx="619310" cy="750332"/>
            <a:chOff x="8372290" y="4038600"/>
            <a:chExt cx="619310" cy="750332"/>
          </a:xfrm>
        </p:grpSpPr>
        <p:sp>
          <p:nvSpPr>
            <p:cNvPr id="18" name="AutoShape 11"/>
            <p:cNvSpPr>
              <a:spLocks/>
            </p:cNvSpPr>
            <p:nvPr/>
          </p:nvSpPr>
          <p:spPr bwMode="auto">
            <a:xfrm>
              <a:off x="8372290" y="4038600"/>
              <a:ext cx="304800" cy="7503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8677090" y="4229100"/>
              <a:ext cx="31451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alibri" pitchFamily="34" charset="0"/>
                </a:rPr>
                <a:t>if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0734" y="2514600"/>
            <a:ext cx="2330066" cy="3262248"/>
            <a:chOff x="4070734" y="2971069"/>
            <a:chExt cx="2330066" cy="3262248"/>
          </a:xfrm>
        </p:grpSpPr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4070734" y="5866550"/>
              <a:ext cx="1479828" cy="3667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Function calls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V="1">
              <a:off x="4648200" y="2971069"/>
              <a:ext cx="1676400" cy="28954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5105400" y="3857861"/>
              <a:ext cx="1295400" cy="200869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8094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109</TotalTime>
  <Words>891</Words>
  <Application>Microsoft Office PowerPoint</Application>
  <PresentationFormat>On-screen Show (4:3)</PresentationFormat>
  <Paragraphs>213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Wingdings 2</vt:lpstr>
      <vt:lpstr>Template</vt:lpstr>
      <vt:lpstr>Lab Project #2: Bomblab</vt:lpstr>
      <vt:lpstr>Binary Bomb</vt:lpstr>
      <vt:lpstr>Your Bomb</vt:lpstr>
      <vt:lpstr>Pre-generating Bombs</vt:lpstr>
      <vt:lpstr>Bomblab – B-term 2017</vt:lpstr>
      <vt:lpstr>How to Defuse a Bomb</vt:lpstr>
      <vt:lpstr>Tools</vt:lpstr>
      <vt:lpstr>Using gdb with 32-bit assembly code</vt:lpstr>
      <vt:lpstr>Using gdb with 64-bit assembly code</vt:lpstr>
      <vt:lpstr>A learning exercise</vt:lpstr>
      <vt:lpstr>Strongly recommend</vt:lpstr>
      <vt:lpstr>Strongly recommend (continued)</vt:lpstr>
      <vt:lpstr>“Old” versus “New” Bomblab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2, Bomblab</dc:title>
  <dc:creator>Hugh C. Lauer</dc:creator>
  <dc:description>Redesign of slides created by Randal E. Bryant and David R. O'Hallaron</dc:description>
  <cp:lastModifiedBy>Hugh C. Lauer</cp:lastModifiedBy>
  <cp:revision>16</cp:revision>
  <cp:lastPrinted>1999-09-20T15:19:18Z</cp:lastPrinted>
  <dcterms:created xsi:type="dcterms:W3CDTF">2017-11-02T00:48:12Z</dcterms:created>
  <dcterms:modified xsi:type="dcterms:W3CDTF">2017-11-06T13:37:54Z</dcterms:modified>
</cp:coreProperties>
</file>