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906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4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9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5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4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4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35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9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5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7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0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2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7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8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0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4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3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6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3784"/>
            <a:ext cx="5842000" cy="43141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878954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6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4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6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Floating Point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181670" y="6615856"/>
            <a:ext cx="780663" cy="153888"/>
          </a:xfrm>
        </p:spPr>
        <p:txBody>
          <a:bodyPr/>
          <a:lstStyle/>
          <a:p>
            <a:r>
              <a:rPr lang="en-US" dirty="0"/>
              <a:t>Floating Point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5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4429125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Symbol"/>
              </a:rPr>
              <a:t></a:t>
            </a:r>
            <a:r>
              <a:rPr lang="en-US" dirty="0" smtClean="0"/>
              <a:t>  </a:t>
            </a:r>
            <a:r>
              <a:rPr lang="en-US" dirty="0"/>
              <a:t>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i="1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i="1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i="1" dirty="0" smtClean="0"/>
              <a:t> </a:t>
            </a:r>
            <a:r>
              <a:rPr lang="en-US" dirty="0" smtClean="0"/>
              <a:t>field </a:t>
            </a:r>
            <a:r>
              <a:rPr lang="en-US" dirty="0"/>
              <a:t>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i="1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Floating point representation</a:t>
            </a:r>
            <a:endParaRPr lang="en-US" dirty="0"/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/>
          </p:nvPr>
        </p:nvGraphicFramePr>
        <p:xfrm>
          <a:off x="711200" y="5816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Precisions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Normalized values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19112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Condition: exp ≠ 000…0 and exp ≠ 111…1</a:t>
            </a:r>
          </a:p>
          <a:p>
            <a:pPr lvl="2"/>
            <a:endParaRPr lang="en-US" dirty="0"/>
          </a:p>
          <a:p>
            <a:r>
              <a:rPr lang="en-US" dirty="0"/>
              <a:t>Exponent coded as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pPr lvl="2"/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1.xxx…x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 marL="552450" lvl="1"/>
            <a:r>
              <a:rPr lang="en-US" dirty="0"/>
              <a:t> 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xxx…x</a:t>
            </a:r>
            <a:r>
              <a:rPr lang="en-US" dirty="0"/>
              <a:t>: bits of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endParaRPr lang="en-US" dirty="0"/>
          </a:p>
          <a:p>
            <a:pPr marL="552450" lvl="1"/>
            <a:r>
              <a:rPr lang="en-US" dirty="0"/>
              <a:t>Minimum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1.0)</a:t>
            </a:r>
          </a:p>
          <a:p>
            <a:pPr marL="552450" lvl="1"/>
            <a:r>
              <a:rPr lang="en-US" dirty="0"/>
              <a:t>Maximum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/>
              <a:t> 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987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7912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7912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7912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15213.0;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1023938" lvl="2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2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 smtClean="0"/>
              <a:t>Normalized encoding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172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1722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172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47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Denormalized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Condition: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= 000…0</a:t>
            </a:r>
            <a:endParaRPr lang="en-US" dirty="0"/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–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 + 1 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Significand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>
              <a:lnSpc>
                <a:spcPct val="120000"/>
              </a:lnSpc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sz="2100" dirty="0"/>
              <a:t>: </a:t>
            </a:r>
            <a:r>
              <a:rPr lang="en-US" dirty="0"/>
              <a:t>bits</a:t>
            </a:r>
            <a:r>
              <a:rPr lang="en-US" sz="2100" dirty="0"/>
              <a:t> of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Cases</a:t>
            </a:r>
          </a:p>
          <a:p>
            <a:pPr marL="552450" lvl="1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>
              <a:lnSpc>
                <a:spcPct val="120000"/>
              </a:lnSpc>
            </a:pPr>
            <a:r>
              <a:rPr lang="en-US" dirty="0"/>
              <a:t>Represents zero value</a:t>
            </a:r>
          </a:p>
          <a:p>
            <a:pPr marL="838200" lvl="2">
              <a:lnSpc>
                <a:spcPct val="120000"/>
              </a:lnSpc>
            </a:pPr>
            <a:r>
              <a:rPr lang="en-US" dirty="0"/>
              <a:t>Note distinct values: +0 and –0 (why?)</a:t>
            </a:r>
          </a:p>
          <a:p>
            <a:pPr marL="552450" lvl="1">
              <a:lnSpc>
                <a:spcPct val="120000"/>
              </a:lnSpc>
            </a:pP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>
              <a:lnSpc>
                <a:spcPct val="120000"/>
              </a:lnSpc>
            </a:pPr>
            <a:r>
              <a:rPr lang="en-US" dirty="0"/>
              <a:t>Numbers very close to 0.0</a:t>
            </a:r>
          </a:p>
          <a:p>
            <a:pPr marL="838200" lvl="2">
              <a:lnSpc>
                <a:spcPct val="120000"/>
              </a:lnSpc>
            </a:pPr>
            <a:r>
              <a:rPr lang="en-US" dirty="0"/>
              <a:t>Lose precision as get smaller</a:t>
            </a:r>
          </a:p>
          <a:p>
            <a:pPr marL="838200" lvl="2">
              <a:lnSpc>
                <a:spcPct val="120000"/>
              </a:lnSpc>
            </a:pPr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6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Special values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/>
          </a:bodyPr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66294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Tiny floating point example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4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76200" y="59436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048000"/>
            <a:ext cx="8928100" cy="2895600"/>
          </a:xfrm>
          <a:prstGeom prst="rect">
            <a:avLst/>
          </a:prstGeom>
          <a:solidFill>
            <a:srgbClr val="F0EE94"/>
          </a:solidFill>
          <a:ln w="6350" cap="flat">
            <a:solidFill>
              <a:schemeClr val="bg2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Dynamic range </a:t>
            </a:r>
            <a:r>
              <a:rPr lang="en-US" sz="3200" dirty="0" smtClean="0"/>
              <a:t>(positive only)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5803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432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29718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386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64820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77000" y="228600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4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1078468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§2.4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76200" y="59436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048000"/>
            <a:ext cx="8928100" cy="2895600"/>
          </a:xfrm>
          <a:prstGeom prst="rect">
            <a:avLst/>
          </a:prstGeom>
          <a:solidFill>
            <a:srgbClr val="F0EE94"/>
          </a:solidFill>
          <a:ln w="6350" cap="flat">
            <a:solidFill>
              <a:schemeClr val="bg2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Dynamic range </a:t>
            </a:r>
            <a:r>
              <a:rPr lang="en-US" sz="3200" dirty="0" smtClean="0"/>
              <a:t>(positive only)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5803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432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29718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386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64820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6944" y="4572000"/>
            <a:ext cx="3638112" cy="1389554"/>
            <a:chOff x="466944" y="4628093"/>
            <a:chExt cx="3638112" cy="1389554"/>
          </a:xfrm>
        </p:grpSpPr>
        <p:sp>
          <p:nvSpPr>
            <p:cNvPr id="2" name="TextBox 1"/>
            <p:cNvSpPr txBox="1"/>
            <p:nvPr/>
          </p:nvSpPr>
          <p:spPr>
            <a:xfrm>
              <a:off x="466944" y="5412353"/>
              <a:ext cx="3638112" cy="605294"/>
            </a:xfrm>
            <a:prstGeom prst="rect">
              <a:avLst/>
            </a:prstGeom>
            <a:solidFill>
              <a:srgbClr val="DBDBDB"/>
            </a:solidFill>
            <a:ln>
              <a:solidFill>
                <a:schemeClr val="tx1"/>
              </a:solidFill>
            </a:ln>
          </p:spPr>
          <p:txBody>
            <a:bodyPr wrap="none" lIns="25400" tIns="25400" rIns="25400" bIns="25400" rtlCol="0">
              <a:spAutoFit/>
            </a:bodyPr>
            <a:lstStyle/>
            <a:p>
              <a:pPr marL="227013" indent="-227013"/>
              <a:r>
                <a:rPr lang="en-US" sz="1800" dirty="0" smtClean="0">
                  <a:latin typeface="Calibri" pitchFamily="34" charset="0"/>
                </a:rPr>
                <a:t>Note: the value </a:t>
              </a:r>
              <a:r>
                <a:rPr lang="en-US" sz="1800" i="1" dirty="0" smtClean="0">
                  <a:latin typeface="Calibri" pitchFamily="34" charset="0"/>
                </a:rPr>
                <a:t>1</a:t>
              </a:r>
              <a:r>
                <a:rPr lang="en-US" sz="1800" dirty="0" smtClean="0">
                  <a:latin typeface="Calibri" pitchFamily="34" charset="0"/>
                </a:rPr>
                <a:t> has exponent = bias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and significand = all zeros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2286000" y="4628093"/>
              <a:ext cx="0" cy="7842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20" name="Rectangle 19"/>
          <p:cNvSpPr/>
          <p:nvPr/>
        </p:nvSpPr>
        <p:spPr>
          <a:xfrm>
            <a:off x="6477000" y="228600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6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</a:t>
            </a:r>
            <a:r>
              <a:rPr lang="en-US" dirty="0" smtClean="0"/>
              <a:t>2</a:t>
            </a:r>
            <a:r>
              <a:rPr lang="en-US" baseline="30000" dirty="0" smtClean="0"/>
              <a:t>(3-1)</a:t>
            </a:r>
            <a:r>
              <a:rPr lang="en-US" dirty="0" smtClean="0"/>
              <a:t>-1 </a:t>
            </a:r>
            <a:r>
              <a:rPr lang="en-US" dirty="0"/>
              <a:t>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graphicFrame>
        <p:nvGraphicFramePr>
          <p:cNvPr id="29730" name="Object 1024"/>
          <p:cNvGraphicFramePr>
            <a:graphicFrameLocks noChangeAspect="1"/>
          </p:cNvGraphicFramePr>
          <p:nvPr>
            <p:extLst/>
          </p:nvPr>
        </p:nvGraphicFramePr>
        <p:xfrm>
          <a:off x="381000" y="515302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7848600" imgH="952500" progId="Excel.Sheet.8">
                  <p:embed/>
                </p:oleObj>
              </mc:Choice>
              <mc:Fallback>
                <p:oleObj name="Worksheet" r:id="rId4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53025"/>
                        <a:ext cx="8326438" cy="1095375"/>
                      </a:xfrm>
                      <a:prstGeom prst="rect">
                        <a:avLst/>
                      </a:prstGeom>
                      <a:solidFill>
                        <a:srgbClr val="D4D4F4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Distribution of values</a:t>
            </a:r>
            <a:endParaRPr lang="en-US" dirty="0"/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4543425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4728091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Distribution of values (close-up view)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>
            <p:extLst/>
          </p:nvPr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7848600" imgH="965200" progId="Excel.Sheet.8">
                  <p:embed/>
                </p:oleObj>
              </mc:Choice>
              <mc:Fallback>
                <p:oleObj name="Worksheet" r:id="rId4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solidFill>
                        <a:srgbClr val="D4D4F4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5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Interesting numbers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061325" cy="497205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</a:t>
            </a:r>
            <a:r>
              <a:rPr lang="en-US" sz="2000"/>
              <a:t>	</a:t>
            </a:r>
            <a:r>
              <a:rPr lang="en-US" sz="2000" smtClean="0"/>
              <a:t>11…11	(</a:t>
            </a:r>
            <a:r>
              <a:rPr lang="en-US" sz="2000" dirty="0" smtClean="0"/>
              <a:t>1.0 </a:t>
            </a:r>
            <a:r>
              <a:rPr lang="en-US" sz="2000" dirty="0"/>
              <a:t>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72233" y="990600"/>
            <a:ext cx="2176878" cy="30777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5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Special properties of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114925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FP zero same as integer zero</a:t>
            </a:r>
          </a:p>
          <a:p>
            <a:pPr marL="552450" lvl="1"/>
            <a:r>
              <a:rPr lang="en-US" dirty="0" smtClean="0"/>
              <a:t>All </a:t>
            </a:r>
            <a:r>
              <a:rPr lang="en-US" dirty="0"/>
              <a:t>bits = 0</a:t>
            </a:r>
          </a:p>
          <a:p>
            <a:pPr lvl="2"/>
            <a:endParaRPr lang="en-US" dirty="0"/>
          </a:p>
          <a:p>
            <a:r>
              <a:rPr lang="en-US" dirty="0" smtClean="0"/>
              <a:t>Can (almost) use unsigned integer comparison</a:t>
            </a:r>
          </a:p>
          <a:p>
            <a:pPr marL="552450" lvl="1"/>
            <a:r>
              <a:rPr lang="en-US" dirty="0" smtClean="0"/>
              <a:t>Must </a:t>
            </a:r>
            <a:r>
              <a:rPr lang="en-US" dirty="0"/>
              <a:t>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Floating point operations: Basic idea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838200" lvl="2"/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05741" cy="4972050"/>
          </a:xfrm>
          <a:ln/>
        </p:spPr>
        <p:txBody>
          <a:bodyPr>
            <a:normAutofit/>
          </a:bodyPr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2970213" algn="l"/>
                <a:tab pos="3997325" algn="l"/>
                <a:tab pos="4972050" algn="l"/>
                <a:tab pos="6000750" algn="l"/>
                <a:tab pos="4152900" algn="l"/>
                <a:tab pos="5157788" algn="l"/>
                <a:tab pos="6164263" algn="l"/>
                <a:tab pos="4152900" algn="l"/>
                <a:tab pos="5157788" algn="l"/>
                <a:tab pos="6164263" algn="l"/>
                <a:tab pos="7027863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7202488" algn="l"/>
              </a:tabLst>
            </a:pPr>
            <a:r>
              <a:rPr lang="en-US" dirty="0"/>
              <a:t>	</a:t>
            </a:r>
            <a:r>
              <a:rPr lang="en-US" sz="2400" dirty="0"/>
              <a:t>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/>
              <a:t>Round down </a:t>
            </a:r>
            <a:r>
              <a:rPr lang="en-US" sz="2000" dirty="0" smtClean="0"/>
              <a:t>(−</a:t>
            </a:r>
            <a:r>
              <a:rPr lang="en-US" sz="2000" dirty="0" smtClean="0">
                <a:sym typeface="Symbol"/>
              </a:rPr>
              <a:t></a:t>
            </a:r>
            <a:r>
              <a:rPr lang="en-US" sz="2000" dirty="0" smtClean="0"/>
              <a:t>)</a:t>
            </a:r>
            <a:r>
              <a:rPr lang="en-US" sz="2000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/>
              <a:t>Round up </a:t>
            </a:r>
            <a:r>
              <a:rPr lang="en-US" sz="2000" dirty="0" smtClean="0"/>
              <a:t>(+</a:t>
            </a:r>
            <a:r>
              <a:rPr lang="en-US" sz="2000" dirty="0" smtClean="0">
                <a:sym typeface="Symbol"/>
              </a:rPr>
              <a:t></a:t>
            </a:r>
            <a:r>
              <a:rPr lang="en-US" sz="2000" dirty="0" smtClean="0"/>
              <a:t>) </a:t>
            </a:r>
            <a:r>
              <a:rPr lang="en-US" sz="2000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/>
              <a:t>Nearest Even (default)	$1	$2	$2	$2	–$2</a:t>
            </a:r>
          </a:p>
          <a:p>
            <a:pPr lvl="2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What are the advantages of the modes?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Closer look at round-to-even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Default Rounding Mode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Hard to get any other kind without dropping into assembly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All others are statistically biased</a:t>
            </a:r>
          </a:p>
          <a:p>
            <a:pPr marL="838200" lvl="2">
              <a:lnSpc>
                <a:spcPct val="110000"/>
              </a:lnSpc>
            </a:pPr>
            <a:r>
              <a:rPr lang="en-US" dirty="0"/>
              <a:t>Sum of set of positive numbers will consistently be over- or under- estimated</a:t>
            </a:r>
          </a:p>
          <a:p>
            <a:pPr lvl="3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Applying to Other Decimal Places / Bit Positions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When exactly halfway between two possible values</a:t>
            </a:r>
          </a:p>
          <a:p>
            <a:pPr marL="838200" lvl="2">
              <a:lnSpc>
                <a:spcPct val="110000"/>
              </a:lnSpc>
            </a:pPr>
            <a:r>
              <a:rPr lang="en-US" dirty="0"/>
              <a:t>Round so that least significant digit is even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E.g., round to nearest hundredth</a:t>
            </a:r>
          </a:p>
          <a:p>
            <a:pPr marL="838200" lvl="2">
              <a:lnSpc>
                <a:spcPct val="110000"/>
              </a:lnSpc>
              <a:buNone/>
            </a:pPr>
            <a:r>
              <a:rPr lang="en-US" dirty="0" smtClean="0"/>
              <a:t>	1.2349999</a:t>
            </a:r>
            <a:r>
              <a:rPr lang="en-US" dirty="0"/>
              <a:t>	1.23	(Less than half way)</a:t>
            </a:r>
          </a:p>
          <a:p>
            <a:pPr marL="838200" lvl="2">
              <a:lnSpc>
                <a:spcPct val="110000"/>
              </a:lnSpc>
              <a:buNone/>
            </a:pPr>
            <a:r>
              <a:rPr lang="en-US" dirty="0" smtClean="0"/>
              <a:t>	1.2350001</a:t>
            </a:r>
            <a:r>
              <a:rPr lang="en-US" dirty="0"/>
              <a:t>	1.24	(Greater than half way)</a:t>
            </a:r>
          </a:p>
          <a:p>
            <a:pPr marL="838200" lvl="2">
              <a:lnSpc>
                <a:spcPct val="110000"/>
              </a:lnSpc>
              <a:buNone/>
            </a:pPr>
            <a:r>
              <a:rPr lang="en-US" dirty="0" smtClean="0"/>
              <a:t>	1.2350000</a:t>
            </a:r>
            <a:r>
              <a:rPr lang="en-US" dirty="0"/>
              <a:t>	1.24	(Half way—round up)</a:t>
            </a:r>
          </a:p>
          <a:p>
            <a:pPr marL="838200" lvl="2">
              <a:lnSpc>
                <a:spcPct val="110000"/>
              </a:lnSpc>
              <a:buNone/>
            </a:pPr>
            <a:r>
              <a:rPr lang="en-US" dirty="0" smtClean="0"/>
              <a:t>	1.2450000</a:t>
            </a:r>
            <a:r>
              <a:rPr lang="en-US" dirty="0"/>
              <a:t>	1.24	(Half way—round down)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Rounding binary numbers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747125" cy="4972050"/>
          </a:xfrm>
          <a:ln/>
        </p:spPr>
        <p:txBody>
          <a:bodyPr>
            <a:normAutofit/>
          </a:bodyPr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100…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3/32	10.00</a:t>
            </a:r>
            <a:r>
              <a:rPr lang="en-US" sz="2000" dirty="0">
                <a:solidFill>
                  <a:srgbClr val="980002"/>
                </a:solidFill>
              </a:rPr>
              <a:t>011</a:t>
            </a:r>
            <a:r>
              <a:rPr lang="en-US" sz="2000" baseline="-6000" dirty="0"/>
              <a:t>2</a:t>
            </a:r>
            <a:r>
              <a:rPr lang="en-US" sz="2000" dirty="0"/>
              <a:t>	10.00</a:t>
            </a:r>
            <a:r>
              <a:rPr lang="en-US" sz="2000" baseline="-6000" dirty="0"/>
              <a:t>2</a:t>
            </a:r>
            <a:r>
              <a:rPr lang="en-US" sz="2000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3/16	10.00</a:t>
            </a:r>
            <a:r>
              <a:rPr lang="en-US" sz="2000" dirty="0">
                <a:solidFill>
                  <a:srgbClr val="980002"/>
                </a:solidFill>
              </a:rPr>
              <a:t>110</a:t>
            </a:r>
            <a:r>
              <a:rPr lang="en-US" sz="2000" baseline="-6000" dirty="0"/>
              <a:t>2</a:t>
            </a:r>
            <a:r>
              <a:rPr lang="en-US" sz="2000" dirty="0"/>
              <a:t>	10.01</a:t>
            </a:r>
            <a:r>
              <a:rPr lang="en-US" sz="2000" baseline="-6000" dirty="0"/>
              <a:t>2</a:t>
            </a:r>
            <a:r>
              <a:rPr lang="en-US" sz="2000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7/8	10.11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11.00</a:t>
            </a:r>
            <a:r>
              <a:rPr lang="en-US" sz="2000" baseline="-6000" dirty="0"/>
              <a:t>2</a:t>
            </a:r>
            <a:r>
              <a:rPr lang="en-US" sz="2000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5/8	10.10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10.10</a:t>
            </a:r>
            <a:r>
              <a:rPr lang="en-US" sz="2000" baseline="-6000" dirty="0"/>
              <a:t>2</a:t>
            </a:r>
            <a:r>
              <a:rPr lang="en-US" sz="2000" dirty="0"/>
              <a:t>	(  1/2—down)	2 1/2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3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FP multiplication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>
              <a:solidFill>
                <a:srgbClr val="980002"/>
              </a:solidFill>
            </a:endParaRPr>
          </a:p>
          <a:p>
            <a:pPr marL="552450" lvl="1">
              <a:tabLst>
                <a:tab pos="2290763" algn="l"/>
              </a:tabLst>
            </a:pPr>
            <a:r>
              <a:rPr lang="en-US" dirty="0"/>
              <a:t>Sign </a:t>
            </a:r>
            <a:r>
              <a:rPr lang="en-US" b="1" dirty="0">
                <a:solidFill>
                  <a:srgbClr val="980002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>
              <a:tabLst>
                <a:tab pos="2290763" algn="l"/>
              </a:tabLst>
            </a:pPr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b="1" dirty="0">
                <a:solidFill>
                  <a:srgbClr val="980002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>
              <a:tabLst>
                <a:tab pos="2290763" algn="l"/>
              </a:tabLst>
            </a:pPr>
            <a:r>
              <a:rPr lang="en-US" dirty="0"/>
              <a:t>Exponent </a:t>
            </a:r>
            <a:r>
              <a:rPr lang="en-US" b="1" dirty="0">
                <a:solidFill>
                  <a:srgbClr val="980002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Floating point addition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97413" y="2144018"/>
            <a:ext cx="4217987" cy="2110482"/>
            <a:chOff x="4697413" y="2144018"/>
            <a:chExt cx="4217987" cy="2110482"/>
          </a:xfrm>
        </p:grpSpPr>
        <p:sp>
          <p:nvSpPr>
            <p:cNvPr id="39941" name="Rectangle 5"/>
            <p:cNvSpPr>
              <a:spLocks/>
            </p:cNvSpPr>
            <p:nvPr/>
          </p:nvSpPr>
          <p:spPr bwMode="auto">
            <a:xfrm>
              <a:off x="5067300" y="2540000"/>
              <a:ext cx="17907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sz="20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sz="2000" baseline="3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s1</a:t>
              </a:r>
              <a:r>
                <a:rPr lang="en-US" sz="20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M1</a:t>
              </a:r>
              <a:r>
                <a:rPr lang="en-US" sz="20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</a:p>
          </p:txBody>
        </p:sp>
        <p:sp>
          <p:nvSpPr>
            <p:cNvPr id="39942" name="Rectangle 6"/>
            <p:cNvSpPr>
              <a:spLocks/>
            </p:cNvSpPr>
            <p:nvPr/>
          </p:nvSpPr>
          <p:spPr bwMode="auto">
            <a:xfrm>
              <a:off x="6645275" y="3086100"/>
              <a:ext cx="22225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sz="20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sz="2000" baseline="3200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s2</a:t>
              </a:r>
              <a:r>
                <a:rPr lang="en-US" sz="20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200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M2</a:t>
              </a:r>
              <a:r>
                <a:rPr lang="en-US" sz="20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6858000" y="2170906"/>
              <a:ext cx="0" cy="25400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8851900" y="2170906"/>
              <a:ext cx="0" cy="25400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6870700" y="2297906"/>
              <a:ext cx="196850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 useBgFill="1">
          <p:nvSpPr>
            <p:cNvPr id="39946" name="Rectangle 10"/>
            <p:cNvSpPr>
              <a:spLocks/>
            </p:cNvSpPr>
            <p:nvPr/>
          </p:nvSpPr>
          <p:spPr bwMode="auto">
            <a:xfrm>
              <a:off x="7636542" y="2144018"/>
              <a:ext cx="633186" cy="307777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Narrow Bold Italic" charset="0"/>
                  <a:ea typeface="Arial Narrow Bold Italic" charset="0"/>
                  <a:cs typeface="Arial Narrow Bold Italic" charset="0"/>
                  <a:sym typeface="Arial Narrow Bold Italic" charset="0"/>
                </a:rPr>
                <a:t>E1</a:t>
              </a:r>
              <a:r>
                <a:rPr lang="en-US" sz="2000" dirty="0">
                  <a:solidFill>
                    <a:schemeClr val="tx1"/>
                  </a:solidFill>
                  <a:latin typeface="Arial Narrow Bold" charset="0"/>
                  <a:ea typeface="Arial Narrow Bold" charset="0"/>
                  <a:cs typeface="Arial Narrow Bold" charset="0"/>
                  <a:sym typeface="Arial Narrow Bold" charset="0"/>
                </a:rPr>
                <a:t>–</a:t>
              </a:r>
              <a:r>
                <a:rPr lang="en-US" sz="2000" dirty="0">
                  <a:solidFill>
                    <a:schemeClr val="tx1"/>
                  </a:solidFill>
                  <a:latin typeface="Arial Narrow Bold Italic" charset="0"/>
                  <a:ea typeface="Arial Narrow Bold Italic" charset="0"/>
                  <a:cs typeface="Arial Narrow Bold Italic" charset="0"/>
                  <a:sym typeface="Arial Narrow Bold Italic" charset="0"/>
                </a:rPr>
                <a:t>E2</a:t>
              </a:r>
            </a:p>
          </p:txBody>
        </p:sp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4697413" y="2949575"/>
              <a:ext cx="254877" cy="61555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</a:t>
              </a: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4826000" y="3683000"/>
              <a:ext cx="408940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9" name="Rectangle 13"/>
            <p:cNvSpPr>
              <a:spLocks/>
            </p:cNvSpPr>
            <p:nvPr/>
          </p:nvSpPr>
          <p:spPr bwMode="auto">
            <a:xfrm>
              <a:off x="5067300" y="3835400"/>
              <a:ext cx="37846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sz="20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sz="2000" baseline="3200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</a:t>
              </a:r>
              <a:r>
                <a:rPr lang="en-US" sz="20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200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properties of FP add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Closed under addition?			</a:t>
            </a:r>
          </a:p>
          <a:p>
            <a:pPr lvl="2"/>
            <a:r>
              <a:rPr lang="en-US" dirty="0" smtClean="0"/>
              <a:t>But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Commutative?</a:t>
            </a:r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sz="1900" b="1" dirty="0">
                <a:latin typeface="Courier New"/>
                <a:cs typeface="Courier New"/>
              </a:rPr>
              <a:t>(3.14+1e10)-1e10 = 0,</a:t>
            </a:r>
            <a:r>
              <a:rPr lang="en-US" sz="1900" dirty="0"/>
              <a:t> </a:t>
            </a:r>
            <a:r>
              <a:rPr lang="en-US" sz="1900" b="1" dirty="0">
                <a:latin typeface="Courier New"/>
                <a:cs typeface="Courier New"/>
              </a:rPr>
              <a:t>3.14+(1e10-1e10) = 3.14</a:t>
            </a:r>
          </a:p>
          <a:p>
            <a:pPr lvl="1"/>
            <a:r>
              <a:rPr lang="en-US" dirty="0" smtClean="0"/>
              <a:t>0 is additive identity?</a:t>
            </a:r>
          </a:p>
          <a:p>
            <a:pPr lvl="1"/>
            <a:r>
              <a:rPr lang="en-US" dirty="0" smtClean="0"/>
              <a:t>Every element has additive inverse</a:t>
            </a:r>
          </a:p>
          <a:p>
            <a:pPr lvl="2"/>
            <a:r>
              <a:rPr lang="en-US" dirty="0" smtClean="0"/>
              <a:t>Except for infinities &amp; </a:t>
            </a:r>
            <a:r>
              <a:rPr lang="en-US" dirty="0" err="1" smtClean="0"/>
              <a:t>NaNs</a:t>
            </a:r>
            <a:endParaRPr lang="en-US" dirty="0" smtClean="0"/>
          </a:p>
          <a:p>
            <a:r>
              <a:rPr lang="en-US" dirty="0" smtClean="0"/>
              <a:t>Monotonicity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Except for infinities &amp;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880100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883275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883275" y="38862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880100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881687" y="42624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881687" y="5156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4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40970" grpId="0"/>
      <p:bldP spid="40971" grpId="0"/>
      <p:bldP spid="40972" grpId="0"/>
      <p:bldP spid="40973" grpId="0"/>
      <p:bldP spid="409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952500" lvl="2"/>
            <a:r>
              <a:rPr lang="en-US" dirty="0"/>
              <a:t>Ex: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 smtClean="0"/>
              <a:t>1 </a:t>
            </a:r>
            <a:r>
              <a:rPr lang="en-US" dirty="0"/>
              <a:t>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endParaRPr lang="en-US" dirty="0"/>
          </a:p>
          <a:p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7138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7138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7138" y="36068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3990975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05550" y="55832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37369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  <p:bldP spid="41994" grpId="0"/>
      <p:bldP spid="41995" grpId="0"/>
      <p:bldP spid="41996" grpId="0"/>
      <p:bldP spid="41997" grpId="0"/>
      <p:bldP spid="419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191125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C</a:t>
            </a:r>
            <a:r>
              <a:rPr lang="en-US" dirty="0" smtClean="0"/>
              <a:t> guarantees two levels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i="1" dirty="0" smtClean="0"/>
              <a:t>		</a:t>
            </a:r>
            <a:r>
              <a:rPr lang="en-US" dirty="0" smtClean="0"/>
              <a:t>single precision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i="1" dirty="0" smtClean="0"/>
              <a:t>	</a:t>
            </a:r>
            <a:r>
              <a:rPr lang="en-US" dirty="0" smtClean="0"/>
              <a:t>double precision</a:t>
            </a:r>
          </a:p>
          <a:p>
            <a:r>
              <a:rPr lang="en-US" dirty="0" smtClean="0"/>
              <a:t>Conversions/casting</a:t>
            </a:r>
          </a:p>
          <a:p>
            <a:pPr lvl="1"/>
            <a:r>
              <a:rPr lang="en-US" dirty="0" smtClean="0"/>
              <a:t>Casting between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changes bit representations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→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Truncate fractional part</a:t>
            </a:r>
          </a:p>
          <a:p>
            <a:pPr lvl="2"/>
            <a:r>
              <a:rPr lang="en-US" dirty="0" smtClean="0"/>
              <a:t>Not defined when out-of-range,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/>
              <a:t>, etc.; 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→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2"/>
            <a:r>
              <a:rPr lang="en-US" dirty="0" smtClean="0"/>
              <a:t>Exact conversion for numbers that fit into </a:t>
            </a:r>
            <a:r>
              <a:rPr lang="en-US" dirty="0"/>
              <a:t>≤ 53 </a:t>
            </a:r>
            <a:r>
              <a:rPr lang="en-US" dirty="0" smtClean="0"/>
              <a:t>bits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2"/>
            <a:r>
              <a:rPr lang="en-US" dirty="0" smtClean="0"/>
              <a:t>Round according to rounding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3109" y="4191000"/>
            <a:ext cx="29672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— i.e., </a:t>
            </a:r>
            <a:r>
              <a:rPr lang="en-US" sz="2000" b="0" dirty="0">
                <a:latin typeface="Calibri" pitchFamily="34" charset="0"/>
              </a:rPr>
              <a:t>rounding</a:t>
            </a:r>
            <a:r>
              <a:rPr lang="en-US" sz="2000" b="0" dirty="0" smtClean="0">
                <a:latin typeface="Calibri" pitchFamily="34" charset="0"/>
              </a:rPr>
              <a:t> toward zero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2280" y="4495800"/>
            <a:ext cx="24830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— generally set to </a:t>
            </a:r>
            <a:r>
              <a:rPr lang="en-US" sz="2000" b="0" i="1" dirty="0" err="1" smtClean="0">
                <a:latin typeface="Calibri" pitchFamily="34" charset="0"/>
              </a:rPr>
              <a:t>TMin</a:t>
            </a:r>
            <a:endParaRPr lang="en-US" sz="2000" b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==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)(float) x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==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)(double) x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f == (float)(double) f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 == (float) 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f == -(-f);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2/3 == 2/3.0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 &lt; 0.0	 ⇒ 	((d*2) &lt; 0.0)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 &gt; f	 ⇒ 	-f &gt; -d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 * d &gt;= 0.0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d+f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x = …;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float f = …;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3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/>
              <a:t>Summary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IEEE Floating Point has clear mathematical  properties</a:t>
            </a:r>
          </a:p>
          <a:p>
            <a:r>
              <a:rPr lang="en-US" dirty="0"/>
              <a:t>Represents numbers of form M x 2</a:t>
            </a:r>
            <a:r>
              <a:rPr lang="en-US" baseline="32000" dirty="0"/>
              <a:t>E</a:t>
            </a:r>
            <a:endParaRPr lang="en-US" dirty="0"/>
          </a:p>
          <a:p>
            <a:r>
              <a:rPr lang="en-US" dirty="0"/>
              <a:t>One can reason about operations independent of implementation</a:t>
            </a:r>
          </a:p>
          <a:p>
            <a:pPr marL="552450" lvl="1"/>
            <a:r>
              <a:rPr lang="en-US" dirty="0"/>
              <a:t>As if computed with perfect precision and then rounded</a:t>
            </a:r>
          </a:p>
          <a:p>
            <a:r>
              <a:rPr lang="en-US" dirty="0"/>
              <a:t>Not the same as real arithmetic</a:t>
            </a:r>
          </a:p>
          <a:p>
            <a:pPr marL="552450" lvl="1"/>
            <a:r>
              <a:rPr lang="en-US" dirty="0"/>
              <a:t>Violates associativity/</a:t>
            </a:r>
            <a:r>
              <a:rPr lang="en-US" dirty="0" err="1"/>
              <a:t>distributivity</a:t>
            </a:r>
            <a:endParaRPr lang="en-US" dirty="0"/>
          </a:p>
          <a:p>
            <a:pPr marL="552450" lvl="1"/>
            <a:r>
              <a:rPr lang="en-US" dirty="0"/>
              <a:t>Makes life difficult for compilers &amp; serious numerical applications programmers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9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/>
          </p:nvPr>
        </p:nvGraphicFramePr>
        <p:xfrm>
          <a:off x="4114800" y="9144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/>
          </p:nvPr>
        </p:nvGraphicFramePr>
        <p:xfrm>
          <a:off x="3581400" y="35687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/>
          </p:nvPr>
        </p:nvGraphicFramePr>
        <p:xfrm>
          <a:off x="901700" y="30226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3892550"/>
            <a:ext cx="561975" cy="533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392237"/>
          </a:xfrm>
          <a:ln/>
        </p:spPr>
        <p:txBody>
          <a:bodyPr>
            <a:normAutofit fontScale="92500"/>
          </a:bodyPr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  <a:p>
            <a:pPr lvl="1"/>
            <a:r>
              <a:rPr lang="en-US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28527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4209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1796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5065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1509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255838"/>
            <a:ext cx="560388" cy="533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6131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6131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6258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5877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75947" y="3486055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199" y="5791200"/>
            <a:ext cx="1253490" cy="74009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More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461963" lvl="1" indent="-195263">
              <a:buNone/>
              <a:tabLst>
                <a:tab pos="801688" algn="r"/>
                <a:tab pos="1828800" algn="l"/>
              </a:tabLst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	128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10000000</a:t>
            </a:r>
          </a:p>
          <a:p>
            <a:pPr marL="461963" lvl="1" indent="-195263">
              <a:buNone/>
              <a:tabLst>
                <a:tab pos="801688" algn="r"/>
                <a:tab pos="1828800" algn="l"/>
              </a:tabLst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		15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00001101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461963" lvl="1" indent="-195263">
              <a:buNone/>
              <a:tabLst>
                <a:tab pos="801688" algn="r"/>
                <a:tab pos="1828800" algn="l"/>
              </a:tabLst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	 	33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00010001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461963" lvl="1" indent="-195263">
              <a:buNone/>
              <a:tabLst>
                <a:tab pos="801688" algn="r"/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		35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00010011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461963" lvl="1" indent="-195263">
              <a:buNone/>
              <a:tabLst>
                <a:tab pos="801688" algn="r"/>
                <a:tab pos="1828800" algn="l"/>
              </a:tabLst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	138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10001010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461963" lvl="1" indent="-195263">
              <a:buNone/>
              <a:tabLst>
                <a:tab pos="801688" algn="r"/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		63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	00111111</a:t>
            </a:r>
            <a:endParaRPr lang="en-US" sz="1800" dirty="0"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128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10000000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1.0000000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15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00001101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1.1010000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3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17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00010001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1.0001000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19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00010011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1.0011000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138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10001010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1.0001010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63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00111111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1.1111100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5</a:t>
            </a:r>
            <a:endParaRPr lang="en-US" dirty="0">
              <a:latin typeface="Monaco" charset="0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/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582364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128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15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1.101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1.101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17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19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1.010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138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63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1.111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1100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111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10.000</a:t>
            </a:r>
            <a:endParaRPr lang="en-US" sz="1800" dirty="0">
              <a:latin typeface="Monaco" charset="0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51263" y="698500"/>
            <a:ext cx="255905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1.BBG</a:t>
            </a:r>
            <a:r>
              <a:rPr lang="en-US" sz="3600">
                <a:solidFill>
                  <a:srgbClr val="CC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128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128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15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1.101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3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15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17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16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19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1.010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20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138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134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63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10.000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5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1.000/6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64</a:t>
            </a:r>
            <a:endParaRPr lang="en-US" dirty="0">
              <a:latin typeface="Monaco" charset="0"/>
              <a:sym typeface="Monaco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4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Fractional binary numbers: examples</a:t>
            </a:r>
            <a:endParaRPr lang="en-US" dirty="0"/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5 3/4	101.11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2 7/8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10.111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1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7/16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1.0111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Representable numbers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Other rational numbers have repeating bit </a:t>
            </a:r>
            <a:r>
              <a:rPr lang="en-US" dirty="0" smtClean="0"/>
              <a:t>representations</a:t>
            </a:r>
            <a:br>
              <a:rPr lang="en-US" dirty="0" smtClean="0"/>
            </a:b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9525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0.0101010101[01]…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9525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0.001100110011[0011]…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952500" lvl="2">
              <a:tabLst>
                <a:tab pos="1828800" algn="l"/>
              </a:tabLst>
            </a:pPr>
            <a:r>
              <a:rPr lang="en-US" dirty="0" smtClean="0"/>
              <a:t>1/10</a:t>
            </a:r>
            <a:r>
              <a:rPr lang="en-US" dirty="0"/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0.0001100110011[0011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</a:p>
          <a:p>
            <a:pPr marL="152400" lvl="3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828800" algn="l"/>
              </a:tabLst>
            </a:pPr>
            <a:endParaRPr lang="en-US" dirty="0"/>
          </a:p>
          <a:p>
            <a:pPr marL="152400">
              <a:tabLst>
                <a:tab pos="1828800" algn="l"/>
              </a:tabLst>
            </a:pPr>
            <a:r>
              <a:rPr lang="en-US" dirty="0">
                <a:sym typeface="Monaco" charset="0"/>
              </a:rPr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Many, many </a:t>
            </a:r>
            <a:r>
              <a:rPr lang="en-US" dirty="0"/>
              <a:t>bits needed for very large or small </a:t>
            </a:r>
            <a:r>
              <a:rPr lang="en-US" dirty="0" smtClean="0"/>
              <a:t>numbers with fixed binary point</a:t>
            </a:r>
            <a:endParaRPr lang="en-US" dirty="0"/>
          </a:p>
          <a:p>
            <a:pPr marL="952500" lvl="2">
              <a:tabLst>
                <a:tab pos="1828800" algn="l"/>
              </a:tabLst>
            </a:pPr>
            <a:r>
              <a:rPr lang="en-US" dirty="0"/>
              <a:t>Planck’s constant:– 6.626068 × 10</a:t>
            </a:r>
            <a:r>
              <a:rPr lang="en-US" baseline="30000" dirty="0"/>
              <a:t>-34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erg sec</a:t>
            </a:r>
            <a:endParaRPr lang="en-US" dirty="0"/>
          </a:p>
          <a:p>
            <a:pPr marL="952500" lvl="2">
              <a:tabLst>
                <a:tab pos="1828800" algn="l"/>
              </a:tabLst>
            </a:pPr>
            <a:r>
              <a:rPr lang="en-US" dirty="0"/>
              <a:t>Avogadro’s number:– 6.022 x 10</a:t>
            </a:r>
            <a:r>
              <a:rPr lang="en-US" baseline="30000" dirty="0"/>
              <a:t>23</a:t>
            </a:r>
            <a:r>
              <a:rPr lang="en-US" dirty="0"/>
              <a:t> particles per mole</a:t>
            </a:r>
            <a:endParaRPr lang="en-US" baseline="-6000" dirty="0">
              <a:latin typeface="Monaco" charset="0"/>
              <a:sym typeface="Monaco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</a:t>
            </a:r>
            <a:r>
              <a:rPr lang="en-US" i="1" dirty="0" smtClean="0"/>
              <a:t>approximate</a:t>
            </a:r>
            <a:r>
              <a:rPr lang="en-US" dirty="0" smtClean="0"/>
              <a:t> real numbers in computers</a:t>
            </a:r>
          </a:p>
          <a:p>
            <a:pPr lvl="1"/>
            <a:r>
              <a:rPr lang="en-US" dirty="0" smtClean="0"/>
              <a:t>And also most rational numbers</a:t>
            </a:r>
          </a:p>
          <a:p>
            <a:pPr lvl="2"/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Examples:–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3.14159265358979323846</a:t>
            </a:r>
            <a:r>
              <a:rPr lang="en-US" dirty="0"/>
              <a:t>  — </a:t>
            </a:r>
            <a:r>
              <a:rPr lang="en-US" dirty="0">
                <a:sym typeface="Symbol" pitchFamily="18" charset="2"/>
              </a:rPr>
              <a:t>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2.99792458  10</a:t>
            </a:r>
            <a:r>
              <a:rPr lang="en-US" baseline="30000" dirty="0">
                <a:sym typeface="Symbol" pitchFamily="18" charset="2"/>
              </a:rPr>
              <a:t>8</a:t>
            </a:r>
            <a:r>
              <a:rPr lang="en-US" dirty="0">
                <a:sym typeface="Symbol" pitchFamily="18" charset="2"/>
              </a:rPr>
              <a:t> m/s —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, the velocity of light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ym typeface="Symbol" pitchFamily="18" charset="2"/>
              </a:rPr>
              <a:t>6.62606885 </a:t>
            </a:r>
            <a:r>
              <a:rPr lang="en-US" dirty="0">
                <a:sym typeface="Symbol" pitchFamily="18" charset="2"/>
              </a:rPr>
              <a:t> 10</a:t>
            </a:r>
            <a:r>
              <a:rPr lang="en-US" baseline="30000" dirty="0">
                <a:sym typeface="Symbol" pitchFamily="18" charset="2"/>
              </a:rPr>
              <a:t>-27</a:t>
            </a:r>
            <a:r>
              <a:rPr lang="en-US" dirty="0">
                <a:sym typeface="Symbol" pitchFamily="18" charset="2"/>
              </a:rPr>
              <a:t> erg sec — </a:t>
            </a:r>
            <a:r>
              <a:rPr lang="en-US" i="1" dirty="0">
                <a:sym typeface="Symbol" pitchFamily="18" charset="2"/>
              </a:rPr>
              <a:t>h</a:t>
            </a:r>
            <a:r>
              <a:rPr lang="en-US" dirty="0">
                <a:sym typeface="Symbol" pitchFamily="18" charset="2"/>
              </a:rPr>
              <a:t>, Planck’s </a:t>
            </a:r>
            <a:r>
              <a:rPr lang="en-US" dirty="0" smtClean="0">
                <a:sym typeface="Symbol" pitchFamily="18" charset="2"/>
              </a:rPr>
              <a:t>constant</a:t>
            </a:r>
          </a:p>
          <a:p>
            <a:pPr lvl="2">
              <a:lnSpc>
                <a:spcPct val="110000"/>
              </a:lnSpc>
            </a:pPr>
            <a:endParaRPr lang="en-US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ym typeface="Symbol" pitchFamily="18" charset="2"/>
              </a:rPr>
              <a:t>In C (and most other programming languages):–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3.14159265358979323846</a:t>
            </a:r>
            <a:endParaRPr lang="en-US" dirty="0">
              <a:sym typeface="Symbol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sym typeface="Symbol" pitchFamily="18" charset="2"/>
              </a:rPr>
              <a:t>2.99792458e8</a:t>
            </a:r>
            <a:endParaRPr lang="en-US" dirty="0">
              <a:sym typeface="Symbol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sym typeface="Symbol" pitchFamily="18" charset="2"/>
              </a:rPr>
              <a:t>6.62606885e-27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IEEE floating point</a:t>
            </a: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</a:t>
            </a:r>
            <a:r>
              <a:rPr lang="en-US" dirty="0" smtClean="0"/>
              <a:t>formats</a:t>
            </a:r>
          </a:p>
          <a:p>
            <a:pPr marL="838200" lvl="2"/>
            <a:r>
              <a:rPr lang="en-US" dirty="0" smtClean="0"/>
              <a:t>Same equations gave different answers on different machines!</a:t>
            </a:r>
            <a:endParaRPr lang="en-US" dirty="0"/>
          </a:p>
          <a:p>
            <a:pPr marL="552450" lvl="1"/>
            <a:r>
              <a:rPr lang="en-US" dirty="0" smtClean="0"/>
              <a:t>Now supported </a:t>
            </a:r>
            <a:r>
              <a:rPr lang="en-US" dirty="0"/>
              <a:t>by all </a:t>
            </a:r>
            <a:r>
              <a:rPr lang="en-US"/>
              <a:t>major </a:t>
            </a:r>
            <a:r>
              <a:rPr lang="en-US" smtClean="0"/>
              <a:t>processors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 smtClean="0"/>
              <a:t>Difficult to </a:t>
            </a:r>
            <a:r>
              <a:rPr lang="en-US" dirty="0"/>
              <a:t>make fast in hardware</a:t>
            </a:r>
          </a:p>
          <a:p>
            <a:pPr marL="838200" lvl="2"/>
            <a:r>
              <a:rPr lang="en-US" dirty="0"/>
              <a:t>Numerical analysts predominated over hardware designers in defining standard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Floating Point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</TotalTime>
  <Words>2026</Words>
  <Application>Microsoft Office PowerPoint</Application>
  <PresentationFormat>On-screen Show (4:3)</PresentationFormat>
  <Paragraphs>740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71" baseType="lpstr">
      <vt:lpstr>ＭＳ Ｐゴシック</vt:lpstr>
      <vt:lpstr>Apple Symbols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Garamond</vt:lpstr>
      <vt:lpstr>Helvetica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</vt:lpstr>
      <vt:lpstr>Worksheet</vt:lpstr>
      <vt:lpstr>Floating Point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Floating point</vt:lpstr>
      <vt:lpstr>IEEE floating point</vt:lpstr>
      <vt:lpstr>Floating point representation</vt:lpstr>
      <vt:lpstr>Precisions</vt:lpstr>
      <vt:lpstr>Normalized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Dynamic range (positive only)</vt:lpstr>
      <vt:lpstr>Distribution of values</vt:lpstr>
      <vt:lpstr>Distribution of values (close-up view)</vt:lpstr>
      <vt:lpstr>Interesting numbers</vt:lpstr>
      <vt:lpstr>Special properties of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Today: Floating Point</vt:lpstr>
      <vt:lpstr>Summary</vt:lpstr>
      <vt:lpstr>Questions?</vt:lpstr>
      <vt:lpstr>More Slides</vt:lpstr>
      <vt:lpstr>Creating Floating Point Number</vt:lpstr>
      <vt:lpstr>Normalize</vt:lpstr>
      <vt:lpstr>Rounding</vt:lpstr>
      <vt:lpstr>Postnormalize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2, Floating Point</dc:title>
  <dc:creator>Hugh C. Lauer</dc:creator>
  <dc:description>Redesign of slides created by Randal E. Bryant and David R. O'Hallaron</dc:description>
  <cp:lastModifiedBy>Hugh C. Lauer</cp:lastModifiedBy>
  <cp:revision>3</cp:revision>
  <cp:lastPrinted>1999-09-20T15:19:18Z</cp:lastPrinted>
  <dcterms:created xsi:type="dcterms:W3CDTF">2017-10-30T18:09:23Z</dcterms:created>
  <dcterms:modified xsi:type="dcterms:W3CDTF">2017-11-02T00:51:53Z</dcterms:modified>
</cp:coreProperties>
</file>