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</p:sldMasterIdLst>
  <p:notesMasterIdLst>
    <p:notesMasterId r:id="rId52"/>
  </p:notesMasterIdLst>
  <p:handoutMasterIdLst>
    <p:handoutMasterId r:id="rId53"/>
  </p:handoutMasterIdLst>
  <p:sldIdLst>
    <p:sldId id="616" r:id="rId2"/>
    <p:sldId id="617" r:id="rId3"/>
    <p:sldId id="618" r:id="rId4"/>
    <p:sldId id="619" r:id="rId5"/>
    <p:sldId id="620" r:id="rId6"/>
    <p:sldId id="621" r:id="rId7"/>
    <p:sldId id="622" r:id="rId8"/>
    <p:sldId id="623" r:id="rId9"/>
    <p:sldId id="624" r:id="rId10"/>
    <p:sldId id="625" r:id="rId11"/>
    <p:sldId id="626" r:id="rId12"/>
    <p:sldId id="627" r:id="rId13"/>
    <p:sldId id="628" r:id="rId14"/>
    <p:sldId id="629" r:id="rId15"/>
    <p:sldId id="630" r:id="rId16"/>
    <p:sldId id="631" r:id="rId17"/>
    <p:sldId id="632" r:id="rId18"/>
    <p:sldId id="633" r:id="rId19"/>
    <p:sldId id="634" r:id="rId20"/>
    <p:sldId id="635" r:id="rId21"/>
    <p:sldId id="636" r:id="rId22"/>
    <p:sldId id="637" r:id="rId23"/>
    <p:sldId id="638" r:id="rId24"/>
    <p:sldId id="639" r:id="rId25"/>
    <p:sldId id="640" r:id="rId26"/>
    <p:sldId id="641" r:id="rId27"/>
    <p:sldId id="642" r:id="rId28"/>
    <p:sldId id="643" r:id="rId29"/>
    <p:sldId id="644" r:id="rId30"/>
    <p:sldId id="661" r:id="rId31"/>
    <p:sldId id="662" r:id="rId32"/>
    <p:sldId id="663" r:id="rId33"/>
    <p:sldId id="664" r:id="rId34"/>
    <p:sldId id="645" r:id="rId35"/>
    <p:sldId id="646" r:id="rId36"/>
    <p:sldId id="647" r:id="rId37"/>
    <p:sldId id="648" r:id="rId38"/>
    <p:sldId id="649" r:id="rId39"/>
    <p:sldId id="650" r:id="rId40"/>
    <p:sldId id="651" r:id="rId41"/>
    <p:sldId id="652" r:id="rId42"/>
    <p:sldId id="653" r:id="rId43"/>
    <p:sldId id="654" r:id="rId44"/>
    <p:sldId id="655" r:id="rId45"/>
    <p:sldId id="657" r:id="rId46"/>
    <p:sldId id="665" r:id="rId47"/>
    <p:sldId id="666" r:id="rId48"/>
    <p:sldId id="658" r:id="rId49"/>
    <p:sldId id="659" r:id="rId50"/>
    <p:sldId id="660" r:id="rId51"/>
  </p:sldIdLst>
  <p:sldSz cx="9144000" cy="6858000" type="screen4x3"/>
  <p:notesSz cx="7302500" cy="9586913"/>
  <p:custDataLst>
    <p:tags r:id="rId5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F95"/>
    <a:srgbClr val="C0EAB8"/>
    <a:srgbClr val="F2F09C"/>
    <a:srgbClr val="F2F2F2"/>
    <a:srgbClr val="DBDBDB"/>
    <a:srgbClr val="F5F5BD"/>
    <a:srgbClr val="CFEFC9"/>
    <a:srgbClr val="F0C2C2"/>
    <a:srgbClr val="D4D4F4"/>
    <a:srgbClr val="A8A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26" autoAdjust="0"/>
  </p:normalViewPr>
  <p:slideViewPr>
    <p:cSldViewPr snapToObjects="1">
      <p:cViewPr varScale="1">
        <p:scale>
          <a:sx n="84" d="100"/>
          <a:sy n="84" d="100"/>
        </p:scale>
        <p:origin x="60" y="186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2970" y="-96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67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20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F01151-53C9-4D64-8AAE-89A32F2B2A2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784"/>
            <a:ext cx="5355167" cy="43141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8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55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4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52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32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F64717-A5A5-4C4E-9291-2F18B7410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6287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F64717-A5A5-4C4E-9291-2F18B7410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495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F64717-A5A5-4C4E-9291-2F18B7410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1274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24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16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56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F64717-A5A5-4C4E-9291-2F18B7410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85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793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646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773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240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82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525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399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431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813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0xf000 + 0x8 =</a:t>
            </a:r>
            <a:r>
              <a:rPr lang="en-US" baseline="0" dirty="0" smtClean="0"/>
              <a:t> 0xf008</a:t>
            </a:r>
          </a:p>
          <a:p>
            <a:r>
              <a:rPr lang="en-US" baseline="0" dirty="0" smtClean="0"/>
              <a:t>0xf000 + 0x0100 = 0xf100</a:t>
            </a:r>
          </a:p>
          <a:p>
            <a:r>
              <a:rPr lang="en-US" baseline="0" dirty="0" smtClean="0"/>
              <a:t>0xf000 + 4*0x0100 = 0xf400</a:t>
            </a:r>
          </a:p>
          <a:p>
            <a:r>
              <a:rPr lang="en-US" baseline="0" dirty="0" smtClean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A65B0C-B35D-4608-94F8-324A6C7A47D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5304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8B12C5-B8B1-41C6-B29F-6FC9FEB127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44433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0xf000 + 0x8 =</a:t>
            </a:r>
            <a:r>
              <a:rPr lang="en-US" baseline="0" dirty="0" smtClean="0"/>
              <a:t> 0xf008</a:t>
            </a:r>
          </a:p>
          <a:p>
            <a:r>
              <a:rPr lang="en-US" baseline="0" dirty="0" smtClean="0"/>
              <a:t>0xf000 + 0x0100 = 0xf100</a:t>
            </a:r>
          </a:p>
          <a:p>
            <a:r>
              <a:rPr lang="en-US" baseline="0" dirty="0" smtClean="0"/>
              <a:t>0xf000 + 4*0x0100 = 0xf400</a:t>
            </a:r>
          </a:p>
          <a:p>
            <a:r>
              <a:rPr lang="en-US" baseline="0" dirty="0" smtClean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A65B0C-B35D-4608-94F8-324A6C7A47D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52302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0xf000 + 0x8 =</a:t>
            </a:r>
            <a:r>
              <a:rPr lang="en-US" baseline="0" dirty="0" smtClean="0"/>
              <a:t> 0xf008</a:t>
            </a:r>
          </a:p>
          <a:p>
            <a:r>
              <a:rPr lang="en-US" baseline="0" dirty="0" smtClean="0"/>
              <a:t>0xf000 + 0x0100 = 0xf100</a:t>
            </a:r>
          </a:p>
          <a:p>
            <a:r>
              <a:rPr lang="en-US" baseline="0" dirty="0" smtClean="0"/>
              <a:t>0xf000 + 4*0x0100 = 0xf400</a:t>
            </a:r>
          </a:p>
          <a:p>
            <a:r>
              <a:rPr lang="en-US" baseline="0" dirty="0" smtClean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A65B0C-B35D-4608-94F8-324A6C7A47D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080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0xf000 + 0x8 =</a:t>
            </a:r>
            <a:r>
              <a:rPr lang="en-US" baseline="0" dirty="0" smtClean="0"/>
              <a:t> 0xf008</a:t>
            </a:r>
          </a:p>
          <a:p>
            <a:r>
              <a:rPr lang="en-US" baseline="0" dirty="0" smtClean="0"/>
              <a:t>0xf000 + 0x0100 = 0xf100</a:t>
            </a:r>
          </a:p>
          <a:p>
            <a:r>
              <a:rPr lang="en-US" baseline="0" dirty="0" smtClean="0"/>
              <a:t>0xf000 + 4*0x0100 = 0xf400</a:t>
            </a:r>
          </a:p>
          <a:p>
            <a:r>
              <a:rPr lang="en-US" baseline="0" dirty="0" smtClean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A65B0C-B35D-4608-94F8-324A6C7A47D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74259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0xf000 + 0x8 =</a:t>
            </a:r>
            <a:r>
              <a:rPr lang="en-US" baseline="0" dirty="0" smtClean="0"/>
              <a:t> 0xf008</a:t>
            </a:r>
          </a:p>
          <a:p>
            <a:r>
              <a:rPr lang="en-US" baseline="0" dirty="0" smtClean="0"/>
              <a:t>0xf000 + 0x0100 = 0xf100</a:t>
            </a:r>
          </a:p>
          <a:p>
            <a:r>
              <a:rPr lang="en-US" baseline="0" dirty="0" smtClean="0"/>
              <a:t>0xf000 + 4*0x0100 = 0xf400</a:t>
            </a:r>
          </a:p>
          <a:p>
            <a:r>
              <a:rPr lang="en-US" baseline="0" dirty="0" smtClean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A65B0C-B35D-4608-94F8-324A6C7A47D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87954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F64717-A5A5-4C4E-9291-2F18B7410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79075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F64717-A5A5-4C4E-9291-2F18B7410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2101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F64717-A5A5-4C4E-9291-2F18B7410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55484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F64717-A5A5-4C4E-9291-2F18B7410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43471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F64717-A5A5-4C4E-9291-2F18B7410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5620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F64717-A5A5-4C4E-9291-2F18B7410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980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994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F64717-A5A5-4C4E-9291-2F18B7410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5120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20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660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139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264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046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590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130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625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F64717-A5A5-4C4E-9291-2F18B7410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087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F64717-A5A5-4C4E-9291-2F18B7410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30479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F64717-A5A5-4C4E-9291-2F18B7410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59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13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68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42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3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 defTabSz="457200"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Machine-Level Programming I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260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Machine-Level Programming I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2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 defTabSz="457200">
              <a:defRPr>
                <a:latin typeface="Calibri" pitchFamily="34" charset="0"/>
              </a:defRPr>
            </a:lvl4pPr>
            <a:lvl5pPr defTabSz="457200"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Machine-Level Programming I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6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Machine-Level Programming I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65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Machine-Level Programming I</a:t>
            </a:r>
            <a:endParaRPr lang="en-US" dirty="0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48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Machine-Level Programming I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9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Machine-Level Programming I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83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Machine-Level Programming I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1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Machine-Level Programming I</a:t>
            </a:r>
            <a:endParaRPr lang="en-US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7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Machine-Level Programming I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86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Machine-Level Programming I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71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Machine-Level Programming 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98448"/>
            <a:ext cx="4247958" cy="1134670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wrap="none" lIns="25400" tIns="25400" rIns="25400" bIns="25400">
            <a:sp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/*Click to edit Master text styles</a:t>
            </a:r>
            <a:br>
              <a:rPr lang="en-US" dirty="0" smtClean="0"/>
            </a:br>
            <a:r>
              <a:rPr lang="en-US" dirty="0" smtClean="0"/>
              <a:t>	comments are in red */</a:t>
            </a:r>
          </a:p>
          <a:p>
            <a:pPr lvl="0"/>
            <a:r>
              <a:rPr lang="en-US" dirty="0" smtClean="0"/>
              <a:t>Code is in black</a:t>
            </a:r>
          </a:p>
          <a:p>
            <a:pPr lvl="0"/>
            <a:r>
              <a:rPr lang="en-US" dirty="0" smtClean="0"/>
              <a:t>/*Resizes to fit code*/</a:t>
            </a:r>
          </a:p>
        </p:txBody>
      </p:sp>
    </p:spTree>
    <p:extLst>
      <p:ext uri="{BB962C8B-B14F-4D97-AF65-F5344CB8AC3E}">
        <p14:creationId xmlns:p14="http://schemas.microsoft.com/office/powerpoint/2010/main" val="232096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Code and alternative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Machine-Level Programming 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28800"/>
            <a:ext cx="3886200" cy="2862072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524000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1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0600" y="1845425"/>
            <a:ext cx="3886200" cy="2862072"/>
          </a:xfrm>
          <a:solidFill>
            <a:srgbClr val="C0EAB8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800600" y="1540625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5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Machine-Level Programming I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59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Machine-Level Programming 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4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timing>
    <p:tnLst>
      <p:par>
        <p:cTn id="1" dur="indefinite" restart="never" nodeType="tmRoot"/>
      </p:par>
    </p:tnLst>
  </p:timing>
  <p:hf hdr="0"/>
  <p:txStyles>
    <p:titleStyle>
      <a:lvl1pPr marL="119063" indent="-119063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2pPr>
      <a:lvl3pPr marL="1143000" indent="-228600" algn="l" defTabSz="457200" rtl="0" eaLnBrk="1" fontAlgn="base" hangingPunct="1">
        <a:spcBef>
          <a:spcPts val="45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defTabSz="457200" rtl="0" eaLnBrk="1" fontAlgn="base" hangingPunct="1">
        <a:spcBef>
          <a:spcPts val="4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defTabSz="457200" rtl="0" eaLnBrk="1" fontAlgn="base" hangingPunct="1">
        <a:spcBef>
          <a:spcPts val="350"/>
        </a:spcBef>
        <a:spcAft>
          <a:spcPct val="0"/>
        </a:spcAft>
        <a:buChar char="»"/>
        <a:defRPr sz="18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b="0" dirty="0" smtClean="0"/>
              <a:t>Machine-Level Programming I: Basics</a:t>
            </a:r>
            <a:endParaRPr lang="en-US" b="0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Professor Hugh C. Lauer</a:t>
            </a:r>
            <a:br>
              <a:rPr lang="en-US" sz="2400" dirty="0"/>
            </a:br>
            <a:r>
              <a:rPr lang="en-US" sz="2400" dirty="0" smtClean="0"/>
              <a:t>CS-2011, </a:t>
            </a:r>
            <a:r>
              <a:rPr lang="en-US" sz="2400" dirty="0"/>
              <a:t>Machine Organization and Assembly Language</a:t>
            </a:r>
          </a:p>
          <a:p>
            <a:r>
              <a:rPr lang="en-US" sz="1200" dirty="0"/>
              <a:t>(Slides include </a:t>
            </a:r>
            <a:r>
              <a:rPr lang="en-US" sz="1200" dirty="0" smtClean="0"/>
              <a:t>copyright materials from </a:t>
            </a:r>
            <a:r>
              <a:rPr lang="en-US" sz="1200" i="1" dirty="0" smtClean="0"/>
              <a:t>Computer Systems: A Programmer’s Perspective</a:t>
            </a:r>
            <a:r>
              <a:rPr lang="en-US" sz="1200" dirty="0" smtClean="0"/>
              <a:t>, by Bryant and O’Hallaron, and from </a:t>
            </a:r>
            <a:r>
              <a:rPr lang="en-US" sz="1200" i="1" dirty="0" smtClean="0"/>
              <a:t>The C Programming Language</a:t>
            </a:r>
            <a:r>
              <a:rPr lang="en-US" sz="1200" dirty="0" smtClean="0"/>
              <a:t>, by Kernighan and Ritchie)</a:t>
            </a:r>
            <a:endParaRPr lang="en-US" sz="120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4219340" y="6615856"/>
            <a:ext cx="705322" cy="153888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76200" y="6615856"/>
            <a:ext cx="1179810" cy="15388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990781" y="6615856"/>
            <a:ext cx="65723" cy="153888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F07275-A34F-4845-9371-CAAC7967A479}" type="slidenum"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98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Instruction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0" y="1143000"/>
            <a:ext cx="4572000" cy="5257800"/>
          </a:xfrm>
        </p:spPr>
        <p:txBody>
          <a:bodyPr>
            <a:normAutofit lnSpcReduction="10000"/>
          </a:bodyPr>
          <a:lstStyle/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C 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 smtClean="0"/>
              <a:t>Store value </a:t>
            </a:r>
            <a:r>
              <a:rPr lang="en-US" b="1" dirty="0" smtClean="0">
                <a:latin typeface="Courier New"/>
                <a:cs typeface="Courier New"/>
              </a:rPr>
              <a:t>t</a:t>
            </a:r>
            <a:r>
              <a:rPr lang="en-US" dirty="0" smtClean="0"/>
              <a:t> to memory designated by </a:t>
            </a:r>
            <a:r>
              <a:rPr lang="en-US" b="1" dirty="0" err="1" smtClean="0">
                <a:latin typeface="Courier New"/>
                <a:cs typeface="Courier New"/>
              </a:rPr>
              <a:t>dest</a:t>
            </a:r>
            <a:endParaRPr lang="en-US" b="1" dirty="0">
              <a:latin typeface="Courier New"/>
              <a:cs typeface="Courier New"/>
            </a:endParaRPr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Assembly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 smtClean="0"/>
              <a:t>Move 8-byte value to memory</a:t>
            </a:r>
            <a:endParaRPr lang="en-US" dirty="0"/>
          </a:p>
          <a:p>
            <a:pPr marL="839788" lvl="2" indent="-165100" defTabSz="895350">
              <a:tabLst>
                <a:tab pos="1603375" algn="l"/>
                <a:tab pos="2514600" algn="l"/>
              </a:tabLst>
            </a:pPr>
            <a:r>
              <a:rPr lang="en-US" dirty="0" smtClean="0"/>
              <a:t>Quad words in x86-64 parlance</a:t>
            </a:r>
            <a:endParaRPr lang="en-US" dirty="0"/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 smtClean="0"/>
              <a:t>Operands</a:t>
            </a:r>
            <a:r>
              <a:rPr lang="en-US" dirty="0"/>
              <a:t>:</a:t>
            </a:r>
          </a:p>
          <a:p>
            <a:pPr marL="839788" lvl="2" indent="-165100" defTabSz="895350">
              <a:buNone/>
              <a:tabLst>
                <a:tab pos="1603375" algn="l"/>
                <a:tab pos="2514600" algn="l"/>
              </a:tabLst>
            </a:pPr>
            <a:r>
              <a:rPr lang="en-US" b="1" dirty="0" smtClean="0">
                <a:latin typeface="Courier New" pitchFamily="49" charset="0"/>
              </a:rPr>
              <a:t>t</a:t>
            </a:r>
            <a:r>
              <a:rPr lang="en-US" b="1" dirty="0" smtClean="0"/>
              <a:t>:	</a:t>
            </a:r>
            <a:r>
              <a:rPr lang="en-US" dirty="0" smtClean="0"/>
              <a:t>Register</a:t>
            </a:r>
            <a:r>
              <a:rPr lang="en-US" dirty="0"/>
              <a:t>	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rax</a:t>
            </a:r>
            <a:endParaRPr lang="en-US" b="1" dirty="0"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 err="1" smtClean="0">
                <a:latin typeface="Courier New" pitchFamily="49" charset="0"/>
              </a:rPr>
              <a:t>dest</a:t>
            </a:r>
            <a:r>
              <a:rPr lang="en-US" b="1" dirty="0" smtClean="0"/>
              <a:t>:</a:t>
            </a:r>
            <a:r>
              <a:rPr lang="en-US" dirty="0"/>
              <a:t>	</a:t>
            </a:r>
            <a:r>
              <a:rPr lang="en-US" dirty="0" smtClean="0"/>
              <a:t>Register</a:t>
            </a:r>
            <a:r>
              <a:rPr lang="en-US" dirty="0"/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</a:rPr>
              <a:t>rbx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 smtClean="0">
                <a:latin typeface="Courier New" pitchFamily="49" charset="0"/>
              </a:rPr>
              <a:t>*</a:t>
            </a:r>
            <a:r>
              <a:rPr lang="en-US" b="1" dirty="0" err="1" smtClean="0">
                <a:latin typeface="Courier New" pitchFamily="49" charset="0"/>
              </a:rPr>
              <a:t>dest</a:t>
            </a:r>
            <a:r>
              <a:rPr lang="en-US" b="1" dirty="0" smtClean="0"/>
              <a:t>:</a:t>
            </a:r>
            <a:r>
              <a:rPr lang="en-US" dirty="0"/>
              <a:t> </a:t>
            </a:r>
            <a:r>
              <a:rPr lang="en-US" dirty="0" smtClean="0"/>
              <a:t>	Memory</a:t>
            </a:r>
            <a:r>
              <a:rPr lang="en-US" dirty="0"/>
              <a:t>	</a:t>
            </a:r>
            <a:r>
              <a:rPr lang="en-US" b="1" dirty="0"/>
              <a:t>M[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</a:rPr>
              <a:t>rbx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]</a:t>
            </a:r>
            <a:endParaRPr lang="en-US" b="1" dirty="0"/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 smtClean="0"/>
              <a:t>Object </a:t>
            </a:r>
            <a:r>
              <a:rPr lang="en-US" dirty="0"/>
              <a:t>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3-byte instruction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Stored at address </a:t>
            </a:r>
            <a:r>
              <a:rPr lang="en-US" b="1" dirty="0" smtClean="0">
                <a:latin typeface="Courier New" pitchFamily="49" charset="0"/>
              </a:rPr>
              <a:t>0x40059e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533400" y="1143000"/>
            <a:ext cx="3883025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*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dest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t;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33400" y="25908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5494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movq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rax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(%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530225" y="5100638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21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0x40059e:  48 89 03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0" name="Action Button: Back or Previous 9">
            <a:hlinkClick r:id="rId3" action="ppaction://hlinksldjump" highlightClick="1"/>
          </p:cNvPr>
          <p:cNvSpPr/>
          <p:nvPr/>
        </p:nvSpPr>
        <p:spPr bwMode="auto">
          <a:xfrm>
            <a:off x="7772400" y="685800"/>
            <a:ext cx="533400" cy="533400"/>
          </a:xfrm>
          <a:prstGeom prst="actionButtonBackPrevious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762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901700" y="120707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marR="0" lvl="0" indent="-223838" algn="l" defTabSz="89535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Disassembled</a:t>
            </a:r>
          </a:p>
          <a:p>
            <a:pPr marL="223838" marR="0" lvl="0" indent="-223838" algn="l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Disassembling Object Code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01650" y="3810000"/>
            <a:ext cx="8140700" cy="280585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Disassembler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–d sum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Useful tool for examining object code</a:t>
            </a:r>
          </a:p>
          <a:p>
            <a:pPr lvl="1"/>
            <a:r>
              <a:rPr lang="en-US" dirty="0"/>
              <a:t>Analyzes bit pattern of series of instructions</a:t>
            </a:r>
          </a:p>
          <a:p>
            <a:pPr lvl="1"/>
            <a:r>
              <a:rPr lang="en-US" dirty="0"/>
              <a:t>Produces approximate rendition of assembly code</a:t>
            </a:r>
          </a:p>
          <a:p>
            <a:pPr lvl="1"/>
            <a:r>
              <a:rPr lang="en-US" dirty="0"/>
              <a:t>Can </a:t>
            </a:r>
            <a:r>
              <a:rPr lang="en-US" dirty="0" smtClean="0"/>
              <a:t>dump either </a:t>
            </a:r>
            <a:r>
              <a:rPr lang="en-US" b="1" dirty="0" err="1">
                <a:latin typeface="Courier New" pitchFamily="49" charset="0"/>
              </a:rPr>
              <a:t>a.out</a:t>
            </a:r>
            <a:r>
              <a:rPr lang="en-US" dirty="0"/>
              <a:t> </a:t>
            </a:r>
            <a:r>
              <a:rPr lang="en-US" dirty="0" smtClean="0"/>
              <a:t>file (complete </a:t>
            </a:r>
            <a:r>
              <a:rPr lang="en-US" dirty="0"/>
              <a:t>executable) </a:t>
            </a:r>
            <a:r>
              <a:rPr lang="en-US" dirty="0" err="1" smtClean="0"/>
              <a:t>or</a:t>
            </a:r>
            <a:r>
              <a:rPr lang="en-US" b="1" dirty="0" err="1" smtClean="0">
                <a:latin typeface="Courier New" pitchFamily="49" charset="0"/>
              </a:rPr>
              <a:t>.o</a:t>
            </a:r>
            <a:r>
              <a:rPr lang="en-US" dirty="0" smtClean="0"/>
              <a:t> file (single module)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25500" y="1628839"/>
            <a:ext cx="74930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0000000000400595 &lt;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sumstore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400595: 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53               push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400596: 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48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89 d3       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mov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rdx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400599: 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e8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f2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callq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400590 &lt;plus&gt;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40059e: 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48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89 03       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mov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rax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4005a1: 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5b               pop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4005a2: 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c3             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retq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Action Button: Back or Previous 4">
            <a:hlinkClick r:id="rId3" action="ppaction://hlinksldjump" highlightClick="1"/>
          </p:cNvPr>
          <p:cNvSpPr/>
          <p:nvPr/>
        </p:nvSpPr>
        <p:spPr bwMode="auto">
          <a:xfrm>
            <a:off x="7897404" y="4038600"/>
            <a:ext cx="685800" cy="685800"/>
          </a:xfrm>
          <a:prstGeom prst="actionButtonBackPrevious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0036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4191000" y="111125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marR="0" lvl="0" indent="-223838" algn="l" defTabSz="89535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Disassembled</a:t>
            </a:r>
          </a:p>
          <a:p>
            <a:pPr marL="223838" marR="0" lvl="0" indent="-223838" algn="l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2297113" y="1705039"/>
            <a:ext cx="6846887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Dump of assembler code for function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sumstore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0x0000000000400595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&lt;+0&gt;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: push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0x0000000000400596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&lt;+1&gt;: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mov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rdx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0x0000000000400599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&lt;+4&gt;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: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callq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0x400590 &lt;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plus&gt;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0x000000000040059e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&lt;+9&gt;: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mov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rax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0x00000000004005a1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&lt;+12&gt;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:pop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0x00000000004005a2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&lt;+13&gt;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: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retq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Disassembly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297113" y="4195763"/>
            <a:ext cx="6300787" cy="22494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sum</a:t>
            </a:r>
            <a:endParaRPr lang="en-US" b="1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</a:t>
            </a:r>
            <a:r>
              <a:rPr lang="en-US" b="1" dirty="0" err="1" smtClean="0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x/14xb </a:t>
            </a:r>
            <a:r>
              <a:rPr lang="en-US" b="1" dirty="0" err="1" smtClean="0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Examine the </a:t>
            </a:r>
            <a:r>
              <a:rPr lang="en-US" dirty="0" smtClean="0"/>
              <a:t>14 </a:t>
            </a:r>
            <a:r>
              <a:rPr lang="en-US" dirty="0"/>
              <a:t>bytes starting at </a:t>
            </a:r>
            <a:r>
              <a:rPr lang="en-US" b="1" dirty="0" err="1" smtClean="0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685800" y="1111250"/>
            <a:ext cx="13081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marR="0" lvl="0" indent="-223838" algn="l" defTabSz="89535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Object</a:t>
            </a:r>
          </a:p>
          <a:p>
            <a:pPr marL="223838" marR="0" lvl="0" indent="-223838" algn="l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304800" y="1524000"/>
            <a:ext cx="1828800" cy="42447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0x0400595: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0x53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0x48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0x89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0xd3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0xe8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0xf2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0xff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0xff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0xff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0x48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0x89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0x03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0x5b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0xc3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1" name="Action Button: Back or Previous 10">
            <a:hlinkClick r:id="rId3" action="ppaction://hlinksldjump" highlightClick="1"/>
          </p:cNvPr>
          <p:cNvSpPr/>
          <p:nvPr/>
        </p:nvSpPr>
        <p:spPr bwMode="auto">
          <a:xfrm>
            <a:off x="7772400" y="685800"/>
            <a:ext cx="533400" cy="533400"/>
          </a:xfrm>
          <a:prstGeom prst="actionButtonBackPrevious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385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Can be Disassembled?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5551488"/>
            <a:ext cx="8624887" cy="10643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Anything that can be interpreted as executable code</a:t>
            </a:r>
          </a:p>
          <a:p>
            <a:r>
              <a:rPr lang="en-US" dirty="0" err="1"/>
              <a:t>Disassembler</a:t>
            </a:r>
            <a:r>
              <a:rPr lang="en-US" dirty="0"/>
              <a:t> examines bytes and reconstructs assembly source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533400" y="1585912"/>
            <a:ext cx="8153400" cy="36718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objdump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-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WINWORD.EXE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WINWORD.EXE: 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file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format pei-i386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No symbols in "WINWORD.EXE".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Disassembly of section .text: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30001000 &lt;.text&gt;: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30001000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:  55             push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ebp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30001001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:  8b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ec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mov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esp,%ebp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30001003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:  6a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ff        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push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$0xffffffff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30001005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:  68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90 10 00 30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push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$0x30001090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3000100a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:  68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91 dc 4c 30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push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$0x304cdc91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133600" y="3858425"/>
            <a:ext cx="5334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Reverse engineering forbidden by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Microsoft End User License Agreement</a:t>
            </a:r>
          </a:p>
        </p:txBody>
      </p:sp>
    </p:spTree>
    <p:extLst>
      <p:ext uri="{BB962C8B-B14F-4D97-AF65-F5344CB8AC3E}">
        <p14:creationId xmlns:p14="http://schemas.microsoft.com/office/powerpoint/2010/main" val="408794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 smtClean="0"/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49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+mn-ea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07257" y="6019800"/>
            <a:ext cx="7257115" cy="400110"/>
          </a:xfrm>
          <a:ln/>
        </p:spPr>
        <p:txBody>
          <a:bodyPr wrap="none" lIns="0" rIns="0">
            <a:spAutoFit/>
          </a:bodyPr>
          <a:lstStyle/>
          <a:p>
            <a:pPr lvl="1"/>
            <a:r>
              <a:rPr lang="en-US" sz="2000" dirty="0" smtClean="0"/>
              <a:t>Can reference low-order 4 bytes (also low-order 1 &amp; 2 bytes)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25527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+mn-ea"/>
                <a:cs typeface="Courier New Bold" charset="0"/>
                <a:sym typeface="Courier New Bold" charset="0"/>
              </a:rPr>
              <a:t>%eax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25527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+mn-ea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25527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+mn-ea"/>
                <a:cs typeface="Courier New Bold" charset="0"/>
                <a:sym typeface="Courier New Bold" charset="0"/>
              </a:rPr>
              <a:t>%ecx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25527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+mn-ea"/>
                <a:cs typeface="Courier New Bold" charset="0"/>
                <a:sym typeface="Courier New Bold" charset="0"/>
              </a:rPr>
              <a:t>%edx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25527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+mn-ea"/>
                <a:cs typeface="Courier New Bold" charset="0"/>
                <a:sym typeface="Courier New Bold" charset="0"/>
              </a:rPr>
              <a:t>%esi</a:t>
            </a: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25527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+mn-ea"/>
                <a:cs typeface="Courier New Bold" charset="0"/>
                <a:sym typeface="Courier New Bold" charset="0"/>
              </a:rPr>
              <a:t>%edi</a:t>
            </a: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2552700" y="4838700"/>
            <a:ext cx="1752600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+mn-ea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2552700" y="54356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+mn-ea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65151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+mn-ea"/>
                <a:cs typeface="Courier New Bold" charset="0"/>
                <a:sym typeface="Courier New Bold" charset="0"/>
              </a:rPr>
              <a:t>%r8d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65151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+mn-ea"/>
                <a:cs typeface="Courier New Bold" charset="0"/>
                <a:sym typeface="Courier New Bold" charset="0"/>
              </a:rPr>
              <a:t>%r9d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65151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+mn-ea"/>
                <a:cs typeface="Courier New Bold" charset="0"/>
                <a:sym typeface="Courier New Bold" charset="0"/>
              </a:rPr>
              <a:t>%r10d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65151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+mn-ea"/>
                <a:cs typeface="Courier New Bold" charset="0"/>
                <a:sym typeface="Courier New Bold" charset="0"/>
              </a:rPr>
              <a:t>%r11d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65151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+mn-ea"/>
                <a:cs typeface="Courier New Bold" charset="0"/>
                <a:sym typeface="Courier New Bold" charset="0"/>
              </a:rPr>
              <a:t>%r12d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65151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+mn-ea"/>
                <a:cs typeface="Courier New Bold" charset="0"/>
                <a:sym typeface="Courier New Bold" charset="0"/>
              </a:rPr>
              <a:t>%r13d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6515100" y="4838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+mn-ea"/>
                <a:cs typeface="Courier New Bold" charset="0"/>
                <a:sym typeface="Courier New Bold" charset="0"/>
              </a:rPr>
              <a:t>%r14d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6515100" y="5448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+mn-ea"/>
                <a:cs typeface="Courier New Bold" charset="0"/>
                <a:sym typeface="Courier New Bold" charset="0"/>
              </a:rPr>
              <a:t>%r15d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+mn-ea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+mn-ea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+mn-ea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+mn-ea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+mn-ea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+mn-ea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+mn-ea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+mn-ea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+mn-ea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+mn-ea"/>
                <a:cs typeface="Courier New Bold" charset="0"/>
                <a:sym typeface="Courier New Bold" charset="0"/>
              </a:rPr>
              <a:t>rax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ea typeface="+mn-ea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+mn-ea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+mn-ea"/>
                <a:cs typeface="Courier New Bold" charset="0"/>
                <a:sym typeface="Courier New Bold" charset="0"/>
              </a:rPr>
              <a:t>rbx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ea typeface="+mn-ea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+mn-ea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+mn-ea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+mn-ea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+mn-ea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+mn-ea"/>
                <a:cs typeface="Courier New Bold" charset="0"/>
                <a:sym typeface="Courier New Bold" charset="0"/>
              </a:rPr>
              <a:t>%rbp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01522" y="435128"/>
            <a:ext cx="2647776" cy="369332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Reading Assignment: §3.4</a:t>
            </a:r>
          </a:p>
        </p:txBody>
      </p:sp>
    </p:spTree>
    <p:extLst>
      <p:ext uri="{BB962C8B-B14F-4D97-AF65-F5344CB8AC3E}">
        <p14:creationId xmlns:p14="http://schemas.microsoft.com/office/powerpoint/2010/main" val="2157488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History: IA32 Registers</a:t>
            </a:r>
            <a:endParaRPr lang="en-US" dirty="0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1333501"/>
            <a:ext cx="5715000" cy="4533902"/>
            <a:chOff x="3984" y="1008"/>
            <a:chExt cx="1584" cy="225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eax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ecx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edx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%ebx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%esi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%edi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%esp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%ebp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84326" y="1404970"/>
            <a:ext cx="2819400" cy="343694"/>
            <a:chOff x="4495800" y="1404970"/>
            <a:chExt cx="2819400" cy="343694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cxnSp>
          <p:nvCxnSpPr>
            <p:cNvPr id="19" name="Straight Connector 18"/>
            <p:cNvCxnSpPr>
              <a:stCxn id="13" idx="0"/>
              <a:endCxn id="13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184326" y="1989024"/>
            <a:ext cx="2819400" cy="343694"/>
            <a:chOff x="4495800" y="1404970"/>
            <a:chExt cx="2819400" cy="34369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4184326" y="2558580"/>
            <a:ext cx="2819400" cy="343694"/>
            <a:chOff x="4495800" y="1404970"/>
            <a:chExt cx="2819400" cy="343694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cxnSp>
          <p:nvCxnSpPr>
            <p:cNvPr id="28" name="Straight Connector 27"/>
            <p:cNvCxnSpPr>
              <a:stCxn id="27" idx="0"/>
              <a:endCxn id="27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4184326" y="3141484"/>
            <a:ext cx="2819400" cy="343694"/>
            <a:chOff x="4495800" y="1404970"/>
            <a:chExt cx="2819400" cy="3436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30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ectangle 32"/>
          <p:cNvSpPr/>
          <p:nvPr/>
        </p:nvSpPr>
        <p:spPr bwMode="auto">
          <a:xfrm>
            <a:off x="4184326" y="3717666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84326" y="4301720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84326" y="4871276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84326" y="5454180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814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%ax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814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cx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814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dx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814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bx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81400" y="370801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si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81400" y="42872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di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81400" y="485769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%sp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81400" y="544357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bp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20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%ah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ch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720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%dh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bh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436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%al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436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436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%dl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436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bl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3" name="AutoShape 7"/>
          <p:cNvSpPr>
            <a:spLocks/>
          </p:cNvSpPr>
          <p:nvPr/>
        </p:nvSpPr>
        <p:spPr bwMode="auto">
          <a:xfrm rot="5400000">
            <a:off x="5451983" y="4671257"/>
            <a:ext cx="279400" cy="2824085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67200" y="6172200"/>
            <a:ext cx="266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16-bit virtual registers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(backwards compatibility)</a:t>
            </a:r>
          </a:p>
        </p:txBody>
      </p:sp>
      <p:sp>
        <p:nvSpPr>
          <p:cNvPr id="75" name="AutoShape 7"/>
          <p:cNvSpPr>
            <a:spLocks/>
          </p:cNvSpPr>
          <p:nvPr/>
        </p:nvSpPr>
        <p:spPr bwMode="auto">
          <a:xfrm rot="10800000">
            <a:off x="914400" y="1333500"/>
            <a:ext cx="279400" cy="337631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6" name="TextBox 75"/>
          <p:cNvSpPr txBox="1"/>
          <p:nvPr/>
        </p:nvSpPr>
        <p:spPr>
          <a:xfrm rot="16200000">
            <a:off x="-221736" y="2812536"/>
            <a:ext cx="17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general purpose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55159" y="1391622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accumulate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55159" y="19754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counter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555159" y="254129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55159" y="313178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base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555159" y="3626836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source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index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55159" y="4204648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destination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index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55159" y="4701317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stack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pointer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555159" y="5313528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pointer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293942" y="649069"/>
            <a:ext cx="185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Origin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(mostly obsolete)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807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9" grpId="0" animBg="1"/>
      <p:bldP spid="4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9" grpId="0"/>
      <p:bldP spid="70" grpId="0"/>
      <p:bldP spid="71" grpId="0"/>
      <p:bldP spid="72" grpId="0"/>
      <p:bldP spid="73" grpId="0" animBg="1"/>
      <p:bldP spid="74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Moving Data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 smtClean="0">
                <a:latin typeface="Courier New" pitchFamily="49" charset="0"/>
              </a:rPr>
              <a:t>movq</a:t>
            </a:r>
            <a:r>
              <a:rPr lang="en-US" b="1" dirty="0" smtClean="0"/>
              <a:t> </a:t>
            </a:r>
            <a:r>
              <a:rPr lang="en-US" b="1" i="1" dirty="0"/>
              <a:t>Source</a:t>
            </a:r>
            <a:r>
              <a:rPr lang="en-US" b="1" dirty="0" smtClean="0"/>
              <a:t>, </a:t>
            </a:r>
            <a:r>
              <a:rPr lang="en-US" b="1" i="1" dirty="0" err="1" smtClean="0"/>
              <a:t>Dest</a:t>
            </a:r>
            <a:r>
              <a:rPr lang="en-US" b="1" dirty="0" smtClean="0"/>
              <a:t>: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Operand </a:t>
            </a:r>
            <a:r>
              <a:rPr lang="en-US" dirty="0"/>
              <a:t>Types</a:t>
            </a:r>
          </a:p>
          <a:p>
            <a:pPr lvl="1">
              <a:lnSpc>
                <a:spcPct val="120000"/>
              </a:lnSpc>
            </a:pPr>
            <a:r>
              <a:rPr lang="en-US" b="1" i="1" dirty="0">
                <a:solidFill>
                  <a:srgbClr val="C00000"/>
                </a:solidFill>
              </a:rPr>
              <a:t>Immediate:</a:t>
            </a:r>
            <a:r>
              <a:rPr lang="en-US" dirty="0"/>
              <a:t> Constant integer data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Example: </a:t>
            </a:r>
            <a:r>
              <a:rPr lang="en-US" b="1" dirty="0" smtClean="0">
                <a:latin typeface="Courier New" pitchFamily="49" charset="0"/>
              </a:rPr>
              <a:t>$0x400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$-533</a:t>
            </a:r>
            <a:endParaRPr lang="en-US" dirty="0" smtClean="0"/>
          </a:p>
          <a:p>
            <a:pPr lvl="2">
              <a:lnSpc>
                <a:spcPct val="120000"/>
              </a:lnSpc>
            </a:pPr>
            <a:r>
              <a:rPr lang="en-US" dirty="0" smtClean="0"/>
              <a:t>Like </a:t>
            </a:r>
            <a:r>
              <a:rPr lang="en-US" dirty="0"/>
              <a:t>C constant, but prefixed with </a:t>
            </a:r>
            <a:r>
              <a:rPr lang="en-US" b="1" dirty="0">
                <a:latin typeface="Courier New" pitchFamily="49" charset="0"/>
              </a:rPr>
              <a:t>'$'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Encoded </a:t>
            </a:r>
            <a:r>
              <a:rPr lang="en-US" dirty="0"/>
              <a:t>with 1, 2</a:t>
            </a:r>
            <a:r>
              <a:rPr lang="en-US" dirty="0" smtClean="0"/>
              <a:t>, or 4 </a:t>
            </a:r>
            <a:r>
              <a:rPr lang="en-US" dirty="0"/>
              <a:t>bytes</a:t>
            </a:r>
          </a:p>
          <a:p>
            <a:pPr lvl="1">
              <a:lnSpc>
                <a:spcPct val="120000"/>
              </a:lnSpc>
            </a:pPr>
            <a:r>
              <a:rPr lang="en-US" b="1" i="1" dirty="0">
                <a:solidFill>
                  <a:srgbClr val="C00000"/>
                </a:solidFill>
              </a:rPr>
              <a:t>Register: </a:t>
            </a:r>
            <a:r>
              <a:rPr lang="en-US" dirty="0"/>
              <a:t>One of </a:t>
            </a:r>
            <a:r>
              <a:rPr lang="en-US" dirty="0" smtClean="0"/>
              <a:t>16 </a:t>
            </a:r>
            <a:r>
              <a:rPr lang="en-US" dirty="0"/>
              <a:t>integer </a:t>
            </a:r>
            <a:r>
              <a:rPr lang="en-US" dirty="0" smtClean="0"/>
              <a:t>registers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Example: </a:t>
            </a:r>
            <a:r>
              <a:rPr lang="en-US" b="1" dirty="0" smtClean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</a:t>
            </a:r>
            <a:r>
              <a:rPr lang="en-US" b="1" dirty="0" err="1" smtClean="0">
                <a:latin typeface="Courier New" pitchFamily="49" charset="0"/>
              </a:rPr>
              <a:t>ax</a:t>
            </a:r>
            <a:r>
              <a:rPr lang="en-US" b="1" dirty="0" smtClean="0">
                <a:latin typeface="Courier New" pitchFamily="49" charset="0"/>
              </a:rPr>
              <a:t>, %r13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But </a:t>
            </a:r>
            <a:r>
              <a:rPr lang="en-US" b="1" dirty="0" smtClean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</a:t>
            </a:r>
            <a:r>
              <a:rPr lang="en-US" b="1" dirty="0" err="1" smtClean="0">
                <a:latin typeface="Courier New" pitchFamily="49" charset="0"/>
              </a:rPr>
              <a:t>sp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reserved </a:t>
            </a:r>
            <a:r>
              <a:rPr lang="en-US" dirty="0"/>
              <a:t>for special use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Others have special uses for particular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instructions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b="1" i="1" dirty="0">
                <a:solidFill>
                  <a:srgbClr val="C00000"/>
                </a:solidFill>
              </a:rPr>
              <a:t>Memory:</a:t>
            </a:r>
            <a:r>
              <a:rPr lang="en-US" dirty="0"/>
              <a:t> </a:t>
            </a:r>
            <a:r>
              <a:rPr lang="en-US" dirty="0" smtClean="0"/>
              <a:t>8 </a:t>
            </a:r>
            <a:r>
              <a:rPr lang="en-US" dirty="0"/>
              <a:t>consecutive bytes of </a:t>
            </a:r>
            <a:r>
              <a:rPr lang="en-US" dirty="0" smtClean="0"/>
              <a:t>memory at address given by register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Simplest example: </a:t>
            </a:r>
            <a:r>
              <a:rPr lang="en-US" b="1" dirty="0" smtClean="0">
                <a:latin typeface="Courier New" pitchFamily="49" charset="0"/>
              </a:rPr>
              <a:t>(%</a:t>
            </a:r>
            <a:r>
              <a:rPr lang="en-US" b="1" dirty="0" err="1">
                <a:latin typeface="Courier New" pitchFamily="49" charset="0"/>
              </a:rPr>
              <a:t>r</a:t>
            </a:r>
            <a:r>
              <a:rPr lang="en-US" b="1" dirty="0" err="1" smtClean="0">
                <a:latin typeface="Courier New" pitchFamily="49" charset="0"/>
              </a:rPr>
              <a:t>ax</a:t>
            </a:r>
            <a:r>
              <a:rPr lang="en-US" b="1" dirty="0" smtClean="0">
                <a:latin typeface="Courier New" pitchFamily="49" charset="0"/>
              </a:rPr>
              <a:t>)</a:t>
            </a:r>
            <a:endParaRPr lang="en-US" b="1" dirty="0">
              <a:latin typeface="Courier New" pitchFamily="49" charset="0"/>
            </a:endParaRPr>
          </a:p>
          <a:p>
            <a:pPr lvl="2">
              <a:lnSpc>
                <a:spcPct val="120000"/>
              </a:lnSpc>
            </a:pPr>
            <a:r>
              <a:rPr lang="en-US" dirty="0"/>
              <a:t>Various </a:t>
            </a:r>
            <a:r>
              <a:rPr lang="en-US" dirty="0" smtClean="0"/>
              <a:t>other “address </a:t>
            </a:r>
            <a:r>
              <a:rPr lang="en-US" dirty="0"/>
              <a:t>modes”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167416" y="609600"/>
            <a:ext cx="2519384" cy="4267200"/>
            <a:chOff x="6167416" y="609600"/>
            <a:chExt cx="2519384" cy="4267200"/>
          </a:xfrm>
        </p:grpSpPr>
        <p:sp>
          <p:nvSpPr>
            <p:cNvPr id="156676" name="Rectangle 4"/>
            <p:cNvSpPr>
              <a:spLocks noChangeArrowheads="1"/>
            </p:cNvSpPr>
            <p:nvPr/>
          </p:nvSpPr>
          <p:spPr bwMode="auto">
            <a:xfrm>
              <a:off x="6172200" y="609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rax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6172200" y="1066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rcx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6172200" y="1524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rdx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6172200" y="19812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rbx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6172200" y="24384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rsi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156681" name="Rectangle 9"/>
            <p:cNvSpPr>
              <a:spLocks noChangeArrowheads="1"/>
            </p:cNvSpPr>
            <p:nvPr/>
          </p:nvSpPr>
          <p:spPr bwMode="auto">
            <a:xfrm>
              <a:off x="6172200" y="2895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rdi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156682" name="Rectangle 10"/>
            <p:cNvSpPr>
              <a:spLocks noChangeArrowheads="1"/>
            </p:cNvSpPr>
            <p:nvPr/>
          </p:nvSpPr>
          <p:spPr bwMode="auto">
            <a:xfrm>
              <a:off x="6172200" y="3352800"/>
              <a:ext cx="2514600" cy="3810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rsp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156683" name="Rectangle 11"/>
            <p:cNvSpPr>
              <a:spLocks noChangeArrowheads="1"/>
            </p:cNvSpPr>
            <p:nvPr/>
          </p:nvSpPr>
          <p:spPr bwMode="auto">
            <a:xfrm>
              <a:off x="6172200" y="3810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rbp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6167416" y="4495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rN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98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urier New" pitchFamily="49" charset="0"/>
              </a:rPr>
              <a:t>movq</a:t>
            </a:r>
            <a:r>
              <a:rPr lang="en-US" smtClean="0"/>
              <a:t> </a:t>
            </a:r>
            <a:r>
              <a:rPr lang="en-US"/>
              <a:t>Operand Combinations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1650" y="5943600"/>
            <a:ext cx="8140700" cy="533400"/>
          </a:xfrm>
          <a:noFill/>
        </p:spPr>
        <p:txBody>
          <a:bodyPr lIns="0" tIns="0" rIns="0" bIns="0"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i="1" dirty="0">
                <a:solidFill>
                  <a:srgbClr val="C00000"/>
                </a:solidFill>
              </a:rPr>
              <a:t>Cannot do memory-memory transfer with a single instruction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28600" y="3771900"/>
            <a:ext cx="93627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movq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600200" y="2705100"/>
            <a:ext cx="760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Imm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1600200" y="3771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Reg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1600200" y="49149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Mem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2819400" y="2476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Reg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2819400" y="29337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Mem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2819400" y="3619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Reg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2819400" y="4065588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Mem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2819400" y="4914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Reg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1447800" y="1752600"/>
            <a:ext cx="104913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Source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2819400" y="1752600"/>
            <a:ext cx="7614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Dest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57716" name="AutoShape 20"/>
          <p:cNvSpPr>
            <a:spLocks/>
          </p:cNvSpPr>
          <p:nvPr/>
        </p:nvSpPr>
        <p:spPr bwMode="auto">
          <a:xfrm>
            <a:off x="1295400" y="2628900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57717" name="AutoShape 21"/>
          <p:cNvSpPr>
            <a:spLocks/>
          </p:cNvSpPr>
          <p:nvPr/>
        </p:nvSpPr>
        <p:spPr bwMode="auto">
          <a:xfrm>
            <a:off x="2514600" y="2552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57718" name="AutoShape 22"/>
          <p:cNvSpPr>
            <a:spLocks/>
          </p:cNvSpPr>
          <p:nvPr/>
        </p:nvSpPr>
        <p:spPr bwMode="auto">
          <a:xfrm>
            <a:off x="2514600" y="3695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6858000" y="1752600"/>
            <a:ext cx="130676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 Analog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3733800" y="2506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movq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$0x4,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%rax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6673850" y="2506663"/>
            <a:ext cx="1860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temp = 0x4;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3733800" y="2963863"/>
            <a:ext cx="280119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movq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$-147,(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ax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6673850" y="29638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*p = -147;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3733800" y="3649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movq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%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ax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dx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6673850" y="3649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temp2 = temp1;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3733800" y="4095750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movq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%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ax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,(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dx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6673850" y="4095750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*p = temp;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3733800" y="4945063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movq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ax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),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dx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6673850" y="49450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temp = *p;</a:t>
            </a:r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4572000" y="1752600"/>
            <a:ext cx="12203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Src,Dest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3" name="Action Button: Back or Previous 32">
            <a:hlinkClick r:id="rId3" action="ppaction://hlinksldjump" highlightClick="1"/>
          </p:cNvPr>
          <p:cNvSpPr/>
          <p:nvPr/>
        </p:nvSpPr>
        <p:spPr bwMode="auto">
          <a:xfrm>
            <a:off x="132806" y="4910546"/>
            <a:ext cx="685800" cy="685800"/>
          </a:xfrm>
          <a:prstGeom prst="actionButtonBackPrevious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86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1" grpId="0"/>
      <p:bldP spid="157720" grpId="0"/>
      <p:bldP spid="157712" grpId="0"/>
      <p:bldP spid="157721" grpId="0"/>
      <p:bldP spid="157713" grpId="0"/>
      <p:bldP spid="157722" grpId="0"/>
      <p:bldP spid="157714" grpId="0"/>
      <p:bldP spid="157723" grpId="0"/>
      <p:bldP spid="157715" grpId="0"/>
      <p:bldP spid="1577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Memory Addressing </a:t>
            </a:r>
            <a:r>
              <a:rPr lang="en-US" dirty="0"/>
              <a:t>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 smtClean="0"/>
              <a:t>Normal	(</a:t>
            </a:r>
            <a:r>
              <a:rPr lang="en-US" dirty="0"/>
              <a:t>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</a:t>
            </a:r>
            <a:r>
              <a:rPr lang="en-US" sz="2400" dirty="0" smtClean="0"/>
              <a:t>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 smtClean="0"/>
              <a:t>Aha! Pointer dereferencing in C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 smtClean="0">
                <a:latin typeface="Courier New" pitchFamily="49" charset="0"/>
              </a:rPr>
              <a:t>movq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cx</a:t>
            </a:r>
            <a:r>
              <a:rPr lang="en-US" sz="2400" b="1" dirty="0">
                <a:latin typeface="Courier New" pitchFamily="49" charset="0"/>
              </a:rPr>
              <a:t>),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 smtClean="0">
                <a:latin typeface="Courier New" pitchFamily="49" charset="0"/>
              </a:rPr>
              <a:t>movq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8(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bp</a:t>
            </a:r>
            <a:r>
              <a:rPr lang="en-US" sz="2400" b="1" dirty="0">
                <a:latin typeface="Courier New" pitchFamily="49" charset="0"/>
              </a:rPr>
              <a:t>),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dx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940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/>
              <a:t>C, assembly, machine code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705600" y="1752600"/>
            <a:ext cx="2243697" cy="732046"/>
            <a:chOff x="6705600" y="1752600"/>
            <a:chExt cx="2243697" cy="732046"/>
          </a:xfrm>
        </p:grpSpPr>
        <p:sp>
          <p:nvSpPr>
            <p:cNvPr id="5" name="TextBox 4"/>
            <p:cNvSpPr txBox="1"/>
            <p:nvPr/>
          </p:nvSpPr>
          <p:spPr>
            <a:xfrm>
              <a:off x="7409708" y="1905000"/>
              <a:ext cx="1539589" cy="579646"/>
            </a:xfrm>
            <a:prstGeom prst="rect">
              <a:avLst/>
            </a:prstGeom>
            <a:solidFill>
              <a:srgbClr val="A8A8EA"/>
            </a:solidFill>
            <a:ln>
              <a:solidFill>
                <a:srgbClr val="6161D9"/>
              </a:solidFill>
            </a:ln>
          </p:spPr>
          <p:txBody>
            <a:bodyPr wrap="none" lIns="12700" tIns="12700" rIns="12700" bIns="1270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Deferred to end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of this topic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 flipH="1" flipV="1">
              <a:off x="6705600" y="1752600"/>
              <a:ext cx="704108" cy="30480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med" len="med"/>
              <a:tailEnd type="stealth" w="lg" len="lg"/>
            </a:ln>
            <a:effectLst/>
          </p:spPr>
        </p:cxnSp>
      </p:grp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360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Simple </a:t>
            </a:r>
            <a:r>
              <a:rPr lang="en-US" dirty="0"/>
              <a:t>Addressing Modes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533400" y="16002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void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swap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(long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*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xp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long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*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yp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long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t0 = *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xp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long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t1 = *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yp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*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xp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t1;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*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yp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t0;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495800" y="2154198"/>
            <a:ext cx="41910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7663" algn="l"/>
                <a:tab pos="1312863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swap: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7663" algn="l"/>
                <a:tab pos="1312863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ro-RO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movq    (%rdi), %rax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7663" algn="l"/>
                <a:tab pos="1312863" algn="l"/>
              </a:tabLst>
              <a:defRPr/>
            </a:pP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movq    </a:t>
            </a:r>
            <a:r>
              <a:rPr kumimoji="0" lang="ro-RO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(%rsi), %rdx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7663" algn="l"/>
                <a:tab pos="1312863" algn="l"/>
              </a:tabLst>
              <a:defRPr/>
            </a:pP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movq    </a:t>
            </a:r>
            <a:r>
              <a:rPr kumimoji="0" lang="ro-RO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%rdx, (%rdi)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7663" algn="l"/>
                <a:tab pos="1312863" algn="l"/>
              </a:tabLst>
              <a:defRPr/>
            </a:pP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movq    </a:t>
            </a:r>
            <a:r>
              <a:rPr kumimoji="0" lang="ro-RO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%rax, (%rsi)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7663" algn="l"/>
                <a:tab pos="1312863" algn="l"/>
              </a:tabLst>
              <a:defRPr/>
            </a:pP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ret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74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331822" y="1780988"/>
            <a:ext cx="1752600" cy="1752600"/>
            <a:chOff x="9111129" y="1790700"/>
            <a:chExt cx="1752600" cy="1752600"/>
          </a:xfrm>
        </p:grpSpPr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rdi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57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rsi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58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rax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59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rdx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</p:grp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304800" y="12954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void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swap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(long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*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xp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long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*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yp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long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t0 = *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xp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long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t1 = *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yp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*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xp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t1;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*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yp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t0;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7090370" y="833735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Memory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533400" y="4114800"/>
            <a:ext cx="24384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65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Register	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Value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65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rdi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xp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65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rsi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yp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65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rax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t0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65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rdx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048000" y="4116977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7663" algn="l"/>
                <a:tab pos="1312863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swap: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7663" algn="l"/>
                <a:tab pos="1312863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ro-RO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movq    (%rdi), %</a:t>
            </a: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rax  # t0 = *xp  </a:t>
            </a:r>
            <a:endParaRPr kumimoji="0" lang="ro-RO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7663" algn="l"/>
                <a:tab pos="1312863" algn="l"/>
              </a:tabLst>
              <a:defRPr/>
            </a:pP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movq    </a:t>
            </a:r>
            <a:r>
              <a:rPr kumimoji="0" lang="ro-RO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(%rsi), %</a:t>
            </a: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rdx  # t1 = *yp</a:t>
            </a:r>
            <a:endParaRPr kumimoji="0" lang="ro-RO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7663" algn="l"/>
                <a:tab pos="1312863" algn="l"/>
              </a:tabLst>
              <a:defRPr/>
            </a:pP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movq    </a:t>
            </a:r>
            <a:r>
              <a:rPr kumimoji="0" lang="ro-RO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%rdx, (%rdi</a:t>
            </a: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  # *xp = t1</a:t>
            </a:r>
            <a:endParaRPr kumimoji="0" lang="ro-RO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7663" algn="l"/>
                <a:tab pos="1312863" algn="l"/>
              </a:tabLst>
              <a:defRPr/>
            </a:pP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movq    </a:t>
            </a:r>
            <a:r>
              <a:rPr kumimoji="0" lang="ro-RO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%rax, (%rsi</a:t>
            </a: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  # *yp = t0</a:t>
            </a:r>
            <a:endParaRPr kumimoji="0" lang="ro-RO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7663" algn="l"/>
                <a:tab pos="1312863" algn="l"/>
              </a:tabLst>
              <a:defRPr/>
            </a:pP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ret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516399" y="1219200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Registers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3" name="Straight Arrow Connector 2"/>
          <p:cNvCxnSpPr>
            <a:endCxn id="34" idx="1"/>
          </p:cNvCxnSpPr>
          <p:nvPr/>
        </p:nvCxnSpPr>
        <p:spPr bwMode="auto">
          <a:xfrm flipV="1">
            <a:off x="5715000" y="1647175"/>
            <a:ext cx="1466178" cy="33402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715000" y="2438400"/>
            <a:ext cx="1451237" cy="685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Oval 4"/>
          <p:cNvSpPr/>
          <p:nvPr/>
        </p:nvSpPr>
        <p:spPr bwMode="auto">
          <a:xfrm>
            <a:off x="5638800" y="19050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638800" y="23622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81178" y="1456675"/>
            <a:ext cx="1066800" cy="1905000"/>
            <a:chOff x="7181178" y="1456675"/>
            <a:chExt cx="1066800" cy="1905000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7181178" y="1456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7181178" y="1837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7181178" y="2218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7181178" y="2599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7181178" y="2980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3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123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456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rdi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rsi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rax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rdx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0x120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0x100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Registers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Memory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7663" algn="l"/>
                <a:tab pos="1312863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swap: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7663" algn="l"/>
                <a:tab pos="1312863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ro-RO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movq    (%rdi), %</a:t>
            </a: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rax  # t0 = *xp  </a:t>
            </a:r>
            <a:endParaRPr kumimoji="0" lang="ro-RO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7663" algn="l"/>
                <a:tab pos="1312863" algn="l"/>
              </a:tabLst>
              <a:defRPr/>
            </a:pP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movq    </a:t>
            </a:r>
            <a:r>
              <a:rPr kumimoji="0" lang="ro-RO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(%rsi), %</a:t>
            </a: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rdx  # t1 = *yp</a:t>
            </a:r>
            <a:endParaRPr kumimoji="0" lang="ro-RO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7663" algn="l"/>
                <a:tab pos="1312863" algn="l"/>
              </a:tabLst>
              <a:defRPr/>
            </a:pP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movq    </a:t>
            </a:r>
            <a:r>
              <a:rPr kumimoji="0" lang="ro-RO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%rdx, (%rdi</a:t>
            </a: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  # *xp = t1</a:t>
            </a:r>
            <a:endParaRPr kumimoji="0" lang="ro-RO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7663" algn="l"/>
                <a:tab pos="1312863" algn="l"/>
              </a:tabLst>
              <a:defRPr/>
            </a:pP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movq    </a:t>
            </a:r>
            <a:r>
              <a:rPr kumimoji="0" lang="ro-RO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%rax, (%rsi</a:t>
            </a: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  # *yp = t0</a:t>
            </a:r>
            <a:endParaRPr kumimoji="0" lang="ro-RO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7663" algn="l"/>
                <a:tab pos="1312863" algn="l"/>
              </a:tabLst>
              <a:defRPr/>
            </a:pP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ret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5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0x120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0x118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0x110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0x108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Address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9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123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rdi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rsi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rax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rdx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0x120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0x100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123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Registers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Memory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8" name="Straight Arrow Connector 77"/>
          <p:cNvCxnSpPr>
            <a:stCxn id="53" idx="1"/>
            <a:endCxn id="71" idx="3"/>
          </p:cNvCxnSpPr>
          <p:nvPr/>
        </p:nvCxnSpPr>
        <p:spPr bwMode="auto">
          <a:xfrm flipH="1">
            <a:off x="2863423" y="1852210"/>
            <a:ext cx="2089577" cy="1066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7663" algn="l"/>
                <a:tab pos="1312863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swap: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7663" algn="l"/>
                <a:tab pos="1312863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ro-RO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ro-RO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movq    (%rdi), %</a:t>
            </a: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rax  # t0 = *xp  </a:t>
            </a:r>
            <a:endParaRPr kumimoji="0" lang="ro-RO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7663" algn="l"/>
                <a:tab pos="1312863" algn="l"/>
              </a:tabLst>
              <a:defRPr/>
            </a:pP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movq    </a:t>
            </a:r>
            <a:r>
              <a:rPr kumimoji="0" lang="ro-RO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(%rsi), %</a:t>
            </a: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rdx  # t1 = *yp</a:t>
            </a:r>
            <a:endParaRPr kumimoji="0" lang="ro-RO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7663" algn="l"/>
                <a:tab pos="1312863" algn="l"/>
              </a:tabLst>
              <a:defRPr/>
            </a:pP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movq    </a:t>
            </a:r>
            <a:r>
              <a:rPr kumimoji="0" lang="ro-RO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%rdx, (%rdi</a:t>
            </a: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  # *xp = t1</a:t>
            </a:r>
            <a:endParaRPr kumimoji="0" lang="ro-RO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7663" algn="l"/>
                <a:tab pos="1312863" algn="l"/>
              </a:tabLst>
              <a:defRPr/>
            </a:pP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movq    </a:t>
            </a:r>
            <a:r>
              <a:rPr kumimoji="0" lang="ro-RO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%rax, (%rsi</a:t>
            </a: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  # *yp = t0</a:t>
            </a:r>
            <a:endParaRPr kumimoji="0" lang="ro-RO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7663" algn="l"/>
                <a:tab pos="1312863" algn="l"/>
              </a:tabLst>
              <a:defRPr/>
            </a:pP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ret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0x120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0x118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0x110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0x108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Address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102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123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rdi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rsi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rax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rdx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0x120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0x100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123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456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Registers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Memory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8" name="Straight Arrow Connector 77"/>
          <p:cNvCxnSpPr>
            <a:stCxn id="58" idx="1"/>
            <a:endCxn id="72" idx="3"/>
          </p:cNvCxnSpPr>
          <p:nvPr/>
        </p:nvCxnSpPr>
        <p:spPr bwMode="auto">
          <a:xfrm flipH="1">
            <a:off x="2863423" y="3376210"/>
            <a:ext cx="2089577" cy="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7663" algn="l"/>
                <a:tab pos="1312863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swap: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7663" algn="l"/>
                <a:tab pos="1312863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ro-RO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movq    (%rdi), %</a:t>
            </a: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rax  # t0 = *xp  </a:t>
            </a:r>
            <a:endParaRPr kumimoji="0" lang="ro-RO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7663" algn="l"/>
                <a:tab pos="1312863" algn="l"/>
              </a:tabLst>
              <a:defRPr/>
            </a:pP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movq    </a:t>
            </a:r>
            <a:r>
              <a:rPr kumimoji="0" lang="ro-RO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(%rsi), %</a:t>
            </a: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rdx  # t1 = *yp</a:t>
            </a:r>
            <a:endParaRPr kumimoji="0" lang="ro-RO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7663" algn="l"/>
                <a:tab pos="1312863" algn="l"/>
              </a:tabLst>
              <a:defRPr/>
            </a:pP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movq    </a:t>
            </a:r>
            <a:r>
              <a:rPr kumimoji="0" lang="ro-RO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%rdx, (%rdi</a:t>
            </a: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  # *xp = t1</a:t>
            </a:r>
            <a:endParaRPr kumimoji="0" lang="ro-RO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7663" algn="l"/>
                <a:tab pos="1312863" algn="l"/>
              </a:tabLst>
              <a:defRPr/>
            </a:pP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movq    </a:t>
            </a:r>
            <a:r>
              <a:rPr kumimoji="0" lang="ro-RO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%rax, (%rsi</a:t>
            </a: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  # *yp = t0</a:t>
            </a:r>
            <a:endParaRPr kumimoji="0" lang="ro-RO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7663" algn="l"/>
                <a:tab pos="1312863" algn="l"/>
              </a:tabLst>
              <a:defRPr/>
            </a:pP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ret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0x120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0x118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0x110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0x108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0x100 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Address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38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456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rdi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rsi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rax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rdx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0x120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0x100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123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456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Registers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Memory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8" name="Straight Arrow Connector 77"/>
          <p:cNvCxnSpPr>
            <a:stCxn id="72" idx="3"/>
            <a:endCxn id="53" idx="1"/>
          </p:cNvCxnSpPr>
          <p:nvPr/>
        </p:nvCxnSpPr>
        <p:spPr bwMode="auto">
          <a:xfrm flipV="1">
            <a:off x="2863423" y="1852210"/>
            <a:ext cx="2089577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7663" algn="l"/>
                <a:tab pos="1312863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swap: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7663" algn="l"/>
                <a:tab pos="1312863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ro-RO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movq    (%rdi), %</a:t>
            </a: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rax  # t0 = *xp  </a:t>
            </a:r>
            <a:endParaRPr kumimoji="0" lang="ro-RO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7663" algn="l"/>
                <a:tab pos="1312863" algn="l"/>
              </a:tabLst>
              <a:defRPr/>
            </a:pP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movq    </a:t>
            </a:r>
            <a:r>
              <a:rPr kumimoji="0" lang="ro-RO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(%rsi), %</a:t>
            </a: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rdx  # t1 = *yp</a:t>
            </a:r>
            <a:endParaRPr kumimoji="0" lang="ro-RO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7663" algn="l"/>
                <a:tab pos="1312863" algn="l"/>
              </a:tabLst>
              <a:defRPr/>
            </a:pP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movq    </a:t>
            </a:r>
            <a:r>
              <a:rPr kumimoji="0" lang="ro-RO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%rdx, (%rdi</a:t>
            </a: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  # *xp = t1</a:t>
            </a:r>
            <a:endParaRPr kumimoji="0" lang="ro-RO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7663" algn="l"/>
                <a:tab pos="1312863" algn="l"/>
              </a:tabLst>
              <a:defRPr/>
            </a:pP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movq    </a:t>
            </a:r>
            <a:r>
              <a:rPr kumimoji="0" lang="ro-RO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%rax, (%rsi</a:t>
            </a: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  # *yp = t0</a:t>
            </a:r>
            <a:endParaRPr kumimoji="0" lang="ro-RO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7663" algn="l"/>
                <a:tab pos="1312863" algn="l"/>
              </a:tabLst>
              <a:defRPr/>
            </a:pP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ret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0x120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0x118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0x110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0x108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Address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597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456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123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rdi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rsi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rax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rdx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0x120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0x100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123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456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Registers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Memory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8" name="Straight Arrow Connector 77"/>
          <p:cNvCxnSpPr>
            <a:stCxn id="71" idx="3"/>
          </p:cNvCxnSpPr>
          <p:nvPr/>
        </p:nvCxnSpPr>
        <p:spPr bwMode="auto">
          <a:xfrm>
            <a:off x="2863423" y="2919010"/>
            <a:ext cx="2074636" cy="4191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7663" algn="l"/>
                <a:tab pos="1312863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swap: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7663" algn="l"/>
                <a:tab pos="1312863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ro-RO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movq    (%rdi), %</a:t>
            </a: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rax  # t0 = *xp  </a:t>
            </a:r>
            <a:endParaRPr kumimoji="0" lang="ro-RO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7663" algn="l"/>
                <a:tab pos="1312863" algn="l"/>
              </a:tabLst>
              <a:defRPr/>
            </a:pP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movq    </a:t>
            </a:r>
            <a:r>
              <a:rPr kumimoji="0" lang="ro-RO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(%rsi), %</a:t>
            </a: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rdx  # t1 = *yp</a:t>
            </a:r>
            <a:endParaRPr kumimoji="0" lang="ro-RO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7663" algn="l"/>
                <a:tab pos="1312863" algn="l"/>
              </a:tabLst>
              <a:defRPr/>
            </a:pP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movq    </a:t>
            </a:r>
            <a:r>
              <a:rPr kumimoji="0" lang="ro-RO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%rdx, (%rdi</a:t>
            </a: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  # *xp = t1</a:t>
            </a:r>
            <a:endParaRPr kumimoji="0" lang="ro-RO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7663" algn="l"/>
                <a:tab pos="1312863" algn="l"/>
              </a:tabLst>
              <a:defRPr/>
            </a:pP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movq    </a:t>
            </a:r>
            <a:r>
              <a:rPr kumimoji="0" lang="ro-RO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%rax, (%rsi</a:t>
            </a: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  # *yp = t0</a:t>
            </a:r>
            <a:endParaRPr kumimoji="0" lang="ro-RO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7663" algn="l"/>
                <a:tab pos="1312863" algn="l"/>
              </a:tabLst>
              <a:defRPr/>
            </a:pPr>
            <a:r>
              <a:rPr kumimoji="0" lang="ro-RO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ret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0x120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0x118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0x110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0x108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0x100 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Address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47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Memory Addressing </a:t>
            </a:r>
            <a:r>
              <a:rPr lang="en-US" dirty="0"/>
              <a:t>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 smtClean="0"/>
              <a:t>Normal	(</a:t>
            </a:r>
            <a:r>
              <a:rPr lang="en-US" dirty="0"/>
              <a:t>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</a:t>
            </a:r>
            <a:r>
              <a:rPr lang="en-US" sz="2400" dirty="0" smtClean="0"/>
              <a:t>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 smtClean="0"/>
              <a:t>Aha! Pointer dereferencing in C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 smtClean="0">
                <a:latin typeface="Courier New" pitchFamily="49" charset="0"/>
              </a:rPr>
              <a:t>movq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cx</a:t>
            </a:r>
            <a:r>
              <a:rPr lang="en-US" sz="2400" b="1" dirty="0">
                <a:latin typeface="Courier New" pitchFamily="49" charset="0"/>
              </a:rPr>
              <a:t>),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 smtClean="0">
                <a:latin typeface="Courier New" pitchFamily="49" charset="0"/>
              </a:rPr>
              <a:t>movq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8(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bp</a:t>
            </a:r>
            <a:r>
              <a:rPr lang="en-US" sz="2400" b="1" dirty="0">
                <a:latin typeface="Courier New" pitchFamily="49" charset="0"/>
              </a:rPr>
              <a:t>),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dx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114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Memory </a:t>
            </a:r>
            <a:r>
              <a:rPr lang="en-US" dirty="0"/>
              <a:t>Addressing Modes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Most General Form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D(</a:t>
            </a:r>
            <a:r>
              <a:rPr lang="en-US" dirty="0" err="1" smtClean="0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D]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D: 	Constant “displacement” 1, 2, or 4 bytes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Rb</a:t>
            </a:r>
            <a:r>
              <a:rPr lang="en-US" dirty="0"/>
              <a:t>: 	Base register: Any of </a:t>
            </a:r>
            <a:r>
              <a:rPr lang="en-US" dirty="0" smtClean="0"/>
              <a:t>16 </a:t>
            </a:r>
            <a:r>
              <a:rPr lang="en-US" dirty="0"/>
              <a:t>integer registers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Ri</a:t>
            </a:r>
            <a:r>
              <a:rPr lang="en-US" dirty="0"/>
              <a:t>:	Index register: Any, except for </a:t>
            </a:r>
            <a:r>
              <a:rPr lang="en-US" b="1" dirty="0" smtClean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</a:t>
            </a:r>
            <a:r>
              <a:rPr lang="en-US" b="1" dirty="0" err="1" smtClean="0">
                <a:latin typeface="Courier New" pitchFamily="49" charset="0"/>
              </a:rPr>
              <a:t>sp</a:t>
            </a:r>
            <a:endParaRPr lang="en-US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smtClean="0"/>
              <a:t>S</a:t>
            </a:r>
            <a:r>
              <a:rPr lang="en-US" dirty="0"/>
              <a:t>: 	Scale: 1, 2, 4, or </a:t>
            </a:r>
            <a:r>
              <a:rPr lang="en-US" dirty="0" smtClean="0"/>
              <a:t>8 (</a:t>
            </a:r>
            <a:r>
              <a:rPr lang="en-US" i="1" dirty="0" smtClean="0">
                <a:solidFill>
                  <a:srgbClr val="C00000"/>
                </a:solidFill>
              </a:rPr>
              <a:t>why these numbers?</a:t>
            </a:r>
            <a:r>
              <a:rPr lang="en-US" dirty="0" smtClean="0"/>
              <a:t>)</a:t>
            </a:r>
            <a:endParaRPr lang="en-US" dirty="0"/>
          </a:p>
          <a:p>
            <a:pPr marL="1481138" lvl="3" indent="-223838" defTabSz="895350">
              <a:tabLst>
                <a:tab pos="1206500" algn="l"/>
                <a:tab pos="3657600" algn="l"/>
              </a:tabLst>
            </a:pPr>
            <a:endParaRPr lang="en-US" dirty="0" smtClean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 smtClean="0"/>
              <a:t>Special </a:t>
            </a:r>
            <a:r>
              <a:rPr lang="en-US" dirty="0"/>
              <a:t>Cases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D(</a:t>
            </a:r>
            <a:r>
              <a:rPr lang="en-US" dirty="0" err="1" smtClean="0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]+D]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732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/>
          </p:nvPr>
        </p:nvGraphicFramePr>
        <p:xfrm>
          <a:off x="1050585" y="3886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090326"/>
              </p:ext>
            </p:extLst>
          </p:nvPr>
        </p:nvGraphicFramePr>
        <p:xfrm>
          <a:off x="1050585" y="389382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/>
          </p:nvPr>
        </p:nvGraphicFramePr>
        <p:xfrm>
          <a:off x="1050585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088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Definitions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Architecture:</a:t>
            </a:r>
            <a:r>
              <a:rPr lang="en-US" dirty="0" smtClean="0"/>
              <a:t> (also ISA: instruction set architecture) The parts of a processor design that one needs to understand or write assembly/machine code. 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instruction set specification, registers.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Microarchitecture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  <a:r>
              <a:rPr lang="en-US" dirty="0" smtClean="0"/>
              <a:t> Implementation of the architecture.</a:t>
            </a:r>
          </a:p>
          <a:p>
            <a:pPr lvl="1"/>
            <a:r>
              <a:rPr lang="en-US" dirty="0" smtClean="0"/>
              <a:t>Examples: cache sizes and core frequency.</a:t>
            </a:r>
          </a:p>
          <a:p>
            <a:r>
              <a:rPr lang="en-US" dirty="0" smtClean="0"/>
              <a:t>Code Forms: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Machine Code</a:t>
            </a:r>
            <a:r>
              <a:rPr lang="en-US" dirty="0" smtClean="0"/>
              <a:t>: The byte-level programs that a processor executes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Assembly Code</a:t>
            </a:r>
            <a:r>
              <a:rPr lang="en-US" dirty="0" smtClean="0"/>
              <a:t>: A text representation of machine code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Example ISAs: </a:t>
            </a:r>
          </a:p>
          <a:p>
            <a:pPr lvl="1"/>
            <a:r>
              <a:rPr lang="en-US" dirty="0" smtClean="0"/>
              <a:t>Intel: x86, IA32, Itanium, x86-64</a:t>
            </a:r>
          </a:p>
          <a:p>
            <a:pPr lvl="1"/>
            <a:r>
              <a:rPr lang="en-US" dirty="0" smtClean="0"/>
              <a:t>ARM: Used in almost all mobile phones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274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/>
          </p:nvPr>
        </p:nvGraphicFramePr>
        <p:xfrm>
          <a:off x="1050585" y="3886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300889"/>
              </p:ext>
            </p:extLst>
          </p:nvPr>
        </p:nvGraphicFramePr>
        <p:xfrm>
          <a:off x="1050585" y="389382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/>
          </p:nvPr>
        </p:nvGraphicFramePr>
        <p:xfrm>
          <a:off x="1050585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820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/>
          </p:nvPr>
        </p:nvGraphicFramePr>
        <p:xfrm>
          <a:off x="1050585" y="3886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253305"/>
              </p:ext>
            </p:extLst>
          </p:nvPr>
        </p:nvGraphicFramePr>
        <p:xfrm>
          <a:off x="1050585" y="389382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/>
          </p:nvPr>
        </p:nvGraphicFramePr>
        <p:xfrm>
          <a:off x="1050585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045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/>
          </p:nvPr>
        </p:nvGraphicFramePr>
        <p:xfrm>
          <a:off x="1050585" y="3886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926319"/>
              </p:ext>
            </p:extLst>
          </p:nvPr>
        </p:nvGraphicFramePr>
        <p:xfrm>
          <a:off x="1050585" y="389382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 Bold" charset="0"/>
                          <a:ea typeface="+mn-ea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 Bold" charset="0"/>
                          <a:ea typeface="+mn-ea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/>
          </p:nvPr>
        </p:nvGraphicFramePr>
        <p:xfrm>
          <a:off x="1050585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576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/>
          </p:nvPr>
        </p:nvGraphicFramePr>
        <p:xfrm>
          <a:off x="1050585" y="3886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799529"/>
              </p:ext>
            </p:extLst>
          </p:nvPr>
        </p:nvGraphicFramePr>
        <p:xfrm>
          <a:off x="1050585" y="389382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 Bold" charset="0"/>
                          <a:ea typeface="+mn-ea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 Bold" charset="0"/>
                          <a:ea typeface="+mn-ea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 Bold" charset="0"/>
                          <a:ea typeface="+mn-ea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/>
          </p:nvPr>
        </p:nvGraphicFramePr>
        <p:xfrm>
          <a:off x="1050585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139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/>
              <a:t>Arithmetic &amp; logical operations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632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Address Computation Instruction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 smtClean="0"/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r>
              <a:rPr lang="en-US" dirty="0" smtClean="0"/>
              <a:t>, </a:t>
            </a:r>
            <a:r>
              <a:rPr lang="en-US" dirty="0" err="1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Dst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/>
              <a:t> is address mode expression</a:t>
            </a:r>
          </a:p>
          <a:p>
            <a:pPr marL="552450" lvl="1"/>
            <a:r>
              <a:rPr lang="en-US" dirty="0"/>
              <a:t>Set </a:t>
            </a:r>
            <a:r>
              <a:rPr lang="en-US" dirty="0" err="1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Dst</a:t>
            </a:r>
            <a:r>
              <a:rPr lang="en-US" dirty="0" smtClean="0"/>
              <a:t> </a:t>
            </a:r>
            <a:r>
              <a:rPr lang="en-US" dirty="0"/>
              <a:t>to address denoted by expression</a:t>
            </a:r>
          </a:p>
          <a:p>
            <a:pPr>
              <a:spcBef>
                <a:spcPts val="2800"/>
              </a:spcBef>
            </a:pPr>
            <a:r>
              <a:rPr lang="en-US" dirty="0"/>
              <a:t>Uses</a:t>
            </a:r>
          </a:p>
          <a:p>
            <a:pPr marL="552450" lvl="1"/>
            <a:r>
              <a:rPr lang="en-US" dirty="0"/>
              <a:t>Computing addresses without a memory reference</a:t>
            </a:r>
          </a:p>
          <a:p>
            <a:pPr marL="838200" lvl="2"/>
            <a:r>
              <a:rPr lang="en-US" dirty="0"/>
              <a:t>E.g., translation of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p = &amp;x[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];</a:t>
            </a:r>
            <a:endParaRPr lang="en-US" dirty="0"/>
          </a:p>
          <a:p>
            <a:pPr marL="552450" lvl="1"/>
            <a:r>
              <a:rPr lang="en-US" dirty="0"/>
              <a:t>Computing arithmetic expressions of the form x + k*y</a:t>
            </a:r>
          </a:p>
          <a:p>
            <a:pPr marL="838200" lvl="2"/>
            <a:r>
              <a:rPr lang="en-US" dirty="0"/>
              <a:t>k = 1, 2, 4, or 8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457200" y="5080000"/>
            <a:ext cx="2514600" cy="1346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288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m12(long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x*12;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3340100" y="5740400"/>
            <a:ext cx="5524500" cy="685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76200" tIns="76200" rIns="76200" bIns="762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228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Courier New" charset="0"/>
                <a:sym typeface="Courier New" charset="0"/>
              </a:rPr>
              <a:t>leaq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Courier New" charset="0"/>
                <a:sym typeface="Courier New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Courier New" charset="0"/>
                <a:sym typeface="Courier New" charset="0"/>
              </a:rPr>
              <a:t>(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Courier New" charset="0"/>
                <a:sym typeface="Courier New" charset="0"/>
              </a:rPr>
              <a:t>%rdi,%rdi,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Courier New" charset="0"/>
                <a:sym typeface="Courier New" charset="0"/>
              </a:rPr>
              <a:t>2),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Courier New" charset="0"/>
                <a:sym typeface="Courier New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Courier New" charset="0"/>
                <a:sym typeface="Courier New" charset="0"/>
              </a:rPr>
              <a:t>r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Courier New" charset="0"/>
                <a:sym typeface="Courier New" charset="0"/>
              </a:rPr>
              <a:t>ax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Courier New" charset="0"/>
                <a:sym typeface="Courier New" charset="0"/>
              </a:rPr>
              <a:t> # 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Courier New" charset="0"/>
                <a:sym typeface="Courier New" charset="0"/>
              </a:rPr>
              <a:t>&lt;-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Courier New" charset="0"/>
                <a:sym typeface="Courier New" charset="0"/>
              </a:rPr>
              <a:t>x+x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Courier New" charset="0"/>
                <a:sym typeface="Courier New" charset="0"/>
              </a:rPr>
              <a:t>*2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228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Courier New" charset="0"/>
                <a:sym typeface="Courier New" charset="0"/>
              </a:rPr>
              <a:t>salq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Courier New" charset="0"/>
                <a:sym typeface="Courier New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Courier New" charset="0"/>
                <a:sym typeface="Courier New" charset="0"/>
              </a:rPr>
              <a:t>$2,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Courier New" charset="0"/>
                <a:sym typeface="Courier New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Courier New" charset="0"/>
                <a:sym typeface="Courier New" charset="0"/>
              </a:rPr>
              <a:t>r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Courier New" charset="0"/>
                <a:sym typeface="Courier New" charset="0"/>
              </a:rPr>
              <a:t>ax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Courier New" charset="0"/>
                <a:sym typeface="Courier New" charset="0"/>
              </a:rPr>
              <a:t>            # return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Courier New" charset="0"/>
                <a:sym typeface="Courier New" charset="0"/>
              </a:rPr>
              <a:t>t&lt;&lt;2</a:t>
            </a:r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3297238" y="5295900"/>
            <a:ext cx="3949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  <a:sym typeface="Calibri" charset="0"/>
              </a:rPr>
              <a:t>Converted to ASM by compiler: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8728" y="1098342"/>
            <a:ext cx="2647776" cy="369332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Reading Assignment: §3.5</a:t>
            </a:r>
          </a:p>
        </p:txBody>
      </p:sp>
    </p:spTree>
    <p:extLst>
      <p:ext uri="{BB962C8B-B14F-4D97-AF65-F5344CB8AC3E}">
        <p14:creationId xmlns:p14="http://schemas.microsoft.com/office/powerpoint/2010/main" val="315947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13318" grpId="0" animBg="1"/>
      <p:bldP spid="13319" grpId="0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Some Arithmetic Operations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pPr>
              <a:tabLst>
                <a:tab pos="259715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Two Operand Instructions:</a:t>
            </a:r>
          </a:p>
          <a:p>
            <a:pPr marL="0" lvl="1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Format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Computation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+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 smtClean="0"/>
              <a:t>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*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salq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Also called </a:t>
            </a:r>
            <a:r>
              <a:rPr lang="en-US" dirty="0" err="1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shlq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sarq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Arithmetic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Logical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^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&amp;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| </a:t>
            </a:r>
            <a:r>
              <a:rPr lang="en-US" dirty="0" err="1"/>
              <a:t>Src</a:t>
            </a:r>
            <a:endParaRPr lang="en-US" dirty="0"/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smtClean="0"/>
              <a:t>Watch out for argument order!</a:t>
            </a:r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smtClean="0"/>
              <a:t>No </a:t>
            </a:r>
            <a:r>
              <a:rPr lang="en-US" dirty="0"/>
              <a:t>distinction between signed and unsigned </a:t>
            </a:r>
            <a:r>
              <a:rPr lang="en-US" dirty="0" err="1"/>
              <a:t>int</a:t>
            </a:r>
            <a:r>
              <a:rPr lang="en-US" dirty="0"/>
              <a:t> (why?)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076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Some Arithmetic Operations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One Operand Instructions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incq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+ 1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decq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negq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 </a:t>
            </a:r>
            <a:r>
              <a:rPr lang="en-US" dirty="0" err="1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notq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~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See book for more instructions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245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Arithmetic Expression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737100" y="3505200"/>
            <a:ext cx="4406900" cy="28289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Interesting Instructions</a:t>
            </a:r>
          </a:p>
          <a:p>
            <a:pPr lvl="1" indent="-342900"/>
            <a:r>
              <a:rPr lang="en-US" b="1" dirty="0" err="1" smtClean="0">
                <a:latin typeface="Courier New"/>
                <a:cs typeface="Courier New"/>
              </a:rPr>
              <a:t>leaq</a:t>
            </a:r>
            <a:r>
              <a:rPr lang="en-US" dirty="0" smtClean="0"/>
              <a:t>: address computation</a:t>
            </a:r>
          </a:p>
          <a:p>
            <a:pPr lvl="1" indent="-342900"/>
            <a:r>
              <a:rPr lang="en-US" b="1" dirty="0" err="1" smtClean="0">
                <a:latin typeface="Courier New"/>
                <a:cs typeface="Courier New"/>
              </a:rPr>
              <a:t>salq</a:t>
            </a:r>
            <a:r>
              <a:rPr lang="en-US" dirty="0" smtClean="0"/>
              <a:t>: shift</a:t>
            </a:r>
          </a:p>
          <a:p>
            <a:pPr lvl="1" indent="-342900"/>
            <a:r>
              <a:rPr lang="en-US" b="1" dirty="0" err="1" smtClean="0">
                <a:latin typeface="Courier New"/>
                <a:cs typeface="Courier New"/>
              </a:rPr>
              <a:t>imulq</a:t>
            </a:r>
            <a:r>
              <a:rPr lang="en-US" dirty="0" smtClean="0"/>
              <a:t>: multiplication</a:t>
            </a:r>
          </a:p>
          <a:p>
            <a:pPr lvl="2" indent="-342900"/>
            <a:r>
              <a:rPr lang="en-US" dirty="0" smtClean="0"/>
              <a:t>But, only used once</a:t>
            </a:r>
            <a:endParaRPr lang="en-US" dirty="0"/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814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249737" y="1193800"/>
            <a:ext cx="41275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(%rsi,%rsi,2),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$4,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4(%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376308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Understanding Arithmetic Expression 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052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3810000" y="1193800"/>
            <a:ext cx="51816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# t1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t2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(%rsi,%rsi,2),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$4, 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# t4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4(%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t5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648200" y="3733800"/>
          <a:ext cx="3352800" cy="2667000"/>
        </p:xfrm>
        <a:graphic>
          <a:graphicData uri="http://schemas.openxmlformats.org/drawingml/2006/table">
            <a:tbl>
              <a:tblPr firstRow="1" bandRow="1"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t1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,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t2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baseline="0" dirty="0" err="1" smtClean="0">
                          <a:latin typeface="Courier New"/>
                          <a:cs typeface="Courier New"/>
                        </a:rPr>
                        <a:t>rval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t4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rcx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t5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836309" y="3657601"/>
            <a:ext cx="1364091" cy="2761645"/>
            <a:chOff x="1943100" y="3657601"/>
            <a:chExt cx="1364091" cy="2761645"/>
          </a:xfrm>
        </p:grpSpPr>
        <p:sp>
          <p:nvSpPr>
            <p:cNvPr id="11" name="TextBox 10"/>
            <p:cNvSpPr txBox="1"/>
            <p:nvPr/>
          </p:nvSpPr>
          <p:spPr>
            <a:xfrm>
              <a:off x="1943100" y="5285602"/>
              <a:ext cx="1364091" cy="1133644"/>
            </a:xfrm>
            <a:prstGeom prst="rect">
              <a:avLst/>
            </a:prstGeom>
            <a:solidFill>
              <a:srgbClr val="A8A8EA"/>
            </a:solidFill>
            <a:ln>
              <a:solidFill>
                <a:srgbClr val="5B5BD7"/>
              </a:solidFill>
            </a:ln>
          </p:spPr>
          <p:txBody>
            <a:bodyPr wrap="none" lIns="25400" tIns="12700" rIns="25400" bIns="12700" rtlCol="0" anchor="ctr" anchorCtr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Where is the</a:t>
              </a:r>
              <a:b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</a:b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constant “48”</a:t>
              </a:r>
              <a:b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</a:b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in machine</a:t>
              </a:r>
              <a:b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</a:b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code?</a:t>
              </a: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 bwMode="auto">
            <a:xfrm flipV="1">
              <a:off x="2625146" y="3657601"/>
              <a:ext cx="0" cy="162800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stealth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6527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914400" y="1066800"/>
            <a:ext cx="33528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Processor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26300" cy="573088"/>
          </a:xfrm>
        </p:spPr>
        <p:txBody>
          <a:bodyPr/>
          <a:lstStyle/>
          <a:p>
            <a:r>
              <a:rPr lang="en-US" dirty="0" smtClean="0"/>
              <a:t>Assembly/Machine Code </a:t>
            </a:r>
            <a:r>
              <a:rPr lang="en-US" dirty="0"/>
              <a:t>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3352800"/>
            <a:ext cx="4852987" cy="3092450"/>
          </a:xfrm>
        </p:spPr>
        <p:txBody>
          <a:bodyPr>
            <a:normAutofit fontScale="92500" lnSpcReduction="10000"/>
          </a:bodyPr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24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 smtClean="0"/>
              <a:t>PC: Program counter</a:t>
            </a:r>
            <a:endParaRPr lang="en-US" sz="2000" b="1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Address of next instruction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 smtClean="0"/>
              <a:t>Called </a:t>
            </a:r>
            <a:r>
              <a:rPr lang="en-US" sz="1800" dirty="0"/>
              <a:t>“RIP”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Register </a:t>
            </a:r>
            <a:r>
              <a:rPr lang="en-US" sz="2000" b="1" dirty="0" smtClean="0"/>
              <a:t>file</a:t>
            </a:r>
            <a:endParaRPr lang="en-US" sz="2000" b="1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Condition </a:t>
            </a:r>
            <a:r>
              <a:rPr lang="en-US" sz="2000" b="1" dirty="0" smtClean="0"/>
              <a:t>codes</a:t>
            </a:r>
            <a:endParaRPr lang="en-US" sz="2000" b="1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Store status information about most recent arithmetic </a:t>
            </a:r>
            <a:r>
              <a:rPr lang="en-US" sz="1800" dirty="0" smtClean="0"/>
              <a:t>or logical operation</a:t>
            </a:r>
            <a:endParaRPr lang="en-US" sz="1800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09700" y="19812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PC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371600"/>
            <a:ext cx="16764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10668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324600" y="1730102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Code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Data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Stack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01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35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768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2954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854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3876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667000" y="2286000"/>
            <a:ext cx="10668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Condition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5372100" y="3702050"/>
            <a:ext cx="36195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800" dirty="0"/>
              <a:t>Byte addressable array</a:t>
            </a:r>
          </a:p>
          <a:p>
            <a:pPr marL="571500" lvl="2" indent="-165100"/>
            <a:r>
              <a:rPr lang="en-US" sz="1800" dirty="0" smtClean="0"/>
              <a:t>Code and user data</a:t>
            </a:r>
          </a:p>
          <a:p>
            <a:pPr marL="571500" lvl="2" indent="-165100"/>
            <a:r>
              <a:rPr lang="en-US" sz="1800" dirty="0" smtClean="0"/>
              <a:t>Stack to support procedures</a:t>
            </a:r>
            <a:br>
              <a:rPr lang="en-US" sz="1800" dirty="0" smtClean="0"/>
            </a:br>
            <a:r>
              <a:rPr lang="en-US" sz="1800" dirty="0" smtClean="0"/>
              <a:t>(aka </a:t>
            </a:r>
            <a:r>
              <a:rPr lang="en-US" sz="1800" i="1" dirty="0" smtClean="0"/>
              <a:t>functions</a:t>
            </a:r>
            <a:r>
              <a:rPr lang="en-US" sz="1800" dirty="0" smtClean="0"/>
              <a:t>)</a:t>
            </a:r>
          </a:p>
          <a:p>
            <a:pPr marL="0" indent="0"/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  <p:sp>
        <p:nvSpPr>
          <p:cNvPr id="20" name="Action Button: Return 19">
            <a:hlinkClick r:id="" action="ppaction://hlinkshowjump?jump=lastslideviewed" highlightClick="1"/>
          </p:cNvPr>
          <p:cNvSpPr/>
          <p:nvPr/>
        </p:nvSpPr>
        <p:spPr bwMode="auto">
          <a:xfrm>
            <a:off x="8228012" y="6003081"/>
            <a:ext cx="612775" cy="612775"/>
          </a:xfrm>
          <a:prstGeom prst="actionButtonReturn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0" y="5943600"/>
            <a:ext cx="3548664" cy="646331"/>
          </a:xfrm>
          <a:prstGeom prst="rect">
            <a:avLst/>
          </a:prstGeom>
          <a:gradFill>
            <a:gsLst>
              <a:gs pos="0">
                <a:srgbClr val="0070C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CPU:– Archaic term for “Processor”</a:t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dirty="0" smtClean="0">
                <a:latin typeface="Calibri" pitchFamily="34" charset="0"/>
              </a:rPr>
              <a:t>     — “Central Processing Unit”</a:t>
            </a:r>
          </a:p>
        </p:txBody>
      </p:sp>
    </p:spTree>
    <p:extLst>
      <p:ext uri="{BB962C8B-B14F-4D97-AF65-F5344CB8AC3E}">
        <p14:creationId xmlns:p14="http://schemas.microsoft.com/office/powerpoint/2010/main" val="164069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 of Intel processors and architectures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567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/>
          <a:lstStyle/>
          <a:p>
            <a:r>
              <a:rPr lang="en-US" dirty="0" smtClean="0"/>
              <a:t>Intel x86 Processors</a:t>
            </a:r>
            <a:endParaRPr lang="en-US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>
            <a:normAutofit fontScale="92500" lnSpcReduction="10000"/>
          </a:bodyPr>
          <a:lstStyle/>
          <a:p>
            <a:r>
              <a:rPr lang="en-US" dirty="0"/>
              <a:t>D</a:t>
            </a:r>
            <a:r>
              <a:rPr lang="en-US" dirty="0" smtClean="0"/>
              <a:t>ominate laptop/desktop/server market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Evolutionary design</a:t>
            </a:r>
            <a:endParaRPr lang="en-US" dirty="0"/>
          </a:p>
          <a:p>
            <a:pPr lvl="1"/>
            <a:r>
              <a:rPr lang="en-US" dirty="0" smtClean="0"/>
              <a:t>Backwards compatible up until 8086, introduced in 1978</a:t>
            </a:r>
            <a:endParaRPr lang="en-US" dirty="0"/>
          </a:p>
          <a:p>
            <a:pPr lvl="1"/>
            <a:r>
              <a:rPr lang="en-US" dirty="0"/>
              <a:t>Added more features as time goes on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Complex instruction set computer </a:t>
            </a:r>
            <a:r>
              <a:rPr lang="en-US" dirty="0"/>
              <a:t>(CISC)</a:t>
            </a:r>
          </a:p>
          <a:p>
            <a:pPr lvl="1"/>
            <a:r>
              <a:rPr lang="en-US" dirty="0"/>
              <a:t>Many different instructions with many different formats</a:t>
            </a:r>
          </a:p>
          <a:p>
            <a:pPr lvl="2"/>
            <a:r>
              <a:rPr lang="en-US" dirty="0"/>
              <a:t>But, only small subset encountered with Linux programs</a:t>
            </a:r>
          </a:p>
          <a:p>
            <a:pPr lvl="1"/>
            <a:r>
              <a:rPr lang="en-US" dirty="0"/>
              <a:t>Hard to match performance of Reduced Instruction Set Computers (RISC)</a:t>
            </a:r>
          </a:p>
          <a:p>
            <a:pPr lvl="1"/>
            <a:r>
              <a:rPr lang="en-US" dirty="0"/>
              <a:t>But, Intel has done just that</a:t>
            </a:r>
            <a:r>
              <a:rPr lang="en-US" dirty="0" smtClean="0"/>
              <a:t>!</a:t>
            </a:r>
          </a:p>
          <a:p>
            <a:pPr lvl="2"/>
            <a:r>
              <a:rPr lang="en-US" dirty="0" smtClean="0"/>
              <a:t>In terms of speed.  Less so for low power.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0800" y="704151"/>
            <a:ext cx="2647776" cy="369332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Reading Assignment: §3.1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1990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x86 Evolution: Milestones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3838" indent="-223838" defTabSz="895350">
              <a:buNone/>
              <a:tabLst>
                <a:tab pos="2055813" algn="l"/>
                <a:tab pos="3884613" algn="l"/>
                <a:tab pos="5946775" algn="l"/>
              </a:tabLst>
            </a:pPr>
            <a:r>
              <a:rPr lang="en-US" i="1" dirty="0" smtClean="0">
                <a:solidFill>
                  <a:srgbClr val="C00000"/>
                </a:solidFill>
              </a:rPr>
              <a:t>	Name</a:t>
            </a:r>
            <a:r>
              <a:rPr lang="en-US" i="1" dirty="0">
                <a:solidFill>
                  <a:srgbClr val="C00000"/>
                </a:solidFill>
              </a:rPr>
              <a:t>	Date	</a:t>
            </a:r>
            <a:r>
              <a:rPr lang="en-US" i="1" dirty="0" smtClean="0">
                <a:solidFill>
                  <a:srgbClr val="C00000"/>
                </a:solidFill>
              </a:rPr>
              <a:t>Transistors	MHz</a:t>
            </a:r>
            <a:endParaRPr lang="en-US" i="1" dirty="0">
              <a:solidFill>
                <a:srgbClr val="C00000"/>
              </a:solidFill>
            </a:endParaRP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8086	1978	</a:t>
            </a:r>
            <a:r>
              <a:rPr lang="en-US" dirty="0" smtClean="0"/>
              <a:t>29K	5-10</a:t>
            </a:r>
            <a:endParaRPr lang="en-US" dirty="0"/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First 16-bit Intel processor</a:t>
            </a:r>
            <a:r>
              <a:rPr lang="en-US" dirty="0"/>
              <a:t>.  Basis for IBM PC &amp; DOS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1MB </a:t>
            </a:r>
            <a:r>
              <a:rPr lang="en-US" dirty="0"/>
              <a:t>address </a:t>
            </a:r>
            <a:r>
              <a:rPr lang="en-US" dirty="0" smtClean="0"/>
              <a:t>space</a:t>
            </a:r>
            <a:endParaRPr lang="en-US" dirty="0"/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386	1985	</a:t>
            </a:r>
            <a:r>
              <a:rPr lang="en-US" dirty="0" smtClean="0"/>
              <a:t>275K	16-33</a:t>
            </a:r>
            <a:r>
              <a:rPr lang="en-US" dirty="0"/>
              <a:t>	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First 32 bit Intel processor , referred to as IA32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Added </a:t>
            </a:r>
            <a:r>
              <a:rPr lang="en-US" dirty="0"/>
              <a:t>“flat addressing</a:t>
            </a:r>
            <a:r>
              <a:rPr lang="en-US" dirty="0" smtClean="0"/>
              <a:t>”, capable of running Unix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Pentium 4E	2004	125M	2800-3800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First 64-bit Intel x86 processor, referred to as x86-64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Core 2	2006	291M	1060-3500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First multi-core Intel processor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Core i7	2008	731M	1700-3900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Four cores (most modern desktop PCs)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333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x86 Processors, cont.</a:t>
            </a:r>
            <a:endParaRPr lang="en-US" dirty="0"/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Machine Evolution</a:t>
            </a:r>
          </a:p>
          <a:p>
            <a:pPr marL="560388" lvl="1" indent="-222250" defTabSz="895350">
              <a:tabLst>
                <a:tab pos="2349500" algn="l"/>
                <a:tab pos="3317875" algn="l"/>
              </a:tabLst>
            </a:pPr>
            <a:r>
              <a:rPr lang="en-US" dirty="0" smtClean="0"/>
              <a:t>386</a:t>
            </a:r>
            <a:r>
              <a:rPr lang="en-US" dirty="0"/>
              <a:t>	</a:t>
            </a:r>
            <a:r>
              <a:rPr lang="en-US" dirty="0" smtClean="0"/>
              <a:t>1985</a:t>
            </a:r>
            <a:r>
              <a:rPr lang="en-US" dirty="0"/>
              <a:t>	</a:t>
            </a:r>
            <a:r>
              <a:rPr lang="en-US" dirty="0" smtClean="0"/>
              <a:t>0.3M</a:t>
            </a:r>
            <a:endParaRPr lang="en-US" dirty="0"/>
          </a:p>
          <a:p>
            <a:pPr marL="560388" lvl="1" indent="-222250" defTabSz="895350">
              <a:tabLst>
                <a:tab pos="2349500" algn="l"/>
                <a:tab pos="3317875" algn="l"/>
              </a:tabLst>
            </a:pPr>
            <a:r>
              <a:rPr lang="en-US" dirty="0"/>
              <a:t>Pentium	1993	3.1M</a:t>
            </a:r>
          </a:p>
          <a:p>
            <a:pPr marL="560388" lvl="1" indent="-222250" defTabSz="895350">
              <a:tabLst>
                <a:tab pos="2349500" algn="l"/>
                <a:tab pos="3317875" algn="l"/>
              </a:tabLst>
            </a:pPr>
            <a:r>
              <a:rPr lang="en-US" dirty="0"/>
              <a:t>Pentium/MMX	1997	4.5M</a:t>
            </a:r>
          </a:p>
          <a:p>
            <a:pPr marL="560388" lvl="1" indent="-222250" defTabSz="895350">
              <a:tabLst>
                <a:tab pos="2349500" algn="l"/>
                <a:tab pos="3317875" algn="l"/>
              </a:tabLst>
            </a:pPr>
            <a:r>
              <a:rPr lang="en-US" dirty="0" err="1"/>
              <a:t>PentiumPro</a:t>
            </a:r>
            <a:r>
              <a:rPr lang="en-US" dirty="0"/>
              <a:t>	1995	6.5M</a:t>
            </a:r>
          </a:p>
          <a:p>
            <a:pPr marL="560388" lvl="1" indent="-222250" defTabSz="895350">
              <a:tabLst>
                <a:tab pos="2349500" algn="l"/>
                <a:tab pos="3317875" algn="l"/>
              </a:tabLst>
            </a:pPr>
            <a:r>
              <a:rPr lang="en-US" dirty="0"/>
              <a:t>Pentium III	1999	8.2M</a:t>
            </a:r>
          </a:p>
          <a:p>
            <a:pPr marL="560388" lvl="1" indent="-222250" defTabSz="895350">
              <a:tabLst>
                <a:tab pos="2349500" algn="l"/>
                <a:tab pos="3317875" algn="l"/>
              </a:tabLst>
            </a:pPr>
            <a:r>
              <a:rPr lang="en-US" dirty="0"/>
              <a:t>Pentium 4	2001	42M</a:t>
            </a:r>
          </a:p>
          <a:p>
            <a:pPr marL="560388" lvl="1" indent="-222250" defTabSz="895350">
              <a:tabLst>
                <a:tab pos="2349500" algn="l"/>
                <a:tab pos="3317875" algn="l"/>
              </a:tabLst>
            </a:pPr>
            <a:r>
              <a:rPr lang="en-US" dirty="0"/>
              <a:t>Core </a:t>
            </a:r>
            <a:r>
              <a:rPr lang="en-US" dirty="0" smtClean="0"/>
              <a:t>2 Duo</a:t>
            </a:r>
            <a:r>
              <a:rPr lang="en-US" dirty="0"/>
              <a:t>	2006	</a:t>
            </a:r>
            <a:r>
              <a:rPr lang="en-US" dirty="0" smtClean="0"/>
              <a:t>291M</a:t>
            </a:r>
          </a:p>
          <a:p>
            <a:pPr marL="560388" lvl="1" indent="-222250" defTabSz="895350">
              <a:tabLst>
                <a:tab pos="2349500" algn="l"/>
                <a:tab pos="3317875" algn="l"/>
              </a:tabLst>
            </a:pPr>
            <a:r>
              <a:rPr lang="en-US" dirty="0" smtClean="0"/>
              <a:t>Core i7	2008	731M</a:t>
            </a:r>
            <a:endParaRPr lang="en-US" dirty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Added Features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support multimedia operations</a:t>
            </a:r>
            <a:endParaRPr lang="en-US" dirty="0" smtClean="0"/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Instructions </a:t>
            </a:r>
            <a:r>
              <a:rPr lang="en-US" dirty="0"/>
              <a:t>to enable more efficient conditional </a:t>
            </a:r>
            <a:r>
              <a:rPr lang="en-US" dirty="0" smtClean="0"/>
              <a:t>operations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Transition from 32 bits to 64 bits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More cores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143000"/>
            <a:ext cx="42481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962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4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4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4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4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2015 State of the Art</a:t>
            </a:r>
            <a:endParaRPr lang="en-US" dirty="0"/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Core i7 </a:t>
            </a:r>
            <a:r>
              <a:rPr lang="en-US" dirty="0" err="1" smtClean="0"/>
              <a:t>Broadwell</a:t>
            </a:r>
            <a:r>
              <a:rPr lang="en-US" dirty="0" smtClean="0"/>
              <a:t> 2015</a:t>
            </a:r>
            <a:endParaRPr lang="en-US" dirty="0"/>
          </a:p>
          <a:p>
            <a:pPr marL="223838" indent="-223838" defTabSz="895350">
              <a:tabLst>
                <a:tab pos="2349500" algn="l"/>
              </a:tabLst>
            </a:pPr>
            <a:endParaRPr lang="en-US" dirty="0" smtClean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 smtClean="0"/>
              <a:t>Desktop Model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4 cores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Integrated graphics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3.3-3.8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65W</a:t>
            </a:r>
          </a:p>
          <a:p>
            <a:pPr marL="623888" lvl="1" indent="-223838" defTabSz="895350">
              <a:tabLst>
                <a:tab pos="2349500" algn="l"/>
              </a:tabLst>
            </a:pPr>
            <a:endParaRPr lang="en-US" dirty="0" smtClean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 smtClean="0"/>
              <a:t>Server Model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8 cores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Integrated I/O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2-2.6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45W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536" y="1447799"/>
            <a:ext cx="5032853" cy="43802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547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Intel’s </a:t>
            </a:r>
            <a:r>
              <a:rPr lang="en-US" dirty="0" smtClean="0"/>
              <a:t>64-Bit History</a:t>
            </a:r>
            <a:endParaRPr lang="en-US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2001: Intel Attempts </a:t>
            </a:r>
            <a:r>
              <a:rPr lang="en-US" dirty="0"/>
              <a:t>Radical Shift from IA32 to IA64</a:t>
            </a:r>
          </a:p>
          <a:p>
            <a:pPr lvl="1"/>
            <a:r>
              <a:rPr lang="en-US" dirty="0"/>
              <a:t>Totally different </a:t>
            </a:r>
            <a:r>
              <a:rPr lang="en-US" dirty="0" smtClean="0"/>
              <a:t>architecture (Itanium)</a:t>
            </a:r>
            <a:endParaRPr lang="en-US" dirty="0"/>
          </a:p>
          <a:p>
            <a:pPr lvl="1"/>
            <a:r>
              <a:rPr lang="en-US" dirty="0"/>
              <a:t>Executes </a:t>
            </a:r>
            <a:r>
              <a:rPr lang="en-US" dirty="0" smtClean="0"/>
              <a:t>IA32 </a:t>
            </a:r>
            <a:r>
              <a:rPr lang="en-US" dirty="0"/>
              <a:t>code only as legacy</a:t>
            </a:r>
          </a:p>
          <a:p>
            <a:pPr lvl="1"/>
            <a:r>
              <a:rPr lang="en-US" dirty="0"/>
              <a:t>Performance disappointing</a:t>
            </a:r>
          </a:p>
          <a:p>
            <a:r>
              <a:rPr lang="en-US" dirty="0" smtClean="0"/>
              <a:t>2003: AMD Steps </a:t>
            </a:r>
            <a:r>
              <a:rPr lang="en-US" dirty="0"/>
              <a:t>in with Evolutionary Solution</a:t>
            </a:r>
          </a:p>
          <a:p>
            <a:pPr lvl="1"/>
            <a:r>
              <a:rPr lang="en-US" dirty="0"/>
              <a:t>x86-64 (now called “AMD64”)</a:t>
            </a:r>
          </a:p>
          <a:p>
            <a:r>
              <a:rPr lang="en-US" dirty="0"/>
              <a:t>Intel Felt Obligated to Focus on IA64</a:t>
            </a:r>
          </a:p>
          <a:p>
            <a:pPr lvl="1"/>
            <a:r>
              <a:rPr lang="en-US" dirty="0"/>
              <a:t>Hard to admit mistake or that AMD is </a:t>
            </a:r>
            <a:r>
              <a:rPr lang="en-US" dirty="0" smtClean="0"/>
              <a:t>better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9023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/>
              <a:t>x86 Clones: Advanced Micro Devices (AMD)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60338" indent="-222250" defTabSz="895350">
              <a:tabLst>
                <a:tab pos="2349500" algn="l"/>
              </a:tabLst>
            </a:pPr>
            <a:r>
              <a:rPr lang="en-US" dirty="0" smtClean="0"/>
              <a:t>Historically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has followed just behind Intel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 little bit slower, a lot cheaper</a:t>
            </a:r>
          </a:p>
          <a:p>
            <a:pPr marL="160338" indent="-222250" defTabSz="895350">
              <a:tabLst>
                <a:tab pos="2349500" algn="l"/>
              </a:tabLst>
            </a:pPr>
            <a:r>
              <a:rPr lang="en-US" dirty="0" smtClean="0"/>
              <a:t>Then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Recruited top circuit designers from Digital Equipment Corp. and other downward trending companies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 smtClean="0"/>
              <a:t>Built </a:t>
            </a:r>
            <a:r>
              <a:rPr lang="en-US" dirty="0" err="1" smtClean="0"/>
              <a:t>Opteron</a:t>
            </a:r>
            <a:r>
              <a:rPr lang="en-US" dirty="0" smtClean="0"/>
              <a:t>: tough competitor to Pentium 4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 smtClean="0"/>
              <a:t>Developed x86-64, their own extension to 64 bits</a:t>
            </a:r>
          </a:p>
          <a:p>
            <a:pPr marL="39688" indent="-165100" defTabSz="895350">
              <a:tabLst>
                <a:tab pos="2349500" algn="l"/>
              </a:tabLst>
            </a:pPr>
            <a:r>
              <a:rPr lang="en-US" dirty="0" smtClean="0"/>
              <a:t> Recent Years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 smtClean="0"/>
              <a:t>Intel got its act together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 smtClean="0"/>
              <a:t>Leads the world in semiconductor technology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 smtClean="0"/>
              <a:t>AMD has fallen behind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 smtClean="0"/>
              <a:t>Relies on external semiconductor manufacturer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359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9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9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9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9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Intel’s </a:t>
            </a:r>
            <a:r>
              <a:rPr lang="en-US" dirty="0" smtClean="0"/>
              <a:t>64-Bit History</a:t>
            </a:r>
            <a:endParaRPr lang="en-US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2001: Intel Attempts </a:t>
            </a:r>
            <a:r>
              <a:rPr lang="en-US" dirty="0"/>
              <a:t>Radical Shift from IA32 to IA64</a:t>
            </a:r>
          </a:p>
          <a:p>
            <a:pPr lvl="1"/>
            <a:r>
              <a:rPr lang="en-US" dirty="0"/>
              <a:t>Totally different </a:t>
            </a:r>
            <a:r>
              <a:rPr lang="en-US" dirty="0" smtClean="0"/>
              <a:t>architecture (Itanium)</a:t>
            </a:r>
            <a:endParaRPr lang="en-US" dirty="0"/>
          </a:p>
          <a:p>
            <a:pPr lvl="1"/>
            <a:r>
              <a:rPr lang="en-US" dirty="0"/>
              <a:t>Executes </a:t>
            </a:r>
            <a:r>
              <a:rPr lang="en-US" dirty="0" smtClean="0"/>
              <a:t>IA32 </a:t>
            </a:r>
            <a:r>
              <a:rPr lang="en-US" dirty="0"/>
              <a:t>code only as legacy</a:t>
            </a:r>
          </a:p>
          <a:p>
            <a:pPr lvl="1"/>
            <a:r>
              <a:rPr lang="en-US" dirty="0"/>
              <a:t>Performance disappointing</a:t>
            </a:r>
          </a:p>
          <a:p>
            <a:r>
              <a:rPr lang="en-US" dirty="0" smtClean="0"/>
              <a:t>2003: AMD Steps </a:t>
            </a:r>
            <a:r>
              <a:rPr lang="en-US" dirty="0"/>
              <a:t>in with Evolutionary Solution</a:t>
            </a:r>
          </a:p>
          <a:p>
            <a:pPr lvl="1"/>
            <a:r>
              <a:rPr lang="en-US" dirty="0"/>
              <a:t>x86-64 (now called “AMD64”)</a:t>
            </a:r>
          </a:p>
          <a:p>
            <a:r>
              <a:rPr lang="en-US" dirty="0"/>
              <a:t>Intel Felt Obligated to Focus on IA64</a:t>
            </a:r>
          </a:p>
          <a:p>
            <a:pPr lvl="1"/>
            <a:r>
              <a:rPr lang="en-US" dirty="0"/>
              <a:t>Hard to admit mistake or that AMD is better</a:t>
            </a:r>
          </a:p>
          <a:p>
            <a:r>
              <a:rPr lang="en-US" dirty="0"/>
              <a:t>2004: Intel Announces EM64T extension to IA32</a:t>
            </a:r>
          </a:p>
          <a:p>
            <a:pPr lvl="1"/>
            <a:r>
              <a:rPr lang="en-US" dirty="0"/>
              <a:t>Extended Memory 64-bit Technology</a:t>
            </a:r>
          </a:p>
          <a:p>
            <a:pPr lvl="1"/>
            <a:r>
              <a:rPr lang="en-US" dirty="0"/>
              <a:t>Almost identical to x86-64!</a:t>
            </a:r>
          </a:p>
          <a:p>
            <a:r>
              <a:rPr lang="en-US" dirty="0" smtClean="0"/>
              <a:t>All but low-end x86 processors support x86-64</a:t>
            </a:r>
          </a:p>
          <a:p>
            <a:pPr lvl="1"/>
            <a:r>
              <a:rPr lang="en-US" dirty="0" smtClean="0"/>
              <a:t>But, lots of code still runs in 32-bit mode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7510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Coverage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IA32</a:t>
            </a:r>
          </a:p>
          <a:p>
            <a:pPr lvl="1"/>
            <a:r>
              <a:rPr lang="en-US" dirty="0"/>
              <a:t>The traditional </a:t>
            </a:r>
            <a:r>
              <a:rPr lang="en-US" dirty="0" smtClean="0"/>
              <a:t>x86</a:t>
            </a:r>
          </a:p>
          <a:p>
            <a:pPr lvl="1"/>
            <a:r>
              <a:rPr lang="en-US" dirty="0" smtClean="0"/>
              <a:t>For CS-2011: RIP, D-Term 2016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x86-64</a:t>
            </a:r>
          </a:p>
          <a:p>
            <a:pPr lvl="1"/>
            <a:r>
              <a:rPr lang="en-US" dirty="0" smtClean="0"/>
              <a:t>The standard</a:t>
            </a: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CS-2011&gt; </a:t>
            </a:r>
            <a:r>
              <a:rPr lang="en-US" b="1" dirty="0" err="1" smtClean="0">
                <a:latin typeface="Courier New"/>
                <a:cs typeface="Courier New"/>
              </a:rPr>
              <a:t>gcc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hello.c</a:t>
            </a:r>
            <a:endParaRPr lang="en-US" b="1" dirty="0" smtClean="0">
              <a:latin typeface="Courier New"/>
              <a:cs typeface="Courier New"/>
            </a:endParaRP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CS-2011&gt; </a:t>
            </a:r>
            <a:r>
              <a:rPr lang="en-US" b="1" dirty="0" err="1" smtClean="0">
                <a:latin typeface="Courier New"/>
                <a:cs typeface="Courier New"/>
              </a:rPr>
              <a:t>gcc</a:t>
            </a:r>
            <a:r>
              <a:rPr lang="en-US" b="1" dirty="0" smtClean="0">
                <a:latin typeface="Courier New"/>
                <a:cs typeface="Courier New"/>
              </a:rPr>
              <a:t> –m64 </a:t>
            </a:r>
            <a:r>
              <a:rPr lang="en-US" b="1" dirty="0" err="1" smtClean="0">
                <a:latin typeface="Courier New"/>
                <a:cs typeface="Courier New"/>
              </a:rPr>
              <a:t>hello.c</a:t>
            </a:r>
            <a:r>
              <a:rPr lang="en-US" b="1" dirty="0" smtClean="0">
                <a:latin typeface="Courier New"/>
                <a:cs typeface="Courier New"/>
              </a:rPr>
              <a:t>		//same code!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Presentation</a:t>
            </a:r>
            <a:endParaRPr lang="en-US" dirty="0"/>
          </a:p>
          <a:p>
            <a:pPr lvl="1"/>
            <a:r>
              <a:rPr lang="en-US" dirty="0" smtClean="0"/>
              <a:t>Book covers x86-64</a:t>
            </a:r>
            <a:endParaRPr lang="en-US" dirty="0"/>
          </a:p>
          <a:p>
            <a:pPr lvl="1"/>
            <a:r>
              <a:rPr lang="en-US" dirty="0" smtClean="0"/>
              <a:t>Web aside on IA32</a:t>
            </a:r>
          </a:p>
          <a:p>
            <a:pPr lvl="1"/>
            <a:r>
              <a:rPr lang="en-US" dirty="0" smtClean="0"/>
              <a:t>We will only cover x86-64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0089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Programming I: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History of Intel processors and architectures</a:t>
            </a:r>
          </a:p>
          <a:p>
            <a:pPr lvl="1"/>
            <a:r>
              <a:rPr lang="en-US" dirty="0" smtClean="0"/>
              <a:t>Evolutionary design leads to many quirks and artifacts</a:t>
            </a:r>
          </a:p>
          <a:p>
            <a:r>
              <a:rPr lang="en-US" dirty="0" smtClean="0"/>
              <a:t>C, assembly, machine code</a:t>
            </a:r>
          </a:p>
          <a:p>
            <a:pPr lvl="1"/>
            <a:r>
              <a:rPr lang="en-US" dirty="0" smtClean="0"/>
              <a:t>New forms of visible state: program counter, registers, ...</a:t>
            </a:r>
          </a:p>
          <a:p>
            <a:pPr lvl="1"/>
            <a:r>
              <a:rPr lang="en-US" dirty="0" smtClean="0"/>
              <a:t>Compiler must transform statements, expressions, procedures into low-level instruction sequences</a:t>
            </a:r>
          </a:p>
          <a:p>
            <a:r>
              <a:rPr lang="en-US" dirty="0" smtClean="0"/>
              <a:t>Assembly Basics: Registers, operands, move</a:t>
            </a:r>
          </a:p>
          <a:p>
            <a:pPr lvl="1"/>
            <a:r>
              <a:rPr lang="en-US" dirty="0" smtClean="0"/>
              <a:t>The x86-64 move instructions cover wide range of data movement forms</a:t>
            </a:r>
          </a:p>
          <a:p>
            <a:r>
              <a:rPr lang="en-US" dirty="0" smtClean="0"/>
              <a:t>Arithmetic</a:t>
            </a:r>
          </a:p>
          <a:p>
            <a:pPr lvl="1"/>
            <a:r>
              <a:rPr lang="en-US" dirty="0" smtClean="0"/>
              <a:t>C compiler will figure out different instruction combinations to carry out computation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622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57762" y="445070"/>
            <a:ext cx="8100438" cy="762000"/>
          </a:xfrm>
        </p:spPr>
        <p:txBody>
          <a:bodyPr/>
          <a:lstStyle/>
          <a:p>
            <a:r>
              <a:rPr lang="en-US" dirty="0" smtClean="0"/>
              <a:t>Execution Model for Modern Processors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290763" y="1447800"/>
            <a:ext cx="4577663" cy="764312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5400" tIns="12700" rIns="25400" bIns="12700" anchor="ctr" anchorCtr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Fetch one instruction from memory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Increment Program Counter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290763" y="2514600"/>
            <a:ext cx="4577663" cy="764312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5400" tIns="12700" rIns="25400" bIns="12700" anchor="ctr" anchorCtr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Decode Instr. / Read Register(s)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290763" y="3581400"/>
            <a:ext cx="4577663" cy="764312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5400" tIns="12700" rIns="25400" bIns="12700" anchor="ctr" anchorCtr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Perform ONE integer operation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290763" y="4645888"/>
            <a:ext cx="4577663" cy="764312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5400" tIns="12700" rIns="25400" bIns="12700" anchor="ctr" anchorCtr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Access Memory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295525" y="5712688"/>
            <a:ext cx="4577663" cy="764312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5400" tIns="12700" rIns="25400" bIns="12700" anchor="ctr" anchorCtr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Write to Register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4465294" y="2212112"/>
            <a:ext cx="228600" cy="302488"/>
          </a:xfrm>
          <a:prstGeom prst="downArrow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7" name="Down Arrow 16"/>
          <p:cNvSpPr/>
          <p:nvPr/>
        </p:nvSpPr>
        <p:spPr bwMode="auto">
          <a:xfrm>
            <a:off x="4465294" y="3289593"/>
            <a:ext cx="228600" cy="302488"/>
          </a:xfrm>
          <a:prstGeom prst="downArrow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4465294" y="4343400"/>
            <a:ext cx="228600" cy="302488"/>
          </a:xfrm>
          <a:prstGeom prst="downArrow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9" name="Down Arrow 18"/>
          <p:cNvSpPr/>
          <p:nvPr/>
        </p:nvSpPr>
        <p:spPr bwMode="auto">
          <a:xfrm>
            <a:off x="4465294" y="5410200"/>
            <a:ext cx="228600" cy="302488"/>
          </a:xfrm>
          <a:prstGeom prst="downArrow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21" name="Bent-Up Arrow 20"/>
          <p:cNvSpPr/>
          <p:nvPr/>
        </p:nvSpPr>
        <p:spPr bwMode="auto">
          <a:xfrm rot="16200000">
            <a:off x="4919140" y="3663391"/>
            <a:ext cx="4460544" cy="533400"/>
          </a:xfrm>
          <a:prstGeom prst="bentUpArrow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20" name="Bent-Up Arrow 19"/>
          <p:cNvSpPr/>
          <p:nvPr/>
        </p:nvSpPr>
        <p:spPr bwMode="auto">
          <a:xfrm>
            <a:off x="6873188" y="5626963"/>
            <a:ext cx="594412" cy="533400"/>
          </a:xfrm>
          <a:prstGeom prst="bentUpArrow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22" name="Action Button: Return 21">
            <a:hlinkClick r:id="" action="ppaction://hlinkshowjump?jump=lastslideviewed" highlightClick="1"/>
          </p:cNvPr>
          <p:cNvSpPr/>
          <p:nvPr/>
        </p:nvSpPr>
        <p:spPr bwMode="auto">
          <a:xfrm>
            <a:off x="7921625" y="6172200"/>
            <a:ext cx="612775" cy="612775"/>
          </a:xfrm>
          <a:prstGeom prst="actionButtonReturn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87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042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/>
          <a:lstStyle/>
          <a:p>
            <a:r>
              <a:rPr lang="en-US" dirty="0"/>
              <a:t>Compiling Into Assembly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4319" y="1139578"/>
            <a:ext cx="1578958" cy="307777"/>
          </a:xfrm>
          <a:noFill/>
          <a:ln/>
        </p:spPr>
        <p:txBody>
          <a:bodyPr wrap="none" lIns="0" tIns="0" rIns="0" bIns="0">
            <a:spAutoFit/>
          </a:bodyPr>
          <a:lstStyle/>
          <a:p>
            <a:pPr>
              <a:buNone/>
            </a:pPr>
            <a:r>
              <a:rPr lang="en-US" sz="2000" kern="1200" dirty="0">
                <a:solidFill>
                  <a:schemeClr val="tx2"/>
                </a:solidFill>
              </a:rPr>
              <a:t>C Code (</a:t>
            </a:r>
            <a:r>
              <a:rPr lang="en-US" sz="2000" kern="1200" dirty="0" err="1">
                <a:solidFill>
                  <a:schemeClr val="tx2"/>
                </a:solidFill>
              </a:rPr>
              <a:t>sum.c</a:t>
            </a:r>
            <a:r>
              <a:rPr lang="en-US" sz="2000" kern="1200" dirty="0" smtClean="0">
                <a:solidFill>
                  <a:schemeClr val="tx2"/>
                </a:solidFill>
              </a:rPr>
              <a:t>)</a:t>
            </a:r>
            <a:endParaRPr lang="en-US" dirty="0"/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683919" y="1120263"/>
            <a:ext cx="2976841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223838" marR="0" lvl="0" indent="-223838" algn="l" defTabSz="89535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Generated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x86-64 Assembly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264319" y="1428040"/>
            <a:ext cx="4343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long plus(long x, long y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void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sumstore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long x, long y, 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      long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*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dest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long t = plus(x, 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*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dest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683919" y="1428040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0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sumstore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pushq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//save on stack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movq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rdx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call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plus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movq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rax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popq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//restore from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ret           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// stack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454025" y="3886200"/>
            <a:ext cx="7467600" cy="26443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Obtain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(on course virtual machine) with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command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gcc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–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Og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–S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sum.c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Produces file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sum.s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Warning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: May get very different results on other systems (CCC Linux, Mac OS-X, …) due to different versions of </a:t>
            </a:r>
            <a:r>
              <a:rPr kumimoji="0" lang="en-US" sz="20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gcc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and different compiler settings.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Action Button: Return 5">
            <a:hlinkClick r:id="" action="ppaction://hlinkshowjump?jump=lastslideviewed" highlightClick="1"/>
          </p:cNvPr>
          <p:cNvSpPr/>
          <p:nvPr/>
        </p:nvSpPr>
        <p:spPr bwMode="auto">
          <a:xfrm>
            <a:off x="7921625" y="6172200"/>
            <a:ext cx="612775" cy="612775"/>
          </a:xfrm>
          <a:prstGeom prst="actionButtonReturn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8745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</a:t>
            </a:r>
            <a:r>
              <a:rPr lang="en-US" dirty="0" smtClean="0"/>
              <a:t>Characteristics: Data Types</a:t>
            </a:r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Integer” data of 1, 2</a:t>
            </a:r>
            <a:r>
              <a:rPr lang="en-US" dirty="0" smtClean="0"/>
              <a:t>, 4, or 8 </a:t>
            </a:r>
            <a:r>
              <a:rPr lang="en-US" dirty="0"/>
              <a:t>bytes</a:t>
            </a:r>
          </a:p>
          <a:p>
            <a:pPr lvl="1"/>
            <a:r>
              <a:rPr lang="en-US" dirty="0"/>
              <a:t>Data values</a:t>
            </a:r>
          </a:p>
          <a:p>
            <a:pPr lvl="1"/>
            <a:r>
              <a:rPr lang="en-US" dirty="0"/>
              <a:t>Addresses (</a:t>
            </a:r>
            <a:r>
              <a:rPr lang="en-US" dirty="0" err="1"/>
              <a:t>untyped</a:t>
            </a:r>
            <a:r>
              <a:rPr lang="en-US" dirty="0"/>
              <a:t> pointers)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Floating </a:t>
            </a:r>
            <a:r>
              <a:rPr lang="en-US" dirty="0"/>
              <a:t>point data of 4, 8, or 10 </a:t>
            </a:r>
            <a:r>
              <a:rPr lang="en-US" dirty="0" smtClean="0"/>
              <a:t>bytes</a:t>
            </a:r>
          </a:p>
          <a:p>
            <a:pPr lvl="2"/>
            <a:endParaRPr lang="en-US" dirty="0"/>
          </a:p>
          <a:p>
            <a:r>
              <a:rPr lang="en-US" dirty="0" smtClean="0"/>
              <a:t>Code: Byte sequences encoding series of instructions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/>
              <a:t>aggregate types such as arrays or structures</a:t>
            </a:r>
          </a:p>
          <a:p>
            <a:pPr lvl="1"/>
            <a:r>
              <a:rPr lang="en-US" dirty="0"/>
              <a:t>Just contiguously allocated bytes in </a:t>
            </a:r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450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</a:t>
            </a:r>
            <a:r>
              <a:rPr lang="en-US" dirty="0" smtClean="0"/>
              <a:t>Characteristics: Operations</a:t>
            </a:r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Transfer </a:t>
            </a:r>
            <a:r>
              <a:rPr lang="en-US" dirty="0"/>
              <a:t>data between memory and register</a:t>
            </a:r>
          </a:p>
          <a:p>
            <a:pPr lvl="1"/>
            <a:r>
              <a:rPr lang="en-US" dirty="0"/>
              <a:t>Load data from memory into register</a:t>
            </a:r>
          </a:p>
          <a:p>
            <a:pPr lvl="1"/>
            <a:r>
              <a:rPr lang="en-US" dirty="0"/>
              <a:t>Store register data into memory</a:t>
            </a:r>
          </a:p>
          <a:p>
            <a:pPr lvl="2"/>
            <a:endParaRPr lang="en-US" dirty="0" smtClean="0"/>
          </a:p>
          <a:p>
            <a:r>
              <a:rPr lang="en-US" dirty="0"/>
              <a:t>Perform arithmetic function on register or memory data</a:t>
            </a:r>
          </a:p>
          <a:p>
            <a:pPr lvl="2"/>
            <a:endParaRPr lang="en-US" dirty="0"/>
          </a:p>
          <a:p>
            <a:r>
              <a:rPr lang="en-US" dirty="0" smtClean="0"/>
              <a:t>Transfer </a:t>
            </a:r>
            <a:r>
              <a:rPr lang="en-US" dirty="0"/>
              <a:t>control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65869" y="4519136"/>
            <a:ext cx="2778131" cy="1477328"/>
          </a:xfrm>
          <a:prstGeom prst="rect">
            <a:avLst/>
          </a:prstGeom>
          <a:solidFill>
            <a:srgbClr val="F0C2C2"/>
          </a:solidFill>
          <a:ln>
            <a:solidFill>
              <a:srgbClr val="D34D4D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Another archaic term:–</a:t>
            </a:r>
            <a:b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“procedure” in the textbook (and these slides) means “function” in modern terminology!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924662" y="5257800"/>
            <a:ext cx="1399938" cy="0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9" name="Action Button: Return 8">
            <a:hlinkClick r:id="" action="ppaction://hlinkshowjump?jump=lastslideviewed" highlightClick="1"/>
          </p:cNvPr>
          <p:cNvSpPr/>
          <p:nvPr/>
        </p:nvSpPr>
        <p:spPr bwMode="auto">
          <a:xfrm>
            <a:off x="7921625" y="6172200"/>
            <a:ext cx="612775" cy="612775"/>
          </a:xfrm>
          <a:prstGeom prst="actionButtonReturn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81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42900" y="1064623"/>
            <a:ext cx="30099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marR="0" lvl="0" indent="-223838" algn="l" defTabSz="89535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Code for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sumstore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223838" marR="0" lvl="0" indent="-223838" algn="l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344488" y="1447800"/>
            <a:ext cx="2511425" cy="42447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0x0400595: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0x53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0x48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0x89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0xd3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0xe8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0xf2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0xff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0xff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0xff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0x48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0x89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0x03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0x5b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0xc3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Code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Machine-Level Programming I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CS-2011, B-Term 2017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1E17E1-C38B-4D4F-A355-9CFB350B9AB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96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itchFamily="-96" charset="-128"/>
            </a:endParaRP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657600" y="1447800"/>
            <a:ext cx="54864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Assembler</a:t>
            </a:r>
          </a:p>
          <a:p>
            <a:pPr lvl="1"/>
            <a:r>
              <a:rPr lang="en-US" dirty="0"/>
              <a:t>Translates </a:t>
            </a:r>
            <a:r>
              <a:rPr lang="en-US" b="1" dirty="0">
                <a:latin typeface="Courier New" pitchFamily="49" charset="0"/>
              </a:rPr>
              <a:t>.s</a:t>
            </a:r>
            <a:r>
              <a:rPr lang="en-US" dirty="0"/>
              <a:t> into </a:t>
            </a:r>
            <a:r>
              <a:rPr lang="en-US" b="1" dirty="0">
                <a:latin typeface="Courier New" pitchFamily="49" charset="0"/>
              </a:rPr>
              <a:t>.o</a:t>
            </a:r>
          </a:p>
          <a:p>
            <a:pPr lvl="1"/>
            <a:r>
              <a:rPr lang="en-US" dirty="0"/>
              <a:t>Binary encoding of each instruction</a:t>
            </a:r>
          </a:p>
          <a:p>
            <a:pPr lvl="1"/>
            <a:r>
              <a:rPr lang="en-US" dirty="0"/>
              <a:t>Nearly-complete image of executable code</a:t>
            </a:r>
          </a:p>
          <a:p>
            <a:pPr lvl="1"/>
            <a:r>
              <a:rPr lang="en-US" dirty="0"/>
              <a:t>Missing linkages between code in different files</a:t>
            </a:r>
          </a:p>
          <a:p>
            <a:r>
              <a:rPr lang="en-US" dirty="0"/>
              <a:t>Linker</a:t>
            </a:r>
          </a:p>
          <a:p>
            <a:pPr lvl="1"/>
            <a:r>
              <a:rPr lang="en-US" dirty="0"/>
              <a:t>Resolves references between files</a:t>
            </a:r>
          </a:p>
          <a:p>
            <a:pPr lvl="1"/>
            <a:r>
              <a:rPr lang="en-US" dirty="0"/>
              <a:t>Combines with static run-time libraries</a:t>
            </a:r>
          </a:p>
          <a:p>
            <a:pPr lvl="2"/>
            <a:r>
              <a:rPr lang="en-US" dirty="0"/>
              <a:t>E.g., code for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/>
            <a:r>
              <a:rPr lang="en-US" dirty="0"/>
              <a:t>Some libraries are </a:t>
            </a:r>
            <a:r>
              <a:rPr lang="en-US" i="1" dirty="0"/>
              <a:t>dynamically linked</a:t>
            </a:r>
          </a:p>
          <a:p>
            <a:pPr lvl="2"/>
            <a:r>
              <a:rPr lang="en-US" dirty="0"/>
              <a:t>Linking occurs when program begins execution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295400" y="4038600"/>
            <a:ext cx="23622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560388" marR="0" lvl="1" indent="-222250" algn="l" defTabSz="89535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Total of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14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bytes</a:t>
            </a:r>
          </a:p>
          <a:p>
            <a:pPr marL="560388" marR="0" lvl="1" indent="-222250" algn="l" defTabSz="89535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Each instruction 1,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3,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or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5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bytes</a:t>
            </a:r>
          </a:p>
          <a:p>
            <a:pPr marL="560388" marR="0" lvl="1" indent="-222250" algn="l" defTabSz="89535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Starts at address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0x0400595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Action Button: Back or Previous 4">
            <a:hlinkClick r:id="rId3" action="ppaction://hlinksldjump" highlightClick="1"/>
          </p:cNvPr>
          <p:cNvSpPr/>
          <p:nvPr/>
        </p:nvSpPr>
        <p:spPr bwMode="auto">
          <a:xfrm>
            <a:off x="7772400" y="685800"/>
            <a:ext cx="533400" cy="533400"/>
          </a:xfrm>
          <a:prstGeom prst="actionButtonBackPrevious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159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1_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208</TotalTime>
  <Words>3692</Words>
  <Application>Microsoft Office PowerPoint</Application>
  <PresentationFormat>On-screen Show (4:3)</PresentationFormat>
  <Paragraphs>1086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70" baseType="lpstr">
      <vt:lpstr>ＭＳ Ｐゴシック</vt:lpstr>
      <vt:lpstr>Arial</vt:lpstr>
      <vt:lpstr>Arial Narrow</vt:lpstr>
      <vt:lpstr>Calibri</vt:lpstr>
      <vt:lpstr>Calibri Bold</vt:lpstr>
      <vt:lpstr>Calibri Bold Italic</vt:lpstr>
      <vt:lpstr>Calibri Italic</vt:lpstr>
      <vt:lpstr>Courier New</vt:lpstr>
      <vt:lpstr>Courier New Bold</vt:lpstr>
      <vt:lpstr>Garamond</vt:lpstr>
      <vt:lpstr>Gill Sans</vt:lpstr>
      <vt:lpstr>Lucida Grande</vt:lpstr>
      <vt:lpstr>Monaco</vt:lpstr>
      <vt:lpstr>Symbol</vt:lpstr>
      <vt:lpstr>Times New Roman</vt:lpstr>
      <vt:lpstr>Wingdings</vt:lpstr>
      <vt:lpstr>Wingdings 2</vt:lpstr>
      <vt:lpstr>ヒラギノ角ゴ ProN W3</vt:lpstr>
      <vt:lpstr>ヒラギノ角ゴ ProN W6</vt:lpstr>
      <vt:lpstr>1_Template</vt:lpstr>
      <vt:lpstr>Machine-Level Programming I: Basics</vt:lpstr>
      <vt:lpstr>Today: Machine Programming I: Basics</vt:lpstr>
      <vt:lpstr>Definitions</vt:lpstr>
      <vt:lpstr>Assembly/Machine Code View</vt:lpstr>
      <vt:lpstr>Execution Model for Modern Processors</vt:lpstr>
      <vt:lpstr>Compiling Into Assembly</vt:lpstr>
      <vt:lpstr>Assembly Characteristics: Data Types</vt:lpstr>
      <vt:lpstr>Assembly Characteristics: Operations</vt:lpstr>
      <vt:lpstr>Object Code</vt:lpstr>
      <vt:lpstr>Machine Instruction Example</vt:lpstr>
      <vt:lpstr>Disassembling Object Code</vt:lpstr>
      <vt:lpstr>Alternate Disassembly</vt:lpstr>
      <vt:lpstr>What Can be Disassembled?</vt:lpstr>
      <vt:lpstr>Today: Machine Programming I: Basics</vt:lpstr>
      <vt:lpstr>x86-64 Integer Registers</vt:lpstr>
      <vt:lpstr>Some History: IA32 Registers</vt:lpstr>
      <vt:lpstr>Moving Data</vt:lpstr>
      <vt:lpstr>movq Operand Combinations</vt:lpstr>
      <vt:lpstr>Simple Memory Addressing Modes</vt:lpstr>
      <vt:lpstr>Example of Simple Addressing Modes</vt:lpstr>
      <vt:lpstr>Understanding Swap()</vt:lpstr>
      <vt:lpstr>Understanding Swap()</vt:lpstr>
      <vt:lpstr>Understanding Swap()</vt:lpstr>
      <vt:lpstr>Understanding Swap()</vt:lpstr>
      <vt:lpstr>Understanding Swap()</vt:lpstr>
      <vt:lpstr>Understanding Swap()</vt:lpstr>
      <vt:lpstr>Simple Memory Addressing Modes</vt:lpstr>
      <vt:lpstr>Complete Memory Addressing Modes</vt:lpstr>
      <vt:lpstr>Address Computation Examples</vt:lpstr>
      <vt:lpstr>Address Computation Examples</vt:lpstr>
      <vt:lpstr>Address Computation Examples</vt:lpstr>
      <vt:lpstr>Address Computation Examples</vt:lpstr>
      <vt:lpstr>Address Computation Examples</vt:lpstr>
      <vt:lpstr>Today: Machine Programming I: Basics</vt:lpstr>
      <vt:lpstr>Address Computation Instruction</vt:lpstr>
      <vt:lpstr>Some Arithmetic Operations</vt:lpstr>
      <vt:lpstr>Some Arithmetic Operations</vt:lpstr>
      <vt:lpstr>Arithmetic Expression Example</vt:lpstr>
      <vt:lpstr>Understanding Arithmetic Expression Example</vt:lpstr>
      <vt:lpstr>Today: Machine Programming I: Basics</vt:lpstr>
      <vt:lpstr>Intel x86 Processors</vt:lpstr>
      <vt:lpstr>Intel x86 Evolution: Milestones</vt:lpstr>
      <vt:lpstr>Intel x86 Processors, cont.</vt:lpstr>
      <vt:lpstr>2015 State of the Art</vt:lpstr>
      <vt:lpstr>Intel’s 64-Bit History</vt:lpstr>
      <vt:lpstr>x86 Clones: Advanced Micro Devices (AMD)</vt:lpstr>
      <vt:lpstr>Intel’s 64-Bit History</vt:lpstr>
      <vt:lpstr>Our Coverage</vt:lpstr>
      <vt:lpstr>Machine Programming I: Summary</vt:lpstr>
      <vt:lpstr>Questions?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3, Machine Level Programming I</dc:title>
  <dc:creator>Hugh C. Lauer</dc:creator>
  <dc:description>Redesign of slides created by Randal E. Bryant and David R. O'Hallaron</dc:description>
  <cp:lastModifiedBy>Hugh C. Lauer</cp:lastModifiedBy>
  <cp:revision>16</cp:revision>
  <cp:lastPrinted>1999-09-20T15:19:18Z</cp:lastPrinted>
  <dcterms:created xsi:type="dcterms:W3CDTF">2017-11-05T15:40:19Z</dcterms:created>
  <dcterms:modified xsi:type="dcterms:W3CDTF">2017-11-09T13:34:58Z</dcterms:modified>
</cp:coreProperties>
</file>