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66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8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3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2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9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7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2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6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0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9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8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7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5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7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9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2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0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9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9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5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7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02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3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8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3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3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9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Machine-Level Programming II: Control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3</a:t>
            </a:r>
            <a:r>
              <a:rPr lang="en-US" sz="1200" baseline="30000" dirty="0" smtClean="0"/>
              <a:t>rd</a:t>
            </a:r>
            <a:r>
              <a:rPr lang="en-US" sz="1200" dirty="0" smtClean="0"/>
              <a:t> edition,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Control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Condition codes</a:t>
            </a:r>
          </a:p>
          <a:p>
            <a:r>
              <a:rPr lang="en-US" dirty="0">
                <a:solidFill>
                  <a:srgbClr val="000000"/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863600"/>
          </a:xfrm>
          <a:ln/>
        </p:spPr>
        <p:txBody>
          <a:bodyPr/>
          <a:lstStyle/>
          <a:p>
            <a:r>
              <a:rPr lang="en-US"/>
              <a:t>jX Instructions</a:t>
            </a:r>
          </a:p>
          <a:p>
            <a:pPr marL="552450" lvl="1"/>
            <a:r>
              <a:rPr lang="en-US"/>
              <a:t>Jump to different part of code depending on condition codes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z="3200" dirty="0"/>
              <a:t>Conditional Branch </a:t>
            </a:r>
            <a:r>
              <a:rPr lang="en-US" sz="3200" dirty="0" smtClean="0"/>
              <a:t>Example (Old Style)</a:t>
            </a:r>
            <a:endParaRPr lang="en-US" sz="3200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445000" y="1968500"/>
            <a:ext cx="4394200" cy="48133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# x &lt;= 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9017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Generation</a:t>
            </a:r>
          </a:p>
          <a:p>
            <a:pPr marL="279400" lvl="1" indent="0">
              <a:buNone/>
            </a:pP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Linux&gt;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 -S –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fno</a:t>
            </a:r>
            <a:r>
              <a:rPr lang="en-US" b="1" dirty="0" smtClean="0">
                <a:solidFill>
                  <a:srgbClr val="800000"/>
                </a:solidFill>
                <a:latin typeface="Courier New"/>
                <a:cs typeface="Courier New"/>
              </a:rPr>
              <a:t>-if-conversion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800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00600" y="5029200"/>
            <a:ext cx="3352800" cy="1524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Expressing with </a:t>
            </a:r>
            <a:r>
              <a:rPr lang="en-US" dirty="0" err="1" smtClean="0"/>
              <a:t>Goto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508000" y="22352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1041400"/>
          </a:xfrm>
        </p:spPr>
        <p:txBody>
          <a:bodyPr/>
          <a:lstStyle/>
          <a:p>
            <a:r>
              <a:rPr lang="en-US" dirty="0" smtClean="0"/>
              <a:t>C allows </a:t>
            </a:r>
            <a:r>
              <a:rPr lang="en-US" b="1" dirty="0" err="1" smtClean="0">
                <a:latin typeface="Courier New"/>
                <a:cs typeface="Courier New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Jump to position designated by label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495800" y="2209800"/>
            <a:ext cx="36576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Conditional Expression </a:t>
            </a:r>
            <a:r>
              <a:rPr lang="en-US" dirty="0" smtClean="0"/>
              <a:t>Translation (Using Branches)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330700" y="3886200"/>
            <a:ext cx="4432300" cy="2946400"/>
          </a:xfrm>
          <a:ln/>
        </p:spPr>
        <p:txBody>
          <a:bodyPr/>
          <a:lstStyle/>
          <a:p>
            <a:pPr marL="552450" lvl="1"/>
            <a:r>
              <a:rPr lang="en-US" dirty="0" smtClean="0"/>
              <a:t>Create </a:t>
            </a:r>
            <a:r>
              <a:rPr lang="en-US" dirty="0"/>
              <a:t>separate code regions for then &amp; else expressions</a:t>
            </a:r>
          </a:p>
          <a:p>
            <a:pPr marL="552450" lvl="1"/>
            <a:r>
              <a:rPr lang="en-US" dirty="0"/>
              <a:t>Execute appropriate one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6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: </a:t>
            </a:r>
            <a:r>
              <a:rPr lang="en-US" sz="2000" b="1" i="1" dirty="0" err="1" smtClean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result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return result;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Using Conditional Moves</a:t>
            </a:r>
            <a:endParaRPr lang="en-US" dirty="0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1219200"/>
            <a:ext cx="4889500" cy="4870450"/>
          </a:xfrm>
          <a:ln/>
        </p:spPr>
        <p:txBody>
          <a:bodyPr>
            <a:normAutofit fontScale="92500"/>
          </a:bodyPr>
          <a:lstStyle/>
          <a:p>
            <a:pPr marL="292100"/>
            <a:r>
              <a:rPr lang="en-US" dirty="0" smtClean="0"/>
              <a:t>Conditional Move Instructions</a:t>
            </a:r>
          </a:p>
          <a:p>
            <a:pPr marL="552450" lvl="1"/>
            <a:r>
              <a:rPr lang="en-US" dirty="0" smtClean="0"/>
              <a:t>Instruction supports:</a:t>
            </a:r>
          </a:p>
          <a:p>
            <a:pPr marL="838200" lvl="2">
              <a:buNone/>
            </a:pPr>
            <a:r>
              <a:rPr lang="en-US" dirty="0" smtClean="0"/>
              <a:t>if (Test) </a:t>
            </a:r>
            <a:r>
              <a:rPr lang="en-US" dirty="0" err="1" smtClean="0"/>
              <a:t>Dest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Src</a:t>
            </a:r>
            <a:endParaRPr lang="en-US" dirty="0" smtClean="0"/>
          </a:p>
          <a:p>
            <a:pPr marL="552450" lvl="1"/>
            <a:r>
              <a:rPr lang="en-US" dirty="0" smtClean="0"/>
              <a:t>Supported in post-1995 x86 processors</a:t>
            </a:r>
          </a:p>
          <a:p>
            <a:pPr marL="552450" lvl="1"/>
            <a:r>
              <a:rPr lang="en-US" dirty="0" smtClean="0"/>
              <a:t>GCC tries to use them</a:t>
            </a:r>
          </a:p>
          <a:p>
            <a:pPr marL="838200" lvl="2"/>
            <a:r>
              <a:rPr lang="en-US" dirty="0" smtClean="0"/>
              <a:t>But, only when known to be safe</a:t>
            </a:r>
          </a:p>
          <a:p>
            <a:pPr marL="292100"/>
            <a:r>
              <a:rPr lang="en-US" dirty="0" smtClean="0"/>
              <a:t>Why?</a:t>
            </a:r>
          </a:p>
          <a:p>
            <a:pPr marL="552450" lvl="1"/>
            <a:r>
              <a:rPr lang="en-US" dirty="0" smtClean="0"/>
              <a:t>Branches are very disruptive to instruction flow through pipelines</a:t>
            </a:r>
          </a:p>
          <a:p>
            <a:pPr marL="552450" lvl="1"/>
            <a:r>
              <a:rPr lang="en-US" dirty="0" smtClean="0"/>
              <a:t>Conditional moves do not require control transfer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Conditional Move Example</a:t>
            </a:r>
            <a:endParaRPr lang="en-US" dirty="0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22860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  <a:endParaRPr lang="tr-TR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 smtClean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  <a:endParaRPr lang="tr-TR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2954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724400" y="1905000"/>
            <a:ext cx="3352800" cy="1524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Bad Cases for </a:t>
            </a:r>
            <a:r>
              <a:rPr lang="en-US" dirty="0"/>
              <a:t>Conditional Move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51063"/>
            <a:ext cx="6629400" cy="820737"/>
          </a:xfrm>
          <a:ln/>
        </p:spPr>
        <p:txBody>
          <a:bodyPr>
            <a:normAutofit/>
          </a:bodyPr>
          <a:lstStyle/>
          <a:p>
            <a:r>
              <a:rPr lang="en-US" sz="2000" dirty="0"/>
              <a:t>Both values get </a:t>
            </a:r>
            <a:r>
              <a:rPr lang="en-US" sz="2000" dirty="0" smtClean="0"/>
              <a:t>computed</a:t>
            </a:r>
          </a:p>
          <a:p>
            <a:r>
              <a:rPr lang="en-US" sz="2000" dirty="0" smtClean="0"/>
              <a:t>Only makes sense when computations are very simple</a:t>
            </a:r>
            <a:endParaRPr lang="en-US" sz="2000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46847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70647" y="290195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685800" y="391001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46847" y="337661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465455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685800" y="5662612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12921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?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Control</a:t>
            </a:r>
            <a:r>
              <a:rPr lang="en-US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(x);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“Do-While” Loop Example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49530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Count number of 1’s in argument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(“</a:t>
            </a:r>
            <a:r>
              <a:rPr lang="en-US" dirty="0" err="1" smtClean="0"/>
              <a:t>popcount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Use conditional branch to either continue looping or to exit loop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</a:t>
            </a:r>
            <a:r>
              <a:rPr lang="en-US" dirty="0">
                <a:solidFill>
                  <a:srgbClr val="000000"/>
                </a:solidFill>
              </a:rPr>
              <a:t>: Condition codes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Switch Statements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6420024" y="685800"/>
            <a:ext cx="26477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§3.6</a:t>
            </a:r>
          </a:p>
        </p:txBody>
      </p:sp>
    </p:spTree>
    <p:extLst>
      <p:ext uri="{BB962C8B-B14F-4D97-AF65-F5344CB8AC3E}">
        <p14:creationId xmlns:p14="http://schemas.microsoft.com/office/powerpoint/2010/main" val="365288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7"/>
          <p:cNvSpPr>
            <a:spLocks/>
          </p:cNvSpPr>
          <p:nvPr/>
        </p:nvSpPr>
        <p:spPr bwMode="auto">
          <a:xfrm>
            <a:off x="290513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2133600" y="4343400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L2:			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%rdi,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L2		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381000" y="15240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24400" y="1905000"/>
          <a:ext cx="3352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724400" y="1905000"/>
            <a:ext cx="3352800" cy="1143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44500" y="122872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33400" y="1641475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810000" y="12192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886200" y="1631949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3035300"/>
            <a:ext cx="8382000" cy="3797300"/>
          </a:xfrm>
          <a:ln/>
        </p:spPr>
        <p:txBody>
          <a:bodyPr/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625600" y="3146425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Statement</a:t>
            </a:r>
            <a:r>
              <a:rPr lang="en-US" sz="2000" b="1" baseline="-25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…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Statement</a:t>
            </a:r>
            <a:r>
              <a:rPr lang="en-US" sz="2000" b="1" baseline="-25000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304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81000" y="35052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“Jump-to-middle” translation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 err="1" smtClean="0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657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 smtClean="0"/>
              <a:t> starts loop at test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3340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</a:t>
            </a:r>
            <a:r>
              <a:rPr lang="en-US" dirty="0" smtClean="0"/>
              <a:t>Translation #2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7200" y="1752600"/>
            <a:ext cx="4419600" cy="3992563"/>
          </a:xfrm>
        </p:spPr>
        <p:txBody>
          <a:bodyPr/>
          <a:lstStyle/>
          <a:p>
            <a:r>
              <a:rPr lang="en-US" dirty="0" smtClean="0"/>
              <a:t>“Do-while” conversion</a:t>
            </a:r>
          </a:p>
          <a:p>
            <a:r>
              <a:rPr lang="en-US" dirty="0" smtClean="0"/>
              <a:t>Used with </a:t>
            </a:r>
            <a:r>
              <a:rPr lang="en-US" b="1" dirty="0" smtClean="0">
                <a:latin typeface="Courier New"/>
                <a:cs typeface="Courier New"/>
              </a:rPr>
              <a:t>–O1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257800" y="3352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34000" y="3771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30225" y="1863724"/>
            <a:ext cx="3736976" cy="2632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(x)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4797424" y="1863724"/>
            <a:ext cx="4041775" cy="31654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if (!x)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&gt;&gt;= 1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While </a:t>
            </a:r>
            <a:r>
              <a:rPr lang="en-US" dirty="0"/>
              <a:t>Loop </a:t>
            </a:r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5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81000" y="5118100"/>
            <a:ext cx="8382000" cy="1282700"/>
          </a:xfrm>
          <a:ln/>
        </p:spPr>
        <p:txBody>
          <a:bodyPr/>
          <a:lstStyle/>
          <a:p>
            <a:r>
              <a:rPr lang="en-US" dirty="0" smtClean="0"/>
              <a:t>Compare to do-while version of function</a:t>
            </a:r>
          </a:p>
          <a:p>
            <a:r>
              <a:rPr lang="en-US" dirty="0" smtClean="0"/>
              <a:t>Initial conditional guards entrance to loop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for (</a:t>
            </a:r>
            <a:r>
              <a:rPr lang="en-US" sz="2400" i="1"/>
              <a:t>Init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Test</a:t>
            </a:r>
            <a:r>
              <a:rPr lang="en-US" sz="2400">
                <a:latin typeface="Courier New" charset="0"/>
              </a:rPr>
              <a:t>; </a:t>
            </a:r>
            <a:r>
              <a:rPr lang="en-US" sz="2400" i="1"/>
              <a:t>Update </a:t>
            </a:r>
            <a:r>
              <a:rPr lang="en-US" sz="240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latin typeface="Courier New" charset="0"/>
              </a:rPr>
              <a:t>    </a:t>
            </a:r>
            <a:r>
              <a:rPr lang="en-US" sz="2400" i="1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  <a:cs typeface="Calibri"/>
              </a:rPr>
              <a:t>General Form</a:t>
            </a:r>
          </a:p>
          <a:p>
            <a:pPr marL="223838" indent="-223838" algn="ctr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181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181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181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5029200" y="419100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238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238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257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5276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381000" y="2819400"/>
            <a:ext cx="4495800" cy="379645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0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</a:t>
            </a:r>
            <a:r>
              <a:rPr lang="en-US" dirty="0"/>
              <a:t>Loop </a:t>
            </a:r>
            <a:r>
              <a:rPr lang="en-US" dirty="0" smtClean="0">
                <a:sym typeface="Wingdings" pitchFamily="2" charset="2"/>
              </a:rPr>
              <a:t> While Loop</a:t>
            </a:r>
            <a:endParaRPr 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for</a:t>
            </a:r>
            <a:r>
              <a:rPr lang="en-US" dirty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For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47800" y="3962400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 smtClean="0">
                <a:latin typeface="Courier New" charset="0"/>
              </a:rPr>
              <a:t>while</a:t>
            </a:r>
            <a:r>
              <a:rPr lang="en-US" dirty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algn="l">
              <a:spcBef>
                <a:spcPct val="50000"/>
              </a:spcBef>
            </a:pP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Update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While Version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AutoShape 10"/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For-While Conversion</a:t>
            </a:r>
            <a:endParaRPr 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while (</a:t>
            </a:r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381000" y="38100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228600" y="4756150"/>
            <a:ext cx="4114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(x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&gt;&gt; 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Init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Test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57200" y="3352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Update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43434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  <a:cs typeface="Calibri"/>
              </a:rPr>
              <a:t>Body</a:t>
            </a: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381000" y="13541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“For” Loop</a:t>
            </a:r>
            <a:r>
              <a:rPr lang="en-US" dirty="0" smtClean="0">
                <a:sym typeface="Wingdings"/>
              </a:rPr>
              <a:t> Do-While Conversion</a:t>
            </a:r>
            <a:endParaRPr lang="en-US" dirty="0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5676900"/>
            <a:ext cx="4191000" cy="876300"/>
          </a:xfrm>
          <a:ln/>
        </p:spPr>
        <p:txBody>
          <a:bodyPr/>
          <a:lstStyle/>
          <a:p>
            <a:r>
              <a:rPr lang="en-US" dirty="0" smtClean="0"/>
              <a:t>Initial test can be optimized away</a:t>
            </a:r>
            <a:endParaRPr lang="en-US" dirty="0"/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228600" y="1905000"/>
            <a:ext cx="41910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724400" y="1371600"/>
            <a:ext cx="4343400" cy="541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pcount_for_goto_dw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long 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(!(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 =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+= bit;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25146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Init</a:t>
            </a:r>
            <a:endParaRPr lang="en-US" sz="1800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29718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6200" y="4038600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Body</a:t>
            </a:r>
            <a:endParaRPr lang="en-US" sz="1800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800" y="4876800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Update</a:t>
            </a:r>
            <a:endParaRPr lang="en-US" sz="1800" i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3340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Test</a:t>
            </a:r>
            <a:endParaRPr lang="en-US" sz="1800" i="1" dirty="0"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8194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Processor State </a:t>
            </a:r>
            <a:r>
              <a:rPr lang="en-US" dirty="0" smtClean="0"/>
              <a:t>(x86-64, </a:t>
            </a:r>
            <a:r>
              <a:rPr lang="en-US" dirty="0"/>
              <a:t>Partial)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3429000" cy="4127500"/>
          </a:xfrm>
          <a:solidFill>
            <a:srgbClr val="A8A8EA"/>
          </a:solidFill>
          <a:ln>
            <a:solidFill>
              <a:srgbClr val="5757D7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Information about currently executing program</a:t>
            </a:r>
          </a:p>
          <a:p>
            <a:pPr marL="552450" lvl="1"/>
            <a:r>
              <a:rPr lang="en-US" dirty="0"/>
              <a:t>Temporary data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Location of runtime stack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Location of current code control point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r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ip</a:t>
            </a:r>
            <a:r>
              <a:rPr lang="en-US" dirty="0"/>
              <a:t>, … )</a:t>
            </a:r>
          </a:p>
          <a:p>
            <a:pPr marL="552450" lvl="1"/>
            <a:r>
              <a:rPr lang="en-US" dirty="0"/>
              <a:t>Status of recent tests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1981200" y="5638800"/>
            <a:ext cx="18986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 stack top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 flipV="1">
            <a:off x="3657600" y="4528457"/>
            <a:ext cx="809172" cy="118654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 dirty="0" smtClean="0">
                <a:solidFill>
                  <a:srgbClr val="7F7F7F"/>
                </a:solidFill>
              </a:rPr>
              <a:t>Control</a:t>
            </a:r>
            <a:r>
              <a:rPr lang="en-US" b="1" dirty="0">
                <a:solidFill>
                  <a:srgbClr val="7F7F7F"/>
                </a:solidFill>
              </a:rPr>
              <a:t>: Condition codes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Conditional branches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Loops</a:t>
            </a:r>
          </a:p>
          <a:p>
            <a:r>
              <a:rPr lang="en-US" b="1" dirty="0"/>
              <a:t>Switch Statements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622800" y="254000"/>
            <a:ext cx="4140200" cy="1143000"/>
          </a:xfrm>
          <a:ln/>
        </p:spPr>
        <p:txBody>
          <a:bodyPr/>
          <a:lstStyle/>
          <a:p>
            <a:pPr marL="119063" indent="-119063"/>
            <a:r>
              <a:rPr lang="en-US"/>
              <a:t>Switch Statement Example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53000" y="1803400"/>
            <a:ext cx="3810000" cy="5029200"/>
          </a:xfrm>
          <a:ln/>
        </p:spPr>
        <p:txBody>
          <a:bodyPr/>
          <a:lstStyle/>
          <a:p>
            <a:r>
              <a:rPr lang="en-US" dirty="0"/>
              <a:t>Multiple case labels</a:t>
            </a:r>
          </a:p>
          <a:p>
            <a:pPr marL="552450" lvl="1"/>
            <a:r>
              <a:rPr lang="en-US" dirty="0"/>
              <a:t>Here: 5 &amp; 6</a:t>
            </a:r>
          </a:p>
          <a:p>
            <a:r>
              <a:rPr lang="en-US" dirty="0"/>
              <a:t>Fall through cases</a:t>
            </a:r>
          </a:p>
          <a:p>
            <a:pPr marL="552450" lvl="1"/>
            <a:r>
              <a:rPr lang="en-US" dirty="0"/>
              <a:t>Here: 2</a:t>
            </a:r>
          </a:p>
          <a:p>
            <a:r>
              <a:rPr lang="en-US" dirty="0"/>
              <a:t>Missing cases</a:t>
            </a:r>
          </a:p>
          <a:p>
            <a:pPr marL="552450" lvl="1"/>
            <a:r>
              <a:rPr lang="en-US" dirty="0"/>
              <a:t>Here: 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254000" y="304800"/>
            <a:ext cx="4127500" cy="631105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3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 Structure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22536" name="Rectangle 8"/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22537" name="Rectangle 9"/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22538" name="Rectangle 10"/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22539" name="Rectangle 11"/>
          <p:cNvSpPr>
            <a:spLocks/>
          </p:cNvSpPr>
          <p:nvPr/>
        </p:nvSpPr>
        <p:spPr bwMode="auto">
          <a:xfrm>
            <a:off x="569436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 useBgFill="1">
        <p:nvSpPr>
          <p:cNvPr id="22540" name="Rectangle 12"/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1" name="Rectangle 13"/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22542" name="Rectangle 14"/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22543" name="Rectangle 15"/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22544" name="Rectangle 16"/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22545" name="Rectangle 17"/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22546" name="Rectangle 18"/>
          <p:cNvSpPr>
            <a:spLocks/>
          </p:cNvSpPr>
          <p:nvPr/>
        </p:nvSpPr>
        <p:spPr bwMode="auto">
          <a:xfrm>
            <a:off x="3111500" y="1701800"/>
            <a:ext cx="852488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jtab:</a:t>
            </a:r>
          </a:p>
        </p:txBody>
      </p:sp>
      <p:sp>
        <p:nvSpPr>
          <p:cNvPr id="22547" name="Rectangle 19"/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2548" name="Rectangle 20"/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549" name="Rectangle 21"/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551" name="Rectangle 23"/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2552" name="Rectangle 24"/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62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8" name="Rectangle 1"/>
          <p:cNvSpPr>
            <a:spLocks/>
          </p:cNvSpPr>
          <p:nvPr/>
        </p:nvSpPr>
        <p:spPr bwMode="auto">
          <a:xfrm>
            <a:off x="304800" y="4267200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</a:p>
          <a:p>
            <a:pPr algn="l"/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1295400" y="5334000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What range of values takes default?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59436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Note that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not initialized here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181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181600" y="4114800"/>
            <a:ext cx="3352800" cy="19050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 Statement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457200" y="1350962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76200" y="5334000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1066800" y="5410200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6172200" y="2286000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4584" name="Rectangle 8"/>
          <p:cNvSpPr>
            <a:spLocks/>
          </p:cNvSpPr>
          <p:nvPr/>
        </p:nvSpPr>
        <p:spPr bwMode="auto">
          <a:xfrm>
            <a:off x="6248400" y="26670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.quad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1143000" y="4241800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      # x:6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           # Use default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Assembly Setup Explanation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562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Table Structure</a:t>
            </a:r>
          </a:p>
          <a:p>
            <a:pPr marL="552450" lvl="1"/>
            <a:r>
              <a:rPr lang="en-US" dirty="0"/>
              <a:t>Each target requires </a:t>
            </a:r>
            <a:r>
              <a:rPr lang="en-US" dirty="0" smtClean="0"/>
              <a:t>8 </a:t>
            </a:r>
            <a:r>
              <a:rPr lang="en-US" dirty="0"/>
              <a:t>bytes</a:t>
            </a:r>
          </a:p>
          <a:p>
            <a:pPr marL="552450" lvl="1"/>
            <a:r>
              <a:rPr lang="en-US" dirty="0"/>
              <a:t>Base address at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Jumping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Jump target is denoted by label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L8</a:t>
            </a:r>
            <a:endParaRPr lang="en-US" dirty="0"/>
          </a:p>
          <a:p>
            <a:pPr marL="1409700" lvl="3"/>
            <a:endParaRPr lang="en-US" dirty="0"/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*.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L4(,%rdi,8)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Start of jump table: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</a:t>
            </a:r>
            <a:endParaRPr lang="en-US" dirty="0"/>
          </a:p>
          <a:p>
            <a:pPr marL="552450" lvl="1"/>
            <a:r>
              <a:rPr lang="en-US" dirty="0"/>
              <a:t>Must scale by factor of </a:t>
            </a:r>
            <a:r>
              <a:rPr lang="en-US" dirty="0" smtClean="0"/>
              <a:t>8 (addresses are 8 bytes)</a:t>
            </a:r>
            <a:endParaRPr lang="en-US" dirty="0"/>
          </a:p>
          <a:p>
            <a:pPr marL="552450" lvl="1"/>
            <a:r>
              <a:rPr lang="en-US" dirty="0"/>
              <a:t>Fetch target from effective Address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L4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+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x*8</a:t>
            </a:r>
            <a:endParaRPr lang="en-US" dirty="0"/>
          </a:p>
          <a:p>
            <a:pPr marL="838200" lvl="2"/>
            <a:r>
              <a:rPr lang="en-US" dirty="0"/>
              <a:t>Only for  0 ≤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 ≤ 6</a:t>
            </a:r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257800" y="1646238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86400" y="21336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4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1130300" y="1981200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 Table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746500" y="2743200"/>
            <a:ext cx="1206500" cy="27241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746499" y="2146300"/>
            <a:ext cx="1212851" cy="76041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746499" y="2906711"/>
            <a:ext cx="1216025" cy="23653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3746500" y="3403600"/>
            <a:ext cx="1219200" cy="271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746497" y="3581400"/>
            <a:ext cx="1208089" cy="188595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746500" y="3810000"/>
            <a:ext cx="1130300" cy="7620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746500" y="3985418"/>
            <a:ext cx="1130300" cy="81518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1)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403225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movq 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 %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  # 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03225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imulq   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%rdx, %</a:t>
            </a: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  # y*z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03225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case 1:	  // .L3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52600" y="4114800"/>
            <a:ext cx="3352800" cy="1905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Handling Fall-Through</a:t>
            </a:r>
            <a:endParaRPr 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2, x == 3)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L6     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Case 3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w = 1;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9624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62400" y="4572000"/>
            <a:ext cx="3352800" cy="1905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(Implicit Setting)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213725" cy="4972050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Single bit registers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 Carry Flag (for unsigned)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 Zero Flag	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 Overflow Flag (for signed</a:t>
            </a:r>
            <a:r>
              <a:rPr lang="en-US" dirty="0" smtClean="0"/>
              <a:t>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An “implicit” side effect of (most) </a:t>
            </a:r>
            <a:r>
              <a:rPr lang="en-US" dirty="0"/>
              <a:t>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 smtClean="0"/>
              <a:t>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dirty="0"/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two’s-complement (signed) overflow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dirty="0" smtClean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smtClean="0"/>
              <a:t>Not </a:t>
            </a:r>
            <a:r>
              <a:rPr lang="en-US" dirty="0"/>
              <a:t>set by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Blocks </a:t>
            </a:r>
            <a:r>
              <a:rPr lang="en-US" dirty="0" smtClean="0"/>
              <a:t>(x == 5, x == 6, default)</a:t>
            </a:r>
            <a:endParaRPr 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Case 5,6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1, %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             # Default: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$2,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5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 // .L7</a:t>
            </a:r>
          </a:p>
          <a:p>
            <a:pPr algn="l"/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// .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L7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810000" y="4572000"/>
            <a:ext cx="3352800" cy="1905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Summarizing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 Control</a:t>
            </a:r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 smtClean="0"/>
              <a:t>switch</a:t>
            </a:r>
            <a:endParaRPr lang="en-US" dirty="0"/>
          </a:p>
          <a:p>
            <a:r>
              <a:rPr lang="en-US" dirty="0"/>
              <a:t>Assembler Control</a:t>
            </a:r>
          </a:p>
          <a:p>
            <a:pPr marL="546100" lvl="1"/>
            <a:r>
              <a:rPr lang="en-US" dirty="0"/>
              <a:t>Conditional jump</a:t>
            </a:r>
          </a:p>
          <a:p>
            <a:pPr marL="546100" lvl="1"/>
            <a:r>
              <a:rPr lang="en-US" dirty="0"/>
              <a:t>Conditional move</a:t>
            </a:r>
          </a:p>
          <a:p>
            <a:pPr marL="546100" lvl="1"/>
            <a:r>
              <a:rPr lang="en-US" dirty="0"/>
              <a:t>Indirect </a:t>
            </a:r>
            <a:r>
              <a:rPr lang="en-US" dirty="0" smtClean="0"/>
              <a:t>jump (via jump tables)</a:t>
            </a:r>
            <a:endParaRPr lang="en-US" dirty="0"/>
          </a:p>
          <a:p>
            <a:pPr marL="546100" lvl="1"/>
            <a:r>
              <a:rPr lang="en-US" dirty="0" smtClean="0"/>
              <a:t>Compiler generates code sequence </a:t>
            </a:r>
            <a:r>
              <a:rPr lang="en-US" dirty="0"/>
              <a:t>to implement more complex control</a:t>
            </a:r>
          </a:p>
          <a:p>
            <a:r>
              <a:rPr lang="en-US" dirty="0"/>
              <a:t>Standard Techniques</a:t>
            </a:r>
          </a:p>
          <a:p>
            <a:pPr marL="546100" lvl="1"/>
            <a:r>
              <a:rPr lang="en-US" dirty="0"/>
              <a:t>L</a:t>
            </a:r>
            <a:r>
              <a:rPr lang="en-US" dirty="0" smtClean="0"/>
              <a:t>oops </a:t>
            </a:r>
            <a:r>
              <a:rPr lang="en-US" dirty="0"/>
              <a:t>converted to do-while </a:t>
            </a:r>
            <a:r>
              <a:rPr lang="en-US" dirty="0" smtClean="0"/>
              <a:t>or jump-to-middle form</a:t>
            </a:r>
            <a:endParaRPr lang="en-US" dirty="0"/>
          </a:p>
          <a:p>
            <a:pPr marL="546100" lvl="1"/>
            <a:r>
              <a:rPr lang="en-US" dirty="0" smtClean="0"/>
              <a:t>Large </a:t>
            </a:r>
            <a:r>
              <a:rPr lang="en-US" dirty="0"/>
              <a:t>switch statements use jump tables</a:t>
            </a:r>
          </a:p>
          <a:p>
            <a:pPr marL="546100" lvl="1"/>
            <a:r>
              <a:rPr lang="en-US" dirty="0"/>
              <a:t>Sparse switch statements may use decision </a:t>
            </a:r>
            <a:r>
              <a:rPr lang="en-US" dirty="0" smtClean="0"/>
              <a:t>trees (if-</a:t>
            </a:r>
            <a:r>
              <a:rPr lang="en-US" dirty="0" err="1" smtClean="0"/>
              <a:t>elseif</a:t>
            </a:r>
            <a:r>
              <a:rPr lang="en-US" dirty="0" smtClean="0"/>
              <a:t>-</a:t>
            </a:r>
            <a:r>
              <a:rPr lang="en-US" dirty="0" err="1" smtClean="0"/>
              <a:t>elseif</a:t>
            </a:r>
            <a:r>
              <a:rPr lang="en-US" dirty="0" smtClean="0"/>
              <a:t>-else)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Today</a:t>
            </a:r>
          </a:p>
          <a:p>
            <a:pPr marL="552450" lvl="1"/>
            <a:r>
              <a:rPr lang="en-US" dirty="0" smtClean="0"/>
              <a:t>Control</a:t>
            </a:r>
            <a:r>
              <a:rPr lang="en-US" dirty="0"/>
              <a:t>: Condition codes</a:t>
            </a:r>
          </a:p>
          <a:p>
            <a:pPr marL="552450" lvl="1"/>
            <a:r>
              <a:rPr lang="en-US" dirty="0"/>
              <a:t>Conditional </a:t>
            </a:r>
            <a:r>
              <a:rPr lang="en-US" dirty="0" smtClean="0"/>
              <a:t>branches &amp; conditional moves</a:t>
            </a:r>
            <a:endParaRPr lang="en-US" dirty="0"/>
          </a:p>
          <a:p>
            <a:pPr marL="552450" lvl="1"/>
            <a:r>
              <a:rPr lang="en-US" dirty="0" smtClean="0"/>
              <a:t>Loops</a:t>
            </a:r>
          </a:p>
          <a:p>
            <a:pPr marL="552450" lvl="1"/>
            <a:r>
              <a:rPr lang="en-US" dirty="0" smtClean="0"/>
              <a:t>Switch statements</a:t>
            </a:r>
            <a:endParaRPr lang="en-US" dirty="0"/>
          </a:p>
          <a:p>
            <a:r>
              <a:rPr lang="en-US" dirty="0"/>
              <a:t>Next Time</a:t>
            </a:r>
          </a:p>
          <a:p>
            <a:pPr marL="552450" lvl="1"/>
            <a:r>
              <a:rPr lang="en-US" dirty="0" smtClean="0"/>
              <a:t>Stack</a:t>
            </a:r>
            <a:endParaRPr lang="en-US" dirty="0"/>
          </a:p>
          <a:p>
            <a:pPr marL="552450" lvl="1"/>
            <a:r>
              <a:rPr lang="en-US" dirty="0"/>
              <a:t>Call / return</a:t>
            </a:r>
          </a:p>
          <a:p>
            <a:pPr marL="552450" lvl="1"/>
            <a:r>
              <a:rPr lang="en-US" dirty="0" smtClean="0"/>
              <a:t>Procedure (i.e</a:t>
            </a:r>
            <a:r>
              <a:rPr lang="en-US" smtClean="0"/>
              <a:t>., function) </a:t>
            </a:r>
            <a:r>
              <a:rPr lang="en-US" dirty="0"/>
              <a:t>call discipline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z="3200" dirty="0"/>
              <a:t>Condition Codes (Explicit Setting: Compare)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Compare Instruction</a:t>
            </a:r>
          </a:p>
          <a:p>
            <a:pPr marL="511175" lvl="1" indent="-193675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511175" lvl="1" indent="-193675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dirty="0"/>
              <a:t> without setting destination</a:t>
            </a:r>
          </a:p>
          <a:p>
            <a:pPr marL="317500" lvl="1" indent="0"/>
            <a:endParaRPr lang="en-US" dirty="0"/>
          </a:p>
          <a:p>
            <a:pPr marL="512763" lvl="1" indent="-195263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(used for unsigned comparisons)</a:t>
            </a:r>
          </a:p>
          <a:p>
            <a:pPr marL="512763" lvl="1" indent="-195263"/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</a:t>
            </a:r>
          </a:p>
          <a:p>
            <a:pPr marL="512763" lvl="1" indent="-195263"/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 smtClean="0"/>
              <a:t> if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 smtClean="0"/>
          </a:p>
          <a:p>
            <a:pPr marL="512763" lvl="1" indent="-195263"/>
            <a:r>
              <a:rPr lang="en-US" dirty="0" smtClean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</a:t>
            </a:r>
            <a:r>
              <a:rPr lang="en-US" dirty="0"/>
              <a:t> if two’s-complement (signed) </a:t>
            </a:r>
            <a:r>
              <a:rPr lang="en-US" dirty="0" smtClean="0"/>
              <a:t>overflow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sz="3200" dirty="0"/>
              <a:t>Condition Codes (Explicit Setting: Test)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Explicit Setting by Test instruction</a:t>
            </a:r>
          </a:p>
          <a:p>
            <a:pPr marL="511175" lvl="1" indent="-193675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 smtClean="0"/>
          </a:p>
          <a:p>
            <a:pPr marL="968375" lvl="3" indent="-193675"/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like computing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without setting destination </a:t>
            </a:r>
          </a:p>
          <a:p>
            <a:pPr marL="511175" lvl="1" indent="-193675"/>
            <a:endParaRPr lang="en-US" dirty="0"/>
          </a:p>
          <a:p>
            <a:pPr marL="511175" lvl="1" indent="-193675"/>
            <a:r>
              <a:rPr lang="en-US" dirty="0"/>
              <a:t>Sets condition codes based on value of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511175" lvl="1" indent="-193675"/>
            <a:r>
              <a:rPr lang="en-US" dirty="0"/>
              <a:t>Useful to have one of the operands be a mask</a:t>
            </a:r>
          </a:p>
          <a:p>
            <a:pPr marL="511175" lvl="1" indent="-193675"/>
            <a:endParaRPr lang="en-US" dirty="0"/>
          </a:p>
          <a:p>
            <a:pPr marL="511175" lvl="1" indent="-193675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511175" lvl="1" indent="-193675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153352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Set</a:t>
            </a:r>
            <a:r>
              <a:rPr lang="en-US" dirty="0" smtClean="0"/>
              <a:t> low-order byte of destination to 0 or 1 based </a:t>
            </a:r>
            <a:r>
              <a:rPr lang="en-US" dirty="0"/>
              <a:t>on combinations of condition </a:t>
            </a:r>
            <a:r>
              <a:rPr lang="en-US" dirty="0" smtClean="0"/>
              <a:t>codes</a:t>
            </a:r>
          </a:p>
          <a:p>
            <a:pPr marL="552450" lvl="1"/>
            <a:r>
              <a:rPr lang="en-US" dirty="0" smtClean="0"/>
              <a:t>Does not alter remaining 7 bytes</a:t>
            </a:r>
          </a:p>
          <a:p>
            <a:pPr marL="552450"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72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byte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6576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6576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6576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6576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6576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6576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649650" y="48387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657600" y="54356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620000" y="1181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r8b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62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r9b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62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r10b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62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r11b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62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r12b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62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r13b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62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r14b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6200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r15b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304800" y="54102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al,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Reading Condition Codes (Cont.)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1155700"/>
            <a:ext cx="5880100" cy="27305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SetX</a:t>
            </a:r>
            <a:r>
              <a:rPr lang="en-US" dirty="0"/>
              <a:t> Instructions: </a:t>
            </a:r>
          </a:p>
          <a:p>
            <a:pPr marL="552450" lvl="1"/>
            <a:r>
              <a:rPr lang="en-US" dirty="0"/>
              <a:t>Set single byte based on combination of condition codes</a:t>
            </a:r>
          </a:p>
          <a:p>
            <a:r>
              <a:rPr lang="en-US" dirty="0"/>
              <a:t>One of </a:t>
            </a:r>
            <a:r>
              <a:rPr lang="en-US" dirty="0" smtClean="0"/>
              <a:t>addressable </a:t>
            </a:r>
            <a:r>
              <a:rPr lang="en-US" dirty="0"/>
              <a:t>byte registers</a:t>
            </a:r>
          </a:p>
          <a:p>
            <a:pPr marL="552450" lvl="1"/>
            <a:r>
              <a:rPr lang="en-US" dirty="0"/>
              <a:t>Does not alter remaining </a:t>
            </a:r>
            <a:r>
              <a:rPr lang="en-US" dirty="0" smtClean="0"/>
              <a:t>bytes</a:t>
            </a:r>
            <a:endParaRPr lang="en-US" dirty="0"/>
          </a:p>
          <a:p>
            <a:pPr marL="552450" lvl="1"/>
            <a:r>
              <a:rPr lang="en-US" dirty="0"/>
              <a:t>Typically use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dirty="0" smtClean="0"/>
              <a:t> </a:t>
            </a:r>
            <a:r>
              <a:rPr lang="en-US" dirty="0"/>
              <a:t>to finish </a:t>
            </a:r>
            <a:r>
              <a:rPr lang="en-US" dirty="0" smtClean="0"/>
              <a:t>job</a:t>
            </a:r>
          </a:p>
          <a:p>
            <a:pPr marL="838200" lvl="2"/>
            <a:r>
              <a:rPr lang="en-US" dirty="0" smtClean="0"/>
              <a:t>32-bit instructions also set upper 32 bits to 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1143000" y="38862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Condition Codes, Switches, Loops, and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638800" y="3733800"/>
            <a:ext cx="3352800" cy="1524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</TotalTime>
  <Words>3638</Words>
  <Application>Microsoft Office PowerPoint</Application>
  <PresentationFormat>On-screen Show (4:3)</PresentationFormat>
  <Paragraphs>1085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Garamond</vt:lpstr>
      <vt:lpstr>Lucida Grande</vt:lpstr>
      <vt:lpstr>Monaco</vt:lpstr>
      <vt:lpstr>Times New Roman</vt:lpstr>
      <vt:lpstr>Wingdings</vt:lpstr>
      <vt:lpstr>Wingdings 2</vt:lpstr>
      <vt:lpstr>ヒラギノ角ゴ ProN W6</vt:lpstr>
      <vt:lpstr>Template</vt:lpstr>
      <vt:lpstr>Machine-Level Programming II: Control</vt:lpstr>
      <vt:lpstr>Today</vt:lpstr>
      <vt:lpstr>Processor State (x86-64, Partial)</vt:lpstr>
      <vt:lpstr>Condition Codes (Implicit Setting)</vt:lpstr>
      <vt:lpstr>Condition Codes (Explicit Setting: Compare)</vt:lpstr>
      <vt:lpstr>Condition Codes (Explicit Setting: Test)</vt:lpstr>
      <vt:lpstr>Reading Condition Codes</vt:lpstr>
      <vt:lpstr>x86-64 Integer Registers</vt:lpstr>
      <vt:lpstr>Reading Condition Codes (Cont.)</vt:lpstr>
      <vt:lpstr>Today</vt:lpstr>
      <vt:lpstr>Jumping</vt:lpstr>
      <vt:lpstr>Conditional Branch Example (Old Style)</vt:lpstr>
      <vt:lpstr>Expressing with Goto Code</vt:lpstr>
      <vt:lpstr>General Conditional Expression Translation (Using Branches)</vt:lpstr>
      <vt:lpstr>Using Conditional Moves</vt:lpstr>
      <vt:lpstr>Conditional Move Example</vt:lpstr>
      <vt:lpstr>Bad Cases for Conditional Move</vt:lpstr>
      <vt:lpstr>Today</vt:lpstr>
      <vt:lpstr>“Do-While” Loop Example</vt:lpstr>
      <vt:lpstr>“Do-While” Loop Compilation</vt:lpstr>
      <vt:lpstr>General “Do-While” Translation</vt:lpstr>
      <vt:lpstr>General “While” Translation #1</vt:lpstr>
      <vt:lpstr>While Loop Example #1</vt:lpstr>
      <vt:lpstr>General “While” Translation #2</vt:lpstr>
      <vt:lpstr>While Loop Example #2</vt:lpstr>
      <vt:lpstr>“For” Loop Form</vt:lpstr>
      <vt:lpstr>“For” Loop  While Loop</vt:lpstr>
      <vt:lpstr>For-While Conversion</vt:lpstr>
      <vt:lpstr>“For” Loop Do-While Conversion</vt:lpstr>
      <vt:lpstr>Today</vt:lpstr>
      <vt:lpstr>Switch Statement Example</vt:lpstr>
      <vt:lpstr>Jump Table Structure</vt:lpstr>
      <vt:lpstr>Switch Statement Example</vt:lpstr>
      <vt:lpstr>Switch Statement Example</vt:lpstr>
      <vt:lpstr>Assembly Setup Explanation</vt:lpstr>
      <vt:lpstr>Jump Table</vt:lpstr>
      <vt:lpstr>Code Blocks (x == 1)</vt:lpstr>
      <vt:lpstr>Handling Fall-Through</vt:lpstr>
      <vt:lpstr>Code Blocks (x == 2, x == 3)</vt:lpstr>
      <vt:lpstr>Code Blocks (x == 5, x == 6, default)</vt:lpstr>
      <vt:lpstr>Summarizing</vt:lpstr>
      <vt:lpstr>Summary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3, Machine Level Programming II</dc:title>
  <dc:creator>Hugh C. Lauer</dc:creator>
  <dc:description>Redesign of slides created by Randal E. Bryant and David R. O'Hallaron</dc:description>
  <cp:lastModifiedBy>Hugh C. Lauer</cp:lastModifiedBy>
  <cp:revision>1</cp:revision>
  <cp:lastPrinted>1999-09-20T15:19:18Z</cp:lastPrinted>
  <dcterms:created xsi:type="dcterms:W3CDTF">2017-11-07T02:16:20Z</dcterms:created>
  <dcterms:modified xsi:type="dcterms:W3CDTF">2017-11-07T02:21:46Z</dcterms:modified>
</cp:coreProperties>
</file>