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616" r:id="rId2"/>
    <p:sldId id="617" r:id="rId3"/>
    <p:sldId id="664" r:id="rId4"/>
    <p:sldId id="618" r:id="rId5"/>
    <p:sldId id="619" r:id="rId6"/>
    <p:sldId id="620" r:id="rId7"/>
    <p:sldId id="621" r:id="rId8"/>
    <p:sldId id="622" r:id="rId9"/>
    <p:sldId id="623" r:id="rId10"/>
    <p:sldId id="665" r:id="rId11"/>
    <p:sldId id="624" r:id="rId12"/>
    <p:sldId id="625" r:id="rId13"/>
    <p:sldId id="626" r:id="rId14"/>
    <p:sldId id="627" r:id="rId15"/>
    <p:sldId id="628" r:id="rId16"/>
    <p:sldId id="629" r:id="rId17"/>
    <p:sldId id="666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645" r:id="rId34"/>
    <p:sldId id="646" r:id="rId35"/>
    <p:sldId id="647" r:id="rId36"/>
    <p:sldId id="648" r:id="rId37"/>
    <p:sldId id="649" r:id="rId38"/>
    <p:sldId id="650" r:id="rId39"/>
    <p:sldId id="651" r:id="rId40"/>
    <p:sldId id="652" r:id="rId41"/>
    <p:sldId id="653" r:id="rId42"/>
    <p:sldId id="654" r:id="rId43"/>
    <p:sldId id="655" r:id="rId44"/>
    <p:sldId id="656" r:id="rId45"/>
    <p:sldId id="657" r:id="rId46"/>
    <p:sldId id="658" r:id="rId47"/>
    <p:sldId id="659" r:id="rId48"/>
    <p:sldId id="660" r:id="rId49"/>
    <p:sldId id="661" r:id="rId50"/>
    <p:sldId id="662" r:id="rId51"/>
    <p:sldId id="663" r:id="rId52"/>
  </p:sldIdLst>
  <p:sldSz cx="9144000" cy="6858000" type="screen4x3"/>
  <p:notesSz cx="7302500" cy="9586913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F1EF95"/>
    <a:srgbClr val="C0EAB8"/>
    <a:srgbClr val="F2F09C"/>
    <a:srgbClr val="F2F2F2"/>
    <a:srgbClr val="DBDBDB"/>
    <a:srgbClr val="F5F5BD"/>
    <a:srgbClr val="CFEFC9"/>
    <a:srgbClr val="F0C2C2"/>
    <a:srgbClr val="D4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26" autoAdjust="0"/>
  </p:normalViewPr>
  <p:slideViewPr>
    <p:cSldViewPr snapToObjects="1">
      <p:cViewPr varScale="1">
        <p:scale>
          <a:sx n="90" d="100"/>
          <a:sy n="90" d="100"/>
        </p:scale>
        <p:origin x="66" y="324"/>
      </p:cViewPr>
      <p:guideLst>
        <p:guide orient="horz" pos="22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96" charset="0"/>
              </a:rPr>
              <a:t>Board:</a:t>
            </a:r>
            <a:r>
              <a:rPr lang="en-US" baseline="0" dirty="0" smtClean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76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63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6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80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85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92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18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8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3738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39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19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63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24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7029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78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66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25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1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6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76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54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13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6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46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01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169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27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446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65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781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58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95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312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2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00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35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629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78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29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994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2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2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936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8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Machine-Level Programming IV:</a:t>
            </a:r>
            <a:br>
              <a:rPr lang="en-US" b="0" dirty="0"/>
            </a:br>
            <a:r>
              <a:rPr lang="en-US" b="0" dirty="0" smtClean="0"/>
              <a:t>Data (Arrays, Structures, Alignment)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769698" y="6615856"/>
            <a:ext cx="1604606" cy="153888"/>
          </a:xfrm>
        </p:spPr>
        <p:txBody>
          <a:bodyPr/>
          <a:lstStyle/>
          <a:p>
            <a:r>
              <a:rPr lang="en-US" dirty="0"/>
              <a:t>Arrays, Structures,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39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8001000" cy="1470025"/>
          </a:xfrm>
        </p:spPr>
        <p:txBody>
          <a:bodyPr/>
          <a:lstStyle/>
          <a:p>
            <a:r>
              <a:rPr lang="en-US" dirty="0" smtClean="0"/>
              <a:t>Questions about one-dimension arrays?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pPr lvl="1"/>
            <a:r>
              <a:rPr lang="en-US" dirty="0">
                <a:latin typeface="Calibri" pitchFamily="-96" charset="0"/>
              </a:rPr>
              <a:t>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element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 useBgFill="1"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dirty="0">
                  <a:latin typeface="Courier New" pitchFamily="-96" charset="0"/>
                </a:rPr>
                <a:t>A[0][0]</a:t>
              </a:r>
            </a:p>
          </p:txBody>
        </p:sp>
        <p:sp useBgFill="1"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 dirty="0">
                  <a:latin typeface="Courier New" pitchFamily="-96" charset="0"/>
                </a:rPr>
                <a:t>A[0][C-1]</a:t>
              </a:r>
            </a:p>
          </p:txBody>
        </p:sp>
        <p:sp useBgFill="1"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dirty="0">
                  <a:latin typeface="Courier New" pitchFamily="-96" charset="0"/>
                </a:rPr>
                <a:t>A[R-1][0]</a:t>
              </a:r>
            </a:p>
          </p:txBody>
        </p:sp>
        <p:sp useBgFill="1"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dirty="0">
                  <a:latin typeface="Courier New" pitchFamily="-96" charset="0"/>
                </a:rPr>
                <a:t>• • •</a:t>
              </a:r>
            </a:p>
          </p:txBody>
        </p:sp>
        <p:sp useBgFill="1"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dirty="0">
                  <a:latin typeface="Courier New" pitchFamily="-96" charset="0"/>
                </a:rPr>
                <a:t>• • •</a:t>
              </a:r>
            </a:p>
          </p:txBody>
        </p:sp>
        <p:sp useBgFill="1"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 dirty="0">
                  <a:latin typeface="Courier New" pitchFamily="-96" charset="0"/>
                </a:rPr>
                <a:t>A[R-1][C-1]</a:t>
              </a:r>
            </a:p>
          </p:txBody>
        </p:sp>
        <p:sp useBgFill="1"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 useBgFill="1"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dirty="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 dirty="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 dirty="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 useBgFill="1"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4*R*C</a:t>
            </a:r>
            <a:r>
              <a:rPr lang="en-US" sz="1800" b="0" dirty="0">
                <a:latin typeface="Calibri" pitchFamily="-96" charset="0"/>
              </a:rPr>
              <a:t>  Bytes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66285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alibri" pitchFamily="-96" charset="0"/>
              </a:rPr>
              <a:t>“</a:t>
            </a:r>
            <a:r>
              <a:rPr lang="en-US" dirty="0" err="1" smtClean="0">
                <a:latin typeface="Courier New" pitchFamily="-96" charset="0"/>
              </a:rPr>
              <a:t>zip_dig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</a:t>
            </a:r>
            <a:r>
              <a:rPr lang="en-US" dirty="0" smtClean="0">
                <a:latin typeface="Calibri" pitchFamily="-96" charset="0"/>
              </a:rPr>
              <a:t>” equivalent to “</a:t>
            </a:r>
            <a:r>
              <a:rPr lang="en-US" dirty="0" err="1" smtClean="0">
                <a:latin typeface="Courier New" pitchFamily="-96" charset="0"/>
              </a:rPr>
              <a:t>int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[4][5]</a:t>
            </a:r>
            <a:r>
              <a:rPr lang="en-US" dirty="0" smtClean="0">
                <a:latin typeface="Calibri" pitchFamily="-96" charset="0"/>
              </a:rPr>
              <a:t>”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Variable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Each element is an array of 5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dirty="0" err="1" smtClean="0">
                <a:latin typeface="Calibri" pitchFamily="-96" charset="0"/>
              </a:rPr>
              <a:t>’s</a:t>
            </a:r>
            <a:r>
              <a:rPr lang="en-US" dirty="0" smtClean="0">
                <a:latin typeface="Calibri" pitchFamily="-96" charset="0"/>
              </a:rPr>
              <a:t>, allocated contiguously</a:t>
            </a:r>
          </a:p>
          <a:p>
            <a:r>
              <a:rPr lang="en-US" dirty="0" smtClean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A[i]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A[R-1]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sp useBgFill="1"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A+((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 smtClean="0">
                <a:latin typeface="Calibri" pitchFamily="-96" charset="0"/>
              </a:rPr>
              <a:t>Machine Code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%rdi,%rdi,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%rax,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dirty="0" smtClean="0">
                <a:latin typeface="Calibri" pitchFamily="-96" charset="0"/>
              </a:rPr>
              <a:t>Element </a:t>
            </a:r>
            <a:r>
              <a:rPr lang="en-US" dirty="0">
                <a:latin typeface="Calibri" pitchFamily="-96" charset="0"/>
              </a:rPr>
              <a:t>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=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A[i]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A[R-1]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sp useBgFill="1"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A[0]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</a:t>
            </a:r>
            <a:r>
              <a:rPr lang="en-US" sz="1800" dirty="0" err="1" smtClean="0">
                <a:latin typeface="Courier New" pitchFamily="-96" charset="0"/>
              </a:rPr>
              <a:t>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 smtClean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  <a:endParaRPr lang="en-US" dirty="0">
              <a:solidFill>
                <a:srgbClr val="990000"/>
              </a:solidFill>
              <a:latin typeface="Courier New" pitchFamily="-9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</a:t>
            </a:r>
            <a:r>
              <a:rPr lang="en-US" i="1" dirty="0" smtClean="0"/>
              <a:t>vs. </a:t>
            </a:r>
            <a:r>
              <a:rPr lang="en-US" dirty="0" smtClean="0"/>
              <a:t>Traditional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approach is the mathematically “correct” way to access multi-dimensional arrays</a:t>
            </a:r>
          </a:p>
          <a:p>
            <a:pPr lvl="1"/>
            <a:r>
              <a:rPr lang="en-US" dirty="0" smtClean="0"/>
              <a:t>Requires multiplication for intermediate dimension</a:t>
            </a:r>
          </a:p>
          <a:p>
            <a:pPr lvl="2"/>
            <a:endParaRPr lang="en-US" dirty="0"/>
          </a:p>
          <a:p>
            <a:r>
              <a:rPr lang="en-US" dirty="0" smtClean="0"/>
              <a:t>Traditionally, old, small systems did not handle multiplication very well (if at all!)</a:t>
            </a:r>
          </a:p>
          <a:p>
            <a:pPr lvl="1"/>
            <a:r>
              <a:rPr lang="en-US" dirty="0" smtClean="0"/>
              <a:t>Solution:– allocate intermediate arrays of pointers to access individual rows.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1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8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wpi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{ 0, </a:t>
            </a:r>
            <a:r>
              <a:rPr lang="en-US" sz="1800" dirty="0" smtClean="0">
                <a:latin typeface="Courier New" pitchFamily="-96" charset="0"/>
              </a:rPr>
              <a:t>1, 6, 0, </a:t>
            </a:r>
            <a:r>
              <a:rPr lang="en-US" sz="1800" dirty="0">
                <a:latin typeface="Courier New" pitchFamily="-96" charset="0"/>
              </a:rPr>
              <a:t>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[UCOUNT] = </a:t>
            </a:r>
            <a:r>
              <a:rPr lang="en-US" sz="1800" dirty="0" smtClean="0">
                <a:latin typeface="Courier New" pitchFamily="-96" charset="0"/>
              </a:rPr>
              <a:t>{</a:t>
            </a:r>
            <a:r>
              <a:rPr lang="en-US" sz="1800" dirty="0" err="1" smtClean="0">
                <a:latin typeface="Courier New" pitchFamily="-96" charset="0"/>
              </a:rPr>
              <a:t>wpi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168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176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5884" y="4572000"/>
              <a:ext cx="598241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 dirty="0" err="1" smtClean="0">
                  <a:latin typeface="Courier New" pitchFamily="-96" charset="0"/>
                </a:rPr>
                <a:t>wpi</a:t>
              </a:r>
              <a:endParaRPr lang="en-US" sz="1800" dirty="0">
                <a:latin typeface="Courier New" pitchFamily="-96" charset="0"/>
              </a:endParaRP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 smtClean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  <a:endParaRPr lang="en-US" sz="18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 smtClean="0">
                      <a:latin typeface="Calibri" pitchFamily="34" charset="0"/>
                      <a:ea typeface="+mn-ea"/>
                      <a:cs typeface="+mn-cs"/>
                    </a:rPr>
                    <a:t>6</a:t>
                  </a:r>
                  <a:endParaRPr lang="en-US" sz="18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 smtClean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  <a:endParaRPr lang="en-US" sz="18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196765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-96" charset="0"/>
              </a:rPr>
              <a:t>Computation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</a:t>
            </a:r>
            <a:r>
              <a:rPr lang="en-US" b="1" dirty="0" smtClean="0">
                <a:latin typeface="Courier New" pitchFamily="-96" charset="0"/>
              </a:rPr>
              <a:t>+8*</a:t>
            </a:r>
            <a:r>
              <a:rPr lang="en-US" b="1" dirty="0">
                <a:latin typeface="Courier New" pitchFamily="-96" charset="0"/>
              </a:rPr>
              <a:t>index]+4*</a:t>
            </a:r>
            <a:r>
              <a:rPr lang="en-US" b="1" dirty="0" smtClean="0">
                <a:latin typeface="Courier New" pitchFamily="-96" charset="0"/>
              </a:rPr>
              <a:t>digit]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#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[index] + 4*digit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# return *p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5943600" y="326002"/>
            <a:ext cx="3054939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§3.8, 3.9</a:t>
            </a:r>
          </a:p>
        </p:txBody>
      </p:sp>
    </p:spTree>
    <p:extLst>
      <p:ext uri="{BB962C8B-B14F-4D97-AF65-F5344CB8AC3E}">
        <p14:creationId xmlns:p14="http://schemas.microsoft.com/office/powerpoint/2010/main" val="38034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Calibri" pitchFamily="-96" charset="0"/>
              </a:rPr>
              <a:t>Accesses </a:t>
            </a:r>
            <a:r>
              <a:rPr lang="en-US" b="0" dirty="0">
                <a:latin typeface="Calibri" pitchFamily="-96" charset="0"/>
              </a:rPr>
              <a:t>looks </a:t>
            </a:r>
            <a:r>
              <a:rPr lang="en-US" b="0" dirty="0" smtClean="0">
                <a:latin typeface="Calibri" pitchFamily="-96" charset="0"/>
              </a:rPr>
              <a:t>similar in C, </a:t>
            </a:r>
            <a:r>
              <a:rPr lang="en-US" b="0" dirty="0">
                <a:latin typeface="Calibri" pitchFamily="-96" charset="0"/>
              </a:rPr>
              <a:t>but </a:t>
            </a:r>
            <a:r>
              <a:rPr lang="en-US" b="0" dirty="0" smtClean="0">
                <a:latin typeface="Calibri" pitchFamily="-96" charset="0"/>
              </a:rPr>
              <a:t>address computations very different: </a:t>
            </a:r>
            <a:endParaRPr lang="en-US" b="0" dirty="0">
              <a:latin typeface="Calibri" pitchFamily="-96" charset="0"/>
            </a:endParaRP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</a:t>
            </a:r>
            <a:r>
              <a:rPr lang="en-US" sz="2000" dirty="0" smtClean="0">
                <a:latin typeface="Courier New" pitchFamily="-96" charset="0"/>
              </a:rPr>
              <a:t>+8*</a:t>
            </a:r>
            <a:r>
              <a:rPr lang="en-US" sz="2000" dirty="0">
                <a:latin typeface="Courier New" pitchFamily="-96" charset="0"/>
              </a:rPr>
              <a:t>index]+4*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Code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03104" cy="52244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Know value of N at compile time</a:t>
            </a:r>
          </a:p>
          <a:p>
            <a:pPr lvl="2"/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Traditional way to implement dynamic arrays</a:t>
            </a:r>
          </a:p>
          <a:p>
            <a:pPr lvl="2"/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Now supported by </a:t>
            </a:r>
            <a:r>
              <a:rPr lang="en-US" dirty="0" err="1" smtClean="0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vec_ele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n, 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 smtClean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a[IDX(</a:t>
            </a:r>
            <a:r>
              <a:rPr lang="en-US" sz="1800" dirty="0" err="1" smtClean="0">
                <a:latin typeface="Courier New" pitchFamily="-96" charset="0"/>
              </a:rPr>
              <a:t>n,i,j</a:t>
            </a:r>
            <a:r>
              <a:rPr lang="en-US" sz="1800" dirty="0" smtClean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err="1" smtClean="0">
                <a:latin typeface="Courier New" pitchFamily="-96" charset="0"/>
              </a:rPr>
              <a:t>int</a:t>
            </a:r>
            <a:r>
              <a:rPr lang="pt-BR" sz="1800" dirty="0" smtClean="0">
                <a:latin typeface="Courier New" pitchFamily="-96" charset="0"/>
              </a:rPr>
              <a:t>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smtClean="0">
                <a:latin typeface="Courier New" pitchFamily="-96" charset="0"/>
              </a:rPr>
              <a:t>          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8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16 X 16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$6,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 #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(%rdi,%rdx,4),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int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(%rsi,%rdi,4),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(%rax,%rcx,4),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Representation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3382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2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(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*</a:t>
            </a:r>
            <a:r>
              <a:rPr lang="en-US" sz="1800" dirty="0" err="1" smtClean="0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771969" cy="2863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</a:t>
            </a:r>
            <a:r>
              <a:rPr lang="en-US" dirty="0" smtClean="0">
                <a:latin typeface="Calibri" pitchFamily="-96" charset="0"/>
              </a:rPr>
              <a:t>time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Compute as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r + 4*</a:t>
            </a:r>
            <a:r>
              <a:rPr lang="en-US" b="1" dirty="0" err="1" smtClean="0">
                <a:latin typeface="Courier New"/>
                <a:cs typeface="Courier New"/>
              </a:rPr>
              <a:t>idx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Courier New" pitchFamily="-96" charset="0"/>
              </a:rPr>
              <a:t>r+4*</a:t>
            </a:r>
            <a:r>
              <a:rPr lang="en-US" dirty="0" err="1" smtClean="0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7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</a:t>
            </a:r>
            <a:r>
              <a:rPr lang="cs-CZ" sz="1800" dirty="0" smtClean="0">
                <a:latin typeface="Courier New" pitchFamily="49" charset="0"/>
              </a:rPr>
              <a:t>L11:                         # </a:t>
            </a:r>
            <a:r>
              <a:rPr lang="cs-CZ" sz="1800" dirty="0" err="1" smtClean="0">
                <a:latin typeface="Courier New" pitchFamily="49" charset="0"/>
              </a:rPr>
              <a:t>loop</a:t>
            </a:r>
            <a:r>
              <a:rPr lang="cs-CZ" sz="1800" dirty="0" smtClean="0">
                <a:latin typeface="Courier New" pitchFamily="49" charset="0"/>
              </a:rPr>
              <a:t>:</a:t>
            </a:r>
            <a:endParaRPr lang="cs-CZ" sz="1800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16(%rdi),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#   i = M[r+16]	  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) #   M[r+4*i] = val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24(%rdi),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= M[r+24]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%rdi,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    #   Test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L11 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 smtClean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 = r-&gt;</a:t>
            </a:r>
            <a:r>
              <a:rPr lang="nn-NO" sz="1800" dirty="0" err="1" smtClean="0">
                <a:latin typeface="Courier New" pitchFamily="-96" charset="0"/>
              </a:rPr>
              <a:t>next</a:t>
            </a:r>
            <a:r>
              <a:rPr lang="nn-NO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}</a:t>
            </a:r>
            <a:endParaRPr lang="nn-NO" sz="1800" dirty="0">
              <a:latin typeface="Courier New" pitchFamily="-96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Following Linked List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smtClean="0">
                      <a:latin typeface="Courier New" pitchFamily="-96" charset="0"/>
                    </a:rPr>
                    <a:t>next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16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24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32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Structures &amp; Alignment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 smtClean="0"/>
              <a:t>Unaligned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Aligned </a:t>
            </a:r>
            <a:r>
              <a:rPr lang="en-US" dirty="0"/>
              <a:t>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2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Alignment Principles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/>
          </a:bodyPr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</a:t>
            </a:r>
            <a:r>
              <a:rPr lang="en-US" dirty="0" smtClean="0"/>
              <a:t>x86-64</a:t>
            </a:r>
            <a:endParaRPr lang="en-US" dirty="0"/>
          </a:p>
          <a:p>
            <a:r>
              <a:rPr lang="en-US" dirty="0" smtClean="0"/>
              <a:t>Motivation </a:t>
            </a:r>
            <a:r>
              <a:rPr lang="en-US" dirty="0"/>
              <a:t>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</a:t>
            </a:r>
            <a:r>
              <a:rPr lang="en-US" dirty="0" smtClean="0"/>
              <a:t>trickier </a:t>
            </a:r>
            <a:r>
              <a:rPr lang="en-US" dirty="0"/>
              <a:t>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—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objects of the </a:t>
            </a:r>
            <a:r>
              <a:rPr lang="en-US" i="1" dirty="0"/>
              <a:t>same type</a:t>
            </a:r>
            <a:r>
              <a:rPr lang="en-US" dirty="0"/>
              <a:t> stored contiguously in memory under one name</a:t>
            </a:r>
          </a:p>
          <a:p>
            <a:pPr lvl="2"/>
            <a:r>
              <a:rPr lang="en-US" dirty="0"/>
              <a:t>May be type of any kind of variable</a:t>
            </a:r>
          </a:p>
          <a:p>
            <a:pPr lvl="2"/>
            <a:r>
              <a:rPr lang="en-US" dirty="0"/>
              <a:t>May be objects of the same class (C++)</a:t>
            </a:r>
          </a:p>
          <a:p>
            <a:pPr lvl="2"/>
            <a:r>
              <a:rPr lang="en-US" dirty="0"/>
              <a:t>May even be collection of arrays!</a:t>
            </a:r>
          </a:p>
          <a:p>
            <a:endParaRPr lang="en-US" dirty="0"/>
          </a:p>
          <a:p>
            <a:r>
              <a:rPr lang="en-US" dirty="0"/>
              <a:t>For ease of access to any member of array</a:t>
            </a:r>
          </a:p>
          <a:p>
            <a:r>
              <a:rPr lang="en-US" dirty="0"/>
              <a:t>For passing to functions as </a:t>
            </a:r>
            <a:r>
              <a:rPr lang="en-US"/>
              <a:t>a </a:t>
            </a:r>
            <a:r>
              <a:rPr lang="en-US" smtClean="0"/>
              <a:t>collection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2401" y="435678"/>
            <a:ext cx="4201599" cy="646331"/>
          </a:xfrm>
          <a:prstGeom prst="rect">
            <a:avLst/>
          </a:prstGeom>
          <a:solidFill>
            <a:srgbClr val="FF2F2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From Systems course</a:t>
            </a:r>
          </a:p>
        </p:txBody>
      </p:sp>
    </p:spTree>
    <p:extLst>
      <p:ext uri="{BB962C8B-B14F-4D97-AF65-F5344CB8AC3E}">
        <p14:creationId xmlns:p14="http://schemas.microsoft.com/office/powerpoint/2010/main" val="331888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 smtClean="0">
                <a:latin typeface="Courier New"/>
                <a:cs typeface="Courier New"/>
              </a:rPr>
              <a:t>long,</a:t>
            </a:r>
            <a:r>
              <a:rPr lang="en-US" dirty="0" smtClean="0"/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char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dirty="0"/>
              <a:t>, …</a:t>
            </a:r>
          </a:p>
          <a:p>
            <a:pPr marL="552450" lvl="1"/>
            <a:r>
              <a:rPr lang="en-US" dirty="0" smtClean="0"/>
              <a:t>lowest </a:t>
            </a:r>
            <a:r>
              <a:rPr lang="en-US" dirty="0"/>
              <a:t>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 smtClean="0"/>
              <a:t>16 bytes: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 smtClean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 smtClean="0"/>
              <a:t>lowest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bits of address must be </a:t>
            </a:r>
            <a:r>
              <a:rPr lang="en-US" dirty="0" smtClean="0"/>
              <a:t>0000</a:t>
            </a:r>
            <a:r>
              <a:rPr lang="en-US" baseline="-6000" dirty="0" smtClean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</a:t>
            </a:r>
            <a:r>
              <a:rPr lang="en-US" dirty="0" smtClean="0"/>
              <a:t>alignment</a:t>
            </a:r>
            <a:br>
              <a:rPr lang="en-US" dirty="0" smtClean="0"/>
            </a:br>
            <a:r>
              <a:rPr lang="en-US" dirty="0" smtClean="0"/>
              <a:t>requirement</a:t>
            </a:r>
            <a:endParaRPr lang="en-US" dirty="0"/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8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Meeting Overall Alignment Requirement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5672137" cy="4972050"/>
          </a:xfrm>
          <a:ln/>
        </p:spPr>
        <p:txBody>
          <a:bodyPr/>
          <a:lstStyle/>
          <a:p>
            <a:endParaRPr lang="en-US" sz="2400" dirty="0"/>
          </a:p>
          <a:p>
            <a:r>
              <a:rPr lang="en-US" sz="2400" dirty="0" smtClean="0"/>
              <a:t>For largest alignment requirement K</a:t>
            </a:r>
          </a:p>
          <a:p>
            <a:r>
              <a:rPr lang="en-US" sz="2400" dirty="0" smtClean="0"/>
              <a:t>Overall structure must be multiple of K</a:t>
            </a:r>
            <a:endParaRPr lang="en-US" sz="2400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Multiple of K=8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6261100" cy="1803400"/>
          </a:xfrm>
          <a:ln/>
        </p:spPr>
        <p:txBody>
          <a:bodyPr>
            <a:normAutofit/>
          </a:bodyPr>
          <a:lstStyle/>
          <a:p>
            <a:r>
              <a:rPr lang="en-US" dirty="0" smtClean="0"/>
              <a:t>Overall structure length multiple of K</a:t>
            </a:r>
          </a:p>
          <a:p>
            <a:r>
              <a:rPr lang="en-US" dirty="0" smtClean="0"/>
              <a:t>Satisfy </a:t>
            </a:r>
            <a:r>
              <a:rPr lang="en-US" dirty="0"/>
              <a:t>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 array offset </a:t>
            </a:r>
            <a:r>
              <a:rPr lang="en-US" dirty="0" smtClean="0"/>
              <a:t>12*</a:t>
            </a:r>
            <a:r>
              <a:rPr lang="en-US" dirty="0" err="1" smtClean="0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2)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a+8(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,4)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/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/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</a:t>
            </a:r>
            <a:r>
              <a:rPr lang="en-US" dirty="0" smtClean="0"/>
              <a:t>(K=4)</a:t>
            </a:r>
            <a:endParaRPr lang="en-US" dirty="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S4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S5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</a:t>
            </a:r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bytes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latin typeface="Calibri" pitchFamily="-96" charset="0"/>
              </a:rPr>
              <a:t>Floating Point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x87 FP</a:t>
            </a:r>
          </a:p>
          <a:p>
            <a:pPr lvl="2"/>
            <a:r>
              <a:rPr lang="en-US" dirty="0" smtClean="0"/>
              <a:t>Legacy, very ugly</a:t>
            </a:r>
          </a:p>
          <a:p>
            <a:pPr lvl="1"/>
            <a:r>
              <a:rPr lang="en-US" dirty="0" smtClean="0"/>
              <a:t>SSE FP</a:t>
            </a:r>
          </a:p>
          <a:p>
            <a:pPr lvl="2"/>
            <a:r>
              <a:rPr lang="en-US" dirty="0" smtClean="0"/>
              <a:t>Supported by Shark machines</a:t>
            </a:r>
          </a:p>
          <a:p>
            <a:pPr lvl="2"/>
            <a:r>
              <a:rPr lang="en-US" dirty="0" smtClean="0"/>
              <a:t>Special case use of vector instructions</a:t>
            </a:r>
          </a:p>
          <a:p>
            <a:pPr lvl="1"/>
            <a:r>
              <a:rPr lang="en-US" dirty="0" smtClean="0"/>
              <a:t>AVX FP</a:t>
            </a:r>
          </a:p>
          <a:p>
            <a:pPr lvl="2"/>
            <a:r>
              <a:rPr lang="en-US" dirty="0" smtClean="0"/>
              <a:t>Newest version</a:t>
            </a:r>
          </a:p>
          <a:p>
            <a:pPr lvl="2"/>
            <a:r>
              <a:rPr lang="en-US" dirty="0" smtClean="0"/>
              <a:t>Similar to SSE</a:t>
            </a:r>
          </a:p>
          <a:p>
            <a:pPr lvl="2"/>
            <a:r>
              <a:rPr lang="en-US" dirty="0" smtClean="0"/>
              <a:t>Documented in 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90495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784350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492896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212976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3916288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5144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445224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6530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92861"/>
            <a:ext cx="8307387" cy="4913974"/>
          </a:xfrm>
        </p:spPr>
        <p:txBody>
          <a:bodyPr>
            <a:normAutofit lnSpcReduction="10000"/>
          </a:bodyPr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28600" y="685800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xmm0</a:t>
              </a:r>
              <a:endParaRPr lang="en-US" sz="2000" dirty="0">
                <a:latin typeface="Courier New" charset="0"/>
              </a:endParaRP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xmm1</a:t>
              </a:r>
              <a:endParaRPr lang="en-US" sz="2000" dirty="0">
                <a:latin typeface="Courier New" charset="0"/>
              </a:endParaRP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addss</a:t>
              </a:r>
              <a:r>
                <a:rPr lang="en-US" sz="2000" dirty="0">
                  <a:latin typeface="Courier New" charset="0"/>
                </a:rPr>
                <a:t> %</a:t>
              </a:r>
              <a:r>
                <a:rPr lang="en-US" sz="2000" dirty="0" smtClean="0">
                  <a:latin typeface="Courier New" charset="0"/>
                </a:rPr>
                <a:t>xmm0,</a:t>
              </a:r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xmm1</a:t>
              </a:r>
              <a:endParaRPr lang="en-US" sz="2000" dirty="0">
                <a:latin typeface="Courier New" charset="0"/>
              </a:endParaRP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228600" y="2780928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addps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" y="4924191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 smtClean="0">
                  <a:latin typeface="Courier New" charset="0"/>
                </a:rPr>
                <a:t>addsd</a:t>
              </a:r>
              <a:r>
                <a:rPr lang="en-US" sz="2000" dirty="0" smtClean="0">
                  <a:latin typeface="Courier New" charset="0"/>
                </a:rPr>
                <a:t> </a:t>
              </a:r>
              <a:r>
                <a:rPr lang="en-US" sz="2000" dirty="0">
                  <a:latin typeface="Courier New" charset="0"/>
                </a:rPr>
                <a:t>%xmm0,%xmm1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9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125571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</a:t>
            </a:r>
            <a:r>
              <a:rPr lang="en-US" dirty="0"/>
              <a:t>region</a:t>
            </a:r>
            <a:r>
              <a:rPr lang="en-US" dirty="0">
                <a:latin typeface="Calibri" pitchFamily="-96" charset="0"/>
              </a:rPr>
              <a:t>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bytes in memory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04763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04763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04763" y="4623153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2004763" y="5755519"/>
            <a:ext cx="6248400" cy="731838"/>
            <a:chOff x="2438400" y="6019800"/>
            <a:chExt cx="6248400" cy="732254"/>
          </a:xfrm>
        </p:grpSpPr>
        <p:grpSp>
          <p:nvGrpSpPr>
            <p:cNvPr id="75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8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6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77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79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81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7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418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Arguments passed in </a:t>
            </a:r>
            <a:r>
              <a:rPr lang="en-US" dirty="0" smtClean="0">
                <a:latin typeface="Courier New"/>
                <a:cs typeface="Courier New"/>
              </a:rPr>
              <a:t>%xmm0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smtClean="0">
                <a:latin typeface="Courier New"/>
                <a:cs typeface="Courier New"/>
              </a:rPr>
              <a:t>xmm1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 smtClean="0"/>
          </a:p>
          <a:p>
            <a:r>
              <a:rPr lang="en-US" dirty="0" smtClean="0"/>
              <a:t>All XMM registers caller-saved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addss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</a:t>
            </a:r>
            <a:r>
              <a:rPr lang="en-US" sz="1800" dirty="0" smtClean="0">
                <a:latin typeface="Courier New" pitchFamily="-96" charset="0"/>
              </a:rPr>
              <a:t>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addsd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0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Memory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Integer (and pointer) arguments passed in regular registers</a:t>
            </a:r>
          </a:p>
          <a:p>
            <a:r>
              <a:rPr lang="en-US" dirty="0" smtClean="0"/>
              <a:t>FP values passed in XMM registers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mov</a:t>
            </a:r>
            <a:r>
              <a:rPr lang="en-US" dirty="0" smtClean="0"/>
              <a:t> instructions to move between XMM registers, and between memory and XMM registers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3212976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</a:t>
            </a:r>
            <a:r>
              <a:rPr lang="ro-RO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ro-RO" sz="1800" dirty="0" smtClean="0">
                <a:latin typeface="Courier New" pitchFamily="-96" charset="0"/>
              </a:rPr>
              <a:t>{</a:t>
            </a:r>
            <a:endParaRPr lang="ro-RO" sz="1800" dirty="0">
              <a:latin typeface="Courier New" pitchFamily="-96" charset="0"/>
            </a:endParaRP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5046261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  # p in 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movapd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%xmm0, %</a:t>
            </a:r>
            <a:r>
              <a:rPr lang="en-US" sz="1800" dirty="0" smtClean="0">
                <a:latin typeface="Courier New" pitchFamily="-96" charset="0"/>
              </a:rPr>
              <a:t>xmm1   # Copy v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</a:t>
            </a:r>
            <a:r>
              <a:rPr lang="en-US" sz="1800" dirty="0" smtClean="0">
                <a:latin typeface="Courier New" pitchFamily="-96" charset="0"/>
              </a:rPr>
              <a:t>xmm0  # x = *p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addsd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%xmm0, %</a:t>
            </a:r>
            <a:r>
              <a:rPr lang="en-US" sz="1800" dirty="0" smtClean="0">
                <a:latin typeface="Courier New" pitchFamily="-96" charset="0"/>
              </a:rPr>
              <a:t>xmm1   # t = x + v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)  # *p = 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Aspects of FP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 smtClean="0"/>
              <a:t>Lots</a:t>
            </a:r>
            <a:r>
              <a:rPr lang="en-US" dirty="0" smtClean="0"/>
              <a:t> of instructions</a:t>
            </a:r>
          </a:p>
          <a:p>
            <a:pPr lvl="1"/>
            <a:r>
              <a:rPr lang="en-US" dirty="0" smtClean="0"/>
              <a:t>Different operations, different formats, ...</a:t>
            </a:r>
          </a:p>
          <a:p>
            <a:r>
              <a:rPr lang="en-US" dirty="0" smtClean="0"/>
              <a:t>Floating-point comparisons</a:t>
            </a:r>
          </a:p>
          <a:p>
            <a:pPr lvl="1"/>
            <a:r>
              <a:rPr lang="en-US" dirty="0" smtClean="0"/>
              <a:t>Instructions </a:t>
            </a:r>
            <a:r>
              <a:rPr lang="en-US" b="1" dirty="0" err="1" smtClean="0">
                <a:latin typeface="Courier New"/>
                <a:cs typeface="Courier New"/>
              </a:rPr>
              <a:t>ucomiss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ucomisd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Set condition codes CF, ZF, and PF</a:t>
            </a:r>
          </a:p>
          <a:p>
            <a:r>
              <a:rPr lang="en-US" dirty="0" smtClean="0"/>
              <a:t>Using constant values</a:t>
            </a:r>
          </a:p>
          <a:p>
            <a:pPr lvl="1"/>
            <a:r>
              <a:rPr lang="en-US" dirty="0" smtClean="0"/>
              <a:t>Set XMM0 register to 0 with instruction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xorpd</a:t>
            </a:r>
            <a:r>
              <a:rPr lang="en-US" b="1" dirty="0" smtClean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 smtClean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691952" y="1421160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5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67544" y="1340768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A2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539552" y="1556792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(*A3)[3]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(*A4[3])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539552" y="1124744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(*A3)[3]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(*A4[3])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A2/A4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64088" y="5610726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A3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214353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64749" y="1197678"/>
          <a:ext cx="7896228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4109161" y="3974969"/>
          <a:ext cx="4251816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3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alibri"/>
                          <a:cs typeface="Calibri"/>
                        </a:rPr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Courier New"/>
                <a:cs typeface="Courier New"/>
              </a:rPr>
              <a:t>A2/A4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Courier New"/>
                  <a:cs typeface="Courier New"/>
                </a:rPr>
                <a:t>A5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 smtClean="0">
                    <a:latin typeface="Courier New"/>
                    <a:cs typeface="Courier New"/>
                  </a:rPr>
                  <a:t>A3</a:t>
                </a:r>
                <a:endParaRPr lang="en-US" sz="1600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</a:t>
            </a:r>
            <a:r>
              <a:rPr lang="en-US" sz="1800" dirty="0" smtClean="0">
                <a:latin typeface="Calibri" pitchFamily="-96" charset="0"/>
              </a:rPr>
              <a:t>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</a:t>
            </a:r>
            <a:r>
              <a:rPr lang="en-US" sz="1800" dirty="0" smtClean="0">
                <a:latin typeface="Calibri" pitchFamily="-96" charset="0"/>
              </a:rPr>
              <a:t>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 smtClean="0">
                <a:latin typeface="Calibri" pitchFamily="-96" charset="0"/>
              </a:rPr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 smtClean="0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" name="Rectangle 4"/>
          <p:cNvSpPr/>
          <p:nvPr/>
        </p:nvSpPr>
        <p:spPr bwMode="auto">
          <a:xfrm>
            <a:off x="2320925" y="42672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28" name="Rectangle 27"/>
          <p:cNvSpPr/>
          <p:nvPr/>
        </p:nvSpPr>
        <p:spPr bwMode="auto">
          <a:xfrm>
            <a:off x="2320925" y="45339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/>
          <p:cNvSpPr/>
          <p:nvPr/>
        </p:nvSpPr>
        <p:spPr bwMode="auto">
          <a:xfrm>
            <a:off x="2320925" y="48006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30" name="Rectangle 29"/>
          <p:cNvSpPr/>
          <p:nvPr/>
        </p:nvSpPr>
        <p:spPr bwMode="auto">
          <a:xfrm>
            <a:off x="2320925" y="50673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/>
          <p:cNvSpPr/>
          <p:nvPr/>
        </p:nvSpPr>
        <p:spPr bwMode="auto">
          <a:xfrm>
            <a:off x="2320925" y="53340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32" name="Rectangle 31"/>
          <p:cNvSpPr/>
          <p:nvPr/>
        </p:nvSpPr>
        <p:spPr bwMode="auto">
          <a:xfrm>
            <a:off x="2320925" y="56007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33" name="Rectangle 32"/>
          <p:cNvSpPr/>
          <p:nvPr/>
        </p:nvSpPr>
        <p:spPr bwMode="auto">
          <a:xfrm>
            <a:off x="2320925" y="58674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3"/>
          <p:cNvSpPr/>
          <p:nvPr/>
        </p:nvSpPr>
        <p:spPr bwMode="auto">
          <a:xfrm>
            <a:off x="3921125" y="42672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/>
          <p:cNvSpPr/>
          <p:nvPr/>
        </p:nvSpPr>
        <p:spPr bwMode="auto">
          <a:xfrm>
            <a:off x="3911600" y="45339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/>
          <p:cNvSpPr/>
          <p:nvPr/>
        </p:nvSpPr>
        <p:spPr bwMode="auto">
          <a:xfrm>
            <a:off x="3911600" y="48006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37" name="Rectangle 36"/>
          <p:cNvSpPr/>
          <p:nvPr/>
        </p:nvSpPr>
        <p:spPr bwMode="auto">
          <a:xfrm>
            <a:off x="3911600" y="50673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38" name="Rectangle 37"/>
          <p:cNvSpPr/>
          <p:nvPr/>
        </p:nvSpPr>
        <p:spPr bwMode="auto">
          <a:xfrm>
            <a:off x="3911600" y="53340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44" name="Rectangle 43"/>
          <p:cNvSpPr/>
          <p:nvPr/>
        </p:nvSpPr>
        <p:spPr bwMode="auto">
          <a:xfrm>
            <a:off x="3911600" y="56007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45" name="Rectangle 44"/>
          <p:cNvSpPr/>
          <p:nvPr/>
        </p:nvSpPr>
        <p:spPr bwMode="auto">
          <a:xfrm>
            <a:off x="3911600" y="5867400"/>
            <a:ext cx="727075" cy="304800"/>
          </a:xfrm>
          <a:prstGeom prst="rect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04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99113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64749" y="1197678"/>
          <a:ext cx="7896228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4109161" y="3974969"/>
          <a:ext cx="4251816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5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</a:t>
            </a:r>
            <a:r>
              <a:rPr lang="en-US" sz="1800" dirty="0" smtClean="0">
                <a:latin typeface="Calibri" pitchFamily="-96" charset="0"/>
              </a:rPr>
              <a:t>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</a:t>
            </a:r>
            <a:r>
              <a:rPr lang="en-US" sz="1800" dirty="0" smtClean="0">
                <a:latin typeface="Calibri" pitchFamily="-96" charset="0"/>
              </a:rPr>
              <a:t>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 smtClean="0">
                <a:latin typeface="Calibri" pitchFamily="-96" charset="0"/>
              </a:rPr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 smtClean="0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43600" y="4953000"/>
            <a:ext cx="3152636" cy="1200329"/>
          </a:xfrm>
          <a:prstGeom prst="rect">
            <a:avLst/>
          </a:prstGeom>
          <a:solidFill>
            <a:srgbClr val="C0EAB8"/>
          </a:solidFill>
          <a:ln>
            <a:solidFill>
              <a:srgbClr val="71D0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 to presenter:–</a:t>
            </a:r>
          </a:p>
          <a:p>
            <a:r>
              <a:rPr lang="en-US" sz="1800" dirty="0" smtClean="0">
                <a:latin typeface="Calibri" pitchFamily="34" charset="0"/>
              </a:rPr>
              <a:t>In the previous slide, the</a:t>
            </a:r>
          </a:p>
          <a:p>
            <a:r>
              <a:rPr lang="en-US" sz="1800" dirty="0" smtClean="0">
                <a:latin typeface="Calibri" pitchFamily="34" charset="0"/>
              </a:rPr>
              <a:t>answers are covered, to be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uncovered by mouse clicks</a:t>
            </a:r>
          </a:p>
        </p:txBody>
      </p:sp>
    </p:spTree>
    <p:extLst>
      <p:ext uri="{BB962C8B-B14F-4D97-AF65-F5344CB8AC3E}">
        <p14:creationId xmlns:p14="http://schemas.microsoft.com/office/powerpoint/2010/main" val="28617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04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05960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Calibri" pitchFamily="-96" charset="0"/>
              </a:rPr>
              <a:t>Declaration “</a:t>
            </a:r>
            <a:r>
              <a:rPr lang="en-US" sz="2000" dirty="0" err="1" smtClean="0">
                <a:latin typeface="Courier New" pitchFamily="-96" charset="0"/>
              </a:rPr>
              <a:t>zip_dig</a:t>
            </a:r>
            <a:r>
              <a:rPr lang="en-US" sz="2000" dirty="0" smtClean="0">
                <a:latin typeface="Courier New" pitchFamily="-96" charset="0"/>
              </a:rPr>
              <a:t> </a:t>
            </a:r>
            <a:r>
              <a:rPr lang="en-US" sz="2000" dirty="0" err="1" smtClean="0">
                <a:latin typeface="Courier New" pitchFamily="-96" charset="0"/>
              </a:rPr>
              <a:t>cmu</a:t>
            </a:r>
            <a:r>
              <a:rPr lang="en-US" sz="2000" dirty="0" smtClean="0">
                <a:latin typeface="Calibri" pitchFamily="-96" charset="0"/>
              </a:rPr>
              <a:t>” equivalent to “</a:t>
            </a:r>
            <a:r>
              <a:rPr lang="en-US" sz="2000" dirty="0" err="1" smtClean="0">
                <a:latin typeface="Courier New" pitchFamily="-96" charset="0"/>
              </a:rPr>
              <a:t>int</a:t>
            </a:r>
            <a:r>
              <a:rPr lang="en-US" sz="2000" dirty="0" smtClean="0">
                <a:latin typeface="Courier New" pitchFamily="-96" charset="0"/>
              </a:rPr>
              <a:t> </a:t>
            </a:r>
            <a:r>
              <a:rPr lang="en-US" sz="2000" dirty="0" err="1" smtClean="0">
                <a:latin typeface="Courier New" pitchFamily="-96" charset="0"/>
              </a:rPr>
              <a:t>cmu</a:t>
            </a:r>
            <a:r>
              <a:rPr lang="en-US" sz="2000" dirty="0" smtClean="0">
                <a:latin typeface="Courier New" pitchFamily="-96" charset="0"/>
              </a:rPr>
              <a:t>[5]</a:t>
            </a:r>
            <a:r>
              <a:rPr lang="en-US" sz="2000" dirty="0" smtClean="0">
                <a:latin typeface="Calibri" pitchFamily="-96" charset="0"/>
              </a:rPr>
              <a:t>”</a:t>
            </a:r>
          </a:p>
          <a:p>
            <a:r>
              <a:rPr lang="en-US" sz="2000" dirty="0" smtClean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typedef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[ZLEN];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wpi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{ 0, </a:t>
            </a:r>
            <a:r>
              <a:rPr lang="en-US" sz="1800" dirty="0" smtClean="0">
                <a:latin typeface="Courier New" pitchFamily="-96" charset="0"/>
              </a:rPr>
              <a:t>1, 6, 0, </a:t>
            </a:r>
            <a:r>
              <a:rPr lang="en-US" sz="1800" dirty="0">
                <a:latin typeface="Courier New" pitchFamily="-96" charset="0"/>
              </a:rPr>
              <a:t>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wpi</a:t>
            </a:r>
            <a:r>
              <a:rPr lang="en-US" sz="1800" dirty="0" smtClean="0">
                <a:latin typeface="Courier New" pitchFamily="-96" charset="0"/>
              </a:rPr>
              <a:t>;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 smtClean="0">
                    <a:latin typeface="Calibri" pitchFamily="34" charset="0"/>
                    <a:ea typeface="+mn-ea"/>
                    <a:cs typeface="+mn-cs"/>
                  </a:rPr>
                  <a:t>1</a:t>
                </a:r>
                <a:endParaRPr lang="en-US" sz="18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 smtClean="0">
                    <a:latin typeface="Calibri" pitchFamily="34" charset="0"/>
                    <a:ea typeface="+mn-ea"/>
                    <a:cs typeface="+mn-cs"/>
                  </a:rPr>
                  <a:t>6</a:t>
                </a:r>
                <a:endParaRPr lang="en-US" sz="18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 smtClean="0">
                    <a:latin typeface="Calibri" pitchFamily="34" charset="0"/>
                    <a:ea typeface="+mn-ea"/>
                    <a:cs typeface="+mn-cs"/>
                  </a:rPr>
                  <a:t>0</a:t>
                </a:r>
                <a:endParaRPr lang="en-US" sz="18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ucb</a:t>
            </a:r>
            <a:r>
              <a:rPr lang="en-US" sz="1800" dirty="0" smtClean="0">
                <a:latin typeface="Courier New" pitchFamily="-96" charset="0"/>
              </a:rPr>
              <a:t>;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0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r>
              <a:rPr lang="en-US" sz="2000" dirty="0" smtClean="0">
                <a:latin typeface="Calibri" pitchFamily="-96" charset="0"/>
              </a:rPr>
              <a:t> contains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Desired digit at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ourier New" pitchFamily="-96" charset="0"/>
              </a:rPr>
              <a:t> + </a:t>
            </a:r>
            <a:r>
              <a:rPr lang="en-US" sz="2000" dirty="0">
                <a:latin typeface="Courier New" pitchFamily="-96" charset="0"/>
              </a:rPr>
              <a:t>4*%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endParaRPr lang="en-US" sz="2000" dirty="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Use memory reference </a:t>
            </a:r>
            <a:r>
              <a:rPr lang="en-US" sz="2000" dirty="0" smtClean="0">
                <a:latin typeface="Courier New" pitchFamily="-96" charset="0"/>
              </a:rPr>
              <a:t>(%rdi,%rsi,4)</a:t>
            </a:r>
            <a:endParaRPr lang="en-US" sz="2000" dirty="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rsi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</a:t>
            </a:r>
            <a:r>
              <a:rPr lang="en-US" sz="1800" dirty="0" smtClean="0">
                <a:latin typeface="Courier New" pitchFamily="-96" charset="0"/>
              </a:rPr>
              <a:t>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 smtClean="0">
                <a:latin typeface="Courier New" pitchFamily="-96" charset="0"/>
              </a:rPr>
              <a:t>movl</a:t>
            </a:r>
            <a:r>
              <a:rPr lang="cs-CZ" sz="1800" dirty="0" smtClean="0">
                <a:latin typeface="Courier New" pitchFamily="-96" charset="0"/>
              </a:rPr>
              <a:t> (</a:t>
            </a:r>
            <a:r>
              <a:rPr lang="cs-CZ" sz="1800" dirty="0">
                <a:latin typeface="Courier New" pitchFamily="-96" charset="0"/>
              </a:rPr>
              <a:t>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#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mtClean="0">
                <a:latin typeface="Calibri" pitchFamily="-96" charset="0"/>
              </a:rPr>
              <a:t>X86-64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2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$0,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 = 0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L3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$1, (%rdi,%rax,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4) #   z[i]++</a:t>
            </a:r>
            <a:endParaRPr lang="cs-CZ" sz="18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$1,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i++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$4,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i:4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L4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ZLEN;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z[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Arrays, Structures,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41</TotalTime>
  <Words>4332</Words>
  <Application>Microsoft Office PowerPoint</Application>
  <PresentationFormat>On-screen Show (4:3)</PresentationFormat>
  <Paragraphs>1423</Paragraphs>
  <Slides>51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9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Century Gothic</vt:lpstr>
      <vt:lpstr>Courier</vt:lpstr>
      <vt:lpstr>Courier New</vt:lpstr>
      <vt:lpstr>Courier New Bold</vt:lpstr>
      <vt:lpstr>Garamond</vt:lpstr>
      <vt:lpstr>Lucida Grande</vt:lpstr>
      <vt:lpstr>Monaco</vt:lpstr>
      <vt:lpstr>Times New Roman</vt:lpstr>
      <vt:lpstr>Wingdings</vt:lpstr>
      <vt:lpstr>Wingdings 2</vt:lpstr>
      <vt:lpstr>ヒラギノ角ゴ ProN W6</vt:lpstr>
      <vt:lpstr>Template</vt:lpstr>
      <vt:lpstr>Machine-Level Programming IV: Data (Arrays, Structures, Alignment)</vt:lpstr>
      <vt:lpstr>Today</vt:lpstr>
      <vt:lpstr>Definition — Array</vt:lpstr>
      <vt:lpstr>Array Allocation</vt:lpstr>
      <vt:lpstr>Array Access</vt:lpstr>
      <vt:lpstr>Array Access</vt:lpstr>
      <vt:lpstr>Array Example</vt:lpstr>
      <vt:lpstr>Array Accessing Example</vt:lpstr>
      <vt:lpstr>Array Loop Example</vt:lpstr>
      <vt:lpstr>Questions about one-dimension arrays?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Correct vs. Traditional approach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Today</vt:lpstr>
      <vt:lpstr>Background</vt:lpstr>
      <vt:lpstr>Programming with SSE3</vt:lpstr>
      <vt:lpstr>Scalar &amp; SIMD Operations</vt:lpstr>
      <vt:lpstr>FP Basics</vt:lpstr>
      <vt:lpstr>FP Memory Referencing</vt:lpstr>
      <vt:lpstr>Other Aspects of FP Code</vt:lpstr>
      <vt:lpstr>Summary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Presentation</vt:lpstr>
      <vt:lpstr>Understanding Pointers &amp; Arrays #3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4, Machine-level Programming IV</dc:title>
  <dc:creator>Hugh C. Lauer</dc:creator>
  <dc:description>Redesign of slides created by Randal E. Bryant and David R. O'Hallaron</dc:description>
  <cp:lastModifiedBy>Hugh C. Lauer</cp:lastModifiedBy>
  <cp:revision>6</cp:revision>
  <cp:lastPrinted>1999-09-20T15:19:18Z</cp:lastPrinted>
  <dcterms:created xsi:type="dcterms:W3CDTF">2017-11-14T16:03:07Z</dcterms:created>
  <dcterms:modified xsi:type="dcterms:W3CDTF">2017-11-16T13:43:08Z</dcterms:modified>
</cp:coreProperties>
</file>