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73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661" r:id="rId48"/>
    <p:sldId id="662" r:id="rId49"/>
    <p:sldId id="663" r:id="rId50"/>
    <p:sldId id="664" r:id="rId51"/>
    <p:sldId id="665" r:id="rId52"/>
    <p:sldId id="666" r:id="rId53"/>
    <p:sldId id="667" r:id="rId54"/>
    <p:sldId id="668" r:id="rId55"/>
    <p:sldId id="671" r:id="rId56"/>
    <p:sldId id="672" r:id="rId57"/>
    <p:sldId id="669" r:id="rId58"/>
    <p:sldId id="670" r:id="rId59"/>
  </p:sldIdLst>
  <p:sldSz cx="9144000" cy="6858000" type="screen4x3"/>
  <p:notesSz cx="7302500" cy="9586913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0C2C2"/>
    <a:srgbClr val="C0EAB8"/>
    <a:srgbClr val="F1EF95"/>
    <a:srgbClr val="F2F09C"/>
    <a:srgbClr val="F2F2F2"/>
    <a:srgbClr val="DBDBDB"/>
    <a:srgbClr val="F5F5BD"/>
    <a:srgbClr val="CFEFC9"/>
    <a:srgbClr val="D4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84" d="100"/>
          <a:sy n="84" d="100"/>
        </p:scale>
        <p:origin x="60" y="186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6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0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9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2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7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6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52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0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3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6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0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2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5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4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9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98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6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3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1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282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4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2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4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41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3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04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29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35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2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73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68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5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54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9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Machine-Level Programming III:</a:t>
            </a:r>
            <a:br>
              <a:rPr lang="en-US" b="0" dirty="0"/>
            </a:br>
            <a:r>
              <a:rPr lang="en-US" b="0" dirty="0" smtClean="0"/>
              <a:t>Procedures (</a:t>
            </a:r>
            <a:r>
              <a:rPr lang="en-US" b="0" i="1" dirty="0" smtClean="0"/>
              <a:t>aka Functions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866686" y="6615856"/>
            <a:ext cx="1410643" cy="1538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Functions and Procedures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72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 useBgFill="1"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016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 useBgFill="1"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8571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 useBgFill="1"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 useBgFill="1"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557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 useBgFill="1"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 useBgFill="1"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638800" y="5029200"/>
            <a:ext cx="31242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30188" indent="-230188"/>
            <a:r>
              <a:rPr lang="en-US" sz="1800" dirty="0" smtClean="0">
                <a:latin typeface="Calibri" pitchFamily="34" charset="0"/>
              </a:rPr>
              <a:t>Note: </a:t>
            </a:r>
            <a:r>
              <a:rPr lang="en-US" sz="1800" i="1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 must return stack to condition it found it (subject to side effects)</a:t>
            </a:r>
          </a:p>
        </p:txBody>
      </p:sp>
    </p:spTree>
    <p:extLst>
      <p:ext uri="{BB962C8B-B14F-4D97-AF65-F5344CB8AC3E}">
        <p14:creationId xmlns:p14="http://schemas.microsoft.com/office/powerpoint/2010/main" val="35168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trike="sngStrike" dirty="0" smtClean="0"/>
              <a:t>Procedures</a:t>
            </a:r>
            <a:r>
              <a:rPr lang="en-US" dirty="0" smtClean="0"/>
              <a:t> Functions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5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048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trike="sngStrike" dirty="0"/>
              <a:t>Procedures</a:t>
            </a:r>
            <a:r>
              <a:rPr lang="en-US" dirty="0"/>
              <a:t> Functions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</a:t>
            </a:r>
            <a:r>
              <a:rPr lang="en-US" dirty="0" smtClean="0"/>
              <a:t>single function</a:t>
            </a:r>
            <a:endParaRPr lang="en-US" dirty="0"/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</a:t>
            </a:r>
            <a:r>
              <a:rPr lang="en-US" dirty="0" smtClean="0"/>
              <a:t>function needed </a:t>
            </a:r>
            <a:r>
              <a:rPr lang="en-US" dirty="0"/>
              <a:t>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</a:t>
            </a:r>
            <a:r>
              <a:rPr lang="en-US" dirty="0" smtClean="0"/>
              <a:t>function </a:t>
            </a:r>
            <a:r>
              <a:rPr lang="en-US" dirty="0"/>
              <a:t>instantiation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73523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function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5131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Passing control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beginning of function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Back to return point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Passing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function arguments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Return value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Memory management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Allocate during function execution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pPr lvl="3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x86-64 implementation of a function uses only those mechanisms required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3429000" y="500067"/>
            <a:ext cx="2209800" cy="646331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r>
              <a:rPr lang="en-US" sz="36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Functions 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6408728" y="315401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§3.7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648200" y="4038600"/>
            <a:ext cx="137160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788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648200" cy="54356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function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/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33104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02172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8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1534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1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45935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87528"/>
              </p:ext>
            </p:extLst>
          </p:nvPr>
        </p:nvGraphicFramePr>
        <p:xfrm>
          <a:off x="6934200" y="838200"/>
          <a:ext cx="1397000" cy="5767139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ea typeface="ヒラギノ角ゴ ProN W6" charset="0"/>
                          <a:cs typeface="ヒラギノ角ゴ ProN W6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1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1803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26268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56276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49466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trike="sngStrike" dirty="0" smtClean="0"/>
              <a:t>Procedures</a:t>
            </a:r>
            <a:r>
              <a:rPr lang="en-US" dirty="0" smtClean="0"/>
              <a:t> Functions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56660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35739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209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5372100" cy="54356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7162498" y="333562"/>
            <a:ext cx="1814920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 also: Fig 3.25</a:t>
            </a:r>
          </a:p>
        </p:txBody>
      </p:sp>
    </p:spTree>
    <p:extLst>
      <p:ext uri="{BB962C8B-B14F-4D97-AF65-F5344CB8AC3E}">
        <p14:creationId xmlns:p14="http://schemas.microsoft.com/office/powerpoint/2010/main" val="3632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5372100" cy="54356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7162498" y="333562"/>
            <a:ext cx="1814920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 also: Fig 3.25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" y="990600"/>
            <a:ext cx="4388984" cy="2155234"/>
            <a:chOff x="76200" y="990600"/>
            <a:chExt cx="4388984" cy="2155234"/>
          </a:xfrm>
        </p:grpSpPr>
        <p:sp>
          <p:nvSpPr>
            <p:cNvPr id="7" name="TextBox 6"/>
            <p:cNvSpPr txBox="1"/>
            <p:nvPr/>
          </p:nvSpPr>
          <p:spPr>
            <a:xfrm>
              <a:off x="76200" y="1945505"/>
              <a:ext cx="4388984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Definition:– Area on the stack bounded by %</a:t>
              </a:r>
              <a:r>
                <a:rPr lang="en-US" dirty="0" err="1" smtClean="0">
                  <a:latin typeface="Calibri" pitchFamily="34" charset="0"/>
                </a:rPr>
                <a:t>rsp</a:t>
              </a:r>
              <a:r>
                <a:rPr lang="en-US" dirty="0" smtClean="0">
                  <a:latin typeface="Calibri" pitchFamily="34" charset="0"/>
                </a:rPr>
                <a:t> (at top) and caller’s stack frame (below)</a:t>
              </a: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2286000" y="990600"/>
              <a:ext cx="1303564" cy="951174"/>
            </a:xfrm>
            <a:prstGeom prst="straightConnector1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27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309625"/>
            <a:ext cx="4995139" cy="1519175"/>
            <a:chOff x="3200400" y="309625"/>
            <a:chExt cx="4995139" cy="1519175"/>
          </a:xfrm>
        </p:grpSpPr>
        <p:sp>
          <p:nvSpPr>
            <p:cNvPr id="5" name="TextBox 4"/>
            <p:cNvSpPr txBox="1"/>
            <p:nvPr/>
          </p:nvSpPr>
          <p:spPr>
            <a:xfrm>
              <a:off x="5672861" y="309625"/>
              <a:ext cx="2522678" cy="646331"/>
            </a:xfrm>
            <a:prstGeom prst="rect">
              <a:avLst/>
            </a:prstGeom>
            <a:solidFill>
              <a:srgbClr val="F0C2C2"/>
            </a:solidFill>
            <a:ln>
              <a:solidFill>
                <a:srgbClr val="D8626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Why do we need to save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15213 on the stack?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3200400" y="955956"/>
              <a:ext cx="2472461" cy="872844"/>
            </a:xfrm>
            <a:prstGeom prst="straightConnector1">
              <a:avLst/>
            </a:prstGeom>
            <a:noFill/>
            <a:ln w="19050">
              <a:solidFill>
                <a:srgbClr val="D86262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5181600" y="2971800"/>
            <a:ext cx="2422843" cy="923330"/>
          </a:xfrm>
          <a:prstGeom prst="rect">
            <a:avLst/>
          </a:prstGeom>
          <a:solidFill>
            <a:srgbClr val="F0C2C2"/>
          </a:solidFill>
          <a:ln>
            <a:solidFill>
              <a:srgbClr val="D8626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Calibri" pitchFamily="34" charset="0"/>
              </a:defRPr>
            </a:lvl1pPr>
          </a:lstStyle>
          <a:p>
            <a:r>
              <a:rPr lang="en-US" dirty="0" smtClean="0"/>
              <a:t>Can only make pointers</a:t>
            </a:r>
            <a:br>
              <a:rPr lang="en-US" dirty="0" smtClean="0"/>
            </a:br>
            <a:r>
              <a:rPr lang="en-US" dirty="0" smtClean="0"/>
              <a:t>to things in memory!</a:t>
            </a:r>
            <a:br>
              <a:rPr lang="en-US" dirty="0" smtClean="0"/>
            </a:br>
            <a:r>
              <a:rPr lang="en-US" dirty="0" smtClean="0"/>
              <a:t>E.g. on The Stack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626993" y="1451521"/>
            <a:ext cx="2429511" cy="646331"/>
          </a:xfrm>
          <a:prstGeom prst="rect">
            <a:avLst/>
          </a:prstGeom>
          <a:solidFill>
            <a:srgbClr val="F0C2C2"/>
          </a:solidFill>
          <a:ln>
            <a:solidFill>
              <a:srgbClr val="D8626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>
                <a:latin typeface="Calibri" pitchFamily="34" charset="0"/>
              </a:defRPr>
            </a:lvl1pPr>
          </a:lstStyle>
          <a:p>
            <a:r>
              <a:rPr lang="en-US" dirty="0"/>
              <a:t>Answer:– because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/>
              <a:t> needs its </a:t>
            </a:r>
            <a:r>
              <a:rPr lang="en-US" u="sng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7712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6" grpId="0" animBg="1"/>
      <p:bldP spid="27" grpId="0"/>
      <p:bldP spid="28" grpId="0" animBg="1"/>
      <p:bldP spid="2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4"/>
          <p:cNvSpPr txBox="1"/>
          <p:nvPr/>
        </p:nvSpPr>
        <p:spPr>
          <a:xfrm>
            <a:off x="6191406" y="315401"/>
            <a:ext cx="2825710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§3.7.2</a:t>
            </a:r>
          </a:p>
        </p:txBody>
      </p:sp>
    </p:spTree>
    <p:extLst>
      <p:ext uri="{BB962C8B-B14F-4D97-AF65-F5344CB8AC3E}">
        <p14:creationId xmlns:p14="http://schemas.microsoft.com/office/powerpoint/2010/main" val="31358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3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089525" cy="3514725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</a:t>
            </a:r>
            <a:r>
              <a:rPr lang="en-US" dirty="0" smtClean="0"/>
              <a:t>stack </a:t>
            </a:r>
            <a:r>
              <a:rPr lang="en-US" dirty="0"/>
              <a:t>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 useBgFill="1"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 dirty="0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 useBgFill="1"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 dirty="0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</a:t>
            </a:r>
            <a:r>
              <a:rPr lang="en-US" dirty="0" smtClean="0"/>
              <a:t>function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function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064000" cy="5435600"/>
          </a:xfrm>
          <a:ln/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function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function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1722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064000" cy="515620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trike="sngStrike" dirty="0" smtClean="0"/>
              <a:t>Procedures</a:t>
            </a:r>
            <a:r>
              <a:rPr lang="en-US" dirty="0" smtClean="0"/>
              <a:t> Functions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Multiple Threads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6230794" y="315401"/>
            <a:ext cx="2825710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§3.7.6</a:t>
            </a:r>
          </a:p>
        </p:txBody>
      </p:sp>
    </p:spTree>
    <p:extLst>
      <p:ext uri="{BB962C8B-B14F-4D97-AF65-F5344CB8AC3E}">
        <p14:creationId xmlns:p14="http://schemas.microsoft.com/office/powerpoint/2010/main" val="491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  <p:extLst>
      <p:ext uri="{BB962C8B-B14F-4D97-AF65-F5344CB8AC3E}">
        <p14:creationId xmlns:p14="http://schemas.microsoft.com/office/powerpoint/2010/main" val="4019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34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</a:t>
            </a:r>
            <a:r>
              <a:rPr lang="en-US" dirty="0" smtClean="0"/>
              <a:t>given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 useBgFill="1"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 useBgFill="1"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4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6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OS course:–</a:t>
            </a:r>
          </a:p>
          <a:p>
            <a:pPr lvl="1"/>
            <a:r>
              <a:rPr lang="en-US" i="1" u="sng" dirty="0" smtClean="0"/>
              <a:t>Process</a:t>
            </a:r>
            <a:r>
              <a:rPr lang="en-US" dirty="0" smtClean="0"/>
              <a:t> — a running program with its own address space, stack, etc.</a:t>
            </a:r>
          </a:p>
          <a:p>
            <a:pPr lvl="1"/>
            <a:r>
              <a:rPr lang="en-US" i="1" u="sng" dirty="0" smtClean="0"/>
              <a:t>Thread</a:t>
            </a:r>
            <a:r>
              <a:rPr lang="en-US" dirty="0" smtClean="0"/>
              <a:t> — an independently executing function in the same address space as other threads.</a:t>
            </a:r>
          </a:p>
          <a:p>
            <a:pPr lvl="2"/>
            <a:r>
              <a:rPr lang="en-US" dirty="0" smtClean="0"/>
              <a:t>Requires own stack</a:t>
            </a:r>
          </a:p>
          <a:p>
            <a:pPr lvl="2"/>
            <a:r>
              <a:rPr lang="en-US" dirty="0" smtClean="0"/>
              <a:t>Shares all other variables</a:t>
            </a:r>
          </a:p>
          <a:p>
            <a:pPr lvl="2"/>
            <a:r>
              <a:rPr lang="en-US" dirty="0" smtClean="0"/>
              <a:t>Pointers valid across threads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discipline makes it possible for multiple threads to execute same function </a:t>
            </a:r>
            <a:r>
              <a:rPr lang="en-US" i="1" dirty="0" smtClean="0"/>
              <a:t>independently</a:t>
            </a:r>
          </a:p>
          <a:p>
            <a:pPr lvl="1"/>
            <a:r>
              <a:rPr lang="en-US" dirty="0" smtClean="0"/>
              <a:t>Concurrently</a:t>
            </a:r>
          </a:p>
          <a:p>
            <a:pPr lvl="1"/>
            <a:endParaRPr lang="en-US" dirty="0"/>
          </a:p>
          <a:p>
            <a:r>
              <a:rPr lang="en-US" dirty="0" smtClean="0"/>
              <a:t>Each thread has own stack pointer</a:t>
            </a:r>
          </a:p>
          <a:p>
            <a:pPr lvl="1"/>
            <a:r>
              <a:rPr lang="en-US" dirty="0" smtClean="0"/>
              <a:t>Separately executing threads use different stack frames on </a:t>
            </a:r>
            <a:r>
              <a:rPr lang="en-US" smtClean="0"/>
              <a:t>own stacks!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strike="sngStrike" dirty="0"/>
              <a:t>Procedure</a:t>
            </a:r>
            <a:r>
              <a:rPr lang="en-US" dirty="0"/>
              <a:t> </a:t>
            </a:r>
            <a:r>
              <a:rPr lang="en-US" dirty="0" smtClean="0"/>
              <a:t>Function Summary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 useBgFill="1"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 useBgFill="1"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5153025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trike="sngStrike" dirty="0"/>
              <a:t>Procedures</a:t>
            </a:r>
            <a:r>
              <a:rPr lang="en-US" dirty="0"/>
              <a:t> Functions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91400" y="2214154"/>
            <a:ext cx="1699845" cy="1200329"/>
            <a:chOff x="7391400" y="2667000"/>
            <a:chExt cx="1699845" cy="1200329"/>
          </a:xfrm>
        </p:grpSpPr>
        <p:sp>
          <p:nvSpPr>
            <p:cNvPr id="10" name="TextBox 9"/>
            <p:cNvSpPr txBox="1"/>
            <p:nvPr/>
          </p:nvSpPr>
          <p:spPr>
            <a:xfrm>
              <a:off x="7850777" y="2667000"/>
              <a:ext cx="1240468" cy="1200329"/>
            </a:xfrm>
            <a:prstGeom prst="rect">
              <a:avLst/>
            </a:prstGeom>
            <a:solidFill>
              <a:srgbClr val="F0C2C2"/>
            </a:solidFill>
            <a:ln>
              <a:solidFill>
                <a:srgbClr val="D8626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Caller save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  register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(p. 251,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  §3.7.5)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>
              <a:off x="7391400" y="3276600"/>
              <a:ext cx="457200" cy="0"/>
            </a:xfrm>
            <a:prstGeom prst="straightConnector1">
              <a:avLst/>
            </a:prstGeom>
            <a:noFill/>
            <a:ln w="15875">
              <a:solidFill>
                <a:srgbClr val="FF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Function/Procedure </a:t>
            </a:r>
            <a:r>
              <a:rPr lang="en-US" dirty="0">
                <a:solidFill>
                  <a:srgbClr val="980002"/>
                </a:solidFill>
              </a:rPr>
              <a:t>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</a:t>
            </a:r>
            <a:r>
              <a:rPr lang="en-US" b="1" i="1" dirty="0"/>
              <a:t>return address </a:t>
            </a:r>
            <a:r>
              <a:rPr lang="en-US" dirty="0"/>
              <a:t>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</a:t>
            </a:r>
            <a:r>
              <a:rPr lang="en-US" dirty="0" smtClean="0"/>
              <a:t>:–</a:t>
            </a:r>
            <a:endParaRPr lang="en-US" dirty="0"/>
          </a:p>
          <a:p>
            <a:pPr marL="552450" lvl="1"/>
            <a:r>
              <a:rPr lang="en-US" dirty="0"/>
              <a:t>Address of the next instruction </a:t>
            </a:r>
            <a:r>
              <a:rPr lang="en-US" dirty="0" smtClean="0"/>
              <a:t>immediately after </a:t>
            </a:r>
            <a:r>
              <a:rPr lang="en-US" dirty="0"/>
              <a:t>call</a:t>
            </a:r>
          </a:p>
          <a:p>
            <a:pPr marL="552450" lvl="1"/>
            <a:r>
              <a:rPr lang="en-US" dirty="0"/>
              <a:t>Example </a:t>
            </a:r>
            <a:r>
              <a:rPr lang="en-US" dirty="0" smtClean="0"/>
              <a:t>on next slide</a:t>
            </a:r>
            <a:endParaRPr lang="en-US" dirty="0"/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</a:t>
            </a:r>
            <a:r>
              <a:rPr lang="en-US" dirty="0" smtClean="0"/>
              <a:t>return address </a:t>
            </a:r>
            <a:r>
              <a:rPr lang="en-US" dirty="0"/>
              <a:t>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Procedures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 flipH="1">
            <a:off x="396874" y="488031"/>
            <a:ext cx="452778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  <a:ea typeface="+mj-ea"/>
                <a:cs typeface="+mj-cs"/>
              </a:rPr>
              <a:t>Function Control Flow</a:t>
            </a:r>
          </a:p>
        </p:txBody>
      </p:sp>
    </p:spTree>
    <p:extLst>
      <p:ext uri="{BB962C8B-B14F-4D97-AF65-F5344CB8AC3E}">
        <p14:creationId xmlns:p14="http://schemas.microsoft.com/office/powerpoint/2010/main" val="32096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4640</Words>
  <Application>Microsoft Office PowerPoint</Application>
  <PresentationFormat>On-screen Show (4:3)</PresentationFormat>
  <Paragraphs>1622</Paragraphs>
  <Slides>58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9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Garamond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</vt:lpstr>
      <vt:lpstr>Machine-Level Programming III: Procedures (aka Functions)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Multiple Threads</vt:lpstr>
      <vt:lpstr>Threads and Stacks</vt:lpstr>
      <vt:lpstr>x86-64 Procedure Function Summary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4, Machine-Level Programming III</dc:title>
  <dc:creator>Hugh C. Lauer</dc:creator>
  <dc:description>Redesign of slides created by Randal E. Bryant and David R. O'Hallaron</dc:description>
  <cp:lastModifiedBy>Hugh C. Lauer</cp:lastModifiedBy>
  <cp:revision>7</cp:revision>
  <cp:lastPrinted>1999-09-20T15:19:18Z</cp:lastPrinted>
  <dcterms:created xsi:type="dcterms:W3CDTF">2017-11-11T15:44:41Z</dcterms:created>
  <dcterms:modified xsi:type="dcterms:W3CDTF">2017-11-14T13:48:20Z</dcterms:modified>
</cp:coreProperties>
</file>