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</p:sldIdLst>
  <p:sldSz cx="9144000" cy="6858000" type="screen4x3"/>
  <p:notesSz cx="7302500" cy="9586913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990" y="10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9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6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4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1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2011.cs.wpi.edu:1551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2011.cs.wpi.edu:1551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011.cs.wpi.edu:15513/scorebo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Lab Project #3: Attack Lab — Buffer Overflow Attacks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389794" y="6615856"/>
            <a:ext cx="2364430" cy="1538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Project #3 – Attack Lab and Buffer Overflow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18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From second day of this course:–</a:t>
            </a:r>
            <a:endParaRPr lang="en-US" dirty="0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62000" y="1564039"/>
            <a:ext cx="7327900" cy="20066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double d[1] = {3.14};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long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a[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d[0];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762000" y="3596039"/>
            <a:ext cx="7327900" cy="1371600"/>
          </a:xfrm>
          <a:prstGeom prst="rect">
            <a:avLst/>
          </a:prstGeom>
          <a:solidFill>
            <a:srgbClr val="D4D4F4"/>
          </a:solidFill>
          <a:ln w="9525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endParaRPr lang="en-US" sz="1800" dirty="0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4000"/>
            <a:ext cx="8382000" cy="1028700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165100" indent="-165100"/>
            <a:r>
              <a:rPr lang="en-US" dirty="0" smtClean="0"/>
              <a:t> Result </a:t>
            </a:r>
            <a:r>
              <a:rPr lang="en-US" dirty="0"/>
              <a:t>is architecture </a:t>
            </a:r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596039"/>
            <a:ext cx="732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fun(0)  ➙	3.14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➙	3.14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➙	3.1399998664856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➙	2.00000061035156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➙	3.14, then segmentation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fault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Tantalizing preview of approach to </a:t>
            </a:r>
            <a:r>
              <a:rPr lang="en-US" smtClean="0"/>
              <a:t>AttackLab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Overflow a buffer with some carefully planned data to cause program to do something different!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Lab assignment</a:t>
            </a:r>
          </a:p>
          <a:p>
            <a:pPr lvl="1"/>
            <a:r>
              <a:rPr lang="en-US" dirty="0" smtClean="0"/>
              <a:t>Due Saturday, December 2, 2017 (6:00 PM)</a:t>
            </a:r>
          </a:p>
          <a:p>
            <a:pPr lvl="1"/>
            <a:endParaRPr lang="en-US" dirty="0"/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Lab— Objective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gain a deeper understanding of x86_64 calling conventions and stack structure …</a:t>
            </a:r>
          </a:p>
          <a:p>
            <a:pPr lvl="1"/>
            <a:endParaRPr lang="en-US" dirty="0"/>
          </a:p>
          <a:p>
            <a:r>
              <a:rPr lang="en-US" dirty="0" smtClean="0"/>
              <a:t>… by devising a series of buffer overflow attacks on two executable files called </a:t>
            </a:r>
            <a:r>
              <a:rPr lang="en-US" i="1" dirty="0" smtClean="0"/>
              <a:t>targets</a:t>
            </a:r>
          </a:p>
          <a:p>
            <a:pPr lvl="1"/>
            <a:r>
              <a:rPr lang="en-US" dirty="0"/>
              <a:t>I.e., make </a:t>
            </a:r>
            <a:r>
              <a:rPr lang="en-US" dirty="0" smtClean="0"/>
              <a:t>information show up in places in memory where it ordinarily would not show up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Warning!</a:t>
            </a:r>
            <a:br>
              <a:rPr lang="en-US" dirty="0" smtClean="0"/>
            </a:br>
            <a:r>
              <a:rPr lang="en-US" dirty="0" smtClean="0"/>
              <a:t>What you are about to do would be highly</a:t>
            </a:r>
            <a:br>
              <a:rPr lang="en-US" dirty="0" smtClean="0"/>
            </a:br>
            <a:r>
              <a:rPr lang="en-US" dirty="0" smtClean="0"/>
              <a:t>illegal if carried out against </a:t>
            </a:r>
            <a:r>
              <a:rPr lang="en-US" dirty="0" smtClean="0"/>
              <a:t>any system</a:t>
            </a:r>
            <a:br>
              <a:rPr lang="en-US" dirty="0" smtClean="0"/>
            </a:br>
            <a:r>
              <a:rPr lang="en-US" dirty="0" smtClean="0"/>
              <a:t>outside </a:t>
            </a:r>
            <a:r>
              <a:rPr lang="en-US" dirty="0" smtClean="0"/>
              <a:t>of this class project!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Attack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Bomblab</a:t>
            </a:r>
            <a:endParaRPr lang="en-US" dirty="0" smtClean="0"/>
          </a:p>
          <a:p>
            <a:pPr lvl="1"/>
            <a:r>
              <a:rPr lang="en-US" dirty="0" smtClean="0"/>
              <a:t>Contact server at</a:t>
            </a:r>
          </a:p>
          <a:p>
            <a:pPr marL="457200" lvl="1" indent="0" algn="ctr">
              <a:buNone/>
            </a:pPr>
            <a:r>
              <a:rPr lang="en-US" dirty="0" smtClean="0">
                <a:hlinkClick r:id="rId3"/>
              </a:rPr>
              <a:t>http://cs2011.cs.wpi.edu:15513</a:t>
            </a:r>
            <a:endParaRPr lang="en-US" dirty="0"/>
          </a:p>
          <a:p>
            <a:pPr lvl="1"/>
            <a:r>
              <a:rPr lang="en-US" dirty="0" smtClean="0"/>
              <a:t>Note “socket” number, similar to but different from Bomblab</a:t>
            </a:r>
          </a:p>
          <a:p>
            <a:r>
              <a:rPr lang="en-US" dirty="0" smtClean="0"/>
              <a:t>Will turn on </a:t>
            </a:r>
            <a:r>
              <a:rPr lang="en-US" dirty="0" err="1" smtClean="0"/>
              <a:t>Attacklab</a:t>
            </a:r>
            <a:r>
              <a:rPr lang="en-US" dirty="0" smtClean="0"/>
              <a:t> Sunday, November 19</a:t>
            </a:r>
          </a:p>
          <a:p>
            <a:pPr lvl="1"/>
            <a:r>
              <a:rPr lang="en-US" dirty="0" smtClean="0"/>
              <a:t>After turning off Bomblab!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Downloads a tar file with a lot of stuff in it</a:t>
            </a:r>
          </a:p>
          <a:p>
            <a:pPr lvl="1"/>
            <a:r>
              <a:rPr lang="en-US" dirty="0" smtClean="0"/>
              <a:t>Two “vulnerable” executables</a:t>
            </a:r>
          </a:p>
          <a:p>
            <a:pPr lvl="1"/>
            <a:r>
              <a:rPr lang="en-US" dirty="0" smtClean="0"/>
              <a:t>Other supporting stuff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Attack </a:t>
            </a:r>
            <a:r>
              <a:rPr lang="en-US" dirty="0" smtClean="0"/>
              <a:t>Lab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 to download anytime!</a:t>
            </a:r>
          </a:p>
          <a:p>
            <a:pPr lvl="1"/>
            <a:endParaRPr lang="en-US" dirty="0"/>
          </a:p>
          <a:p>
            <a:r>
              <a:rPr lang="en-US" dirty="0" smtClean="0"/>
              <a:t>Let us know of difficulties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are able to add your machine name to list of authorized machines</a:t>
            </a:r>
          </a:p>
          <a:p>
            <a:pPr lvl="1"/>
            <a:r>
              <a:rPr lang="en-US" dirty="0" smtClean="0"/>
              <a:t>If you are not already authorized from Bomblab, please let us know!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Five levels of attack on two separate executable programs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For each one, you must:–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Write some C code based on your disassembly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ctarget</a:t>
            </a:r>
            <a:r>
              <a:rPr lang="en-US" dirty="0"/>
              <a:t> 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rtarget</a:t>
            </a:r>
            <a:r>
              <a:rPr lang="en-US" dirty="0"/>
              <a:t> </a:t>
            </a:r>
            <a:r>
              <a:rPr lang="en-US" dirty="0" smtClean="0"/>
              <a:t>binary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Generate the corresponding x86_64 assembly code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–s</a:t>
            </a:r>
            <a:r>
              <a:rPr lang="en-US" dirty="0" smtClean="0"/>
              <a:t>) and create an </a:t>
            </a:r>
            <a:r>
              <a:rPr lang="en-US" i="1" dirty="0" smtClean="0"/>
              <a:t>exploit string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Convert this into a raw string to pass into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 ( i.e.,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hex2raw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Successfully plant your “cookie” or other information in your target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Make </a:t>
            </a:r>
            <a:r>
              <a:rPr lang="en-US" i="1" dirty="0" smtClean="0"/>
              <a:t>your</a:t>
            </a:r>
            <a:r>
              <a:rPr lang="en-US" dirty="0" smtClean="0"/>
              <a:t> cookie show up some place where it should not be!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Solution is different for each student (i.e., each cookie)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Lab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When successful, submit the exploit string to the online grading server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r>
              <a:rPr lang="en-US" dirty="0" smtClean="0">
                <a:hlinkClick r:id="rId3"/>
              </a:rPr>
              <a:t>http://cs2011.cs.wpi.edu:15513/</a:t>
            </a:r>
            <a:r>
              <a:rPr lang="en-US" dirty="0" smtClean="0"/>
              <a:t> </a:t>
            </a:r>
          </a:p>
          <a:p>
            <a:pPr lvl="1"/>
            <a:r>
              <a:rPr lang="en-US" smtClean="0"/>
              <a:t>Will build </a:t>
            </a:r>
            <a:r>
              <a:rPr lang="en-US" dirty="0" smtClean="0"/>
              <a:t>and deliver a new target</a:t>
            </a:r>
          </a:p>
          <a:p>
            <a:pPr lvl="1"/>
            <a:r>
              <a:rPr lang="en-US" dirty="0" smtClean="0"/>
              <a:t>Please don’t do it at Recitation time — overloads the server</a:t>
            </a:r>
          </a:p>
          <a:p>
            <a:pPr lvl="1"/>
            <a:r>
              <a:rPr lang="en-US" dirty="0" smtClean="0"/>
              <a:t>All Attack targets are different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http://cs2011.cs.wpi.edu:15513/scoreboard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Indexed by target number!</a:t>
            </a:r>
          </a:p>
          <a:p>
            <a:pPr lvl="1"/>
            <a:r>
              <a:rPr lang="en-US" dirty="0" smtClean="0"/>
              <a:t>Similar to Bomb #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Attack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Must be submitted from virtual machine of this course</a:t>
            </a:r>
          </a:p>
          <a:p>
            <a:pPr lvl="2"/>
            <a:r>
              <a:rPr lang="en-US" i="1" dirty="0" smtClean="0"/>
              <a:t>Or other authorized </a:t>
            </a:r>
            <a:r>
              <a:rPr lang="en-US" i="1" dirty="0" smtClean="0"/>
              <a:t>machine</a:t>
            </a:r>
            <a:endParaRPr lang="en-US" i="1" dirty="0" smtClean="0"/>
          </a:p>
          <a:p>
            <a:pPr lvl="2"/>
            <a:endParaRPr lang="en-US" i="1" dirty="0"/>
          </a:p>
          <a:p>
            <a:r>
              <a:rPr lang="en-US" dirty="0" smtClean="0"/>
              <a:t>No penalty for mistakes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Due date:–December 2, 2017, 6:00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#3 – Attack Lab and Buffer Overflow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</TotalTime>
  <Words>620</Words>
  <Application>Microsoft Office PowerPoint</Application>
  <PresentationFormat>On-screen Show (4:3)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Arial Narrow</vt:lpstr>
      <vt:lpstr>Calibri</vt:lpstr>
      <vt:lpstr>Courier New</vt:lpstr>
      <vt:lpstr>Garamond</vt:lpstr>
      <vt:lpstr>Monaco</vt:lpstr>
      <vt:lpstr>Times New Roman</vt:lpstr>
      <vt:lpstr>Wingdings</vt:lpstr>
      <vt:lpstr>Wingdings 2</vt:lpstr>
      <vt:lpstr>Template</vt:lpstr>
      <vt:lpstr>Lab Project #3: Attack Lab — Buffer Overflow Attacks</vt:lpstr>
      <vt:lpstr>Today</vt:lpstr>
      <vt:lpstr>Attack Lab— Objective and Approach</vt:lpstr>
      <vt:lpstr>Obtaining Attack Lab</vt:lpstr>
      <vt:lpstr>Obtaining Attack Lab (continued)</vt:lpstr>
      <vt:lpstr>This Project</vt:lpstr>
      <vt:lpstr>Attack Lab server</vt:lpstr>
      <vt:lpstr>Scoreboard</vt:lpstr>
      <vt:lpstr>Working on Attack Lab</vt:lpstr>
      <vt:lpstr>Questions?</vt:lpstr>
      <vt:lpstr>From second day of this course:–</vt:lpstr>
      <vt:lpstr> Tantalizing preview of approach to AttackLab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5, AttackLab</dc:title>
  <dc:creator>Hugh C. Lauer</dc:creator>
  <dc:description>Redesign of slides created by Randal E. Bryant and David R. O'Hallaron</dc:description>
  <cp:lastModifiedBy>Hugh C. Lauer</cp:lastModifiedBy>
  <cp:revision>10</cp:revision>
  <cp:lastPrinted>1999-09-20T15:19:18Z</cp:lastPrinted>
  <dcterms:created xsi:type="dcterms:W3CDTF">2017-11-18T18:36:04Z</dcterms:created>
  <dcterms:modified xsi:type="dcterms:W3CDTF">2017-11-19T01:35:36Z</dcterms:modified>
</cp:coreProperties>
</file>