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616" r:id="rId2"/>
    <p:sldId id="617" r:id="rId3"/>
    <p:sldId id="618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8" r:id="rId24"/>
    <p:sldId id="639" r:id="rId25"/>
    <p:sldId id="640" r:id="rId26"/>
    <p:sldId id="641" r:id="rId27"/>
    <p:sldId id="642" r:id="rId28"/>
    <p:sldId id="643" r:id="rId29"/>
    <p:sldId id="644" r:id="rId30"/>
    <p:sldId id="645" r:id="rId31"/>
    <p:sldId id="646" r:id="rId32"/>
    <p:sldId id="647" r:id="rId33"/>
    <p:sldId id="648" r:id="rId34"/>
    <p:sldId id="649" r:id="rId35"/>
    <p:sldId id="650" r:id="rId36"/>
    <p:sldId id="651" r:id="rId37"/>
    <p:sldId id="652" r:id="rId38"/>
    <p:sldId id="653" r:id="rId39"/>
    <p:sldId id="654" r:id="rId40"/>
    <p:sldId id="655" r:id="rId41"/>
    <p:sldId id="656" r:id="rId42"/>
    <p:sldId id="657" r:id="rId43"/>
    <p:sldId id="658" r:id="rId44"/>
    <p:sldId id="659" r:id="rId45"/>
    <p:sldId id="660" r:id="rId46"/>
    <p:sldId id="661" r:id="rId47"/>
    <p:sldId id="662" r:id="rId48"/>
    <p:sldId id="663" r:id="rId49"/>
    <p:sldId id="664" r:id="rId50"/>
    <p:sldId id="665" r:id="rId51"/>
    <p:sldId id="666" r:id="rId52"/>
    <p:sldId id="667" r:id="rId53"/>
    <p:sldId id="668" r:id="rId54"/>
    <p:sldId id="669" r:id="rId55"/>
    <p:sldId id="670" r:id="rId56"/>
    <p:sldId id="671" r:id="rId57"/>
    <p:sldId id="672" r:id="rId58"/>
    <p:sldId id="673" r:id="rId59"/>
    <p:sldId id="674" r:id="rId60"/>
    <p:sldId id="675" r:id="rId61"/>
  </p:sldIdLst>
  <p:sldSz cx="9144000" cy="6858000" type="screen4x3"/>
  <p:notesSz cx="7302500" cy="9586913"/>
  <p:custDataLst>
    <p:tags r:id="rId6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F95"/>
    <a:srgbClr val="C0EAB8"/>
    <a:srgbClr val="F2F09C"/>
    <a:srgbClr val="F2F2F2"/>
    <a:srgbClr val="DBDBDB"/>
    <a:srgbClr val="F5F5BD"/>
    <a:srgbClr val="CFEFC9"/>
    <a:srgbClr val="F0C2C2"/>
    <a:srgbClr val="D4D4F4"/>
    <a:srgbClr val="A8A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3" autoAdjust="0"/>
    <p:restoredTop sz="94626" autoAdjust="0"/>
  </p:normalViewPr>
  <p:slideViewPr>
    <p:cSldViewPr snapToObjects="1">
      <p:cViewPr varScale="1">
        <p:scale>
          <a:sx n="94" d="100"/>
          <a:sy n="94" d="100"/>
        </p:scale>
        <p:origin x="66" y="234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970" y="-96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7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0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1151-53C9-4D64-8AAE-89A32F2B2A25}" type="slidenum">
              <a:rPr lang="en-US"/>
              <a:pPr/>
              <a:t>1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681F1-9ECF-43CC-A1A6-D7853C0864CB}" type="slidenum">
              <a:rPr lang="en-US" smtClean="0"/>
              <a:pPr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898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518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405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554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38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99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249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370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204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43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336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38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625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847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225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743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537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112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990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309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586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2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6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62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43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46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 defTabSz="457200"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 defTabSz="457200">
              <a:defRPr>
                <a:latin typeface="Calibri" pitchFamily="34" charset="0"/>
              </a:defRPr>
            </a:lvl4pPr>
            <a:lvl5pPr defTabSz="457200"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8448"/>
            <a:ext cx="4247958" cy="1134670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wrap="none" lIns="25400" tIns="25400" rIns="25400" bIns="25400">
            <a:sp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/*Click to edit Master text styles</a:t>
            </a:r>
            <a:br>
              <a:rPr lang="en-US" dirty="0" smtClean="0"/>
            </a:br>
            <a:r>
              <a:rPr lang="en-US" dirty="0" smtClean="0"/>
              <a:t>	comments are in red */</a:t>
            </a:r>
          </a:p>
          <a:p>
            <a:pPr lvl="0"/>
            <a:r>
              <a:rPr lang="en-US" dirty="0" smtClean="0"/>
              <a:t>Code is in black</a:t>
            </a:r>
          </a:p>
          <a:p>
            <a:pPr lvl="0"/>
            <a:r>
              <a:rPr lang="en-US" dirty="0" smtClean="0"/>
              <a:t>/*Resizes to fit code*/</a:t>
            </a:r>
          </a:p>
        </p:txBody>
      </p:sp>
    </p:spTree>
    <p:extLst>
      <p:ext uri="{BB962C8B-B14F-4D97-AF65-F5344CB8AC3E}">
        <p14:creationId xmlns:p14="http://schemas.microsoft.com/office/powerpoint/2010/main" val="131149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Code and alternative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8800"/>
            <a:ext cx="3886200" cy="2862072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24000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1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1845425"/>
            <a:ext cx="3886200" cy="2862072"/>
          </a:xfrm>
          <a:solidFill>
            <a:srgbClr val="C0EAB8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800600" y="1540625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7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7" r:id="rId4"/>
    <p:sldLayoutId id="2147483656" r:id="rId5"/>
    <p:sldLayoutId id="2147483655" r:id="rId6"/>
    <p:sldLayoutId id="2147483662" r:id="rId7"/>
    <p:sldLayoutId id="2147483663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iming>
    <p:tnLst>
      <p:par>
        <p:cTn id="1" dur="indefinite" restart="never" nodeType="tmRoot"/>
      </p:par>
    </p:tnLst>
  </p:timing>
  <p:hf hdr="0"/>
  <p:txStyles>
    <p:titleStyle>
      <a:lvl1pPr marL="119063" indent="-119063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defTabSz="457200" rtl="0" eaLnBrk="1" fontAlgn="base" hangingPunct="1">
        <a:spcBef>
          <a:spcPts val="45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defTabSz="457200" rtl="0" eaLnBrk="1" fontAlgn="base" hangingPunct="1">
        <a:spcBef>
          <a:spcPts val="4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defTabSz="457200" rtl="0" eaLnBrk="1" fontAlgn="base" hangingPunct="1">
        <a:spcBef>
          <a:spcPts val="350"/>
        </a:spcBef>
        <a:spcAft>
          <a:spcPct val="0"/>
        </a:spcAft>
        <a:buChar char="»"/>
        <a:defRPr sz="18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Week5_AttackLab.pptx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1.png"/><Relationship Id="rId4" Type="http://schemas.openxmlformats.org/officeDocument/2006/relationships/package" Target="../embeddings/Microsoft_Excel_Worksheet.xls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package" Target="../embeddings/Microsoft_Excel_Worksheet2.xls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b="0" dirty="0"/>
              <a:t>Machine-Level Programming V:</a:t>
            </a:r>
            <a:br>
              <a:rPr lang="en-US" b="0" dirty="0"/>
            </a:br>
            <a:r>
              <a:rPr lang="en-US" b="0" dirty="0"/>
              <a:t>Advanced Topics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Professor Hugh C. Lauer</a:t>
            </a:r>
            <a:br>
              <a:rPr lang="en-US" sz="2400" dirty="0"/>
            </a:br>
            <a:r>
              <a:rPr lang="en-US" sz="2400" dirty="0" smtClean="0"/>
              <a:t>CS-2011, </a:t>
            </a:r>
            <a:r>
              <a:rPr lang="en-US" sz="2400" dirty="0"/>
              <a:t>Machine Organization and Assembly Language</a:t>
            </a:r>
          </a:p>
          <a:p>
            <a:r>
              <a:rPr lang="en-US" sz="1200" dirty="0"/>
              <a:t>(Slides include </a:t>
            </a:r>
            <a:r>
              <a:rPr lang="en-US" sz="1200" dirty="0" smtClean="0"/>
              <a:t>copyright materials from </a:t>
            </a:r>
            <a:r>
              <a:rPr lang="en-US" sz="1200" i="1" dirty="0" smtClean="0"/>
              <a:t>Computer Systems: A Programmer’s Perspective</a:t>
            </a:r>
            <a:r>
              <a:rPr lang="en-US" sz="1200" dirty="0" smtClean="0"/>
              <a:t>, by Bryant and O’Hallaron, and from </a:t>
            </a:r>
            <a:r>
              <a:rPr lang="en-US" sz="1200" i="1" dirty="0" smtClean="0"/>
              <a:t>The C Programming Language</a:t>
            </a:r>
            <a:r>
              <a:rPr lang="en-US" sz="1200" dirty="0" smtClean="0"/>
              <a:t>, by Kernighan and Ritchie)</a:t>
            </a:r>
            <a:endParaRPr lang="en-US" sz="12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526048" y="6615856"/>
            <a:ext cx="2091919" cy="153888"/>
          </a:xfrm>
        </p:spPr>
        <p:txBody>
          <a:bodyPr/>
          <a:lstStyle/>
          <a:p>
            <a:r>
              <a:rPr lang="en-US" smtClean="0">
                <a:latin typeface="+mn-lt"/>
              </a:rPr>
              <a:t>Advanced Topics and Buffer Overflows</a:t>
            </a:r>
            <a:endParaRPr lang="en-US" dirty="0">
              <a:latin typeface="+mn-lt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76200" y="6615856"/>
            <a:ext cx="1179810" cy="153888"/>
          </a:xfrm>
        </p:spPr>
        <p:txBody>
          <a:bodyPr/>
          <a:lstStyle/>
          <a:p>
            <a:r>
              <a:rPr lang="en-US" smtClean="0">
                <a:latin typeface="+mn-lt"/>
              </a:rPr>
              <a:t>CS-2011, B-Term 2016</a:t>
            </a:r>
            <a:endParaRPr lang="en-US" dirty="0">
              <a:latin typeface="+mn-lt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990781" y="6615856"/>
            <a:ext cx="65723" cy="153888"/>
          </a:xfrm>
        </p:spPr>
        <p:txBody>
          <a:bodyPr/>
          <a:lstStyle/>
          <a:p>
            <a:fld id="{CEF07275-A34F-4845-9371-CAAC7967A479}" type="slidenum">
              <a:rPr lang="en-US">
                <a:latin typeface="+mn-lt"/>
              </a:rPr>
              <a:pPr/>
              <a:t>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651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591425" cy="762000"/>
          </a:xfrm>
        </p:spPr>
        <p:txBody>
          <a:bodyPr/>
          <a:lstStyle/>
          <a:p>
            <a:pPr eaLnBrk="1" hangingPunct="1"/>
            <a:r>
              <a:rPr lang="en-US" smtClean="0"/>
              <a:t>String Library Code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153400" cy="57912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Implementation of Unix function </a:t>
            </a:r>
            <a:r>
              <a:rPr lang="en-US" dirty="0" smtClean="0">
                <a:latin typeface="Courier New" pitchFamily="49" charset="0"/>
              </a:rPr>
              <a:t>gets()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/>
            <a:r>
              <a:rPr lang="en-US" dirty="0" smtClean="0"/>
              <a:t>No way to specify limit on number of characters to read</a:t>
            </a:r>
          </a:p>
          <a:p>
            <a:pPr eaLnBrk="1" hangingPunct="1"/>
            <a:r>
              <a:rPr lang="en-US" dirty="0" smtClean="0"/>
              <a:t>Similar problems with other library functions</a:t>
            </a:r>
          </a:p>
          <a:p>
            <a:pPr lvl="1" eaLnBrk="1" hangingPunct="1"/>
            <a:r>
              <a:rPr lang="en-US" b="1" dirty="0" err="1" smtClean="0">
                <a:latin typeface="Courier New" pitchFamily="49" charset="0"/>
              </a:rPr>
              <a:t>strcpy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strcat</a:t>
            </a:r>
            <a:r>
              <a:rPr lang="en-US" dirty="0" smtClean="0"/>
              <a:t>: Copy strings of arbitrary length</a:t>
            </a:r>
          </a:p>
          <a:p>
            <a:pPr lvl="1" eaLnBrk="1" hangingPunct="1"/>
            <a:r>
              <a:rPr lang="en-US" b="1" dirty="0" err="1" smtClean="0">
                <a:latin typeface="Courier New" pitchFamily="49" charset="0"/>
              </a:rPr>
              <a:t>scanf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fscanf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sscanf</a:t>
            </a:r>
            <a:r>
              <a:rPr lang="en-US" b="1" dirty="0" smtClean="0"/>
              <a:t>, </a:t>
            </a:r>
            <a:r>
              <a:rPr lang="en-US" dirty="0" smtClean="0"/>
              <a:t>when given </a:t>
            </a:r>
            <a:r>
              <a:rPr lang="en-US" b="1" dirty="0" smtClean="0">
                <a:latin typeface="Courier New" pitchFamily="49" charset="0"/>
              </a:rPr>
              <a:t>%s</a:t>
            </a:r>
            <a:r>
              <a:rPr lang="en-US" dirty="0" smtClean="0"/>
              <a:t> conversion specification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38200" y="1524000"/>
            <a:ext cx="5410200" cy="33972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/* Get string from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char *gets(char *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)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char *p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while (c != EOF &amp;&amp; c != '\n')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*p++ = c;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*p = '\0';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92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6413500" cy="573088"/>
          </a:xfrm>
        </p:spPr>
        <p:txBody>
          <a:bodyPr/>
          <a:lstStyle/>
          <a:p>
            <a:pPr eaLnBrk="1" hangingPunct="1"/>
            <a:r>
              <a:rPr lang="en-US" smtClean="0"/>
              <a:t>Vulnerable Buffer Code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09600" y="3124200"/>
            <a:ext cx="36576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09600" y="1219200"/>
            <a:ext cx="50292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52800" y="4133850"/>
            <a:ext cx="5257800" cy="828432"/>
          </a:xfrm>
          <a:prstGeom prst="rect">
            <a:avLst/>
          </a:prstGeom>
          <a:solidFill>
            <a:srgbClr val="F0C2C2"/>
          </a:solidFill>
          <a:ln w="12700">
            <a:solidFill>
              <a:srgbClr val="D55353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012345678901234567890123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012345678901234567890123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52800" y="5267325"/>
            <a:ext cx="5257800" cy="828675"/>
          </a:xfrm>
          <a:prstGeom prst="rect">
            <a:avLst/>
          </a:prstGeom>
          <a:solidFill>
            <a:srgbClr val="F0C2C2"/>
          </a:solidFill>
          <a:ln w="12700">
            <a:solidFill>
              <a:srgbClr val="D55353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</a:rPr>
              <a:t>0123456789012345678901234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Segmentation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Fault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7400" y="1948934"/>
            <a:ext cx="2936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0"/>
              <a:buChar char="ç"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  <a:sym typeface="Wingdings"/>
              </a:rPr>
              <a:t>btw, how big 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  <a:sym typeface="Wingdings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sym typeface="Wingdings"/>
              </a:rPr>
              <a:t>is big enough?</a:t>
            </a:r>
            <a:endParaRPr lang="en-US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191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smtClean="0"/>
              <a:t>Buffer Overflow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444500" y="1600200"/>
            <a:ext cx="8578850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4006cf: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18          	sub 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$0x18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4006d3: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solidFill>
                <a:srgbClr val="FF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4006d6:	e8 a5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4006db: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4006de:	e8 3d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fe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400520 &lt;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puts@plt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4006e3:	48 83 c4 18          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4006e7: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565150" y="4826501"/>
            <a:ext cx="8045450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4006e8: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08          	sub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4006ec:	b8 00 00 00 00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$0x0,%eax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e8 d9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48 83 c4 08          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4006fa: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500" y="4419600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00" y="113853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echo: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10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6096000" y="51816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733800" y="2286000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64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 . .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4006f1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. . .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f6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92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 #1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 . .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4006f1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. . .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f6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01234567890123456789012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Overflowed buffer, but did not corrupt state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56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 #2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 . .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4006f1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. . .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0123456789012345678901234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Segmentation Fault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478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Overflowed buffer and corrupted return pointer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3400" y="2787290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13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 #3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 . .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4006f1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. . .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012345678901234567890123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012345678901234567890123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727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Overflowed buffer, corrupted return pointer, but program seems to work!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63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493713"/>
            <a:ext cx="87630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 #3 Explained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924175" y="1832820"/>
            <a:ext cx="4162425" cy="2582759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400600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%rsp,%rbp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400603: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%rax,%rdx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400606: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shr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$0x3f,%rdx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40060a: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%rdx,%rax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40060d: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sar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400610: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jne    400614</a:t>
            </a:r>
            <a:endParaRPr lang="sk-SK" sz="18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400612: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pop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400613: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retq 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3525" y="1425919"/>
            <a:ext cx="2725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register_tm_clones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14400" y="5410200"/>
            <a:ext cx="53574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“Returns” to unrelated code</a:t>
            </a:r>
          </a:p>
          <a:p>
            <a:r>
              <a:rPr lang="en-US" sz="1800" dirty="0" smtClean="0">
                <a:latin typeface="Calibri" pitchFamily="34" charset="0"/>
              </a:rPr>
              <a:t>Lots of things happen, without modifying critical state</a:t>
            </a:r>
          </a:p>
          <a:p>
            <a:r>
              <a:rPr lang="en-US" sz="1800" dirty="0" smtClean="0">
                <a:latin typeface="Calibri" pitchFamily="34" charset="0"/>
              </a:rPr>
              <a:t>Eventually executes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sz="1800" b="0" dirty="0" smtClean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 pitchFamily="34" charset="0"/>
              </a:rPr>
              <a:t>back to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02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/>
          <a:lstStyle/>
          <a:p>
            <a:pPr eaLnBrk="1" hangingPunct="1"/>
            <a:r>
              <a:rPr lang="en-US" dirty="0" smtClean="0"/>
              <a:t>Code Injection 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562600"/>
            <a:ext cx="8255000" cy="1143000"/>
          </a:xfrm>
        </p:spPr>
        <p:txBody>
          <a:bodyPr anchor="ctr"/>
          <a:lstStyle/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 smtClean="0"/>
              <a:t>Input string contains byte representation of executable code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 smtClean="0"/>
              <a:t>Overwrite return address A with address of buffer B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 smtClean="0"/>
              <a:t>When </a:t>
            </a:r>
            <a:r>
              <a:rPr lang="en-US" sz="2000" dirty="0" smtClean="0">
                <a:latin typeface="Courier New" pitchFamily="49" charset="0"/>
              </a:rPr>
              <a:t>Q</a:t>
            </a:r>
            <a:r>
              <a:rPr lang="en-US" sz="2000" dirty="0" smtClean="0"/>
              <a:t> executes</a:t>
            </a:r>
            <a:r>
              <a:rPr lang="en-US" sz="2000" dirty="0" smtClean="0">
                <a:latin typeface="Courier New" pitchFamily="49" charset="0"/>
              </a:rPr>
              <a:t> ret</a:t>
            </a:r>
            <a:r>
              <a:rPr lang="en-US" sz="2000" dirty="0" smtClean="0"/>
              <a:t>, will jump to exploit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3355975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Q(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gets(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P(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Q(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593975" y="2212975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sz="1800" b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sz="1800" b="0"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905000" y="267017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Stack after call to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365575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365576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365579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30732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urier New" pitchFamily="49" charset="0"/>
                </a:rPr>
                <a:t>P</a:t>
              </a:r>
              <a:r>
                <a:rPr lang="en-US" sz="1800" b="0" dirty="0" smtClean="0">
                  <a:latin typeface="Courier New" pitchFamily="49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30733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urier New" pitchFamily="49" charset="0"/>
                </a:rPr>
                <a:t>Q</a:t>
              </a:r>
              <a:r>
                <a:rPr lang="en-US" sz="1800" b="0" dirty="0" smtClean="0">
                  <a:latin typeface="Calibri" pitchFamily="34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30734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B</a:t>
              </a:r>
            </a:p>
          </p:txBody>
        </p:sp>
        <p:sp>
          <p:nvSpPr>
            <p:cNvPr id="30735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5586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365587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30738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sz="1800" b="0">
                  <a:latin typeface="Calibri" pitchFamily="34" charset="0"/>
                </a:rPr>
                <a:t>by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30739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740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741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16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Memory Layout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Protection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 smtClean="0">
              <a:solidFill>
                <a:srgbClr val="7F7F7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82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 smtClean="0"/>
              <a:t>Exploits Based on Buffer Overflows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i="1" dirty="0" smtClean="0">
                <a:solidFill>
                  <a:srgbClr val="C00000"/>
                </a:solidFill>
              </a:rPr>
              <a:t>Buffer overflow bugs can allow remote machines to execute arbitrary code on victim machines</a:t>
            </a:r>
          </a:p>
          <a:p>
            <a:pPr eaLnBrk="1" hangingPunct="1"/>
            <a:r>
              <a:rPr lang="en-US" dirty="0" smtClean="0"/>
              <a:t>Distressingly common in real </a:t>
            </a:r>
            <a:r>
              <a:rPr lang="en-US" dirty="0" err="1" smtClean="0"/>
              <a:t>progams</a:t>
            </a:r>
            <a:endParaRPr lang="en-US" dirty="0" smtClean="0"/>
          </a:p>
          <a:p>
            <a:pPr lvl="1" eaLnBrk="1" hangingPunct="1"/>
            <a:r>
              <a:rPr lang="en-US" dirty="0" smtClean="0"/>
              <a:t>Programmers keep making the same mistakes </a:t>
            </a:r>
            <a:r>
              <a:rPr lang="en-US" dirty="0" smtClean="0">
                <a:sym typeface="Wingdings"/>
              </a:rPr>
              <a:t></a:t>
            </a:r>
          </a:p>
          <a:p>
            <a:pPr lvl="1" eaLnBrk="1" hangingPunct="1"/>
            <a:r>
              <a:rPr lang="en-US" dirty="0" smtClean="0">
                <a:sym typeface="Wingdings"/>
              </a:rPr>
              <a:t>Recent measures make these attacks much more difficult</a:t>
            </a:r>
            <a:endParaRPr lang="en-US" dirty="0" smtClean="0"/>
          </a:p>
          <a:p>
            <a:pPr eaLnBrk="1" hangingPunct="1"/>
            <a:r>
              <a:rPr lang="en-US" dirty="0" smtClean="0"/>
              <a:t>Examples across the decades</a:t>
            </a:r>
          </a:p>
          <a:p>
            <a:pPr lvl="1" eaLnBrk="1" hangingPunct="1"/>
            <a:r>
              <a:rPr lang="en-US" dirty="0" smtClean="0"/>
              <a:t>Original “Internet worm” (1988)</a:t>
            </a:r>
          </a:p>
          <a:p>
            <a:pPr lvl="1" eaLnBrk="1" hangingPunct="1"/>
            <a:r>
              <a:rPr lang="en-US" dirty="0" smtClean="0"/>
              <a:t>“IM wars” (1999)</a:t>
            </a:r>
          </a:p>
          <a:p>
            <a:pPr lvl="1" eaLnBrk="1" hangingPunct="1"/>
            <a:r>
              <a:rPr lang="en-US" dirty="0" smtClean="0"/>
              <a:t>Twilight hack on Wii (2000s)</a:t>
            </a:r>
          </a:p>
          <a:p>
            <a:pPr lvl="1" eaLnBrk="1" hangingPunct="1"/>
            <a:r>
              <a:rPr lang="en-US" dirty="0" smtClean="0"/>
              <a:t>… and many, many more</a:t>
            </a:r>
          </a:p>
          <a:p>
            <a:pPr eaLnBrk="1" hangingPunct="1"/>
            <a:r>
              <a:rPr lang="en-US" dirty="0" smtClean="0"/>
              <a:t>You will learn some of the tricks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Attack Lab</a:t>
            </a:r>
          </a:p>
          <a:p>
            <a:pPr lvl="1" eaLnBrk="1" hangingPunct="1"/>
            <a:r>
              <a:rPr lang="en-US" dirty="0" smtClean="0"/>
              <a:t>Hopefully to convince you to never leave such holes in your programs!!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ight Arrow 4">
            <a:hlinkClick r:id="rId3" action="ppaction://hlinkpres?slideindex=1&amp;slidetitle="/>
          </p:cNvPr>
          <p:cNvSpPr/>
          <p:nvPr/>
        </p:nvSpPr>
        <p:spPr bwMode="auto">
          <a:xfrm>
            <a:off x="7620000" y="4191000"/>
            <a:ext cx="838200" cy="8382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72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Example: the original Internet worm (1988)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Exploited a few vulnerabilities to spread</a:t>
            </a:r>
          </a:p>
          <a:p>
            <a:pPr lvl="1" eaLnBrk="1" hangingPunct="1"/>
            <a:r>
              <a:rPr lang="en-US" dirty="0" smtClean="0"/>
              <a:t>Early versions of the finger server (</a:t>
            </a:r>
            <a:r>
              <a:rPr lang="en-US" sz="2100" b="1" dirty="0" err="1">
                <a:latin typeface="Courier New" pitchFamily="49" charset="0"/>
              </a:rPr>
              <a:t>fingerd</a:t>
            </a:r>
            <a:r>
              <a:rPr lang="en-US" dirty="0" smtClean="0"/>
              <a:t>) used </a:t>
            </a:r>
            <a:r>
              <a:rPr lang="en-US" b="1" dirty="0" smtClean="0">
                <a:latin typeface="Courier New" pitchFamily="49" charset="0"/>
              </a:rPr>
              <a:t>gets()</a:t>
            </a:r>
            <a:r>
              <a:rPr lang="en-US" b="1" dirty="0" smtClean="0"/>
              <a:t> </a:t>
            </a:r>
            <a:r>
              <a:rPr lang="en-US" dirty="0" smtClean="0"/>
              <a:t>to read the argument sent by the client:</a:t>
            </a:r>
          </a:p>
          <a:p>
            <a:pPr lvl="2" eaLnBrk="1" hangingPunct="1"/>
            <a:r>
              <a:rPr lang="en-US" b="1" dirty="0" smtClean="0">
                <a:latin typeface="Courier New" pitchFamily="49" charset="0"/>
              </a:rPr>
              <a:t>finger </a:t>
            </a:r>
            <a:r>
              <a:rPr lang="en-US" b="1" dirty="0" err="1" smtClean="0">
                <a:latin typeface="Courier New" pitchFamily="49" charset="0"/>
              </a:rPr>
              <a:t>droh@cs.cmu.edu</a:t>
            </a:r>
            <a:endParaRPr lang="en-US" b="1" dirty="0" smtClean="0">
              <a:latin typeface="Courier New" pitchFamily="49" charset="0"/>
            </a:endParaRPr>
          </a:p>
          <a:p>
            <a:pPr lvl="1" eaLnBrk="1" hangingPunct="1"/>
            <a:r>
              <a:rPr lang="en-US" dirty="0" smtClean="0"/>
              <a:t>Worm attacked </a:t>
            </a:r>
            <a:r>
              <a:rPr lang="en-US" sz="2100" b="1" dirty="0" err="1">
                <a:latin typeface="Courier New" pitchFamily="49" charset="0"/>
              </a:rPr>
              <a:t>fingerd</a:t>
            </a:r>
            <a:r>
              <a:rPr lang="en-US" dirty="0" smtClean="0"/>
              <a:t> server by sending phony argument:</a:t>
            </a:r>
          </a:p>
          <a:p>
            <a:pPr lvl="2" eaLnBrk="1" hangingPunct="1"/>
            <a:r>
              <a:rPr lang="en-US" sz="1900" b="1" dirty="0" smtClean="0">
                <a:latin typeface="Courier New" pitchFamily="49" charset="0"/>
              </a:rPr>
              <a:t>finger</a:t>
            </a:r>
            <a:r>
              <a:rPr lang="en-US" sz="1900" b="1" i="1" dirty="0" smtClean="0">
                <a:latin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</a:rPr>
              <a:t>"</a:t>
            </a:r>
            <a:r>
              <a:rPr lang="en-US" sz="1900" b="1" i="1" dirty="0" smtClean="0">
                <a:latin typeface="Courier New" pitchFamily="49" charset="0"/>
              </a:rPr>
              <a:t>exploit-code  padding  new-return-address</a:t>
            </a:r>
            <a:r>
              <a:rPr lang="en-US" sz="1900" b="1" dirty="0" smtClean="0">
                <a:latin typeface="Courier New" pitchFamily="49" charset="0"/>
              </a:rPr>
              <a:t>"</a:t>
            </a:r>
          </a:p>
          <a:p>
            <a:pPr lvl="2" eaLnBrk="1" hangingPunct="1"/>
            <a:r>
              <a:rPr lang="en-US" dirty="0" smtClean="0"/>
              <a:t>exploit code: executed a root shell on the victim machine with a direct TCP connection to the attacker.</a:t>
            </a:r>
          </a:p>
          <a:p>
            <a:pPr eaLnBrk="1" hangingPunct="1"/>
            <a:r>
              <a:rPr lang="en-US" dirty="0" smtClean="0"/>
              <a:t>Once on a machine, scanned for other machines to attack</a:t>
            </a:r>
          </a:p>
          <a:p>
            <a:pPr lvl="1" eaLnBrk="1" hangingPunct="1"/>
            <a:r>
              <a:rPr lang="en-US" dirty="0"/>
              <a:t>i</a:t>
            </a:r>
            <a:r>
              <a:rPr lang="en-US" dirty="0" smtClean="0"/>
              <a:t>nvaded ~6000 computers in hours (10% of the Internet </a:t>
            </a:r>
            <a:r>
              <a:rPr lang="en-US" dirty="0" smtClean="0">
                <a:sym typeface="Wingdings"/>
              </a:rPr>
              <a:t> )</a:t>
            </a:r>
          </a:p>
          <a:p>
            <a:pPr lvl="2" eaLnBrk="1" hangingPunct="1"/>
            <a:r>
              <a:rPr lang="en-US" dirty="0">
                <a:sym typeface="Wingdings"/>
              </a:rPr>
              <a:t>s</a:t>
            </a:r>
            <a:r>
              <a:rPr lang="en-US" dirty="0" smtClean="0">
                <a:sym typeface="Wingdings"/>
              </a:rPr>
              <a:t>ee June 1989 article in </a:t>
            </a:r>
            <a:r>
              <a:rPr lang="en-US" i="1" dirty="0" smtClean="0">
                <a:sym typeface="Wingdings"/>
              </a:rPr>
              <a:t>Comm. of the ACM</a:t>
            </a:r>
            <a:endParaRPr lang="en-US" i="1" dirty="0" smtClean="0"/>
          </a:p>
          <a:p>
            <a:pPr lvl="1" eaLnBrk="1" hangingPunct="1"/>
            <a:r>
              <a:rPr lang="en-US" dirty="0"/>
              <a:t>t</a:t>
            </a:r>
            <a:r>
              <a:rPr lang="en-US" dirty="0" smtClean="0"/>
              <a:t>he young author of the worm was prosecuted…</a:t>
            </a:r>
          </a:p>
          <a:p>
            <a:pPr lvl="1" eaLnBrk="1" hangingPunct="1"/>
            <a:r>
              <a:rPr lang="en-US" dirty="0" smtClean="0"/>
              <a:t>and CERT was formed… still homed at CMU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84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Example 2: IM War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7388" cy="2819400"/>
          </a:xfrm>
        </p:spPr>
        <p:txBody>
          <a:bodyPr/>
          <a:lstStyle/>
          <a:p>
            <a:pPr eaLnBrk="1" hangingPunct="1"/>
            <a:r>
              <a:rPr lang="en-US" dirty="0" smtClean="0"/>
              <a:t>July, 1999</a:t>
            </a:r>
          </a:p>
          <a:p>
            <a:pPr lvl="1" eaLnBrk="1" hangingPunct="1"/>
            <a:r>
              <a:rPr lang="en-US" dirty="0" smtClean="0"/>
              <a:t>Microsoft launches MSN Messenger (instant messaging system).</a:t>
            </a:r>
          </a:p>
          <a:p>
            <a:pPr lvl="1" eaLnBrk="1" hangingPunct="1"/>
            <a:r>
              <a:rPr lang="en-US" dirty="0" smtClean="0"/>
              <a:t>Messenger clients can access popular AOL Instant Messaging Service (AIM) servers</a:t>
            </a:r>
          </a:p>
          <a:p>
            <a:pPr eaLnBrk="1" hangingPunct="1"/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56356" name="Oval 4"/>
          <p:cNvSpPr>
            <a:spLocks noChangeArrowheads="1"/>
          </p:cNvSpPr>
          <p:nvPr/>
        </p:nvSpPr>
        <p:spPr bwMode="auto">
          <a:xfrm>
            <a:off x="5443537" y="4364037"/>
            <a:ext cx="1095375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server</a:t>
            </a:r>
          </a:p>
        </p:txBody>
      </p:sp>
      <p:sp>
        <p:nvSpPr>
          <p:cNvPr id="356357" name="Oval 5"/>
          <p:cNvSpPr>
            <a:spLocks noChangeArrowheads="1"/>
          </p:cNvSpPr>
          <p:nvPr/>
        </p:nvSpPr>
        <p:spPr bwMode="auto">
          <a:xfrm>
            <a:off x="4437062" y="3357562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4503737" y="5414962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3767137" y="4364037"/>
            <a:ext cx="998538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client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1981200" y="4364037"/>
            <a:ext cx="1095375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server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3089275" y="4805362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4767262" y="4805362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5341937" y="4103687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rot="5400000">
            <a:off x="5337175" y="5148262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26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6868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IM War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7388" cy="5454650"/>
          </a:xfrm>
        </p:spPr>
        <p:txBody>
          <a:bodyPr/>
          <a:lstStyle/>
          <a:p>
            <a:pPr eaLnBrk="1" hangingPunct="1"/>
            <a:r>
              <a:rPr lang="en-US" dirty="0" smtClean="0"/>
              <a:t>August 1999</a:t>
            </a:r>
          </a:p>
          <a:p>
            <a:pPr lvl="1" eaLnBrk="1" hangingPunct="1"/>
            <a:r>
              <a:rPr lang="en-US" dirty="0" smtClean="0"/>
              <a:t>Mysteriously, Messenger clients can no longer access AIM servers</a:t>
            </a:r>
          </a:p>
          <a:p>
            <a:pPr lvl="1" eaLnBrk="1" hangingPunct="1"/>
            <a:r>
              <a:rPr lang="en-US" dirty="0" smtClean="0"/>
              <a:t>Microsoft and AOL begin the IM war:</a:t>
            </a:r>
          </a:p>
          <a:p>
            <a:pPr lvl="2" eaLnBrk="1" hangingPunct="1"/>
            <a:r>
              <a:rPr lang="en-US" dirty="0" smtClean="0"/>
              <a:t>AOL changes server to disallow Messenger clients</a:t>
            </a:r>
          </a:p>
          <a:p>
            <a:pPr lvl="2" eaLnBrk="1" hangingPunct="1"/>
            <a:r>
              <a:rPr lang="en-US" dirty="0" smtClean="0"/>
              <a:t>Microsoft makes changes to clients to defeat AOL changes</a:t>
            </a:r>
          </a:p>
          <a:p>
            <a:pPr lvl="2" eaLnBrk="1" hangingPunct="1"/>
            <a:r>
              <a:rPr lang="en-US" dirty="0" smtClean="0"/>
              <a:t>At least 13 such skirmishes</a:t>
            </a:r>
          </a:p>
          <a:p>
            <a:pPr lvl="1" eaLnBrk="1" hangingPunct="1"/>
            <a:r>
              <a:rPr lang="en-US" dirty="0" smtClean="0"/>
              <a:t>What was really happening?</a:t>
            </a:r>
          </a:p>
          <a:p>
            <a:pPr lvl="2" eaLnBrk="1" hangingPunct="1"/>
            <a:r>
              <a:rPr lang="en-US" dirty="0" smtClean="0"/>
              <a:t>AOL had discovered a buffer </a:t>
            </a:r>
            <a:r>
              <a:rPr lang="en-US" dirty="0"/>
              <a:t>overflow bug in </a:t>
            </a:r>
            <a:r>
              <a:rPr lang="en-US" dirty="0" smtClean="0"/>
              <a:t>their own AIM </a:t>
            </a:r>
            <a:r>
              <a:rPr lang="en-US" dirty="0"/>
              <a:t>clients</a:t>
            </a:r>
          </a:p>
          <a:p>
            <a:pPr lvl="2" eaLnBrk="1" hangingPunct="1"/>
            <a:r>
              <a:rPr lang="en-US" dirty="0" smtClean="0"/>
              <a:t>They exploited it to detect and block Microsoft: the exploit code returned a </a:t>
            </a:r>
            <a:r>
              <a:rPr lang="en-US" dirty="0"/>
              <a:t>4-byte signature (the bytes at some location in the AIM client) to </a:t>
            </a:r>
            <a:r>
              <a:rPr lang="en-US" dirty="0" smtClean="0"/>
              <a:t>server</a:t>
            </a:r>
            <a:endParaRPr lang="en-US" dirty="0"/>
          </a:p>
          <a:p>
            <a:pPr lvl="2" eaLnBrk="1" hangingPunct="1"/>
            <a:r>
              <a:rPr lang="en-US" dirty="0"/>
              <a:t>When Microsoft changed code to match signature, AOL changed signature </a:t>
            </a:r>
            <a:r>
              <a:rPr lang="en-US" dirty="0" smtClean="0"/>
              <a:t>location</a:t>
            </a:r>
            <a:endParaRPr lang="en-US" dirty="0"/>
          </a:p>
          <a:p>
            <a:pPr lvl="2" eaLnBrk="1" hangingPunct="1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79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991600" cy="5486400"/>
          </a:xfrm>
        </p:spPr>
        <p:txBody>
          <a:bodyPr/>
          <a:lstStyle/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Date: Wed, 11 Aug 1999 11:30:57 -0700 (PDT)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From: Phil Bucking &lt;philbucking@yahoo.com&gt;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Subject: AOL exploiting buffer overrun bug in their own software!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To: rms@pharlap.com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dirty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Mr. Smith,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dirty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I am writing you because I have discovered something that I think you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might find interesting because you are an Internet security expert with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experience in this area. I have also tried to contact AOL but received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no response.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dirty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I am a developer who has been working on a revolutionary new instant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messaging client that should be released later this year.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It appears that the AIM client has a buffer overrun bug. By itself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this might not be the end of the world, as MS surely has had its share.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But AOL is now *exploiting their own buffer overrun bug* to help in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its efforts to block MS Instant Messenger.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....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Since you have significant credibility with the press I hope that you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can use this information to help inform people that behind AOL's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friendly exterior they are nefariously compromising peoples' security.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dirty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Sincerely,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Phil Bucking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Founder, Bucking Consulting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dirty="0" smtClean="0">
                <a:latin typeface="Courier New" pitchFamily="49" charset="0"/>
              </a:rPr>
              <a:t>philbucking@yahoo.com</a:t>
            </a: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4114800" y="5429250"/>
            <a:ext cx="4419600" cy="1200150"/>
          </a:xfrm>
          <a:prstGeom prst="rect">
            <a:avLst/>
          </a:prstGeom>
          <a:solidFill>
            <a:srgbClr val="D4D4F4"/>
          </a:solidFill>
          <a:ln w="25400">
            <a:solidFill>
              <a:srgbClr val="7979DD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It was later determined that this email originated from within Microsoft!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47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Aside: Worms and Viruses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Worm: A program that</a:t>
            </a:r>
          </a:p>
          <a:p>
            <a:pPr lvl="1" eaLnBrk="1" hangingPunct="1"/>
            <a:r>
              <a:rPr lang="en-US" dirty="0" smtClean="0"/>
              <a:t>Can run by itself</a:t>
            </a:r>
          </a:p>
          <a:p>
            <a:pPr lvl="1" eaLnBrk="1" hangingPunct="1"/>
            <a:r>
              <a:rPr lang="en-US" dirty="0" smtClean="0"/>
              <a:t>Can propagate a fully working version of itself to other computers</a:t>
            </a:r>
          </a:p>
          <a:p>
            <a:pPr lvl="2"/>
            <a:endParaRPr lang="en-US" dirty="0" smtClean="0"/>
          </a:p>
          <a:p>
            <a:pPr eaLnBrk="1" hangingPunct="1"/>
            <a:r>
              <a:rPr lang="en-US" dirty="0" smtClean="0"/>
              <a:t>Virus: Code that</a:t>
            </a:r>
          </a:p>
          <a:p>
            <a:pPr lvl="1" eaLnBrk="1" hangingPunct="1"/>
            <a:r>
              <a:rPr lang="en-US" dirty="0" smtClean="0"/>
              <a:t>Adds itself to other programs</a:t>
            </a:r>
          </a:p>
          <a:p>
            <a:pPr lvl="1" eaLnBrk="1" hangingPunct="1"/>
            <a:r>
              <a:rPr lang="en-US" dirty="0" smtClean="0"/>
              <a:t>Does not run independently</a:t>
            </a:r>
          </a:p>
          <a:p>
            <a:pPr lvl="2"/>
            <a:endParaRPr lang="en-US" dirty="0" smtClean="0"/>
          </a:p>
          <a:p>
            <a:pPr eaLnBrk="1" hangingPunct="1"/>
            <a:r>
              <a:rPr lang="en-US" dirty="0" smtClean="0"/>
              <a:t>Both are (usually) designed to spread among computers and to wreak havoc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3657600"/>
            <a:ext cx="3138873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Ken Thompson, 1984 Turing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Award Lecture, “Reflections on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Trusting Trust,” CACM, August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1984, pp. 761-763</a:t>
            </a:r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498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OK, what to do about buffer overflow attacks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Avoid overflow vulnerabilities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 smtClean="0"/>
              <a:t>Employ system-level protections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 smtClean="0"/>
              <a:t>Have compiler use “stack canaries”</a:t>
            </a:r>
          </a:p>
          <a:p>
            <a:pPr lvl="2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Lets talk about each…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776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457200"/>
            <a:ext cx="86582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1. Avoid Overflow Vulnerabilities in Code (!)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4038600"/>
            <a:ext cx="8091487" cy="24828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5000"/>
              </a:lnSpc>
            </a:pPr>
            <a:r>
              <a:rPr lang="en-US" dirty="0" smtClean="0"/>
              <a:t>For example, use library routines that limit string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 smtClean="0">
                <a:latin typeface="Courier New" pitchFamily="49" charset="0"/>
              </a:rPr>
              <a:t>fgets</a:t>
            </a:r>
            <a:r>
              <a:rPr lang="en-US" dirty="0" smtClean="0"/>
              <a:t> instead of </a:t>
            </a:r>
            <a:r>
              <a:rPr lang="en-US" b="1" dirty="0" smtClean="0">
                <a:latin typeface="Courier New" pitchFamily="49" charset="0"/>
              </a:rPr>
              <a:t>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 smtClean="0"/>
              <a:t> instead of </a:t>
            </a:r>
            <a:r>
              <a:rPr lang="en-US" b="1" dirty="0" err="1" smtClean="0">
                <a:latin typeface="Courier New" pitchFamily="49" charset="0"/>
              </a:rPr>
              <a:t>strcpy</a:t>
            </a:r>
            <a:endParaRPr lang="en-US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Don’t use </a:t>
            </a:r>
            <a:r>
              <a:rPr lang="en-US" b="1" dirty="0" err="1" smtClean="0">
                <a:latin typeface="Courier New" pitchFamily="49" charset="0"/>
              </a:rPr>
              <a:t>scanf</a:t>
            </a:r>
            <a:r>
              <a:rPr lang="en-US" dirty="0" smtClean="0"/>
              <a:t> with </a:t>
            </a:r>
            <a:r>
              <a:rPr lang="en-US" b="1" dirty="0" smtClean="0">
                <a:latin typeface="Courier New" pitchFamily="49" charset="0"/>
              </a:rPr>
              <a:t>%s</a:t>
            </a:r>
            <a:r>
              <a:rPr lang="en-US" dirty="0" smtClean="0"/>
              <a:t> conversion specification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 smtClean="0"/>
              <a:t>Use </a:t>
            </a:r>
            <a:r>
              <a:rPr lang="en-US" b="1" dirty="0" err="1" smtClean="0">
                <a:latin typeface="Courier New" pitchFamily="49" charset="0"/>
              </a:rPr>
              <a:t>fgets</a:t>
            </a:r>
            <a:r>
              <a:rPr lang="en-US" dirty="0" smtClean="0"/>
              <a:t> to read the string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 smtClean="0"/>
              <a:t>Or use </a:t>
            </a:r>
            <a:r>
              <a:rPr lang="en-US" b="1" dirty="0" smtClean="0">
                <a:latin typeface="Courier New" pitchFamily="49" charset="0"/>
              </a:rPr>
              <a:t>%ns</a:t>
            </a:r>
            <a:r>
              <a:rPr lang="en-US" b="1" dirty="0" smtClean="0"/>
              <a:t>  </a:t>
            </a:r>
            <a:r>
              <a:rPr lang="en-US" dirty="0" smtClean="0"/>
              <a:t>where </a:t>
            </a:r>
            <a:r>
              <a:rPr lang="en-US" b="1" dirty="0" smtClean="0">
                <a:latin typeface="Courier New" pitchFamily="49" charset="0"/>
              </a:rPr>
              <a:t>n</a:t>
            </a:r>
            <a:r>
              <a:rPr lang="en-US" dirty="0" smtClean="0"/>
              <a:t> is a suitable integer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09600" y="1447800"/>
            <a:ext cx="5943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fgets(buf, 4, stdin);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63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4433887" cy="3947007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Randomized stack offsets</a:t>
            </a:r>
          </a:p>
          <a:p>
            <a:pPr lvl="1" eaLnBrk="1" hangingPunct="1"/>
            <a:r>
              <a:rPr lang="en-US" dirty="0" smtClean="0"/>
              <a:t>At start of program, allocate random amount of space on stack</a:t>
            </a:r>
          </a:p>
          <a:p>
            <a:pPr lvl="1" eaLnBrk="1" hangingPunct="1"/>
            <a:r>
              <a:rPr lang="en-US" dirty="0" smtClean="0"/>
              <a:t>Shifts stack addresses for entire program</a:t>
            </a:r>
          </a:p>
          <a:p>
            <a:pPr lvl="1" eaLnBrk="1" hangingPunct="1"/>
            <a:r>
              <a:rPr lang="en-US" dirty="0" smtClean="0"/>
              <a:t>Makes it difficult for hacker to predict beginning of inserted code</a:t>
            </a:r>
          </a:p>
          <a:p>
            <a:pPr lvl="1" eaLnBrk="1" hangingPunct="1"/>
            <a:r>
              <a:rPr lang="en-US" dirty="0" smtClean="0"/>
              <a:t>E.g.: 5 executions of memory allocation code</a:t>
            </a:r>
          </a:p>
          <a:p>
            <a:pPr lvl="1" eaLnBrk="1" hangingPunct="1"/>
            <a:endParaRPr lang="en-US" dirty="0"/>
          </a:p>
          <a:p>
            <a:pPr lvl="2" eaLnBrk="1" hangingPunct="1"/>
            <a:r>
              <a:rPr lang="en-US" dirty="0" smtClean="0"/>
              <a:t>Stack repositioned each time program executes</a:t>
            </a:r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571387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Worksheet" r:id="rId4" imgW="31750000" imgH="25400" progId="Excel.Sheet.12">
                  <p:embed/>
                </p:oleObj>
              </mc:Choice>
              <mc:Fallback>
                <p:oleObj name="Worksheet" r:id="rId4" imgW="31750000" imgH="25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12081"/>
              </p:ext>
            </p:extLst>
          </p:nvPr>
        </p:nvGraphicFramePr>
        <p:xfrm>
          <a:off x="357188" y="5654675"/>
          <a:ext cx="656272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Worksheet" r:id="rId6" imgW="6562709" imgH="209486" progId="Excel.Sheet.12">
                  <p:embed/>
                </p:oleObj>
              </mc:Choice>
              <mc:Fallback>
                <p:oleObj name="Worksheet" r:id="rId6" imgW="6562709" imgH="20948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7188" y="5654675"/>
                        <a:ext cx="6562725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5979949" y="1328738"/>
            <a:ext cx="2688595" cy="4949546"/>
            <a:chOff x="5979949" y="1328738"/>
            <a:chExt cx="2688595" cy="4949546"/>
          </a:xfrm>
        </p:grpSpPr>
        <p:sp>
          <p:nvSpPr>
            <p:cNvPr id="53" name="Rectangle 4"/>
            <p:cNvSpPr>
              <a:spLocks/>
            </p:cNvSpPr>
            <p:nvPr/>
          </p:nvSpPr>
          <p:spPr bwMode="auto"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Calibri Bold" charset="0"/>
                  <a:cs typeface="Courier New"/>
                  <a:sym typeface="Calibri Bold" charset="0"/>
                </a:rPr>
                <a:t>main</a:t>
              </a:r>
              <a:endParaRPr kumimoji="0" lang="en-US" sz="1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alibri Bold" charset="0"/>
                <a:cs typeface="Courier New"/>
                <a:sym typeface="Calibri Bold" charset="0"/>
              </a:endParaRPr>
            </a:p>
          </p:txBody>
        </p:sp>
        <p:sp>
          <p:nvSpPr>
            <p:cNvPr id="54" name="Rectangle 5"/>
            <p:cNvSpPr>
              <a:spLocks/>
            </p:cNvSpPr>
            <p:nvPr/>
          </p:nvSpPr>
          <p:spPr bwMode="auto">
            <a:xfrm>
              <a:off x="7398544" y="3690938"/>
              <a:ext cx="1270000" cy="9572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Application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 smtClean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5" name="Rectangle 7"/>
            <p:cNvSpPr>
              <a:spLocks/>
            </p:cNvSpPr>
            <p:nvPr/>
          </p:nvSpPr>
          <p:spPr bwMode="auto"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9"/>
            <p:cNvSpPr>
              <a:spLocks/>
            </p:cNvSpPr>
            <p:nvPr/>
          </p:nvSpPr>
          <p:spPr bwMode="auto"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7" name="Rectangle 10"/>
            <p:cNvSpPr>
              <a:spLocks/>
            </p:cNvSpPr>
            <p:nvPr/>
          </p:nvSpPr>
          <p:spPr bwMode="auto">
            <a:xfrm>
              <a:off x="5979949" y="2243138"/>
              <a:ext cx="1002591" cy="63094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Random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 smtClean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allocation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8" name="AutoShape 11"/>
            <p:cNvSpPr>
              <a:spLocks/>
            </p:cNvSpPr>
            <p:nvPr/>
          </p:nvSpPr>
          <p:spPr bwMode="auto">
            <a:xfrm>
              <a:off x="7150767" y="1704917"/>
              <a:ext cx="228600" cy="1681221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10"/>
            <p:cNvSpPr>
              <a:spLocks/>
            </p:cNvSpPr>
            <p:nvPr/>
          </p:nvSpPr>
          <p:spPr bwMode="auto">
            <a:xfrm>
              <a:off x="6107341" y="1328738"/>
              <a:ext cx="1062603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base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7398544" y="4638842"/>
              <a:ext cx="1270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 smtClean="0">
                  <a:latin typeface="Calibri" pitchFamily="34" charset="0"/>
                  <a:cs typeface="+mn-cs"/>
                </a:rPr>
                <a:t>B?</a:t>
              </a: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6561519" y="5908952"/>
              <a:ext cx="42102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 eaLnBrk="0" hangingPunct="0"/>
              <a:r>
                <a:rPr lang="en-US" sz="1800" dirty="0" smtClean="0">
                  <a:latin typeface="Calibri" pitchFamily="34" charset="0"/>
                </a:rPr>
                <a:t>B?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6982540" y="60960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7398544" y="5535098"/>
              <a:ext cx="12700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7398544" y="5016392"/>
              <a:ext cx="1270000" cy="5187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58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4052887" cy="5224462"/>
          </a:xfrm>
        </p:spPr>
        <p:txBody>
          <a:bodyPr/>
          <a:lstStyle/>
          <a:p>
            <a:pPr eaLnBrk="1" hangingPunct="1"/>
            <a:r>
              <a:rPr lang="en-US" dirty="0" err="1" smtClean="0"/>
              <a:t>Nonexecutable</a:t>
            </a:r>
            <a:r>
              <a:rPr lang="en-US" dirty="0" smtClean="0"/>
              <a:t> code segments</a:t>
            </a:r>
          </a:p>
          <a:p>
            <a:pPr lvl="1" eaLnBrk="1" hangingPunct="1"/>
            <a:r>
              <a:rPr lang="en-US" dirty="0" smtClean="0"/>
              <a:t>In traditional x86, can mark region of memory as either “read-only” or “writeable”</a:t>
            </a:r>
          </a:p>
          <a:p>
            <a:pPr lvl="2" eaLnBrk="1" hangingPunct="1"/>
            <a:r>
              <a:rPr lang="en-US" dirty="0" smtClean="0"/>
              <a:t>Can execute anything readable</a:t>
            </a:r>
          </a:p>
          <a:p>
            <a:pPr lvl="1" eaLnBrk="1" hangingPunct="1"/>
            <a:r>
              <a:rPr lang="en-US" dirty="0" smtClean="0"/>
              <a:t>X86-64 added  explicit “execute” permission</a:t>
            </a:r>
          </a:p>
          <a:p>
            <a:pPr lvl="1" eaLnBrk="1" hangingPunct="1"/>
            <a:r>
              <a:rPr lang="en-US" dirty="0" smtClean="0"/>
              <a:t>Stack marked as non-executable</a:t>
            </a:r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562802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Worksheet" r:id="rId4" imgW="31750000" imgH="25400" progId="Excel.Sheet.12">
                  <p:embed/>
                </p:oleObj>
              </mc:Choice>
              <mc:Fallback>
                <p:oleObj name="Worksheet" r:id="rId4" imgW="31750000" imgH="25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Stack after call to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urier New" pitchFamily="49" charset="0"/>
                </a:rPr>
                <a:t>P</a:t>
              </a:r>
              <a:r>
                <a:rPr lang="en-US" sz="1800" b="0" dirty="0" smtClean="0">
                  <a:latin typeface="Courier New" pitchFamily="49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urier New" pitchFamily="49" charset="0"/>
                </a:rPr>
                <a:t>Q</a:t>
              </a:r>
              <a:r>
                <a:rPr lang="en-US" sz="1800" b="0" dirty="0" smtClean="0">
                  <a:latin typeface="Calibri" pitchFamily="34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B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sz="1800" b="0">
                  <a:latin typeface="Calibri" pitchFamily="34" charset="0"/>
                </a:rPr>
                <a:t>by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28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29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 flipV="1">
            <a:off x="4419600" y="4665663"/>
            <a:ext cx="1308100" cy="127793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264144" y="5943600"/>
            <a:ext cx="411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latin typeface="Calibri" pitchFamily="34" charset="0"/>
              </a:rPr>
              <a:t>Any attempt to execute this code will fail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83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x86-64 Linux Memory Layout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Runtime stack (8MB limit)</a:t>
            </a:r>
          </a:p>
          <a:p>
            <a:pPr lvl="1"/>
            <a:r>
              <a:rPr lang="en-US" dirty="0" smtClean="0"/>
              <a:t>E. </a:t>
            </a:r>
            <a:r>
              <a:rPr lang="en-US" dirty="0" err="1" smtClean="0"/>
              <a:t>g</a:t>
            </a:r>
            <a:r>
              <a:rPr lang="en-US" dirty="0" smtClean="0"/>
              <a:t>., local variables</a:t>
            </a:r>
          </a:p>
          <a:p>
            <a:r>
              <a:rPr lang="en-US" dirty="0" smtClean="0"/>
              <a:t>Heap</a:t>
            </a:r>
          </a:p>
          <a:p>
            <a:pPr lvl="1"/>
            <a:r>
              <a:rPr lang="en-US" dirty="0" smtClean="0"/>
              <a:t>Dynamically allocated as needed</a:t>
            </a:r>
          </a:p>
          <a:p>
            <a:pPr lvl="1"/>
            <a:r>
              <a:rPr lang="en-US" dirty="0" smtClean="0"/>
              <a:t>When call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new()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Statically allocated data</a:t>
            </a:r>
          </a:p>
          <a:p>
            <a:pPr lvl="1"/>
            <a:r>
              <a:rPr lang="en-US" dirty="0" smtClean="0"/>
              <a:t>E.g., global </a:t>
            </a:r>
            <a:r>
              <a:rPr lang="en-US" dirty="0" err="1" smtClean="0"/>
              <a:t>vars</a:t>
            </a:r>
            <a:r>
              <a:rPr lang="en-US" dirty="0" smtClean="0"/>
              <a:t>, </a:t>
            </a:r>
            <a:r>
              <a:rPr lang="en-US" b="1" dirty="0" smtClean="0">
                <a:latin typeface="Courier New"/>
                <a:cs typeface="Courier New"/>
              </a:rPr>
              <a:t>static</a:t>
            </a:r>
            <a:r>
              <a:rPr lang="en-US" dirty="0" smtClean="0"/>
              <a:t> </a:t>
            </a:r>
            <a:r>
              <a:rPr lang="en-US" dirty="0" err="1" smtClean="0"/>
              <a:t>vars</a:t>
            </a:r>
            <a:r>
              <a:rPr lang="en-US" dirty="0" smtClean="0"/>
              <a:t>, string constants</a:t>
            </a:r>
          </a:p>
          <a:p>
            <a:r>
              <a:rPr lang="en-US" dirty="0" smtClean="0"/>
              <a:t>Text  / Shared Libraries</a:t>
            </a:r>
          </a:p>
          <a:p>
            <a:pPr lvl="1"/>
            <a:r>
              <a:rPr lang="en-US" dirty="0" smtClean="0"/>
              <a:t>Executable machine instructions</a:t>
            </a:r>
          </a:p>
          <a:p>
            <a:pPr lvl="1"/>
            <a:r>
              <a:rPr lang="en-US" dirty="0" smtClean="0"/>
              <a:t>Read-only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2950402" y="6169580"/>
            <a:ext cx="21336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800" b="0" dirty="0" smtClean="0">
                <a:latin typeface="Calibri" pitchFamily="34" charset="0"/>
              </a:rPr>
              <a:t>Hex Address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4456982" y="914400"/>
            <a:ext cx="24010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urier New" pitchFamily="49" charset="0"/>
              </a:rPr>
              <a:t>00007FFFFFFFFFFF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0246" name="Text Box 19"/>
          <p:cNvSpPr txBox="1">
            <a:spLocks noChangeArrowheads="1"/>
          </p:cNvSpPr>
          <p:nvPr/>
        </p:nvSpPr>
        <p:spPr bwMode="auto">
          <a:xfrm>
            <a:off x="5842202" y="6412468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urier New" pitchFamily="49" charset="0"/>
              </a:rPr>
              <a:t>000000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6858000" y="104195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6858000" y="104775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10252" name="Text Box 27"/>
          <p:cNvSpPr txBox="1">
            <a:spLocks noChangeArrowheads="1"/>
          </p:cNvSpPr>
          <p:nvPr/>
        </p:nvSpPr>
        <p:spPr bwMode="auto">
          <a:xfrm>
            <a:off x="5842202" y="616958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urier New" pitchFamily="49" charset="0"/>
              </a:rPr>
              <a:t>400000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0253" name="Line 34"/>
          <p:cNvSpPr>
            <a:spLocks noChangeShapeType="1"/>
          </p:cNvSpPr>
          <p:nvPr/>
        </p:nvSpPr>
        <p:spPr bwMode="auto">
          <a:xfrm>
            <a:off x="7581900" y="142875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254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6" name="Right Arrow 15"/>
          <p:cNvSpPr/>
          <p:nvPr/>
        </p:nvSpPr>
        <p:spPr bwMode="auto">
          <a:xfrm>
            <a:off x="5181600" y="6115605"/>
            <a:ext cx="609600" cy="457200"/>
          </a:xfrm>
          <a:prstGeom prst="rightArrow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858000" y="218916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57" name="AutoShape 16"/>
          <p:cNvSpPr>
            <a:spLocks/>
          </p:cNvSpPr>
          <p:nvPr/>
        </p:nvSpPr>
        <p:spPr bwMode="auto">
          <a:xfrm rot="10800000">
            <a:off x="8364538" y="1047750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64563" y="1435100"/>
            <a:ext cx="6334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8MB</a:t>
            </a: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6858000" y="3733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Libraries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50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3. Stack Canaries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7939087" cy="5224462"/>
          </a:xfrm>
        </p:spPr>
        <p:txBody>
          <a:bodyPr/>
          <a:lstStyle/>
          <a:p>
            <a:pPr eaLnBrk="1" hangingPunct="1"/>
            <a:r>
              <a:rPr lang="en-US" dirty="0" smtClean="0"/>
              <a:t>Idea</a:t>
            </a:r>
          </a:p>
          <a:p>
            <a:pPr lvl="1" eaLnBrk="1" hangingPunct="1"/>
            <a:r>
              <a:rPr lang="en-US" dirty="0" smtClean="0"/>
              <a:t>Place special value (“canary”) on stack just beyond buffer</a:t>
            </a:r>
          </a:p>
          <a:p>
            <a:pPr lvl="1" eaLnBrk="1" hangingPunct="1"/>
            <a:r>
              <a:rPr lang="en-US" dirty="0" smtClean="0"/>
              <a:t>Check for corruption before exiting function</a:t>
            </a:r>
          </a:p>
          <a:p>
            <a:pPr eaLnBrk="1" hangingPunct="1"/>
            <a:r>
              <a:rPr lang="en-US" dirty="0" smtClean="0"/>
              <a:t>GCC Implementation</a:t>
            </a:r>
          </a:p>
          <a:p>
            <a:pPr lvl="1" eaLnBrk="1" hangingPunct="1"/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-protector</a:t>
            </a:r>
          </a:p>
          <a:p>
            <a:pPr lvl="1" eaLnBrk="1" hangingPunct="1"/>
            <a:r>
              <a:rPr lang="en-US" dirty="0" smtClean="0"/>
              <a:t>Now the default (disabled in older versions of </a:t>
            </a:r>
            <a:r>
              <a:rPr lang="en-US" dirty="0" err="1" smtClean="0"/>
              <a:t>gcc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28800" y="4591050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string: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28800" y="5495925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string: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*** stack smashing detected ***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531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Protected Buffer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92075" y="1676400"/>
            <a:ext cx="8899526" cy="39677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 40072f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sub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400733: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%fs:0x28,%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endParaRPr lang="sk-SK" sz="1800" dirty="0">
              <a:solidFill>
                <a:srgbClr val="FF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40073c: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%rax,0x8(%rsp)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400741: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xor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%eax,%eax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400743: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400746: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callq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4006e0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40074b: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40074e: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callq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400570 &lt;puts@plt&gt;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400753: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0x8(%rsp),%rax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400758: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xor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  400761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je 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400768 &lt;echo+0x39&gt;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400763: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callq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400580 &lt;__stack_chk_fail@plt&gt;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400768: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add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40076c: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retq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075" y="1221363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echo: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03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Setting Up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624432" y="5181600"/>
            <a:ext cx="6183312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%fs:40,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# Get canary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) # Place on stack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 # Erase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.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33400" y="3735101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20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Checking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551303" y="4953000"/>
            <a:ext cx="6473825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normAutofit fontScale="92500"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   # Retrieve from stack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%fs:40,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    # Compare to canary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je	.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L6               # If same, OK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call	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__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stack_chk_fail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# FAIL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.L6: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.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33400" y="3048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33400" y="16002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33400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982663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431925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881188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57200" y="1230313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533400" y="3352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ebx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533400" y="39624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33400" y="3735101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33400" y="4343400"/>
            <a:ext cx="1797050" cy="304800"/>
            <a:chOff x="533400" y="4648200"/>
            <a:chExt cx="1797050" cy="304800"/>
          </a:xfrm>
        </p:grpSpPr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81400" y="3810000"/>
            <a:ext cx="16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Input: </a:t>
            </a:r>
            <a:r>
              <a:rPr lang="en-US" sz="1800" i="1" dirty="0" smtClean="0">
                <a:latin typeface="Calibri" pitchFamily="34" charset="0"/>
              </a:rPr>
              <a:t>0123456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64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Return-Oriented Programming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Challenge (for hackers)</a:t>
            </a:r>
          </a:p>
          <a:p>
            <a:pPr lvl="1"/>
            <a:r>
              <a:rPr lang="en-US" dirty="0" smtClean="0"/>
              <a:t>Stack randomization makes it hard to predict buffer location</a:t>
            </a:r>
          </a:p>
          <a:p>
            <a:pPr lvl="1"/>
            <a:r>
              <a:rPr lang="en-US" dirty="0" smtClean="0"/>
              <a:t>Marking stack non-executable makes it hard to insert binary code</a:t>
            </a:r>
          </a:p>
          <a:p>
            <a:r>
              <a:rPr lang="en-US" dirty="0" smtClean="0"/>
              <a:t>Alternative Strategy</a:t>
            </a:r>
          </a:p>
          <a:p>
            <a:pPr lvl="1"/>
            <a:r>
              <a:rPr lang="en-US" dirty="0" smtClean="0"/>
              <a:t>Use existing code</a:t>
            </a:r>
          </a:p>
          <a:p>
            <a:pPr lvl="2"/>
            <a:r>
              <a:rPr lang="en-US" dirty="0" smtClean="0"/>
              <a:t>E.g., library code from </a:t>
            </a:r>
            <a:r>
              <a:rPr lang="en-US" dirty="0" err="1" smtClean="0"/>
              <a:t>stdlib</a:t>
            </a:r>
            <a:endParaRPr lang="en-US" dirty="0" smtClean="0"/>
          </a:p>
          <a:p>
            <a:pPr lvl="1"/>
            <a:r>
              <a:rPr lang="en-US" dirty="0" smtClean="0"/>
              <a:t>String together fragments to achieve overall desired outcome</a:t>
            </a:r>
          </a:p>
          <a:p>
            <a:pPr lvl="1"/>
            <a:r>
              <a:rPr lang="en-US" i="1" dirty="0" smtClean="0"/>
              <a:t>Does not overcome stack canaries</a:t>
            </a:r>
          </a:p>
          <a:p>
            <a:r>
              <a:rPr lang="en-US" dirty="0" smtClean="0"/>
              <a:t>Construct program from </a:t>
            </a:r>
            <a:r>
              <a:rPr lang="en-US" i="1" dirty="0" smtClean="0"/>
              <a:t>gadgets</a:t>
            </a:r>
            <a:endParaRPr lang="en-US" dirty="0" smtClean="0"/>
          </a:p>
          <a:p>
            <a:pPr lvl="1"/>
            <a:r>
              <a:rPr lang="en-US" dirty="0" smtClean="0"/>
              <a:t>Sequence of instructions ending in </a:t>
            </a:r>
            <a:r>
              <a:rPr lang="en-US" b="1" dirty="0" smtClean="0">
                <a:latin typeface="Courier New"/>
                <a:cs typeface="Courier New"/>
              </a:rPr>
              <a:t>ret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ncoded by single byte </a:t>
            </a:r>
            <a:r>
              <a:rPr lang="en-US" b="1" dirty="0" smtClean="0">
                <a:latin typeface="Courier New"/>
                <a:cs typeface="Courier New"/>
              </a:rPr>
              <a:t>0xc3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Code positions fixed from run to run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Code is executable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7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 Example #1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6875" y="5410199"/>
            <a:ext cx="7896225" cy="923925"/>
          </a:xfrm>
        </p:spPr>
        <p:txBody>
          <a:bodyPr/>
          <a:lstStyle/>
          <a:p>
            <a:r>
              <a:rPr lang="en-US" dirty="0" smtClean="0"/>
              <a:t>Use tail end of existing functions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132087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long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ab_plus_c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(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long a, long b, long c) {    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                                                  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return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a*b + c;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00200" y="3200400"/>
            <a:ext cx="5943600" cy="1708666"/>
            <a:chOff x="1600200" y="3200400"/>
            <a:chExt cx="5943600" cy="17086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00200" y="3200400"/>
              <a:ext cx="5943600" cy="1074653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00000000004004d0 &lt;ab_plus_c&gt;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:</a:t>
              </a:r>
              <a:endParaRPr lang="ro-RO" sz="1600" dirty="0"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4004d0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:  48 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0f af fe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imul %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rsi,%rdi                                         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4004d4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: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48 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8d 04 17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lea (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%rdi,%rdx,1),%rax                                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4004d8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: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c3           retq </a:t>
              </a:r>
              <a:endParaRPr lang="en-US" sz="1600" dirty="0">
                <a:latin typeface="Courier New" pitchFamily="49" charset="0"/>
                <a:ea typeface="MS Mincho" pitchFamily="49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95600" y="3733800"/>
              <a:ext cx="1600200" cy="541253"/>
            </a:xfrm>
            <a:prstGeom prst="rect">
              <a:avLst/>
            </a:prstGeom>
            <a:noFill/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 flipV="1">
              <a:off x="4495800" y="4275053"/>
              <a:ext cx="533400" cy="449347"/>
            </a:xfrm>
            <a:prstGeom prst="straightConnector1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017615" y="453973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rax</a:t>
              </a:r>
              <a:r>
                <a:rPr lang="en-US" sz="1800" dirty="0" smtClean="0">
                  <a:latin typeface="Calibri" pitchFamily="34" charset="0"/>
                </a:rPr>
                <a:t> </a:t>
              </a:r>
              <a:r>
                <a:rPr lang="en-US" sz="1800" dirty="0" smtClean="0">
                  <a:latin typeface="Calibri" pitchFamily="34" charset="0"/>
                  <a:sym typeface="Wingdings"/>
                </a:rPr>
                <a:t> </a:t>
              </a:r>
              <a:r>
                <a:rPr lang="en-US" sz="1800" dirty="0" err="1" smtClean="0">
                  <a:latin typeface="Calibri" pitchFamily="34" charset="0"/>
                  <a:sym typeface="Wingdings"/>
                </a:rPr>
                <a:t>rdi</a:t>
              </a:r>
              <a:r>
                <a:rPr lang="en-US" sz="1800" dirty="0" smtClean="0">
                  <a:latin typeface="Calibri" pitchFamily="34" charset="0"/>
                  <a:sym typeface="Wingdings"/>
                </a:rPr>
                <a:t> + </a:t>
              </a:r>
              <a:r>
                <a:rPr lang="en-US" sz="1800" dirty="0" err="1" smtClean="0">
                  <a:latin typeface="Calibri" pitchFamily="34" charset="0"/>
                  <a:sym typeface="Wingdings"/>
                </a:rPr>
                <a:t>rdx</a:t>
              </a:r>
              <a:endParaRPr lang="en-US" sz="1800" dirty="0" smtClean="0">
                <a:latin typeface="Calibr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Gadget address = </a:t>
            </a:r>
            <a:r>
              <a:rPr lang="en-US" sz="1800" dirty="0" smtClean="0">
                <a:latin typeface="Courier New"/>
                <a:cs typeface="Courier New"/>
              </a:rPr>
              <a:t>0x4004d4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 Example #2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96875" y="5562599"/>
            <a:ext cx="7896225" cy="771525"/>
          </a:xfrm>
        </p:spPr>
        <p:txBody>
          <a:bodyPr/>
          <a:lstStyle/>
          <a:p>
            <a:r>
              <a:rPr lang="en-US" dirty="0" smtClean="0"/>
              <a:t>Repurpose byte codes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(unsigned *p) {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*p = 3347663060u;   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200400"/>
            <a:ext cx="6858000" cy="1074653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&lt;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4004d9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:  c7 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07 d4 48 89 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c7  </a:t>
            </a:r>
            <a:r>
              <a:rPr lang="da-DK" sz="1600" dirty="0" err="1" smtClean="0">
                <a:latin typeface="Courier New" pitchFamily="49" charset="0"/>
                <a:ea typeface="MS Mincho" pitchFamily="49" charset="-128"/>
              </a:rPr>
              <a:t>movl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  $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0xc78948d4,(%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rdi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4004df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:  c3                 </a:t>
            </a:r>
            <a:r>
              <a:rPr lang="da-DK" sz="1600" dirty="0" err="1" smtClean="0">
                <a:latin typeface="Courier New" pitchFamily="49" charset="0"/>
                <a:ea typeface="MS Mincho" pitchFamily="49" charset="-128"/>
              </a:rPr>
              <a:t>retq</a:t>
            </a:r>
            <a:endParaRPr lang="da-DK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3733801"/>
            <a:ext cx="457200" cy="304800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4419600" y="4275053"/>
            <a:ext cx="609600" cy="449348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17615" y="453973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rdi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sym typeface="Wingdings"/>
              </a:rPr>
              <a:t> </a:t>
            </a:r>
            <a:r>
              <a:rPr lang="en-US" sz="1800" dirty="0" err="1" smtClean="0">
                <a:latin typeface="Calibri" pitchFamily="34" charset="0"/>
                <a:sym typeface="Wingdings"/>
              </a:rPr>
              <a:t>rax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038600" y="3429000"/>
            <a:ext cx="1143000" cy="380999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Gadget address = </a:t>
            </a:r>
            <a:r>
              <a:rPr lang="en-US" sz="1800" dirty="0" smtClean="0">
                <a:latin typeface="Courier New"/>
                <a:cs typeface="Courier New"/>
              </a:rPr>
              <a:t>0x4004dc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4648200" y="2743200"/>
            <a:ext cx="228600" cy="685801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017615" y="2743200"/>
            <a:ext cx="315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Encodes </a:t>
            </a:r>
            <a:r>
              <a:rPr lang="en-US" sz="1800" dirty="0" err="1" smtClean="0">
                <a:latin typeface="Courier New"/>
                <a:cs typeface="Courier New"/>
              </a:rPr>
              <a:t>movq</a:t>
            </a:r>
            <a:r>
              <a:rPr lang="en-US" sz="1800" dirty="0" smtClean="0">
                <a:latin typeface="Courier New"/>
                <a:cs typeface="Courier New"/>
              </a:rPr>
              <a:t> %</a:t>
            </a:r>
            <a:r>
              <a:rPr lang="en-US" sz="1800" dirty="0" err="1" smtClean="0">
                <a:latin typeface="Courier New"/>
                <a:cs typeface="Courier New"/>
              </a:rPr>
              <a:t>rax</a:t>
            </a:r>
            <a:r>
              <a:rPr lang="en-US" sz="1800" dirty="0" smtClean="0">
                <a:latin typeface="Courier New"/>
                <a:cs typeface="Courier New"/>
              </a:rPr>
              <a:t>, %</a:t>
            </a:r>
            <a:r>
              <a:rPr lang="en-US" sz="1800" dirty="0" err="1" smtClean="0">
                <a:latin typeface="Courier New"/>
                <a:cs typeface="Courier New"/>
              </a:rPr>
              <a:t>rdi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4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24399"/>
            <a:ext cx="7896225" cy="1609725"/>
          </a:xfrm>
        </p:spPr>
        <p:txBody>
          <a:bodyPr/>
          <a:lstStyle/>
          <a:p>
            <a:r>
              <a:rPr lang="en-US" dirty="0" smtClean="0"/>
              <a:t>Trigger with </a:t>
            </a:r>
            <a:r>
              <a:rPr lang="en-US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instruction</a:t>
            </a:r>
          </a:p>
          <a:p>
            <a:pPr lvl="1"/>
            <a:r>
              <a:rPr lang="en-US" dirty="0" smtClean="0"/>
              <a:t>Will start executing Gadget 1</a:t>
            </a:r>
          </a:p>
          <a:p>
            <a:r>
              <a:rPr lang="en-US" dirty="0" smtClean="0"/>
              <a:t>Final </a:t>
            </a:r>
            <a:r>
              <a:rPr lang="en-US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 each gadget will start next one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57400" y="1257300"/>
            <a:ext cx="4191000" cy="2286000"/>
            <a:chOff x="2362200" y="2133600"/>
            <a:chExt cx="4191000" cy="2286000"/>
          </a:xfrm>
        </p:grpSpPr>
        <p:sp>
          <p:nvSpPr>
            <p:cNvPr id="4" name="Rectangle 3"/>
            <p:cNvSpPr/>
            <p:nvPr/>
          </p:nvSpPr>
          <p:spPr>
            <a:xfrm>
              <a:off x="2895600" y="38100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35052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2895600"/>
              <a:ext cx="1066800" cy="6096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 anchorCtr="1"/>
            <a:lstStyle/>
            <a:p>
              <a:pPr algn="ctr"/>
              <a:endParaRPr lang="en-US" sz="12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endParaRP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5600" y="25908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48400" y="40386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40386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1 code</a:t>
              </a:r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33528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4400" y="33528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2 code</a:t>
              </a:r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8400" y="23622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24400" y="23622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</a:t>
              </a:r>
              <a:r>
                <a:rPr lang="en-US" sz="1200" i="1" dirty="0" smtClean="0">
                  <a:solidFill>
                    <a:srgbClr val="000000"/>
                  </a:solidFill>
                  <a:latin typeface="Calibri"/>
                  <a:cs typeface="Calibri"/>
                </a:rPr>
                <a:t>n</a:t>
              </a:r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 code</a:t>
              </a:r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17" name="Straight Arrow Connector 16"/>
            <p:cNvCxnSpPr>
              <a:endCxn id="10" idx="1"/>
            </p:cNvCxnSpPr>
            <p:nvPr/>
          </p:nvCxnSpPr>
          <p:spPr>
            <a:xfrm>
              <a:off x="3429000" y="3962400"/>
              <a:ext cx="1295400" cy="2667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1"/>
            </p:cNvCxnSpPr>
            <p:nvPr/>
          </p:nvCxnSpPr>
          <p:spPr>
            <a:xfrm flipV="1">
              <a:off x="3429000" y="3543300"/>
              <a:ext cx="1295400" cy="1143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6" idx="1"/>
            </p:cNvCxnSpPr>
            <p:nvPr/>
          </p:nvCxnSpPr>
          <p:spPr>
            <a:xfrm flipV="1">
              <a:off x="3429000" y="2552700"/>
              <a:ext cx="1295400" cy="2286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4" idx="1"/>
            </p:cNvCxnSpPr>
            <p:nvPr/>
          </p:nvCxnSpPr>
          <p:spPr>
            <a:xfrm>
              <a:off x="2362200" y="3962400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95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/>
                  <a:cs typeface="Calibri"/>
                </a:rPr>
                <a:t>Stack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990600" y="2957256"/>
            <a:ext cx="1066800" cy="30480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%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rsp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2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Memory Layout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Protection</a:t>
            </a:r>
          </a:p>
          <a:p>
            <a:pPr>
              <a:defRPr/>
            </a:pPr>
            <a:r>
              <a:rPr lang="en-US" dirty="0" smtClean="0"/>
              <a:t>Unions (and structures again)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 smtClean="0">
              <a:solidFill>
                <a:srgbClr val="7F7F7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TextBox 4"/>
          <p:cNvSpPr txBox="1"/>
          <p:nvPr/>
        </p:nvSpPr>
        <p:spPr>
          <a:xfrm>
            <a:off x="5943600" y="326002"/>
            <a:ext cx="2700676" cy="36933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FFFFCC"/>
                </a:solidFill>
                <a:latin typeface="Calibri" pitchFamily="34" charset="0"/>
              </a:rPr>
              <a:t>Reading Assignment: § 3.9</a:t>
            </a:r>
          </a:p>
        </p:txBody>
      </p:sp>
    </p:spTree>
    <p:extLst>
      <p:ext uri="{BB962C8B-B14F-4D97-AF65-F5344CB8AC3E}">
        <p14:creationId xmlns:p14="http://schemas.microsoft.com/office/powerpoint/2010/main" val="1667444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Union Allocation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825500"/>
          </a:xfrm>
          <a:ln/>
        </p:spPr>
        <p:txBody>
          <a:bodyPr/>
          <a:lstStyle/>
          <a:p>
            <a:r>
              <a:rPr lang="en-US" dirty="0"/>
              <a:t>Allocate according to largest element</a:t>
            </a:r>
          </a:p>
          <a:p>
            <a:r>
              <a:rPr lang="en-US" dirty="0"/>
              <a:t>Can only use one field at a time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609600" y="2232024"/>
            <a:ext cx="2222500" cy="15017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union U1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*up;</a:t>
            </a:r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609600" y="3886200"/>
            <a:ext cx="2222500" cy="15240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*sp;</a:t>
            </a:r>
          </a:p>
        </p:txBody>
      </p:sp>
      <p:graphicFrame>
        <p:nvGraphicFramePr>
          <p:cNvPr id="31751" name="Group 7"/>
          <p:cNvGraphicFramePr>
            <a:graphicFrameLocks noGrp="1"/>
          </p:cNvGraphicFramePr>
          <p:nvPr/>
        </p:nvGraphicFramePr>
        <p:xfrm>
          <a:off x="342900" y="5715000"/>
          <a:ext cx="86471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3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4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855" name="Group 111"/>
          <p:cNvGraphicFramePr>
            <a:graphicFrameLocks noGrp="1"/>
          </p:cNvGraphicFramePr>
          <p:nvPr/>
        </p:nvGraphicFramePr>
        <p:xfrm>
          <a:off x="4025900" y="2654300"/>
          <a:ext cx="3175000" cy="15494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i[0]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84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845300" cy="573087"/>
          </a:xfrm>
        </p:spPr>
        <p:txBody>
          <a:bodyPr/>
          <a:lstStyle/>
          <a:p>
            <a:pPr eaLnBrk="1" hangingPunct="1"/>
            <a:r>
              <a:rPr lang="en-US" smtClean="0"/>
              <a:t>Memory Allocation Example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09600" y="1498600"/>
            <a:ext cx="5791200" cy="479875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big_array[1L&lt;&lt;24]; </a:t>
            </a:r>
            <a:r>
              <a:rPr lang="fi-FI" sz="1800" dirty="0" smtClean="0">
                <a:latin typeface="Courier New" pitchFamily="49" charset="0"/>
              </a:rPr>
              <a:t> /* 16 </a:t>
            </a:r>
            <a:r>
              <a:rPr lang="fi-FI" sz="1800" dirty="0">
                <a:latin typeface="Courier New" pitchFamily="49" charset="0"/>
              </a:rPr>
              <a:t>MB */</a:t>
            </a: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huge_array[1L&lt;&lt;31]; </a:t>
            </a:r>
            <a:r>
              <a:rPr lang="fi-FI" sz="1800" dirty="0" smtClean="0">
                <a:latin typeface="Courier New" pitchFamily="49" charset="0"/>
              </a:rPr>
              <a:t>/</a:t>
            </a:r>
            <a:r>
              <a:rPr lang="fi-FI" sz="1800" dirty="0">
                <a:latin typeface="Courier New" pitchFamily="49" charset="0"/>
              </a:rPr>
              <a:t>*  </a:t>
            </a:r>
            <a:r>
              <a:rPr lang="fi-FI" sz="1800" dirty="0" smtClean="0">
                <a:latin typeface="Courier New" pitchFamily="49" charset="0"/>
              </a:rPr>
              <a:t>2 </a:t>
            </a:r>
            <a:r>
              <a:rPr lang="fi-FI" sz="1800" dirty="0">
                <a:latin typeface="Courier New" pitchFamily="49" charset="0"/>
              </a:rPr>
              <a:t>GB */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global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useless</a:t>
            </a:r>
            <a:r>
              <a:rPr lang="fi-FI" sz="1800" dirty="0">
                <a:latin typeface="Courier New" pitchFamily="49" charset="0"/>
              </a:rPr>
              <a:t>() { </a:t>
            </a:r>
            <a:r>
              <a:rPr lang="fi-FI" sz="1800" dirty="0" err="1">
                <a:latin typeface="Courier New" pitchFamily="49" charset="0"/>
              </a:rPr>
              <a:t>return</a:t>
            </a:r>
            <a:r>
              <a:rPr lang="fi-FI" sz="1800" dirty="0">
                <a:latin typeface="Courier New" pitchFamily="49" charset="0"/>
              </a:rPr>
              <a:t> 0; }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main ()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void</a:t>
            </a:r>
            <a:r>
              <a:rPr lang="fi-FI" sz="1800" dirty="0">
                <a:latin typeface="Courier New" pitchFamily="49" charset="0"/>
              </a:rPr>
              <a:t> *p1, *p2, *p3, *p4;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local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p1 = malloc(1L &lt;&lt; 28)</a:t>
            </a:r>
            <a:r>
              <a:rPr lang="fi-FI" sz="1800" dirty="0" smtClean="0">
                <a:latin typeface="Courier New" pitchFamily="49" charset="0"/>
              </a:rPr>
              <a:t>; /* 256 MB */</a:t>
            </a:r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p2 = malloc(1L &lt;&lt; 8)</a:t>
            </a:r>
            <a:r>
              <a:rPr lang="fi-FI" sz="1800" dirty="0" smtClean="0">
                <a:latin typeface="Courier New" pitchFamily="49" charset="0"/>
              </a:rPr>
              <a:t>;  /* 256  B */</a:t>
            </a:r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p3 = malloc(1L &lt;&lt; 32)</a:t>
            </a:r>
            <a:r>
              <a:rPr lang="fi-FI" sz="1800" dirty="0" smtClean="0">
                <a:latin typeface="Courier New" pitchFamily="49" charset="0"/>
              </a:rPr>
              <a:t>; /*   4 GB */</a:t>
            </a:r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p4 = malloc(1L &lt;&lt; 8)</a:t>
            </a:r>
            <a:r>
              <a:rPr lang="fi-FI" sz="1800" dirty="0" smtClean="0">
                <a:latin typeface="Courier New" pitchFamily="49" charset="0"/>
              </a:rPr>
              <a:t>;  /* 256  B */</a:t>
            </a:r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/* Some print statements ... */</a:t>
            </a:r>
          </a:p>
          <a:p>
            <a:pPr eaLnBrk="0" hangingPunct="0"/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0538" y="6319837"/>
            <a:ext cx="36734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rgbClr val="0070C0"/>
                </a:solidFill>
                <a:latin typeface="Calibri" pitchFamily="34" charset="0"/>
                <a:cs typeface="+mn-cs"/>
              </a:rPr>
              <a:t>Where does everything go?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858000" y="104195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6858000" y="1171575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>
            <a:off x="7581900" y="1552575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858000" y="2312988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6858000" y="3733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Libraries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70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/>
          </p:cNvSpPr>
          <p:nvPr/>
        </p:nvSpPr>
        <p:spPr bwMode="auto">
          <a:xfrm>
            <a:off x="528638" y="1495424"/>
            <a:ext cx="2527300" cy="13239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typedef union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f;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u;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bit_float_t;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604838" y="3289300"/>
            <a:ext cx="3898900" cy="18161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float bit2float(unsigned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4724400" y="3292474"/>
            <a:ext cx="3898900" cy="181292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float2bit(float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Using Union to Access Bit Patterns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593725" y="5257800"/>
            <a:ext cx="31496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(float</a:t>
            </a:r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) 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u</a:t>
            </a: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? </a:t>
            </a: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4722813" y="5257800"/>
            <a:ext cx="38862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(unsigned) 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? </a:t>
            </a:r>
          </a:p>
        </p:txBody>
      </p:sp>
      <p:graphicFrame>
        <p:nvGraphicFramePr>
          <p:cNvPr id="32777" name="Group 9"/>
          <p:cNvGraphicFramePr>
            <a:graphicFrameLocks noGrp="1"/>
          </p:cNvGraphicFramePr>
          <p:nvPr/>
        </p:nvGraphicFramePr>
        <p:xfrm>
          <a:off x="4622800" y="1498600"/>
          <a:ext cx="1905000" cy="11430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63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0"/>
            <a:ext cx="5724525" cy="15970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Revisited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1"/>
            <a:ext cx="8307387" cy="5486400"/>
          </a:xfrm>
          <a:ln/>
        </p:spPr>
        <p:txBody>
          <a:bodyPr>
            <a:normAutofit fontScale="92500" lnSpcReduction="20000"/>
          </a:bodyPr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ea typeface="Calibri" charset="0"/>
                <a:cs typeface="Calibri" charset="0"/>
              </a:rPr>
              <a:t>Idea</a:t>
            </a:r>
            <a:endParaRPr lang="en-US" dirty="0"/>
          </a:p>
          <a:p>
            <a:pPr lvl="1"/>
            <a:r>
              <a:rPr lang="en-US" dirty="0"/>
              <a:t>Short/long/quad words stored in memory as 2/4/8 consecutive bytes</a:t>
            </a:r>
          </a:p>
          <a:p>
            <a:pPr lvl="1"/>
            <a:r>
              <a:rPr lang="en-US" dirty="0" smtClean="0"/>
              <a:t>Which byte </a:t>
            </a:r>
            <a:r>
              <a:rPr lang="en-US" dirty="0"/>
              <a:t>is most (least) significant?</a:t>
            </a:r>
          </a:p>
          <a:p>
            <a:pPr lvl="1"/>
            <a:r>
              <a:rPr lang="en-US" dirty="0"/>
              <a:t>Can cause problems when exchanging binary data between machines</a:t>
            </a:r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Big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Most significant byte has lowest address</a:t>
            </a:r>
          </a:p>
          <a:p>
            <a:pPr lvl="1"/>
            <a:r>
              <a:rPr lang="en-US" dirty="0" err="1" smtClean="0"/>
              <a:t>Sparc</a:t>
            </a:r>
            <a:endParaRPr lang="en-US" dirty="0"/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Little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Least significant byte has lowest address</a:t>
            </a:r>
          </a:p>
          <a:p>
            <a:pPr lvl="1"/>
            <a:r>
              <a:rPr lang="en-US" dirty="0"/>
              <a:t>Intel </a:t>
            </a:r>
            <a:r>
              <a:rPr lang="en-US" dirty="0" smtClean="0"/>
              <a:t>x86, ARM Android and IOS</a:t>
            </a:r>
          </a:p>
          <a:p>
            <a:r>
              <a:rPr lang="en-US" dirty="0" smtClean="0"/>
              <a:t>Bi </a:t>
            </a:r>
            <a:r>
              <a:rPr lang="en-US" dirty="0" err="1" smtClean="0"/>
              <a:t>Endian</a:t>
            </a:r>
            <a:endParaRPr lang="en-US" dirty="0" smtClean="0"/>
          </a:p>
          <a:p>
            <a:pPr lvl="1"/>
            <a:r>
              <a:rPr lang="en-US" dirty="0" smtClean="0"/>
              <a:t>Can be configured either way</a:t>
            </a:r>
          </a:p>
          <a:p>
            <a:pPr lvl="1"/>
            <a:r>
              <a:rPr lang="en-US" dirty="0" smtClean="0"/>
              <a:t>ARM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21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6650038" cy="1109662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4820" name="Rectangle 4"/>
          <p:cNvSpPr>
            <a:spLocks/>
          </p:cNvSpPr>
          <p:nvPr/>
        </p:nvSpPr>
        <p:spPr bwMode="auto">
          <a:xfrm>
            <a:off x="533400" y="1066800"/>
            <a:ext cx="4051300" cy="1820862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union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char c[8];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short s[4];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long l[1];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676400" y="3357265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38323" y="3357265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Calibri" pitchFamily="34" charset="0"/>
              </a:rPr>
              <a:t>32-bit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676400" y="518160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738323" y="5181600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Calibri" pitchFamily="34" charset="0"/>
              </a:rPr>
              <a:t>64-bit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27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315200" cy="1182688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 (Cont).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5844" name="Rectangle 4"/>
          <p:cNvSpPr>
            <a:spLocks/>
          </p:cNvSpPr>
          <p:nvPr/>
        </p:nvSpPr>
        <p:spPr bwMode="auto">
          <a:xfrm>
            <a:off x="1219200" y="990600"/>
            <a:ext cx="6781800" cy="52578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8;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dw.c[j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 = 0xf0 +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printf("Characters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0-7 ==  [0x%x,0x%x,0x%x,0x%x,0x%x,0x%x,0x%x,0x%x]\n",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dw.c[0], dw.c[1], dw.c[2], dw.c[3],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dw.c[4], dw.c[5], dw.c[6], dw.c[7]);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printf("Shorts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0-3 == [0x%x,0x%x,0x%x,0x%x]\n",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dw.s[0], dw.s[1], dw.s[2], dw.s[3]);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0-1 == [0x%x,0x%x]\n",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dw.i[0], dw.i[1]);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printf("Long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 == [0x%lx]\n",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dw.l[0]);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910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62738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IA32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6868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6869" name="Rectangle 5"/>
          <p:cNvSpPr>
            <a:spLocks/>
          </p:cNvSpPr>
          <p:nvPr/>
        </p:nvSpPr>
        <p:spPr bwMode="auto">
          <a:xfrm>
            <a:off x="228601" y="4876800"/>
            <a:ext cx="8458199" cy="144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[0xf3f2f1f0]</a:t>
            </a:r>
          </a:p>
        </p:txBody>
      </p:sp>
      <p:sp>
        <p:nvSpPr>
          <p:cNvPr id="36870" name="Rectangle 6"/>
          <p:cNvSpPr>
            <a:spLocks/>
          </p:cNvSpPr>
          <p:nvPr/>
        </p:nvSpPr>
        <p:spPr bwMode="auto">
          <a:xfrm>
            <a:off x="284163" y="44323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Output:</a:t>
            </a:r>
            <a:endParaRPr lang="en-US" sz="2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3" name="Rectangle 12"/>
          <p:cNvSpPr>
            <a:spLocks/>
          </p:cNvSpPr>
          <p:nvPr/>
        </p:nvSpPr>
        <p:spPr bwMode="auto">
          <a:xfrm>
            <a:off x="4571249" y="373445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4" name="Rectangle 12"/>
          <p:cNvSpPr>
            <a:spLocks/>
          </p:cNvSpPr>
          <p:nvPr/>
        </p:nvSpPr>
        <p:spPr bwMode="auto">
          <a:xfrm>
            <a:off x="5105400" y="3746500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5" name="Rectangle 12"/>
          <p:cNvSpPr>
            <a:spLocks/>
          </p:cNvSpPr>
          <p:nvPr/>
        </p:nvSpPr>
        <p:spPr bwMode="auto">
          <a:xfrm>
            <a:off x="7642927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6" name="Line 42"/>
          <p:cNvSpPr>
            <a:spLocks noChangeShapeType="1"/>
          </p:cNvSpPr>
          <p:nvPr/>
        </p:nvSpPr>
        <p:spPr bwMode="auto">
          <a:xfrm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4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223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Sun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7892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Big Endian</a:t>
            </a:r>
          </a:p>
        </p:txBody>
      </p:sp>
      <p:sp>
        <p:nvSpPr>
          <p:cNvPr id="37893" name="Rectangle 5"/>
          <p:cNvSpPr>
            <a:spLocks/>
          </p:cNvSpPr>
          <p:nvPr/>
        </p:nvSpPr>
        <p:spPr bwMode="auto">
          <a:xfrm>
            <a:off x="228600" y="5029200"/>
            <a:ext cx="8686800" cy="12954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[0xf0f1,0xf2f3,0xf4f5,0xf6f7]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[0xf0f1f2f3,0xf4f5f6f7]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[0xf0f1f2f3]</a:t>
            </a:r>
          </a:p>
        </p:txBody>
      </p:sp>
      <p:sp>
        <p:nvSpPr>
          <p:cNvPr id="37894" name="Rectangle 6"/>
          <p:cNvSpPr>
            <a:spLocks/>
          </p:cNvSpPr>
          <p:nvPr/>
        </p:nvSpPr>
        <p:spPr bwMode="auto">
          <a:xfrm>
            <a:off x="304800" y="44958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Sun: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1966162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4653002" y="373445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1" name="Rectangle 12"/>
          <p:cNvSpPr>
            <a:spLocks/>
          </p:cNvSpPr>
          <p:nvPr/>
        </p:nvSpPr>
        <p:spPr bwMode="auto">
          <a:xfrm>
            <a:off x="5023648" y="3746500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2" name="Rectangle 12"/>
          <p:cNvSpPr>
            <a:spLocks/>
          </p:cNvSpPr>
          <p:nvPr/>
        </p:nvSpPr>
        <p:spPr bwMode="auto">
          <a:xfrm>
            <a:off x="7724680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 flipH="1"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79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477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x86-64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4572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8917" name="Rectangle 5"/>
          <p:cNvSpPr>
            <a:spLocks/>
          </p:cNvSpPr>
          <p:nvPr/>
        </p:nvSpPr>
        <p:spPr bwMode="auto">
          <a:xfrm>
            <a:off x="190500" y="4953000"/>
            <a:ext cx="8763000" cy="12319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[0xf7f6f5f4f3f2f1f0]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381000" y="4330987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x86-64: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7642926" y="3757612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>
            <a:off x="2489426" y="4038887"/>
            <a:ext cx="4901974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4800600" y="4038887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52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90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Structure Representation </a:t>
            </a:r>
            <a:r>
              <a:rPr lang="en-US" sz="2800" smtClean="0">
                <a:latin typeface="Calibri" pitchFamily="-96" charset="0"/>
              </a:rPr>
              <a:t>(again)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2" y="3170238"/>
            <a:ext cx="7737871" cy="33829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pitchFamily="-96" charset="0"/>
              </a:rPr>
              <a:t>Structure represented as block of memory</a:t>
            </a:r>
          </a:p>
          <a:p>
            <a:pPr lvl="1"/>
            <a:r>
              <a:rPr lang="en-US" b="1" dirty="0" smtClean="0">
                <a:latin typeface="Calibri" pitchFamily="-96" charset="0"/>
                <a:cs typeface="Courier New"/>
              </a:rPr>
              <a:t>Big enough to hold all of the fields</a:t>
            </a:r>
          </a:p>
          <a:p>
            <a:r>
              <a:rPr lang="en-US" dirty="0" smtClean="0">
                <a:latin typeface="Calibri" pitchFamily="-96" charset="0"/>
                <a:cs typeface="Courier New"/>
              </a:rPr>
              <a:t>Fields ordered according to declaration</a:t>
            </a:r>
          </a:p>
          <a:p>
            <a:pPr lvl="1"/>
            <a:r>
              <a:rPr lang="en-US" b="1" dirty="0" smtClean="0">
                <a:latin typeface="Calibri" pitchFamily="-96" charset="0"/>
                <a:cs typeface="Courier New"/>
              </a:rPr>
              <a:t>Even if another ordering could yield a more compact representation</a:t>
            </a:r>
          </a:p>
          <a:p>
            <a:r>
              <a:rPr lang="en-US" dirty="0" smtClean="0">
                <a:latin typeface="Calibri" pitchFamily="-96" charset="0"/>
                <a:cs typeface="Courier New"/>
              </a:rPr>
              <a:t>Compiler determines overall size + positions of fields</a:t>
            </a:r>
          </a:p>
          <a:p>
            <a:pPr lvl="1"/>
            <a:r>
              <a:rPr lang="en-US" b="1" dirty="0" smtClean="0">
                <a:latin typeface="Calibri" pitchFamily="-96" charset="0"/>
                <a:cs typeface="Courier New"/>
              </a:rPr>
              <a:t>Machine-level program has no understanding of the structures in the source code </a:t>
            </a:r>
            <a:endParaRPr lang="en-US" b="1" dirty="0" smtClean="0">
              <a:latin typeface="Courier New"/>
              <a:cs typeface="Courier New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urier New" pitchFamily="-96" charset="0"/>
                </a:rPr>
                <a:t>next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16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24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32</a:t>
              </a:r>
              <a:endParaRPr lang="en-US" sz="2000" dirty="0">
                <a:latin typeface="Courier New" pitchFamily="-96" charset="0"/>
              </a:endParaRP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a</a:t>
            </a:r>
            <a:r>
              <a:rPr lang="en-US" sz="1800" dirty="0" smtClean="0">
                <a:latin typeface="Courier New" pitchFamily="-96" charset="0"/>
              </a:rPr>
              <a:t>[4]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struct</a:t>
            </a:r>
            <a:r>
              <a:rPr lang="en-US" sz="1800" dirty="0" smtClean="0">
                <a:latin typeface="Courier New" pitchFamily="-96" charset="0"/>
              </a:rPr>
              <a:t> rec *next;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4062482" y="4929198"/>
            <a:ext cx="5089525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# r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rdi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idx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in %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rsi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US" sz="1800" dirty="0" err="1" smtClean="0">
                <a:latin typeface="Courier New" pitchFamily="49" charset="0"/>
                <a:ea typeface="+mn-ea"/>
                <a:cs typeface="+mn-cs"/>
              </a:rPr>
              <a:t>leaq</a:t>
            </a: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(</a:t>
            </a:r>
            <a:r>
              <a:rPr lang="en-US" sz="1800" dirty="0">
                <a:latin typeface="Courier New" pitchFamily="49" charset="0"/>
                <a:ea typeface="+mn-ea"/>
                <a:cs typeface="+mn-cs"/>
              </a:rPr>
              <a:t>%rdi,%rsi,4), %</a:t>
            </a:r>
            <a:r>
              <a:rPr lang="en-US" sz="1800" dirty="0" err="1">
                <a:latin typeface="Courier New" pitchFamily="49" charset="0"/>
                <a:ea typeface="+mn-ea"/>
                <a:cs typeface="+mn-cs"/>
              </a:rPr>
              <a:t>rax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+mn-ea"/>
                <a:cs typeface="+mn-cs"/>
              </a:rPr>
              <a:t>  ret</a:t>
            </a:r>
            <a:endParaRPr lang="en-US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062482" y="3170238"/>
            <a:ext cx="4325942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int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smtClean="0">
                <a:latin typeface="Courier New" pitchFamily="-96" charset="0"/>
              </a:rPr>
              <a:t>*</a:t>
            </a:r>
            <a:r>
              <a:rPr lang="en-US" sz="1800" dirty="0" err="1" smtClean="0">
                <a:latin typeface="Courier New" pitchFamily="-96" charset="0"/>
              </a:rPr>
              <a:t>get_ap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(</a:t>
            </a:r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rec *r,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  return &amp;r-&gt;a[</a:t>
            </a:r>
            <a:r>
              <a:rPr lang="en-US" sz="1800" dirty="0" err="1">
                <a:latin typeface="Courier New" pitchFamily="-96" charset="0"/>
              </a:rPr>
              <a:t>idx</a:t>
            </a:r>
            <a:r>
              <a:rPr lang="en-US" sz="1800" dirty="0"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5730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Structure Member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170238"/>
            <a:ext cx="3771969" cy="286385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Calibri" pitchFamily="-96" charset="0"/>
              </a:rPr>
              <a:t>Generating Pointer to Array Element</a:t>
            </a:r>
          </a:p>
          <a:p>
            <a:pPr lvl="1"/>
            <a:r>
              <a:rPr lang="en-US" dirty="0">
                <a:latin typeface="Calibri" pitchFamily="-96" charset="0"/>
              </a:rPr>
              <a:t>Offset of each structure member determined at compile </a:t>
            </a:r>
            <a:r>
              <a:rPr lang="en-US" dirty="0" smtClean="0">
                <a:latin typeface="Calibri" pitchFamily="-96" charset="0"/>
              </a:rPr>
              <a:t>time</a:t>
            </a:r>
          </a:p>
          <a:p>
            <a:pPr lvl="1"/>
            <a:r>
              <a:rPr lang="en-US" dirty="0" smtClean="0">
                <a:latin typeface="Calibri" pitchFamily="-96" charset="0"/>
              </a:rPr>
              <a:t>Compute as</a:t>
            </a:r>
            <a:r>
              <a:rPr lang="en-US" dirty="0">
                <a:latin typeface="Calibri" pitchFamily="-96" charset="0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r + 4*</a:t>
            </a:r>
            <a:r>
              <a:rPr lang="en-US" b="1" dirty="0" err="1" smtClean="0">
                <a:latin typeface="Courier New"/>
                <a:cs typeface="Courier New"/>
              </a:rPr>
              <a:t>idx</a:t>
            </a:r>
            <a:endParaRPr lang="en-US" b="1" dirty="0" smtClean="0">
              <a:latin typeface="Courier New"/>
              <a:cs typeface="Courier New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322905" y="140592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5170505" y="1024921"/>
            <a:ext cx="14775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latin typeface="Courier New" pitchFamily="-96" charset="0"/>
              </a:rPr>
              <a:t>r+4*</a:t>
            </a:r>
            <a:r>
              <a:rPr lang="en-US" dirty="0" err="1" smtClean="0">
                <a:latin typeface="Courier New" pitchFamily="-96" charset="0"/>
              </a:rPr>
              <a:t>idx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427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83968" y="102492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66713" cy="457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smtClean="0">
                  <a:latin typeface="Courier New" pitchFamily="-96" charset="0"/>
                </a:rPr>
                <a:t>next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16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24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smtClean="0">
                  <a:latin typeface="Courier New" pitchFamily="-96" charset="0"/>
                </a:rPr>
                <a:t>32</a:t>
              </a:r>
              <a:endParaRPr lang="en-US" sz="2000" dirty="0">
                <a:latin typeface="Courier New" pitchFamily="-96" charset="0"/>
              </a:endParaRP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555625" y="129701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a</a:t>
            </a:r>
            <a:r>
              <a:rPr lang="en-US" sz="1800" dirty="0" smtClean="0">
                <a:latin typeface="Courier New" pitchFamily="-96" charset="0"/>
              </a:rPr>
              <a:t>[4]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size_t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struct</a:t>
            </a:r>
            <a:r>
              <a:rPr lang="en-US" sz="1800" dirty="0" smtClean="0">
                <a:latin typeface="Courier New" pitchFamily="-96" charset="0"/>
              </a:rPr>
              <a:t> rec *next;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7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5"/>
          <p:cNvSpPr>
            <a:spLocks noChangeArrowheads="1"/>
          </p:cNvSpPr>
          <p:nvPr/>
        </p:nvSpPr>
        <p:spPr bwMode="auto">
          <a:xfrm>
            <a:off x="2667000" y="4038600"/>
            <a:ext cx="2667000" cy="533400"/>
          </a:xfrm>
          <a:prstGeom prst="rect">
            <a:avLst/>
          </a:prstGeom>
          <a:solidFill>
            <a:srgbClr val="F6F5BD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5" name="Rectangle 25"/>
          <p:cNvSpPr>
            <a:spLocks noChangeArrowheads="1"/>
          </p:cNvSpPr>
          <p:nvPr/>
        </p:nvSpPr>
        <p:spPr bwMode="auto">
          <a:xfrm>
            <a:off x="2667000" y="3499005"/>
            <a:ext cx="2667000" cy="539595"/>
          </a:xfrm>
          <a:prstGeom prst="rect">
            <a:avLst/>
          </a:prstGeom>
          <a:solidFill>
            <a:srgbClr val="F1C7C7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2667000" y="2073275"/>
            <a:ext cx="2667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13317" name="Rectangle 25"/>
          <p:cNvSpPr>
            <a:spLocks noChangeArrowheads="1"/>
          </p:cNvSpPr>
          <p:nvPr/>
        </p:nvSpPr>
        <p:spPr bwMode="auto">
          <a:xfrm>
            <a:off x="2667000" y="2438400"/>
            <a:ext cx="2667000" cy="1066800"/>
          </a:xfrm>
          <a:prstGeom prst="rect">
            <a:avLst/>
          </a:prstGeom>
          <a:solidFill>
            <a:srgbClr val="D5F1C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33400"/>
            <a:ext cx="6578600" cy="573088"/>
          </a:xfrm>
        </p:spPr>
        <p:txBody>
          <a:bodyPr/>
          <a:lstStyle/>
          <a:p>
            <a:pPr eaLnBrk="1" hangingPunct="1"/>
            <a:r>
              <a:rPr lang="en-US" dirty="0" smtClean="0"/>
              <a:t>x86-64 Example Addresses</a:t>
            </a:r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2066925"/>
            <a:ext cx="5638800" cy="2582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local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0x00007ffe4d3be87c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p1 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0x00007f7262a1e010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p3 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0x00007f7162a1d010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p4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0x000000008359d120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p2	</a:t>
            </a:r>
            <a:r>
              <a:rPr lang="en-US" sz="1800" dirty="0" smtClean="0">
                <a:latin typeface="Courier New" pitchFamily="49" charset="0"/>
              </a:rPr>
              <a:t>0x000000008359d010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 smtClean="0">
                <a:latin typeface="Courier New" pitchFamily="49" charset="0"/>
              </a:rPr>
              <a:t>big_array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0x0000000080601060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huge_array</a:t>
            </a:r>
            <a:r>
              <a:rPr lang="en-US" sz="1800" dirty="0">
                <a:latin typeface="Courier New" pitchFamily="49" charset="0"/>
              </a:rPr>
              <a:t> 	</a:t>
            </a:r>
            <a:r>
              <a:rPr lang="en-US" sz="1800" dirty="0" smtClean="0">
                <a:latin typeface="Courier New" pitchFamily="49" charset="0"/>
              </a:rPr>
              <a:t>0x0000000000601060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main()	</a:t>
            </a:r>
            <a:r>
              <a:rPr lang="en-US" sz="1800" dirty="0" smtClean="0">
                <a:latin typeface="Courier New" pitchFamily="49" charset="0"/>
              </a:rPr>
              <a:t>0x000000000040060c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useless() 	</a:t>
            </a:r>
            <a:r>
              <a:rPr lang="en-US" sz="1800" dirty="0" smtClean="0">
                <a:latin typeface="Courier New" pitchFamily="49" charset="0"/>
              </a:rPr>
              <a:t>0x0000000000400590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457200" y="1214438"/>
            <a:ext cx="2474913" cy="4619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address range ~2</a:t>
            </a:r>
            <a:r>
              <a:rPr lang="en-US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47</a:t>
            </a:r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5867400" y="715963"/>
            <a:ext cx="1011238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00007F</a:t>
            </a:r>
          </a:p>
        </p:txBody>
      </p:sp>
      <p:sp>
        <p:nvSpPr>
          <p:cNvPr id="13322" name="Text Box 19"/>
          <p:cNvSpPr txBox="1">
            <a:spLocks noChangeArrowheads="1"/>
          </p:cNvSpPr>
          <p:nvPr/>
        </p:nvSpPr>
        <p:spPr bwMode="auto">
          <a:xfrm>
            <a:off x="5867400" y="6262688"/>
            <a:ext cx="1011238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000000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6858000" y="89217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3325" name="Rectangle 23"/>
          <p:cNvSpPr>
            <a:spLocks noChangeArrowheads="1"/>
          </p:cNvSpPr>
          <p:nvPr/>
        </p:nvSpPr>
        <p:spPr bwMode="auto"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3326" name="Rectangle 24"/>
          <p:cNvSpPr>
            <a:spLocks noChangeArrowheads="1"/>
          </p:cNvSpPr>
          <p:nvPr/>
        </p:nvSpPr>
        <p:spPr bwMode="auto"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3327" name="Rectangle 25"/>
          <p:cNvSpPr>
            <a:spLocks noChangeArrowheads="1"/>
          </p:cNvSpPr>
          <p:nvPr/>
        </p:nvSpPr>
        <p:spPr bwMode="auto">
          <a:xfrm>
            <a:off x="6858000" y="4267200"/>
            <a:ext cx="1447800" cy="1295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 smtClean="0">
                <a:latin typeface="Calibri" pitchFamily="34" charset="0"/>
              </a:rPr>
              <a:t>Heap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328" name="Line 34"/>
          <p:cNvSpPr>
            <a:spLocks noChangeShapeType="1"/>
          </p:cNvSpPr>
          <p:nvPr/>
        </p:nvSpPr>
        <p:spPr bwMode="auto">
          <a:xfrm>
            <a:off x="7581900" y="1038225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3329" name="Line 35"/>
          <p:cNvSpPr>
            <a:spLocks noChangeShapeType="1"/>
          </p:cNvSpPr>
          <p:nvPr/>
        </p:nvSpPr>
        <p:spPr bwMode="auto">
          <a:xfrm flipV="1">
            <a:off x="7581900" y="4038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858000" y="16002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 smtClean="0">
                <a:latin typeface="Calibri" pitchFamily="34" charset="0"/>
              </a:rPr>
              <a:t>Heap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7581900" y="2209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6858000" y="885825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34000" y="1076325"/>
            <a:ext cx="1544638" cy="4638675"/>
            <a:chOff x="5334000" y="1076325"/>
            <a:chExt cx="1544638" cy="4638675"/>
          </a:xfrm>
        </p:grpSpPr>
        <p:cxnSp>
          <p:nvCxnSpPr>
            <p:cNvPr id="3" name="Straight Arrow Connector 2"/>
            <p:cNvCxnSpPr>
              <a:endCxn id="20" idx="1"/>
            </p:cNvCxnSpPr>
            <p:nvPr/>
          </p:nvCxnSpPr>
          <p:spPr bwMode="auto">
            <a:xfrm flipV="1">
              <a:off x="5360780" y="1076325"/>
              <a:ext cx="1497220" cy="117373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V="1">
              <a:off x="5360780" y="2073275"/>
              <a:ext cx="1517858" cy="74612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5355912" y="3066106"/>
              <a:ext cx="1522726" cy="165829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>
              <a:endCxn id="13326" idx="1"/>
            </p:cNvCxnSpPr>
            <p:nvPr/>
          </p:nvCxnSpPr>
          <p:spPr bwMode="auto">
            <a:xfrm>
              <a:off x="5334000" y="3713493"/>
              <a:ext cx="1524000" cy="200150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40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019196" y="4898710"/>
            <a:ext cx="7159604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>
                <a:latin typeface="Courier New" pitchFamily="49" charset="0"/>
              </a:rPr>
              <a:t>.</a:t>
            </a:r>
            <a:r>
              <a:rPr lang="cs-CZ" sz="1800" dirty="0" smtClean="0">
                <a:latin typeface="Courier New" pitchFamily="49" charset="0"/>
              </a:rPr>
              <a:t>L11:                         # </a:t>
            </a:r>
            <a:r>
              <a:rPr lang="cs-CZ" sz="1800" dirty="0" err="1" smtClean="0">
                <a:latin typeface="Courier New" pitchFamily="49" charset="0"/>
              </a:rPr>
              <a:t>loop</a:t>
            </a:r>
            <a:r>
              <a:rPr lang="cs-CZ" sz="1800" dirty="0" smtClean="0">
                <a:latin typeface="Courier New" pitchFamily="49" charset="0"/>
              </a:rPr>
              <a:t>:</a:t>
            </a:r>
            <a:endParaRPr lang="cs-CZ" sz="1800" dirty="0"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movslq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16(%rdi), %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rax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 #   i = M[r+16]	  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movl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%</a:t>
            </a:r>
            <a:r>
              <a:rPr lang="cs-CZ" sz="1800" dirty="0" err="1">
                <a:latin typeface="Courier New" pitchFamily="49" charset="0"/>
                <a:ea typeface="+mn-ea"/>
                <a:cs typeface="+mn-cs"/>
              </a:rPr>
              <a:t>esi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, (%rdi,%rax,4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) #   M[r+4*i] = val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movq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24(%rdi), %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rdi      # 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= M[r+24]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testq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%rdi, %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rdi          #   Test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r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jne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    </a:t>
            </a:r>
            <a:r>
              <a:rPr lang="cs-CZ" sz="1800" dirty="0">
                <a:latin typeface="Courier New" pitchFamily="49" charset="0"/>
                <a:ea typeface="+mn-ea"/>
                <a:cs typeface="+mn-cs"/>
              </a:rPr>
              <a:t>.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L11                #  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if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!=0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goto</a:t>
            </a:r>
            <a:r>
              <a:rPr lang="cs-CZ" sz="1800" dirty="0" smtClean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cs-CZ" sz="1800" dirty="0" err="1" smtClean="0">
                <a:latin typeface="Courier New" pitchFamily="49" charset="0"/>
                <a:ea typeface="+mn-ea"/>
                <a:cs typeface="+mn-cs"/>
              </a:rPr>
              <a:t>loop</a:t>
            </a:r>
            <a:endParaRPr lang="cs-CZ" sz="1800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42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sz="1800" dirty="0" smtClean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  r = r-&gt;</a:t>
            </a:r>
            <a:r>
              <a:rPr lang="nn-NO" sz="1800" dirty="0" err="1" smtClean="0">
                <a:latin typeface="Courier New" pitchFamily="-96" charset="0"/>
              </a:rPr>
              <a:t>next</a:t>
            </a:r>
            <a:r>
              <a:rPr lang="nn-NO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sz="1800" dirty="0" smtClean="0">
                <a:latin typeface="Courier New" pitchFamily="-96" charset="0"/>
              </a:rPr>
              <a:t>}</a:t>
            </a:r>
            <a:endParaRPr lang="nn-NO" sz="1800" dirty="0">
              <a:latin typeface="Courier New" pitchFamily="-96" charset="0"/>
            </a:endParaRP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226300" cy="573087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Following Linked List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044825" cy="70960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107009"/>
              </p:ext>
            </p:extLst>
          </p:nvPr>
        </p:nvGraphicFramePr>
        <p:xfrm>
          <a:off x="4292600" y="3699508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Register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</a:rPr>
                        <a:t>Value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116087" y="33265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err="1">
                <a:latin typeface="Courier New" pitchFamily="-96" charset="0"/>
              </a:rPr>
              <a:t>struct</a:t>
            </a:r>
            <a:r>
              <a:rPr lang="en-US" sz="1800" dirty="0">
                <a:latin typeface="Courier New" pitchFamily="-96" charset="0"/>
              </a:rPr>
              <a:t> </a:t>
            </a:r>
            <a:r>
              <a:rPr lang="en-US" sz="1800" dirty="0" err="1">
                <a:latin typeface="Courier New" pitchFamily="-96" charset="0"/>
              </a:rPr>
              <a:t>rec</a:t>
            </a:r>
            <a:r>
              <a:rPr lang="en-US" sz="1800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>
                <a:latin typeface="Courier New" pitchFamily="-96" charset="0"/>
              </a:rPr>
              <a:t>a</a:t>
            </a:r>
            <a:r>
              <a:rPr lang="en-US" sz="1800" dirty="0" smtClean="0">
                <a:latin typeface="Courier New" pitchFamily="-96" charset="0"/>
              </a:rPr>
              <a:t>[4]</a:t>
            </a:r>
            <a:r>
              <a:rPr lang="en-US" sz="1800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int</a:t>
            </a:r>
            <a:r>
              <a:rPr lang="en-US" sz="1800" dirty="0" smtClean="0">
                <a:latin typeface="Courier New" pitchFamily="-96" charset="0"/>
              </a:rPr>
              <a:t> </a:t>
            </a:r>
            <a:r>
              <a:rPr lang="en-US" sz="1800" dirty="0" err="1" smtClean="0">
                <a:latin typeface="Courier New" pitchFamily="-96" charset="0"/>
              </a:rPr>
              <a:t>i</a:t>
            </a:r>
            <a:r>
              <a:rPr lang="en-US" sz="1800" dirty="0" smtClean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sz="1800" dirty="0" smtClean="0">
                <a:latin typeface="Courier New" pitchFamily="-96" charset="0"/>
              </a:rPr>
              <a:t>    </a:t>
            </a:r>
            <a:r>
              <a:rPr lang="en-US" sz="1800" dirty="0" err="1" smtClean="0">
                <a:latin typeface="Courier New" pitchFamily="-96" charset="0"/>
              </a:rPr>
              <a:t>struct</a:t>
            </a:r>
            <a:r>
              <a:rPr lang="en-US" sz="1800" dirty="0" smtClean="0">
                <a:latin typeface="Courier New" pitchFamily="-96" charset="0"/>
              </a:rPr>
              <a:t> rec *next;</a:t>
            </a:r>
            <a:endParaRPr lang="en-US" sz="1800" dirty="0">
              <a:latin typeface="Courier New" pitchFamily="-96" charset="0"/>
            </a:endParaRPr>
          </a:p>
          <a:p>
            <a:pPr eaLnBrk="0" hangingPunct="0"/>
            <a:r>
              <a:rPr lang="en-US" sz="1800" dirty="0">
                <a:latin typeface="Courier New" pitchFamily="-96" charset="0"/>
              </a:rPr>
              <a:t>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50943" y="1506560"/>
            <a:ext cx="4223157" cy="1992331"/>
            <a:chOff x="4450943" y="1049360"/>
            <a:chExt cx="4223157" cy="1992331"/>
          </a:xfrm>
        </p:grpSpPr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V="1">
              <a:off x="5454489" y="227969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4616289" y="2660691"/>
              <a:ext cx="1524000" cy="381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3838" indent="-223838" defTabSz="895350" eaLnBrk="0" hangingPunct="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  <a:latin typeface="Calibri" pitchFamily="-96" charset="0"/>
                </a:rPr>
                <a:t>Element </a:t>
              </a:r>
              <a:r>
                <a:rPr lang="en-US">
                  <a:latin typeface="Courier New" pitchFamily="-96" charset="0"/>
                </a:rPr>
                <a:t>i</a:t>
              </a:r>
              <a:endParaRPr lang="en-US">
                <a:solidFill>
                  <a:schemeClr val="tx2"/>
                </a:solidFill>
                <a:latin typeface="Calibri" pitchFamily="-96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66713" cy="4572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smtClean="0">
                      <a:latin typeface="Courier New" pitchFamily="-96" charset="0"/>
                    </a:rPr>
                    <a:t>next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 smtClean="0">
                      <a:latin typeface="Courier New" pitchFamily="-96" charset="0"/>
                    </a:rPr>
                    <a:t>16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 smtClean="0">
                      <a:latin typeface="Courier New" pitchFamily="-96" charset="0"/>
                    </a:rPr>
                    <a:t>24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 smtClean="0">
                      <a:latin typeface="Courier New" pitchFamily="-96" charset="0"/>
                    </a:rPr>
                    <a:t>32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7683500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7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Structures &amp; Alignment</a:t>
            </a:r>
            <a:endParaRPr lang="en-US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97679"/>
            <a:ext cx="7896225" cy="3602922"/>
          </a:xfrm>
          <a:ln/>
        </p:spPr>
        <p:txBody>
          <a:bodyPr/>
          <a:lstStyle/>
          <a:p>
            <a:r>
              <a:rPr lang="en-US" dirty="0" smtClean="0"/>
              <a:t>Unaligned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Aligned </a:t>
            </a:r>
            <a:r>
              <a:rPr lang="en-US" dirty="0"/>
              <a:t>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13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15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16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19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633413" y="17526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93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220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[1]</a:t>
            </a:r>
          </a:p>
        </p:txBody>
      </p:sp>
      <p:sp>
        <p:nvSpPr>
          <p:cNvPr id="28" name="Rectangle 10"/>
          <p:cNvSpPr>
            <a:spLocks/>
          </p:cNvSpPr>
          <p:nvPr/>
        </p:nvSpPr>
        <p:spPr bwMode="auto">
          <a:xfrm>
            <a:off x="3449638" y="17526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533400" y="2146300"/>
            <a:ext cx="21480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2" name="Rectangle 14"/>
          <p:cNvSpPr>
            <a:spLocks/>
          </p:cNvSpPr>
          <p:nvPr/>
        </p:nvSpPr>
        <p:spPr bwMode="auto">
          <a:xfrm>
            <a:off x="838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3" name="Rectangle 15"/>
          <p:cNvSpPr>
            <a:spLocks/>
          </p:cNvSpPr>
          <p:nvPr/>
        </p:nvSpPr>
        <p:spPr bwMode="auto">
          <a:xfrm>
            <a:off x="1941512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p+5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3124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p+9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5670550" y="21463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p+17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44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Alignment Principles</a:t>
            </a:r>
            <a:endParaRPr lang="en-US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/>
          </a:bodyPr>
          <a:lstStyle/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  <a:p>
            <a:pPr marL="552450" lvl="1"/>
            <a:r>
              <a:rPr lang="en-US" dirty="0"/>
              <a:t>Required on some machines; advised on </a:t>
            </a:r>
            <a:r>
              <a:rPr lang="en-US" dirty="0" smtClean="0"/>
              <a:t>x86-64</a:t>
            </a:r>
            <a:endParaRPr lang="en-US" dirty="0"/>
          </a:p>
          <a:p>
            <a:r>
              <a:rPr lang="en-US" dirty="0" smtClean="0"/>
              <a:t>Motivation </a:t>
            </a:r>
            <a:r>
              <a:rPr lang="en-US" dirty="0"/>
              <a:t>for Aligning Data</a:t>
            </a:r>
          </a:p>
          <a:p>
            <a:pPr marL="552450" lvl="1"/>
            <a:r>
              <a:rPr lang="en-US" dirty="0"/>
              <a:t>Memory accessed by (aligned) chunks of 4 or 8 bytes (system dependent)</a:t>
            </a:r>
          </a:p>
          <a:p>
            <a:pPr marL="838200" lvl="2"/>
            <a:r>
              <a:rPr lang="en-US" dirty="0"/>
              <a:t>Inefficient to load or store datum that spans quad word boundaries</a:t>
            </a:r>
          </a:p>
          <a:p>
            <a:pPr marL="838200" lvl="2"/>
            <a:r>
              <a:rPr lang="en-US" dirty="0"/>
              <a:t>Virtual memory </a:t>
            </a:r>
            <a:r>
              <a:rPr lang="en-US" dirty="0" smtClean="0"/>
              <a:t>trickier </a:t>
            </a:r>
            <a:r>
              <a:rPr lang="en-US" dirty="0"/>
              <a:t>when datum spans 2 pages</a:t>
            </a:r>
          </a:p>
          <a:p>
            <a:r>
              <a:rPr lang="en-US" dirty="0"/>
              <a:t>Compiler</a:t>
            </a:r>
          </a:p>
          <a:p>
            <a:pPr marL="552450" lvl="1"/>
            <a:r>
              <a:rPr lang="en-US" dirty="0"/>
              <a:t>Inserts gaps in structure to ensure correct alignment of fields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5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Specific Cases of Alignment (x86-64)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4972050"/>
          </a:xfrm>
          <a:ln/>
        </p:spPr>
        <p:txBody>
          <a:bodyPr/>
          <a:lstStyle/>
          <a:p>
            <a:r>
              <a:rPr lang="en-US" dirty="0" smtClean="0"/>
              <a:t>1 </a:t>
            </a:r>
            <a:r>
              <a:rPr lang="en-US" dirty="0"/>
              <a:t>byte: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no restrictions on </a:t>
            </a:r>
            <a:r>
              <a:rPr lang="en-US" dirty="0" smtClean="0"/>
              <a:t>address</a:t>
            </a:r>
            <a:endParaRPr lang="en-US" dirty="0"/>
          </a:p>
          <a:p>
            <a:r>
              <a:rPr lang="en-US" dirty="0"/>
              <a:t>2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1 bit of address must be 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4 bytes: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2 bits of address must be 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8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, </a:t>
            </a:r>
            <a:r>
              <a:rPr lang="en-US" dirty="0" smtClean="0">
                <a:latin typeface="Courier New"/>
                <a:cs typeface="Courier New"/>
              </a:rPr>
              <a:t>long,</a:t>
            </a:r>
            <a:r>
              <a:rPr lang="en-US" dirty="0" smtClean="0"/>
              <a:t>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char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*</a:t>
            </a:r>
            <a:r>
              <a:rPr lang="en-US" dirty="0"/>
              <a:t>, …</a:t>
            </a:r>
          </a:p>
          <a:p>
            <a:pPr marL="552450" lvl="1"/>
            <a:r>
              <a:rPr lang="en-US" dirty="0" smtClean="0"/>
              <a:t>lowest </a:t>
            </a:r>
            <a:r>
              <a:rPr lang="en-US" dirty="0"/>
              <a:t>3 bits of address must be 000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 smtClean="0"/>
              <a:t>16 bytes: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long double</a:t>
            </a:r>
            <a:r>
              <a:rPr lang="en-US" b="0" dirty="0" smtClean="0">
                <a:latin typeface="Calibri"/>
                <a:cs typeface="Calibri"/>
                <a:sym typeface="Courier New Bold" charset="0"/>
              </a:rPr>
              <a:t> (GCC on Linux)</a:t>
            </a:r>
            <a:endParaRPr lang="en-US" dirty="0" smtClean="0">
              <a:latin typeface="Courier New Bold" charset="0"/>
              <a:cs typeface="Courier New Bold" charset="0"/>
              <a:sym typeface="Courier New Bold" charset="0"/>
            </a:endParaRPr>
          </a:p>
          <a:p>
            <a:pPr lvl="1"/>
            <a:r>
              <a:rPr lang="en-US" dirty="0" smtClean="0"/>
              <a:t>lowest </a:t>
            </a:r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/>
              <a:t>bits of address must be </a:t>
            </a:r>
            <a:r>
              <a:rPr lang="en-US" dirty="0" smtClean="0"/>
              <a:t>0000</a:t>
            </a:r>
            <a:r>
              <a:rPr lang="en-US" baseline="-6000" dirty="0" smtClean="0"/>
              <a:t>2</a:t>
            </a: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Satisfying Alignment with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30300"/>
            <a:ext cx="8382000" cy="3187700"/>
          </a:xfrm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Within structure:</a:t>
            </a:r>
          </a:p>
          <a:p>
            <a:pPr marL="552450" lvl="1"/>
            <a:r>
              <a:rPr lang="en-US" dirty="0"/>
              <a:t>Must satisfy each element’s </a:t>
            </a:r>
            <a:r>
              <a:rPr lang="en-US" dirty="0" smtClean="0"/>
              <a:t>alignment</a:t>
            </a:r>
            <a:br>
              <a:rPr lang="en-US" dirty="0" smtClean="0"/>
            </a:br>
            <a:r>
              <a:rPr lang="en-US" dirty="0" smtClean="0"/>
              <a:t>requirement</a:t>
            </a:r>
            <a:endParaRPr lang="en-US" dirty="0"/>
          </a:p>
          <a:p>
            <a:r>
              <a:rPr lang="en-US" dirty="0"/>
              <a:t>Overall structure placement</a:t>
            </a:r>
          </a:p>
          <a:p>
            <a:pPr marL="552450" lvl="1"/>
            <a:r>
              <a:rPr lang="en-US" dirty="0"/>
              <a:t>Each structure has alignment requirement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pPr marL="838200" lvl="2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 dirty="0"/>
              <a:t> = Largest alignment of any element</a:t>
            </a:r>
          </a:p>
          <a:p>
            <a:pPr marL="552450" lvl="1"/>
            <a:r>
              <a:rPr lang="en-US" dirty="0"/>
              <a:t>Initial address &amp; structure length must be multiples of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r>
              <a:rPr lang="en-US" dirty="0" smtClean="0"/>
              <a:t>Example:</a:t>
            </a:r>
            <a:endParaRPr lang="en-US" dirty="0"/>
          </a:p>
          <a:p>
            <a:pPr marL="552450" lvl="1"/>
            <a:r>
              <a:rPr lang="en-US" dirty="0"/>
              <a:t>K = 8, due to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element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7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59945" cy="762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Meeting Overall Alignment Requirement</a:t>
            </a:r>
            <a:endParaRPr 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5672137" cy="4972050"/>
          </a:xfrm>
          <a:ln/>
        </p:spPr>
        <p:txBody>
          <a:bodyPr/>
          <a:lstStyle/>
          <a:p>
            <a:endParaRPr lang="en-US" sz="2400" dirty="0"/>
          </a:p>
          <a:p>
            <a:r>
              <a:rPr lang="en-US" sz="2400" dirty="0" smtClean="0"/>
              <a:t>For largest alignment requirement K</a:t>
            </a:r>
          </a:p>
          <a:p>
            <a:r>
              <a:rPr lang="en-US" sz="2400" dirty="0" smtClean="0"/>
              <a:t>Overall structure must be multiple of K</a:t>
            </a:r>
            <a:endParaRPr lang="en-US" sz="2400" dirty="0"/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6069012" y="1905000"/>
            <a:ext cx="2224088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/>
        </p:nvGraphicFramePr>
        <p:xfrm>
          <a:off x="381000" y="44958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V="1">
            <a:off x="7467600" y="5257800"/>
            <a:ext cx="6858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840437" y="59436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latin typeface="Calibri" pitchFamily="34" charset="0"/>
              </a:rPr>
              <a:t>Multiple of K=8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3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711200" y="3708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Arrays of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6261100" cy="1803400"/>
          </a:xfrm>
          <a:ln/>
        </p:spPr>
        <p:txBody>
          <a:bodyPr>
            <a:normAutofit/>
          </a:bodyPr>
          <a:lstStyle/>
          <a:p>
            <a:r>
              <a:rPr lang="en-US" dirty="0" smtClean="0"/>
              <a:t>Overall structure length multiple of K</a:t>
            </a:r>
          </a:p>
          <a:p>
            <a:r>
              <a:rPr lang="en-US" dirty="0" smtClean="0"/>
              <a:t>Satisfy </a:t>
            </a:r>
            <a:r>
              <a:rPr lang="en-US" dirty="0"/>
              <a:t>alignment requirement </a:t>
            </a:r>
            <a:br>
              <a:rPr lang="en-US" dirty="0"/>
            </a:br>
            <a:r>
              <a:rPr lang="en-US" dirty="0"/>
              <a:t>for every element</a:t>
            </a: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6642100" y="1213553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381000" y="5715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/>
        </p:nvGraphicFramePr>
        <p:xfrm>
          <a:off x="1181100" y="3314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0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6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3111500" y="3860800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Accessing Array Elements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2070100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Compute array offset </a:t>
            </a:r>
            <a:r>
              <a:rPr lang="en-US" dirty="0" smtClean="0"/>
              <a:t>12*</a:t>
            </a:r>
            <a:r>
              <a:rPr lang="en-US" dirty="0" err="1" smtClean="0"/>
              <a:t>idx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sizeof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(S3)</a:t>
            </a:r>
            <a:r>
              <a:rPr lang="en-US" dirty="0"/>
              <a:t>, including alignment spacers</a:t>
            </a:r>
          </a:p>
          <a:p>
            <a:r>
              <a:rPr lang="en-US" dirty="0"/>
              <a:t>Element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j</a:t>
            </a:r>
            <a:r>
              <a:rPr lang="en-US" dirty="0"/>
              <a:t> is at offset 8 within structure</a:t>
            </a:r>
          </a:p>
          <a:p>
            <a:r>
              <a:rPr lang="en-US" dirty="0"/>
              <a:t>Assembler gives offset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a+8</a:t>
            </a:r>
            <a:endParaRPr lang="en-US" dirty="0"/>
          </a:p>
          <a:p>
            <a:pPr marL="552450" lvl="1"/>
            <a:r>
              <a:rPr lang="en-US" dirty="0"/>
              <a:t>Resolved during linking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6396038" y="609600"/>
            <a:ext cx="2222500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S3 {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i;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v;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j;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457200" y="5410200"/>
            <a:ext cx="3289300" cy="11176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short get_j(int idx)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a[idx].j;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3886200" y="5537200"/>
            <a:ext cx="4660900" cy="863600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#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(%rdi,%rdi,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2)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,%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#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movzwl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a+8(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,%rax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,4)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,%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eax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33248"/>
              </p:ext>
            </p:extLst>
          </p:nvPr>
        </p:nvGraphicFramePr>
        <p:xfrm>
          <a:off x="241300" y="3479800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759723"/>
              </p:ext>
            </p:extLst>
          </p:nvPr>
        </p:nvGraphicFramePr>
        <p:xfrm>
          <a:off x="1370013" y="4648200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1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Saving Space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Put large data types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 </a:t>
            </a:r>
            <a:r>
              <a:rPr lang="en-US" dirty="0" smtClean="0"/>
              <a:t>(K=4)</a:t>
            </a:r>
            <a:endParaRPr lang="en-US" dirty="0"/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1549400" y="2019300"/>
            <a:ext cx="2222500" cy="15621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S4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5353050" y="2017712"/>
            <a:ext cx="2224088" cy="1563688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S5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4140200" y="2298700"/>
            <a:ext cx="9144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3149600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3467100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18923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635000" y="52578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21590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2476500" y="5257800"/>
            <a:ext cx="696913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2 </a:t>
            </a:r>
            <a:r>
              <a:rPr lang="en-US" sz="14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bytes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5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Summary of Compound Types in C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289925" cy="4972050"/>
          </a:xfrm>
          <a:ln/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  <a:p>
            <a:pPr marL="552450" lvl="1"/>
            <a:r>
              <a:rPr lang="en-US" dirty="0"/>
              <a:t>Contiguous allocation of memory</a:t>
            </a:r>
          </a:p>
          <a:p>
            <a:pPr marL="552450" lvl="1"/>
            <a:r>
              <a:rPr lang="en-US" dirty="0"/>
              <a:t>Aligned to satisfy every element’s alignment </a:t>
            </a:r>
            <a:r>
              <a:rPr lang="en-US" dirty="0" smtClean="0"/>
              <a:t>requirement</a:t>
            </a:r>
          </a:p>
          <a:p>
            <a:pPr marL="552450" lvl="1"/>
            <a:r>
              <a:rPr lang="en-US" dirty="0" smtClean="0"/>
              <a:t>Pointer </a:t>
            </a:r>
            <a:r>
              <a:rPr lang="en-US" dirty="0"/>
              <a:t>to first element</a:t>
            </a:r>
          </a:p>
          <a:p>
            <a:pPr marL="552450" lvl="1"/>
            <a:r>
              <a:rPr lang="en-US" dirty="0"/>
              <a:t>No bounds checking</a:t>
            </a:r>
          </a:p>
          <a:p>
            <a:r>
              <a:rPr lang="en-US" dirty="0"/>
              <a:t>Structures</a:t>
            </a:r>
          </a:p>
          <a:p>
            <a:pPr marL="552450" lvl="1"/>
            <a:r>
              <a:rPr lang="en-US" dirty="0"/>
              <a:t>Allocate bytes in order declared</a:t>
            </a:r>
          </a:p>
          <a:p>
            <a:pPr marL="552450" lvl="1"/>
            <a:r>
              <a:rPr lang="en-US" dirty="0"/>
              <a:t>Pad in middle and at end to satisfy alignment</a:t>
            </a:r>
          </a:p>
          <a:p>
            <a:r>
              <a:rPr lang="en-US" dirty="0"/>
              <a:t>Unions</a:t>
            </a:r>
          </a:p>
          <a:p>
            <a:pPr marL="552450" lvl="1"/>
            <a:r>
              <a:rPr lang="en-US" dirty="0"/>
              <a:t>Overlay declarations</a:t>
            </a:r>
          </a:p>
          <a:p>
            <a:pPr marL="552450" lvl="1"/>
            <a:r>
              <a:rPr lang="en-US" dirty="0"/>
              <a:t>Way to circumvent type system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76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808080"/>
                </a:solidFill>
              </a:rPr>
              <a:t>Memory Layout</a:t>
            </a:r>
          </a:p>
          <a:p>
            <a:pPr>
              <a:defRPr/>
            </a:pPr>
            <a:r>
              <a:rPr lang="en-US" dirty="0" smtClean="0"/>
              <a:t>Buffer Overflow</a:t>
            </a:r>
          </a:p>
          <a:p>
            <a:pPr lvl="1">
              <a:defRPr/>
            </a:pPr>
            <a:r>
              <a:rPr lang="en-US" dirty="0" smtClean="0"/>
              <a:t>Vulnerability</a:t>
            </a:r>
          </a:p>
          <a:p>
            <a:pPr lvl="1">
              <a:defRPr/>
            </a:pPr>
            <a:r>
              <a:rPr lang="en-US" dirty="0" smtClean="0"/>
              <a:t>Protection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 smtClean="0">
              <a:solidFill>
                <a:srgbClr val="7F7F7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4"/>
          <p:cNvSpPr txBox="1"/>
          <p:nvPr/>
        </p:nvSpPr>
        <p:spPr>
          <a:xfrm>
            <a:off x="5943600" y="326002"/>
            <a:ext cx="2942729" cy="36933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FFFFCC"/>
                </a:solidFill>
                <a:latin typeface="Calibri" pitchFamily="34" charset="0"/>
              </a:rPr>
              <a:t>Reading Assignment: §3.10.3</a:t>
            </a:r>
          </a:p>
        </p:txBody>
      </p:sp>
    </p:spTree>
    <p:extLst>
      <p:ext uri="{BB962C8B-B14F-4D97-AF65-F5344CB8AC3E}">
        <p14:creationId xmlns:p14="http://schemas.microsoft.com/office/powerpoint/2010/main" val="1274931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4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88" y="50800"/>
            <a:ext cx="8558212" cy="1549400"/>
          </a:xfrm>
          <a:ln/>
        </p:spPr>
        <p:txBody>
          <a:bodyPr/>
          <a:lstStyle/>
          <a:p>
            <a:pPr marL="119063" indent="-119063"/>
            <a:r>
              <a:rPr lang="en-US" b="1" dirty="0" smtClean="0"/>
              <a:t>Recall: Memory </a:t>
            </a:r>
            <a:r>
              <a:rPr lang="en-US" b="1" dirty="0"/>
              <a:t>Referencing Bug Example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457200" y="6096000"/>
            <a:ext cx="8229600" cy="563563"/>
          </a:xfrm>
          <a:noFill/>
          <a:ln>
            <a:miter lim="800000"/>
            <a:headEnd/>
            <a:tailEnd/>
          </a:ln>
        </p:spPr>
        <p:txBody>
          <a:bodyPr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1" indent="-342900"/>
            <a:r>
              <a:rPr lang="en-US" dirty="0" smtClean="0"/>
              <a:t>Result </a:t>
            </a:r>
            <a:r>
              <a:rPr lang="en-US" dirty="0"/>
              <a:t>is </a:t>
            </a:r>
            <a:r>
              <a:rPr lang="en-US" dirty="0" smtClean="0"/>
              <a:t>system specific</a:t>
            </a:r>
            <a:endParaRPr lang="en-US" dirty="0"/>
          </a:p>
        </p:txBody>
      </p:sp>
      <p:sp useBgFill="1">
        <p:nvSpPr>
          <p:cNvPr id="18437" name="Rectangle 5"/>
          <p:cNvSpPr>
            <a:spLocks/>
          </p:cNvSpPr>
          <p:nvPr/>
        </p:nvSpPr>
        <p:spPr bwMode="auto">
          <a:xfrm>
            <a:off x="825500" y="4267200"/>
            <a:ext cx="7327900" cy="1828800"/>
          </a:xfrm>
          <a:prstGeom prst="rect">
            <a:avLst/>
          </a:prstGeom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tabLst>
                <a:tab pos="1085850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</a:t>
            </a:r>
            <a:r>
              <a:rPr lang="en-US" sz="1800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Symbol"/>
              </a:rPr>
              <a:t>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>
              <a:tabLst>
                <a:tab pos="1085850" algn="l"/>
              </a:tabLst>
            </a:pPr>
            <a:r>
              <a:rPr lang="en-US" sz="1800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fun(1</a:t>
            </a:r>
            <a:r>
              <a:rPr lang="en-US" sz="1800" dirty="0" smtClean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)	</a:t>
            </a:r>
            <a:r>
              <a:rPr lang="en-US" sz="1800" dirty="0" smtClean="0">
                <a:latin typeface="Courier New" charset="0"/>
                <a:ea typeface="Zapf Dingbats" charset="2"/>
                <a:cs typeface="Zapf Dingbats" charset="2"/>
                <a:sym typeface="Symbol"/>
              </a:rPr>
              <a:t></a:t>
            </a:r>
            <a:r>
              <a:rPr lang="en-US" sz="1800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	3.14</a:t>
            </a:r>
            <a:endParaRPr lang="en-US" sz="1800" dirty="0">
              <a:latin typeface="Courier New" charset="0"/>
              <a:ea typeface="Zapf Dingbats" charset="2"/>
              <a:cs typeface="Zapf Dingbats" charset="2"/>
              <a:sym typeface="Arial Narrow" charset="0"/>
            </a:endParaRPr>
          </a:p>
          <a:p>
            <a:pPr>
              <a:tabLst>
                <a:tab pos="1085850" algn="l"/>
              </a:tabLst>
            </a:pPr>
            <a:r>
              <a:rPr lang="en-US" sz="1800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fun(2) 	</a:t>
            </a:r>
            <a:r>
              <a:rPr lang="en-US" sz="1800" dirty="0">
                <a:latin typeface="Courier New" charset="0"/>
                <a:ea typeface="Zapf Dingbats" charset="2"/>
                <a:cs typeface="Zapf Dingbats" charset="2"/>
                <a:sym typeface="Symbol"/>
              </a:rPr>
              <a:t></a:t>
            </a:r>
            <a:r>
              <a:rPr lang="en-US" sz="1800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	3.1399998664856</a:t>
            </a:r>
            <a:endParaRPr lang="en-US" sz="1800" dirty="0">
              <a:latin typeface="Courier New" charset="0"/>
              <a:ea typeface="Zapf Dingbats" charset="2"/>
              <a:cs typeface="Zapf Dingbats" charset="2"/>
              <a:sym typeface="Arial Narrow" charset="0"/>
            </a:endParaRPr>
          </a:p>
          <a:p>
            <a:pPr>
              <a:tabLst>
                <a:tab pos="1085850" algn="l"/>
              </a:tabLst>
            </a:pPr>
            <a:r>
              <a:rPr lang="en-US" sz="1800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fun(3) 	</a:t>
            </a:r>
            <a:r>
              <a:rPr lang="en-US" sz="1800" dirty="0">
                <a:latin typeface="Courier New" charset="0"/>
                <a:ea typeface="Zapf Dingbats" charset="2"/>
                <a:cs typeface="Zapf Dingbats" charset="2"/>
                <a:sym typeface="Symbol"/>
              </a:rPr>
              <a:t></a:t>
            </a:r>
            <a:r>
              <a:rPr lang="en-US" sz="1800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	2.00000061035156</a:t>
            </a:r>
            <a:endParaRPr lang="en-US" sz="1800" dirty="0">
              <a:latin typeface="Courier New" charset="0"/>
              <a:ea typeface="Zapf Dingbats" charset="2"/>
              <a:cs typeface="Zapf Dingbats" charset="2"/>
              <a:sym typeface="Arial Narrow" charset="0"/>
            </a:endParaRPr>
          </a:p>
          <a:p>
            <a:pPr>
              <a:tabLst>
                <a:tab pos="1085850" algn="l"/>
              </a:tabLst>
            </a:pPr>
            <a:r>
              <a:rPr lang="en-US" sz="1800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fun(4) 	</a:t>
            </a:r>
            <a:r>
              <a:rPr lang="en-US" sz="1800" dirty="0">
                <a:latin typeface="Courier New" charset="0"/>
                <a:ea typeface="Zapf Dingbats" charset="2"/>
                <a:cs typeface="Zapf Dingbats" charset="2"/>
                <a:sym typeface="Symbol"/>
              </a:rPr>
              <a:t></a:t>
            </a:r>
            <a:r>
              <a:rPr lang="en-US" sz="1800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	3.14</a:t>
            </a:r>
          </a:p>
          <a:p>
            <a:pPr>
              <a:tabLst>
                <a:tab pos="1085850" algn="l"/>
              </a:tabLst>
            </a:pPr>
            <a:r>
              <a:rPr lang="en-US" sz="1800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fun(6) 	</a:t>
            </a:r>
            <a:r>
              <a:rPr lang="en-US" sz="1800" dirty="0">
                <a:latin typeface="Courier New" charset="0"/>
                <a:ea typeface="Zapf Dingbats" charset="2"/>
                <a:cs typeface="Zapf Dingbats" charset="2"/>
                <a:sym typeface="Symbol"/>
              </a:rPr>
              <a:t></a:t>
            </a:r>
            <a:r>
              <a:rPr lang="en-US" sz="1800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	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  <a:sym typeface="Courier New" charset="0"/>
              </a:rPr>
              <a:t>Segmentation fault</a:t>
            </a: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fun(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 useBgFill="1">
        <p:nvSpPr>
          <p:cNvPr id="19461" name="Rectangle 5"/>
          <p:cNvSpPr>
            <a:spLocks/>
          </p:cNvSpPr>
          <p:nvPr/>
        </p:nvSpPr>
        <p:spPr bwMode="auto">
          <a:xfrm>
            <a:off x="3581400" y="1295400"/>
            <a:ext cx="4419600" cy="1676400"/>
          </a:xfrm>
          <a:prstGeom prst="rect">
            <a:avLst/>
          </a:prstGeom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>
              <a:tabLst>
                <a:tab pos="1144588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Zapf Dingbats" charset="2"/>
                <a:cs typeface="Zapf Dingbats" charset="2"/>
                <a:sym typeface="Symbol"/>
              </a:rPr>
              <a:t>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>
              <a:tabLst>
                <a:tab pos="1144588" algn="l"/>
              </a:tabLst>
            </a:pPr>
            <a:r>
              <a:rPr lang="en-US" sz="1800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fun(1</a:t>
            </a:r>
            <a:r>
              <a:rPr lang="en-US" sz="1800" dirty="0" smtClean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)	</a:t>
            </a:r>
            <a:r>
              <a:rPr lang="en-US" sz="1800" dirty="0" smtClean="0">
                <a:latin typeface="Courier New" charset="0"/>
                <a:ea typeface="Zapf Dingbats" charset="2"/>
                <a:cs typeface="Zapf Dingbats" charset="2"/>
                <a:sym typeface="Symbol"/>
              </a:rPr>
              <a:t> </a:t>
            </a:r>
            <a:r>
              <a:rPr lang="en-US" sz="1800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	3.14</a:t>
            </a:r>
            <a:endParaRPr lang="en-US" sz="1800" dirty="0">
              <a:latin typeface="Courier New" charset="0"/>
              <a:ea typeface="Zapf Dingbats" charset="2"/>
              <a:cs typeface="Zapf Dingbats" charset="2"/>
              <a:sym typeface="Arial Narrow" charset="0"/>
            </a:endParaRPr>
          </a:p>
          <a:p>
            <a:pPr>
              <a:tabLst>
                <a:tab pos="1144588" algn="l"/>
              </a:tabLst>
            </a:pPr>
            <a:r>
              <a:rPr lang="en-US" sz="1800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fun(2) </a:t>
            </a:r>
            <a:r>
              <a:rPr lang="en-US" sz="1800" dirty="0" smtClean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Zapf Dingbats" charset="2"/>
                <a:cs typeface="Zapf Dingbats" charset="2"/>
                <a:sym typeface="Symbol"/>
              </a:rPr>
              <a:t> </a:t>
            </a:r>
            <a:r>
              <a:rPr lang="en-US" sz="1800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	3.1399998664856</a:t>
            </a:r>
            <a:endParaRPr lang="en-US" sz="1800" dirty="0">
              <a:latin typeface="Courier New" charset="0"/>
              <a:ea typeface="Zapf Dingbats" charset="2"/>
              <a:cs typeface="Zapf Dingbats" charset="2"/>
              <a:sym typeface="Arial Narrow" charset="0"/>
            </a:endParaRPr>
          </a:p>
          <a:p>
            <a:pPr>
              <a:tabLst>
                <a:tab pos="1144588" algn="l"/>
              </a:tabLst>
            </a:pPr>
            <a:r>
              <a:rPr lang="en-US" sz="1800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fun(3) </a:t>
            </a:r>
            <a:r>
              <a:rPr lang="en-US" sz="1800" dirty="0" smtClean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Zapf Dingbats" charset="2"/>
                <a:cs typeface="Zapf Dingbats" charset="2"/>
                <a:sym typeface="Symbol"/>
              </a:rPr>
              <a:t> </a:t>
            </a:r>
            <a:r>
              <a:rPr lang="en-US" sz="1800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	2.00000061035156</a:t>
            </a:r>
            <a:endParaRPr lang="en-US" sz="1800" dirty="0">
              <a:latin typeface="Courier New" charset="0"/>
              <a:ea typeface="Zapf Dingbats" charset="2"/>
              <a:cs typeface="Zapf Dingbats" charset="2"/>
              <a:sym typeface="Arial Narrow" charset="0"/>
            </a:endParaRPr>
          </a:p>
          <a:p>
            <a:pPr>
              <a:tabLst>
                <a:tab pos="1144588" algn="l"/>
              </a:tabLst>
            </a:pPr>
            <a:r>
              <a:rPr lang="en-US" sz="1800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fun(4) </a:t>
            </a:r>
            <a:r>
              <a:rPr lang="en-US" sz="1800" dirty="0" smtClean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Zapf Dingbats" charset="2"/>
                <a:cs typeface="Zapf Dingbats" charset="2"/>
                <a:sym typeface="Symbol"/>
              </a:rPr>
              <a:t> </a:t>
            </a:r>
            <a:r>
              <a:rPr lang="en-US" sz="1800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	3.14</a:t>
            </a:r>
          </a:p>
          <a:p>
            <a:pPr>
              <a:tabLst>
                <a:tab pos="1144588" algn="l"/>
              </a:tabLst>
            </a:pPr>
            <a:r>
              <a:rPr lang="en-US" sz="1800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fun(6) </a:t>
            </a:r>
            <a:r>
              <a:rPr lang="en-US" sz="1800" dirty="0" smtClean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Zapf Dingbats" charset="2"/>
                <a:cs typeface="Zapf Dingbats" charset="2"/>
                <a:sym typeface="Symbol"/>
              </a:rPr>
              <a:t> </a:t>
            </a:r>
            <a:r>
              <a:rPr lang="en-US" sz="1800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	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  <a:sym typeface="Courier New" charset="0"/>
              </a:rPr>
              <a:t>Segmentation fault</a:t>
            </a: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4648200" y="37338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5105400" y="48006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762000" y="3200400"/>
            <a:ext cx="1668462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711120"/>
              </p:ext>
            </p:extLst>
          </p:nvPr>
        </p:nvGraphicFramePr>
        <p:xfrm>
          <a:off x="2514600" y="3733800"/>
          <a:ext cx="2070100" cy="2667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2057400" y="48768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4864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2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Such problems are a BIG deal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7388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Generally called a “buffer overflow”</a:t>
            </a:r>
          </a:p>
          <a:p>
            <a:pPr lvl="1" eaLnBrk="1" hangingPunct="1"/>
            <a:r>
              <a:rPr lang="en-US" dirty="0"/>
              <a:t>w</a:t>
            </a:r>
            <a:r>
              <a:rPr lang="en-US" dirty="0" smtClean="0"/>
              <a:t>hen exceeding the memory size allocated for an array</a:t>
            </a:r>
          </a:p>
          <a:p>
            <a:pPr eaLnBrk="1" hangingPunct="1"/>
            <a:r>
              <a:rPr lang="en-US" dirty="0" smtClean="0"/>
              <a:t>Why a big deal?</a:t>
            </a:r>
          </a:p>
          <a:p>
            <a:pPr lvl="1" eaLnBrk="1" hangingPunct="1"/>
            <a:r>
              <a:rPr lang="en-US" dirty="0" smtClean="0"/>
              <a:t>It’s the #1 technical cause of security vulnerabilities</a:t>
            </a:r>
          </a:p>
          <a:p>
            <a:pPr lvl="2" eaLnBrk="1" hangingPunct="1"/>
            <a:r>
              <a:rPr lang="en-US" dirty="0" smtClean="0"/>
              <a:t>#1 overall cause is social engineering / user ignorance</a:t>
            </a:r>
          </a:p>
          <a:p>
            <a:pPr eaLnBrk="1" hangingPunct="1"/>
            <a:r>
              <a:rPr lang="en-US" dirty="0" smtClean="0"/>
              <a:t>Most common form</a:t>
            </a:r>
            <a:endParaRPr lang="en-US" dirty="0"/>
          </a:p>
          <a:p>
            <a:pPr lvl="1" eaLnBrk="1" hangingPunct="1"/>
            <a:r>
              <a:rPr lang="en-US" dirty="0" smtClean="0"/>
              <a:t>Unchecked lengths on string inputs</a:t>
            </a:r>
          </a:p>
          <a:p>
            <a:pPr lvl="1" eaLnBrk="1" hangingPunct="1"/>
            <a:r>
              <a:rPr lang="en-US" dirty="0" smtClean="0"/>
              <a:t>Particularly for bounded character arrays on the stack</a:t>
            </a:r>
          </a:p>
          <a:p>
            <a:pPr lvl="2" eaLnBrk="1" hangingPunct="1"/>
            <a:r>
              <a:rPr lang="en-US" dirty="0"/>
              <a:t>s</a:t>
            </a:r>
            <a:r>
              <a:rPr lang="en-US" dirty="0" smtClean="0"/>
              <a:t>ometimes referred to as stack smashing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Advanced Topics and Buffer Overflows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2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80</TotalTime>
  <Words>4611</Words>
  <Application>Microsoft Office PowerPoint</Application>
  <PresentationFormat>On-screen Show (4:3)</PresentationFormat>
  <Paragraphs>1519</Paragraphs>
  <Slides>60</Slides>
  <Notes>60</Notes>
  <HiddenSlides>0</HiddenSlides>
  <MMClips>0</MMClips>
  <ScaleCrop>false</ScaleCrop>
  <HeadingPairs>
    <vt:vector size="8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82" baseType="lpstr">
      <vt:lpstr>MS Mincho</vt:lpstr>
      <vt:lpstr>ＭＳ Ｐゴシック</vt:lpstr>
      <vt:lpstr>Arial</vt:lpstr>
      <vt:lpstr>Arial Narrow</vt:lpstr>
      <vt:lpstr>Calibri</vt:lpstr>
      <vt:lpstr>Calibri Bold</vt:lpstr>
      <vt:lpstr>Calibri Bold Italic</vt:lpstr>
      <vt:lpstr>Courier</vt:lpstr>
      <vt:lpstr>Courier New</vt:lpstr>
      <vt:lpstr>Courier New Bold</vt:lpstr>
      <vt:lpstr>Garamond</vt:lpstr>
      <vt:lpstr>Lucida Grande</vt:lpstr>
      <vt:lpstr>Monaco</vt:lpstr>
      <vt:lpstr>Symbol</vt:lpstr>
      <vt:lpstr>Times New Roman</vt:lpstr>
      <vt:lpstr>Wingdings</vt:lpstr>
      <vt:lpstr>Wingdings 2</vt:lpstr>
      <vt:lpstr>Zapf Dingbats</vt:lpstr>
      <vt:lpstr>ヒラギノ角ゴ ProN W3</vt:lpstr>
      <vt:lpstr>ヒラギノ角ゴ ProN W6</vt:lpstr>
      <vt:lpstr>Template</vt:lpstr>
      <vt:lpstr>Worksheet</vt:lpstr>
      <vt:lpstr>Machine-Level Programming V: Advanced Topics</vt:lpstr>
      <vt:lpstr>Today</vt:lpstr>
      <vt:lpstr>x86-64 Linux Memory Layout</vt:lpstr>
      <vt:lpstr>Memory Allocation Example</vt:lpstr>
      <vt:lpstr>x86-64 Example Addresses</vt:lpstr>
      <vt:lpstr>Today</vt:lpstr>
      <vt:lpstr>Recall: Memory Referencing Bug Example</vt:lpstr>
      <vt:lpstr>Memory Referencing Bug Example</vt:lpstr>
      <vt:lpstr>Such problems are a BIG deal</vt:lpstr>
      <vt:lpstr>String Library Code</vt:lpstr>
      <vt:lpstr>Vulnerable Buffer Code</vt:lpstr>
      <vt:lpstr>Buffer Overflow Disassembly</vt:lpstr>
      <vt:lpstr>Buffer Overflow Stack</vt:lpstr>
      <vt:lpstr>Buffer Overflow Stack Example</vt:lpstr>
      <vt:lpstr>Buffer Overflow Stack Example #1</vt:lpstr>
      <vt:lpstr>Buffer Overflow Stack Example #2</vt:lpstr>
      <vt:lpstr>Buffer Overflow Stack Example #3</vt:lpstr>
      <vt:lpstr>Buffer Overflow Stack Example #3 Explained</vt:lpstr>
      <vt:lpstr>Code Injection Attacks</vt:lpstr>
      <vt:lpstr>Exploits Based on Buffer Overflows</vt:lpstr>
      <vt:lpstr>Example: the original Internet worm (1988)</vt:lpstr>
      <vt:lpstr>Example 2: IM War</vt:lpstr>
      <vt:lpstr>IM War (cont.)</vt:lpstr>
      <vt:lpstr>PowerPoint Presentation</vt:lpstr>
      <vt:lpstr>Aside: Worms and Viruses</vt:lpstr>
      <vt:lpstr>OK, what to do about buffer overflow attacks</vt:lpstr>
      <vt:lpstr>1. Avoid Overflow Vulnerabilities in Code (!)</vt:lpstr>
      <vt:lpstr>2. System-Level Protections can help</vt:lpstr>
      <vt:lpstr>2. System-Level Protections can help</vt:lpstr>
      <vt:lpstr>3. Stack Canaries can help</vt:lpstr>
      <vt:lpstr>Protected Buffer Disassembly</vt:lpstr>
      <vt:lpstr>Setting Up Canary</vt:lpstr>
      <vt:lpstr>Checking Canary</vt:lpstr>
      <vt:lpstr>Return-Oriented Programming Attacks</vt:lpstr>
      <vt:lpstr>Gadget Example #1</vt:lpstr>
      <vt:lpstr>Gadget Example #2</vt:lpstr>
      <vt:lpstr>ROP Execution</vt:lpstr>
      <vt:lpstr>Today</vt:lpstr>
      <vt:lpstr>Union Allocation</vt:lpstr>
      <vt:lpstr>Using Union to Access Bit Patterns</vt:lpstr>
      <vt:lpstr>Byte Ordering Revisited</vt:lpstr>
      <vt:lpstr>Byte Ordering Example</vt:lpstr>
      <vt:lpstr>Byte Ordering Example (Cont).</vt:lpstr>
      <vt:lpstr>Byte Ordering on IA32</vt:lpstr>
      <vt:lpstr>Byte Ordering on Sun</vt:lpstr>
      <vt:lpstr>Byte Ordering on x86-64</vt:lpstr>
      <vt:lpstr>Questions?</vt:lpstr>
      <vt:lpstr>Structure Representation (again)</vt:lpstr>
      <vt:lpstr>Generating Pointer to Structure Member</vt:lpstr>
      <vt:lpstr>Following Linked List</vt:lpstr>
      <vt:lpstr>Structures &amp; Alignment</vt:lpstr>
      <vt:lpstr>Alignment Principles</vt:lpstr>
      <vt:lpstr>Specific Cases of Alignment (x86-64)</vt:lpstr>
      <vt:lpstr>Satisfying Alignment with Structures</vt:lpstr>
      <vt:lpstr>Meeting Overall Alignment Requirement</vt:lpstr>
      <vt:lpstr>Arrays of Structures</vt:lpstr>
      <vt:lpstr>Accessing Array Elements</vt:lpstr>
      <vt:lpstr>Saving Space</vt:lpstr>
      <vt:lpstr>Summary of Compound Types in C</vt:lpstr>
      <vt:lpstr>Questions?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5, Machine-Level Programming V</dc:title>
  <dc:creator>Hugh C. Lauer</dc:creator>
  <dc:description>Redesign of slides created by Randal E. Bryant and David R. O'Hallaron</dc:description>
  <cp:lastModifiedBy>Hugh C. Lauer</cp:lastModifiedBy>
  <cp:revision>15</cp:revision>
  <cp:lastPrinted>1999-09-20T15:19:18Z</cp:lastPrinted>
  <dcterms:created xsi:type="dcterms:W3CDTF">2016-11-17T22:27:38Z</dcterms:created>
  <dcterms:modified xsi:type="dcterms:W3CDTF">2017-11-21T13:35:32Z</dcterms:modified>
</cp:coreProperties>
</file>