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2" r:id="rId8"/>
    <p:sldId id="623" r:id="rId9"/>
    <p:sldId id="624" r:id="rId10"/>
    <p:sldId id="625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45" r:id="rId31"/>
    <p:sldId id="646" r:id="rId32"/>
    <p:sldId id="647" r:id="rId33"/>
    <p:sldId id="648" r:id="rId34"/>
    <p:sldId id="649" r:id="rId35"/>
    <p:sldId id="650" r:id="rId36"/>
    <p:sldId id="651" r:id="rId37"/>
    <p:sldId id="652" r:id="rId38"/>
    <p:sldId id="653" r:id="rId39"/>
    <p:sldId id="654" r:id="rId40"/>
    <p:sldId id="655" r:id="rId41"/>
    <p:sldId id="656" r:id="rId42"/>
    <p:sldId id="657" r:id="rId43"/>
    <p:sldId id="658" r:id="rId44"/>
    <p:sldId id="659" r:id="rId45"/>
    <p:sldId id="660" r:id="rId46"/>
    <p:sldId id="661" r:id="rId47"/>
    <p:sldId id="662" r:id="rId48"/>
    <p:sldId id="663" r:id="rId49"/>
    <p:sldId id="664" r:id="rId50"/>
    <p:sldId id="665" r:id="rId51"/>
    <p:sldId id="666" r:id="rId52"/>
    <p:sldId id="667" r:id="rId53"/>
    <p:sldId id="668" r:id="rId54"/>
    <p:sldId id="669" r:id="rId55"/>
    <p:sldId id="670" r:id="rId56"/>
    <p:sldId id="671" r:id="rId57"/>
    <p:sldId id="672" r:id="rId58"/>
    <p:sldId id="673" r:id="rId59"/>
    <p:sldId id="674" r:id="rId60"/>
  </p:sldIdLst>
  <p:sldSz cx="9144000" cy="6858000" type="screen4x3"/>
  <p:notesSz cx="7302500" cy="9586913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95"/>
    <a:srgbClr val="C0EAB8"/>
    <a:srgbClr val="F2F09C"/>
    <a:srgbClr val="F2F2F2"/>
    <a:srgbClr val="DBDBDB"/>
    <a:srgbClr val="F5F5BD"/>
    <a:srgbClr val="CFEFC9"/>
    <a:srgbClr val="F0C2C2"/>
    <a:srgbClr val="D4D4F4"/>
    <a:srgbClr val="A8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26" autoAdjust="0"/>
  </p:normalViewPr>
  <p:slideViewPr>
    <p:cSldViewPr snapToObjects="1">
      <p:cViewPr varScale="1">
        <p:scale>
          <a:sx n="90" d="100"/>
          <a:sy n="90" d="100"/>
        </p:scale>
        <p:origin x="990" y="10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970" y="-96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em:corei7mm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0-4B4C-9E53-A42256E2C6FC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0-4B4C-9E53-A42256E2C6FC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0-4B4C-9E53-A42256E2C6FC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70-4B4C-9E53-A42256E2C6FC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70-4B4C-9E53-A42256E2C6FC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270-4B4C-9E53-A42256E2C6FC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70-4B4C-9E53-A42256E2C6FC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270-4B4C-9E53-A42256E2C6FC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70-4B4C-9E53-A42256E2C6FC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270-4B4C-9E53-A42256E2C6FC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70-4B4C-9E53-A42256E2C6FC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270-4B4C-9E53-A42256E2C6FC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270-4B4C-9E53-A42256E2C6FC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270-4B4C-9E53-A42256E2C6FC}"/>
            </c:ext>
          </c:extLst>
        </c:ser>
        <c:bandFmts/>
        <c:axId val="110135936"/>
        <c:axId val="110138112"/>
        <c:axId val="110130944"/>
      </c:surface3DChart>
      <c:catAx>
        <c:axId val="110135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0138112"/>
        <c:crosses val="autoZero"/>
        <c:auto val="1"/>
        <c:lblAlgn val="ctr"/>
        <c:lblOffset val="100"/>
        <c:noMultiLvlLbl val="0"/>
      </c:catAx>
      <c:valAx>
        <c:axId val="110138112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0135936"/>
        <c:crosses val="autoZero"/>
        <c:crossBetween val="midCat"/>
        <c:majorUnit val="2000"/>
        <c:minorUnit val="500"/>
      </c:valAx>
      <c:serAx>
        <c:axId val="11013094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110138112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tar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data!$B$2:$B$15</c:f>
              <c:numCache>
                <c:formatCode>General</c:formatCode>
                <c:ptCount val="14"/>
                <c:pt idx="0">
                  <c:v>4.8</c:v>
                </c:pt>
                <c:pt idx="1">
                  <c:v>4.68</c:v>
                </c:pt>
                <c:pt idx="2">
                  <c:v>4.6499999999999977</c:v>
                </c:pt>
                <c:pt idx="3">
                  <c:v>4.8</c:v>
                </c:pt>
                <c:pt idx="4">
                  <c:v>6.84</c:v>
                </c:pt>
                <c:pt idx="5">
                  <c:v>15.03</c:v>
                </c:pt>
                <c:pt idx="6">
                  <c:v>22.78</c:v>
                </c:pt>
                <c:pt idx="7">
                  <c:v>29.39</c:v>
                </c:pt>
                <c:pt idx="8">
                  <c:v>40.39</c:v>
                </c:pt>
                <c:pt idx="9">
                  <c:v>57.06</c:v>
                </c:pt>
                <c:pt idx="10">
                  <c:v>60.54</c:v>
                </c:pt>
                <c:pt idx="11">
                  <c:v>63.33</c:v>
                </c:pt>
                <c:pt idx="12">
                  <c:v>65.61</c:v>
                </c:pt>
                <c:pt idx="13">
                  <c:v>67.489999999999995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0-4921-890A-9E0B1B09A36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data!$C$2:$C$15</c:f>
              <c:numCache>
                <c:formatCode>General</c:formatCode>
                <c:ptCount val="14"/>
                <c:pt idx="0">
                  <c:v>4.83</c:v>
                </c:pt>
                <c:pt idx="1">
                  <c:v>4.72</c:v>
                </c:pt>
                <c:pt idx="2">
                  <c:v>4.6399999999999997</c:v>
                </c:pt>
                <c:pt idx="3">
                  <c:v>4.6899999999999986</c:v>
                </c:pt>
                <c:pt idx="4">
                  <c:v>6.83</c:v>
                </c:pt>
                <c:pt idx="5">
                  <c:v>15.1</c:v>
                </c:pt>
                <c:pt idx="6">
                  <c:v>22.68</c:v>
                </c:pt>
                <c:pt idx="7">
                  <c:v>29.18</c:v>
                </c:pt>
                <c:pt idx="8">
                  <c:v>40.26</c:v>
                </c:pt>
                <c:pt idx="9">
                  <c:v>57.02</c:v>
                </c:pt>
                <c:pt idx="10">
                  <c:v>60.53</c:v>
                </c:pt>
                <c:pt idx="11">
                  <c:v>63.34</c:v>
                </c:pt>
                <c:pt idx="12">
                  <c:v>65.62</c:v>
                </c:pt>
                <c:pt idx="13">
                  <c:v>67.53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0-4921-890A-9E0B1B09A36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x"/>
            <c:size val="8"/>
            <c:spPr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data!$D$2:$D$15</c:f>
              <c:numCache>
                <c:formatCode>General</c:formatCode>
                <c:ptCount val="14"/>
                <c:pt idx="0">
                  <c:v>3.75</c:v>
                </c:pt>
                <c:pt idx="1">
                  <c:v>4.08</c:v>
                </c:pt>
                <c:pt idx="2">
                  <c:v>4.33</c:v>
                </c:pt>
                <c:pt idx="3">
                  <c:v>4.45</c:v>
                </c:pt>
                <c:pt idx="4">
                  <c:v>4.45</c:v>
                </c:pt>
                <c:pt idx="5">
                  <c:v>4.45</c:v>
                </c:pt>
                <c:pt idx="6">
                  <c:v>4.45</c:v>
                </c:pt>
                <c:pt idx="7">
                  <c:v>4.47</c:v>
                </c:pt>
                <c:pt idx="8">
                  <c:v>7.73</c:v>
                </c:pt>
                <c:pt idx="9">
                  <c:v>18.77</c:v>
                </c:pt>
                <c:pt idx="10">
                  <c:v>20.36</c:v>
                </c:pt>
                <c:pt idx="11">
                  <c:v>21.67</c:v>
                </c:pt>
                <c:pt idx="12">
                  <c:v>22.76</c:v>
                </c:pt>
                <c:pt idx="13">
                  <c:v>23.71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0-4921-890A-9E0B1B09A360}"/>
            </c:ext>
          </c:extLst>
        </c:ser>
        <c:ser>
          <c:idx val="3"/>
          <c:order val="3"/>
          <c:tx>
            <c:strRef>
              <c:f>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data!$E$2:$E$15</c:f>
              <c:numCache>
                <c:formatCode>General</c:formatCode>
                <c:ptCount val="14"/>
                <c:pt idx="0">
                  <c:v>3.93</c:v>
                </c:pt>
                <c:pt idx="1">
                  <c:v>4.1399999999999997</c:v>
                </c:pt>
                <c:pt idx="2">
                  <c:v>4.3599999999999977</c:v>
                </c:pt>
                <c:pt idx="3">
                  <c:v>4.47</c:v>
                </c:pt>
                <c:pt idx="4">
                  <c:v>4.5199999999999996</c:v>
                </c:pt>
                <c:pt idx="5">
                  <c:v>4.5599999999999996</c:v>
                </c:pt>
                <c:pt idx="6">
                  <c:v>4.57</c:v>
                </c:pt>
                <c:pt idx="7">
                  <c:v>4.5999999999999996</c:v>
                </c:pt>
                <c:pt idx="8">
                  <c:v>7.96</c:v>
                </c:pt>
                <c:pt idx="9">
                  <c:v>19.05</c:v>
                </c:pt>
                <c:pt idx="10">
                  <c:v>20.59</c:v>
                </c:pt>
                <c:pt idx="11">
                  <c:v>21.86</c:v>
                </c:pt>
                <c:pt idx="12">
                  <c:v>22.92</c:v>
                </c:pt>
                <c:pt idx="13">
                  <c:v>23.82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0-4921-890A-9E0B1B09A360}"/>
            </c:ext>
          </c:extLst>
        </c:ser>
        <c:ser>
          <c:idx val="4"/>
          <c:order val="4"/>
          <c:tx>
            <c:strRef>
              <c:f>data!$F$1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plus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data!$F$2:$F$15</c:f>
              <c:numCache>
                <c:formatCode>General</c:formatCode>
                <c:ptCount val="14"/>
                <c:pt idx="0">
                  <c:v>1.86</c:v>
                </c:pt>
                <c:pt idx="1">
                  <c:v>1.78</c:v>
                </c:pt>
                <c:pt idx="2">
                  <c:v>2.14</c:v>
                </c:pt>
                <c:pt idx="3">
                  <c:v>2.2999999999999998</c:v>
                </c:pt>
                <c:pt idx="4">
                  <c:v>2.23</c:v>
                </c:pt>
                <c:pt idx="5">
                  <c:v>2.1800000000000002</c:v>
                </c:pt>
                <c:pt idx="6">
                  <c:v>2.14</c:v>
                </c:pt>
                <c:pt idx="7">
                  <c:v>2.12</c:v>
                </c:pt>
                <c:pt idx="8">
                  <c:v>2.12</c:v>
                </c:pt>
                <c:pt idx="9">
                  <c:v>2.13</c:v>
                </c:pt>
                <c:pt idx="10">
                  <c:v>2.13</c:v>
                </c:pt>
                <c:pt idx="11">
                  <c:v>2.14</c:v>
                </c:pt>
                <c:pt idx="12">
                  <c:v>2.16</c:v>
                </c:pt>
                <c:pt idx="13">
                  <c:v>2.2200000000000002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D0-4921-890A-9E0B1B09A360}"/>
            </c:ext>
          </c:extLst>
        </c:ser>
        <c:ser>
          <c:idx val="5"/>
          <c:order val="5"/>
          <c:tx>
            <c:strRef>
              <c:f>data!$G$1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triangle"/>
            <c:size val="8"/>
            <c:spPr>
              <a:noFill/>
              <a:ln>
                <a:solidFill>
                  <a:schemeClr val="tx1"/>
                </a:solidFill>
              </a:ln>
            </c:spPr>
          </c:marker>
          <c:cat>
            <c:numRef>
              <c:f>data!$A$2:$A$15</c:f>
              <c:numCache>
                <c:formatCode>General</c:formatCode>
                <c:ptCount val="14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</c:numCache>
            </c:numRef>
          </c:cat>
          <c:val>
            <c:numRef>
              <c:f>data!$G$2:$G$15</c:f>
              <c:numCache>
                <c:formatCode>General</c:formatCode>
                <c:ptCount val="14"/>
                <c:pt idx="0">
                  <c:v>1.78</c:v>
                </c:pt>
                <c:pt idx="1">
                  <c:v>1.8</c:v>
                </c:pt>
                <c:pt idx="2">
                  <c:v>2.12</c:v>
                </c:pt>
                <c:pt idx="3">
                  <c:v>2.0299999999999998</c:v>
                </c:pt>
                <c:pt idx="4">
                  <c:v>1.96</c:v>
                </c:pt>
                <c:pt idx="5">
                  <c:v>1.92</c:v>
                </c:pt>
                <c:pt idx="6">
                  <c:v>1.89</c:v>
                </c:pt>
                <c:pt idx="7">
                  <c:v>1.86</c:v>
                </c:pt>
                <c:pt idx="8">
                  <c:v>1.86</c:v>
                </c:pt>
                <c:pt idx="9">
                  <c:v>1.88</c:v>
                </c:pt>
                <c:pt idx="10">
                  <c:v>1.89</c:v>
                </c:pt>
                <c:pt idx="11">
                  <c:v>1.9</c:v>
                </c:pt>
                <c:pt idx="12">
                  <c:v>1.91</c:v>
                </c:pt>
                <c:pt idx="13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D0-4921-890A-9E0B1B09A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05632"/>
        <c:axId val="110016384"/>
      </c:lineChart>
      <c:catAx>
        <c:axId val="110005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Array size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016384"/>
        <c:crossesAt val="0"/>
        <c:auto val="1"/>
        <c:lblAlgn val="ctr"/>
        <c:lblOffset val="100"/>
        <c:noMultiLvlLbl val="0"/>
      </c:catAx>
      <c:valAx>
        <c:axId val="110016384"/>
        <c:scaling>
          <c:logBase val="10"/>
          <c:orientation val="minMax"/>
          <c:min val="1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Cycles per inner loop iteration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crossAx val="110005632"/>
        <c:crosses val="autoZero"/>
        <c:crossBetween val="between"/>
        <c:minorUnit val="10"/>
      </c:valAx>
      <c:spPr>
        <a:solidFill>
          <a:schemeClr val="bg1"/>
        </a:solidFill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200">
          <a:latin typeface="Arial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0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1151-53C9-4D64-8AAE-89A32F2B2A25}" type="slidenum">
              <a:rPr lang="en-US"/>
              <a:pPr/>
              <a:t>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4553784"/>
            <a:ext cx="5355167" cy="43141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5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2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82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6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18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90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2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16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75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362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25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8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77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5963"/>
            <a:ext cx="47958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8049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41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5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8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7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55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17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9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8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9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83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19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9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66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9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0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52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14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4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5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226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98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2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1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7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4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7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06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5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272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9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 defTabSz="457200"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 defTabSz="457200">
              <a:defRPr>
                <a:latin typeface="Calibri" pitchFamily="34" charset="0"/>
              </a:defRPr>
            </a:lvl4pPr>
            <a:lvl5pPr defTabSz="457200"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1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8448"/>
            <a:ext cx="4247958" cy="1134670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wrap="none" lIns="25400" tIns="25400" rIns="25400" bIns="25400">
            <a:sp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/*Click to edit Master text styles</a:t>
            </a:r>
            <a:br>
              <a:rPr lang="en-US" dirty="0" smtClean="0"/>
            </a:br>
            <a:r>
              <a:rPr lang="en-US" dirty="0" smtClean="0"/>
              <a:t>	comments are in red */</a:t>
            </a:r>
          </a:p>
          <a:p>
            <a:pPr lvl="0"/>
            <a:r>
              <a:rPr lang="en-US" dirty="0" smtClean="0"/>
              <a:t>Code is in black</a:t>
            </a:r>
          </a:p>
          <a:p>
            <a:pPr lvl="0"/>
            <a:r>
              <a:rPr lang="en-US" dirty="0" smtClean="0"/>
              <a:t>/*Resizes to fit code*/</a:t>
            </a:r>
          </a:p>
        </p:txBody>
      </p:sp>
    </p:spTree>
    <p:extLst>
      <p:ext uri="{BB962C8B-B14F-4D97-AF65-F5344CB8AC3E}">
        <p14:creationId xmlns:p14="http://schemas.microsoft.com/office/powerpoint/2010/main" val="13114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Code and alternative code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828800"/>
            <a:ext cx="3886200" cy="2862072"/>
          </a:xfrm>
          <a:solidFill>
            <a:srgbClr val="F2F09C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524000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1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00600" y="1845425"/>
            <a:ext cx="3886200" cy="2862072"/>
          </a:xfrm>
          <a:solidFill>
            <a:srgbClr val="C0EAB8"/>
          </a:solidFill>
          <a:ln>
            <a:solidFill>
              <a:schemeClr val="tx1"/>
            </a:solidFill>
          </a:ln>
        </p:spPr>
        <p:txBody>
          <a:bodyPr lIns="25400" tIns="12700" rIns="25400" bIns="12700">
            <a:normAutofit/>
          </a:bodyPr>
          <a:lstStyle>
            <a:lvl1pPr marL="0" indent="0">
              <a:buFontTx/>
              <a:buNone/>
              <a:defRPr sz="1800" baseline="0">
                <a:latin typeface="Courier New" pitchFamily="49" charset="0"/>
              </a:defRPr>
            </a:lvl1pPr>
          </a:lstStyle>
          <a:p>
            <a:pPr lvl="0"/>
            <a:r>
              <a:rPr lang="en-US" dirty="0" smtClean="0"/>
              <a:t>/* Code in black, comments in red */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800600" y="1540625"/>
            <a:ext cx="2286000" cy="3048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2400" baseline="0"/>
            </a:lvl1pPr>
          </a:lstStyle>
          <a:p>
            <a:pPr lvl="0"/>
            <a:r>
              <a:rPr lang="en-US" dirty="0" smtClean="0"/>
              <a:t>Title – sample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7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9340" y="6615856"/>
            <a:ext cx="7053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810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 b="1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" y="-3785"/>
            <a:ext cx="9144000" cy="21544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38100" bIns="0" rtlCol="0" anchor="ctr" anchorCtr="0">
            <a:spAutoFit/>
          </a:bodyPr>
          <a:lstStyle/>
          <a:p>
            <a:pPr algn="r"/>
            <a:r>
              <a:rPr lang="en-US" sz="1400" dirty="0" smtClean="0">
                <a:solidFill>
                  <a:srgbClr val="FFFFCC"/>
                </a:solidFill>
                <a:latin typeface="Garamond" pitchFamily="18" charset="0"/>
              </a:rPr>
              <a:t>Worcester Polytechnic</a:t>
            </a:r>
            <a:r>
              <a:rPr lang="en-US" sz="1400" baseline="0" dirty="0" smtClean="0">
                <a:solidFill>
                  <a:srgbClr val="FFFFCC"/>
                </a:solidFill>
                <a:latin typeface="Garamond" pitchFamily="18" charset="0"/>
              </a:rPr>
              <a:t> Institute</a:t>
            </a:r>
            <a:endParaRPr lang="en-US" sz="1400" dirty="0" smtClean="0">
              <a:solidFill>
                <a:srgbClr val="FFFFCC"/>
              </a:solidFill>
              <a:latin typeface="Garamond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6200" y="6615856"/>
            <a:ext cx="11717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10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902616" y="6615856"/>
            <a:ext cx="15388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itchFamily="-96" charset="-128"/>
                <a:cs typeface="ＭＳ Ｐゴシック" pitchFamily="-96" charset="-128"/>
              </a:defRPr>
            </a:lvl1pPr>
          </a:lstStyle>
          <a:p>
            <a:fld id="{131E17E1-C38B-4D4F-A355-9CFB350B9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7" r:id="rId4"/>
    <p:sldLayoutId id="2147483656" r:id="rId5"/>
    <p:sldLayoutId id="2147483655" r:id="rId6"/>
    <p:sldLayoutId id="2147483662" r:id="rId7"/>
    <p:sldLayoutId id="2147483663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</p:sldLayoutIdLst>
  <p:timing>
    <p:tnLst>
      <p:par>
        <p:cTn id="1" dur="indefinite" restart="never" nodeType="tmRoot"/>
      </p:par>
    </p:tnLst>
  </p:timing>
  <p:hf hdr="0"/>
  <p:txStyles>
    <p:titleStyle>
      <a:lvl1pPr marL="119063" indent="-119063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defTabSz="457200" rtl="0" eaLnBrk="1" fontAlgn="base" hangingPunct="1">
        <a:spcBef>
          <a:spcPts val="45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defTabSz="457200" rtl="0" eaLnBrk="1" fontAlgn="base" hangingPunct="1">
        <a:spcBef>
          <a:spcPts val="4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defTabSz="457200" rtl="0" eaLnBrk="1" fontAlgn="base" hangingPunct="1">
        <a:spcBef>
          <a:spcPts val="350"/>
        </a:spcBef>
        <a:spcAft>
          <a:spcPct val="0"/>
        </a:spcAft>
        <a:buChar char="»"/>
        <a:defRPr sz="18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b="0" dirty="0"/>
              <a:t>Cache </a:t>
            </a:r>
            <a:r>
              <a:rPr lang="en-US" b="0" dirty="0" smtClean="0"/>
              <a:t>Memories</a:t>
            </a:r>
            <a:endParaRPr lang="en-US" b="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Professor Hugh C. Lauer</a:t>
            </a:r>
            <a:br>
              <a:rPr lang="en-US" sz="2400" dirty="0"/>
            </a:br>
            <a:r>
              <a:rPr lang="en-US" sz="2400" dirty="0" smtClean="0"/>
              <a:t>CS-2011, </a:t>
            </a:r>
            <a:r>
              <a:rPr lang="en-US" sz="2400" dirty="0"/>
              <a:t>Machine Organization and Assembly Language</a:t>
            </a:r>
          </a:p>
          <a:p>
            <a:r>
              <a:rPr lang="en-US" sz="1200" dirty="0"/>
              <a:t>(Slides include </a:t>
            </a:r>
            <a:r>
              <a:rPr lang="en-US" sz="1200" dirty="0" smtClean="0"/>
              <a:t>copyright materials from </a:t>
            </a:r>
            <a:r>
              <a:rPr lang="en-US" sz="1200" i="1" dirty="0" smtClean="0"/>
              <a:t>Computer Systems: A Programmer’s Perspective</a:t>
            </a:r>
            <a:r>
              <a:rPr lang="en-US" sz="1200" dirty="0" smtClean="0"/>
              <a:t>, by Bryant and O’Hallaron, and from </a:t>
            </a:r>
            <a:r>
              <a:rPr lang="en-US" sz="1200" i="1" dirty="0" smtClean="0"/>
              <a:t>The C Programming Language</a:t>
            </a:r>
            <a:r>
              <a:rPr lang="en-US" sz="1200" dirty="0" smtClean="0"/>
              <a:t>, by Kernighan and Ritchie)</a:t>
            </a:r>
            <a:endParaRPr lang="en-US" sz="12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109535" y="6615856"/>
            <a:ext cx="924933" cy="153888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" y="6615856"/>
            <a:ext cx="1179810" cy="153888"/>
          </a:xfrm>
        </p:spPr>
        <p:txBody>
          <a:bodyPr/>
          <a:lstStyle/>
          <a:p>
            <a:r>
              <a:rPr lang="en-US" smtClean="0">
                <a:latin typeface="+mn-lt"/>
              </a:rPr>
              <a:t>CS-2011, B-Term 2017</a:t>
            </a:r>
            <a:endParaRPr lang="en-US" dirty="0">
              <a:latin typeface="+mn-lt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CEF07275-A34F-4845-9371-CAAC7967A479}" type="slidenum">
              <a:rPr lang="en-US">
                <a:latin typeface="+mn-lt"/>
              </a:rPr>
              <a:pPr/>
              <a:t>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6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rgbClr val="DBDBDB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Mapped Cache (E = 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Direct mapped: One line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57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550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  <a:r>
              <a:rPr lang="en-US" dirty="0" smtClean="0">
                <a:latin typeface="Calibri" pitchFamily="34" charset="0"/>
              </a:rPr>
              <a:t>old line is evicted and replaced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Direct-Mapped Cache Simulation</a:t>
            </a:r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M</a:t>
            </a:r>
            <a:r>
              <a:rPr lang="en-US" sz="2000" b="0" dirty="0">
                <a:latin typeface="Calibri"/>
                <a:cs typeface="Calibri"/>
              </a:rPr>
              <a:t>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S=4 sets, E=1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endParaRPr lang="en-US" sz="2000" b="0" dirty="0" smtClean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Address </a:t>
            </a:r>
            <a:r>
              <a:rPr lang="en-US" sz="2000" b="0" dirty="0">
                <a:latin typeface="Calibri"/>
                <a:cs typeface="Calibri"/>
              </a:rPr>
              <a:t>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Tag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Block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600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ction Button: Return 9">
            <a:hlinkClick r:id="" action="ppaction://hlinkshowjump?jump=lastslideviewed" highlightClick="1"/>
          </p:cNvPr>
          <p:cNvSpPr/>
          <p:nvPr/>
        </p:nvSpPr>
        <p:spPr bwMode="auto">
          <a:xfrm>
            <a:off x="8382000" y="6217721"/>
            <a:ext cx="457200" cy="45720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7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Higher Level 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745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48400" y="2126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2507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8400" y="28880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3276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8400" y="3657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48400" y="4038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441960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857980" y="4293144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5105400"/>
            <a:ext cx="21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bytes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762000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6143204" y="1656665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8862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sum_array_cols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</a:t>
            </a:r>
            <a:r>
              <a:rPr lang="en-GB" sz="1600" dirty="0" smtClean="0">
                <a:latin typeface="Courier New" pitchFamily="49" charset="0"/>
              </a:rPr>
              <a:t>(j </a:t>
            </a:r>
            <a:r>
              <a:rPr lang="en-GB" sz="1600" dirty="0">
                <a:latin typeface="Courier New" pitchFamily="49" charset="0"/>
              </a:rPr>
              <a:t>= 0; </a:t>
            </a:r>
            <a:r>
              <a:rPr lang="en-GB" sz="1600" dirty="0" smtClean="0">
                <a:latin typeface="Courier New" pitchFamily="49" charset="0"/>
              </a:rPr>
              <a:t>j </a:t>
            </a:r>
            <a:r>
              <a:rPr lang="en-GB" sz="1600" dirty="0">
                <a:latin typeface="Courier New" pitchFamily="49" charset="0"/>
              </a:rPr>
              <a:t>&lt; </a:t>
            </a:r>
            <a:r>
              <a:rPr lang="en-GB" sz="1600" dirty="0" smtClean="0">
                <a:latin typeface="Courier New" pitchFamily="49" charset="0"/>
              </a:rPr>
              <a:t>16; j++)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</a:t>
            </a:r>
            <a:r>
              <a:rPr lang="en-GB" sz="1600" dirty="0" smtClean="0">
                <a:latin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= 0; 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 </a:t>
            </a:r>
            <a:r>
              <a:rPr lang="en-GB" sz="1600" dirty="0">
                <a:latin typeface="Courier New" pitchFamily="49" charset="0"/>
              </a:rPr>
              <a:t>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 err="1" smtClean="0">
                <a:latin typeface="Courier New" pitchFamily="49" charset="0"/>
              </a:rPr>
              <a:t>i</a:t>
            </a:r>
            <a:r>
              <a:rPr lang="en-GB" sz="1600" dirty="0" smtClean="0">
                <a:latin typeface="Courier New" pitchFamily="49" charset="0"/>
              </a:rPr>
              <a:t>++)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43600" y="5715000"/>
            <a:ext cx="2661743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blackboard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2067" y="313267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find set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4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 smtClean="0"/>
              <a:t>E-way Set Associative Cache (Here: E = 2)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2: Two lines per set</a:t>
            </a:r>
          </a:p>
          <a:p>
            <a:r>
              <a:rPr lang="en-US" sz="1800" dirty="0" smtClean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212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Address of 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short </a:t>
            </a:r>
            <a:r>
              <a:rPr lang="en-US" sz="1800" dirty="0" err="1" smtClean="0">
                <a:latin typeface="Calibri" pitchFamily="34" charset="0"/>
              </a:rPr>
              <a:t>int</a:t>
            </a:r>
            <a:r>
              <a:rPr lang="en-US" sz="1800" dirty="0" smtClean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4102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Replacement policies: random, least recently used (LRU), 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Cache Overview in Microprocessors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rgbClr val="DEDFF5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Memory</a:t>
            </a: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5635242" y="4147318"/>
            <a:ext cx="319995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Larger, slower, cheaper 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+mn-lt"/>
              </a:rPr>
              <a:t>v</a:t>
            </a:r>
            <a:r>
              <a:rPr lang="en-GB" sz="1600" b="1" dirty="0" smtClean="0">
                <a:latin typeface="+mn-lt"/>
              </a:rPr>
              <a:t>iewed as partitioned </a:t>
            </a:r>
            <a:r>
              <a:rPr lang="en-GB" sz="1600" b="1" dirty="0">
                <a:latin typeface="+mn-lt"/>
              </a:rPr>
              <a:t>into “blocks”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42800" y="3232918"/>
            <a:ext cx="28390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Data is copied </a:t>
            </a:r>
            <a:r>
              <a:rPr lang="en-GB" sz="1600" b="1" dirty="0" smtClean="0">
                <a:latin typeface="+mn-lt"/>
              </a:rPr>
              <a:t>in </a:t>
            </a:r>
            <a:r>
              <a:rPr lang="en-GB" sz="1600" b="1" dirty="0">
                <a:latin typeface="+mn-lt"/>
              </a:rPr>
              <a:t>block-sized transfer units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562600" y="2166311"/>
            <a:ext cx="2930908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Smaller, faster, more expensive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memory caches a  subset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</a:rPr>
              <a:t>the blocks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10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4055033" y="6615856"/>
            <a:ext cx="1033937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3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 animBg="1"/>
      <p:bldP spid="38" grpId="0" animBg="1"/>
      <p:bldP spid="38" grpId="1" animBg="1"/>
      <p:bldP spid="39" grpId="0" animBg="1"/>
      <p:bldP spid="40" grpId="0" animBg="1"/>
      <p:bldP spid="41" grpId="0" animBg="1"/>
      <p:bldP spid="41" grpId="1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tion Button: Back or Previous 8">
            <a:hlinkClick r:id="rId3" action="ppaction://hlinksldjump" highlightClick="1"/>
          </p:cNvPr>
          <p:cNvSpPr/>
          <p:nvPr/>
        </p:nvSpPr>
        <p:spPr bwMode="auto">
          <a:xfrm>
            <a:off x="8382000" y="6216134"/>
            <a:ext cx="457200" cy="457200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 smtClean="0"/>
              <a:t>2-Way Set Associative Cache Simulation</a:t>
            </a:r>
            <a:endParaRPr lang="en-US" dirty="0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 addresses,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S=2 sets, E=2</a:t>
            </a:r>
            <a:r>
              <a:rPr lang="en-US" sz="2000" b="0" dirty="0" smtClean="0">
                <a:latin typeface="Calibri"/>
                <a:cs typeface="Calibri"/>
              </a:rPr>
              <a:t> blocks/</a:t>
            </a:r>
            <a:r>
              <a:rPr lang="en-US" sz="2000" b="0" dirty="0">
                <a:latin typeface="Calibri"/>
                <a:cs typeface="Calibri"/>
              </a:rPr>
              <a:t>set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</a:t>
            </a:r>
            <a:r>
              <a:rPr lang="en-US" sz="2000" b="0" dirty="0" smtClean="0">
                <a:latin typeface="Calibri"/>
                <a:cs typeface="Calibri"/>
              </a:rPr>
              <a:t>reads, one byte per read)</a:t>
            </a:r>
            <a:r>
              <a:rPr lang="en-US" sz="2000" b="0" dirty="0">
                <a:latin typeface="Calibri"/>
                <a:cs typeface="Calibri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</a:t>
            </a:r>
            <a:r>
              <a:rPr lang="en-US" sz="2000" dirty="0" smtClean="0">
                <a:latin typeface="Calibri"/>
                <a:cs typeface="Calibri"/>
              </a:rPr>
              <a:t>ag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alibri"/>
                <a:cs typeface="Calibri"/>
              </a:rPr>
              <a:t>Block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10163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22713" y="5921375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22713" y="541337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Set 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7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Higher Level Example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9588" y="1328857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for (i = 0; i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i++)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(j = 0; j &lt; </a:t>
            </a:r>
            <a:r>
              <a:rPr lang="en-GB" sz="1600" dirty="0" smtClean="0">
                <a:latin typeface="Courier New" pitchFamily="49" charset="0"/>
              </a:rPr>
              <a:t>16; </a:t>
            </a:r>
            <a:r>
              <a:rPr lang="en-GB" sz="1600" dirty="0">
                <a:latin typeface="Courier New" pitchFamily="49" charset="0"/>
              </a:rPr>
              <a:t>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76429" y="2049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76429" y="2430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876429" y="2811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76429" y="3192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00429" y="2049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00429" y="2430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00429" y="2811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0429" y="3192830"/>
            <a:ext cx="1438771" cy="312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16200000" flipV="1">
            <a:off x="6493914" y="2997744"/>
            <a:ext cx="228600" cy="1395913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8800" y="3821668"/>
            <a:ext cx="21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32 bytes = 4 doubles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1066800"/>
            <a:ext cx="289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assume: cold (empty) cache,</a:t>
            </a:r>
          </a:p>
          <a:p>
            <a:r>
              <a:rPr lang="en-US" sz="1800" dirty="0" smtClean="0">
                <a:latin typeface="Calibri" pitchFamily="34" charset="0"/>
              </a:rPr>
              <a:t>a[0][0] goes here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5771233" y="1961465"/>
            <a:ext cx="496669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9588" y="3962400"/>
            <a:ext cx="4748212" cy="24041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 pitchFamily="49" charset="0"/>
              </a:rPr>
              <a:t>int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sum_array_rows</a:t>
            </a:r>
            <a:r>
              <a:rPr lang="en-GB" sz="1600" dirty="0" smtClean="0">
                <a:latin typeface="Courier New" pitchFamily="49" charset="0"/>
              </a:rPr>
              <a:t>(double a[16][16])</a:t>
            </a:r>
            <a:endParaRPr lang="en-GB" sz="1600" dirty="0"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int i, </a:t>
            </a:r>
            <a:r>
              <a:rPr lang="en-GB" sz="1600" dirty="0" smtClean="0">
                <a:latin typeface="Courier New" pitchFamily="49" charset="0"/>
              </a:rPr>
              <a:t>j;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 pitchFamily="49" charset="0"/>
              </a:rPr>
              <a:t>    double sum </a:t>
            </a:r>
            <a:r>
              <a:rPr lang="en-GB" sz="1600" dirty="0">
                <a:latin typeface="Courier New" pitchFamily="49" charset="0"/>
              </a:rPr>
              <a:t>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urier New" pitchFamily="49" charset="0"/>
            </a:endParaRPr>
          </a:p>
          <a:p>
            <a:pPr lvl="1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for (j = 0; j &lt; 16; j++)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for (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 = 0; 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 &lt; 16; </a:t>
            </a:r>
            <a:r>
              <a:rPr lang="en-GB" sz="1600" dirty="0" err="1">
                <a:latin typeface="Courier New" pitchFamily="49" charset="0"/>
              </a:rPr>
              <a:t>i</a:t>
            </a:r>
            <a:r>
              <a:rPr lang="en-GB" sz="1600" dirty="0">
                <a:latin typeface="Courier New" pitchFamily="49" charset="0"/>
              </a:rPr>
              <a:t>++)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        sum += a[i][j];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return sum;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943600" y="5715000"/>
            <a:ext cx="2661743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itchFamily="34" charset="0"/>
              </a:rPr>
              <a:t>blackboard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40659" y="533400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Ignore the variables sum, </a:t>
            </a:r>
            <a:r>
              <a:rPr lang="en-US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, j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04813" y="310040"/>
            <a:ext cx="8716962" cy="782638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220788"/>
            <a:ext cx="8307387" cy="5322887"/>
          </a:xfrm>
        </p:spPr>
        <p:txBody>
          <a:bodyPr lIns="90360" tIns="44280" rIns="90360" bIns="44280"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Multiple copies of data exist: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L1, L2, Main Memory, Disk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write-hit?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Write-through </a:t>
            </a:r>
            <a:r>
              <a:rPr lang="en-GB" dirty="0" smtClean="0"/>
              <a:t>(write immediately to memory)</a:t>
            </a:r>
          </a:p>
          <a:p>
            <a:pPr lvl="1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Write-back </a:t>
            </a:r>
            <a:r>
              <a:rPr lang="en-GB" dirty="0" smtClean="0"/>
              <a:t>(defer write to memory until replacement of line)</a:t>
            </a:r>
          </a:p>
          <a:p>
            <a:pPr lvl="2" eaLnBrk="1" hangingPunct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Need a dirty bit </a:t>
            </a:r>
            <a:r>
              <a:rPr lang="en-GB" smtClean="0"/>
              <a:t>(</a:t>
            </a:r>
            <a:r>
              <a:rPr lang="en-GB" i="1" smtClean="0"/>
              <a:t>meaning</a:t>
            </a:r>
            <a:r>
              <a:rPr lang="en-GB" i="1" dirty="0" smtClean="0"/>
              <a:t>: </a:t>
            </a:r>
            <a:r>
              <a:rPr lang="en-GB" dirty="0" smtClean="0"/>
              <a:t>line different from memory or not)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Write-allocate </a:t>
            </a:r>
            <a:r>
              <a:rPr lang="en-GB" dirty="0" smtClean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>
                <a:solidFill>
                  <a:srgbClr val="FF0000"/>
                </a:solidFill>
              </a:rPr>
              <a:t>No-write-allocate </a:t>
            </a:r>
            <a:r>
              <a:rPr lang="en-GB" dirty="0" smtClean="0"/>
              <a:t>(writes immediately to memory)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 smtClean="0"/>
              <a:t>Write-through + No-write-allocate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 smtClean="0"/>
              <a:t>Write-back + Write-allocate</a:t>
            </a:r>
          </a:p>
          <a:p>
            <a:pPr eaLnBrk="1" hangingPunct="1"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44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BDEDBD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j-lt"/>
              </a:rPr>
              <a:t>Intel Core i7 Cache Hierarchy</a:t>
            </a:r>
            <a:endParaRPr lang="en-US" dirty="0">
              <a:latin typeface="+mj-lt"/>
            </a:endParaRP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>
                <a:latin typeface="+mn-lt"/>
              </a:rPr>
              <a:t>Regs</a:t>
            </a:r>
            <a:endParaRPr lang="en-US" sz="1800" dirty="0">
              <a:latin typeface="+mn-lt"/>
            </a:endParaRPr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L1 </a:t>
            </a:r>
          </a:p>
          <a:p>
            <a:pPr algn="ctr"/>
            <a:r>
              <a:rPr lang="en-US" sz="1800">
                <a:latin typeface="+mn-lt"/>
              </a:rPr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+mn-lt"/>
              </a:rPr>
              <a:t>L1 </a:t>
            </a:r>
          </a:p>
          <a:p>
            <a:pPr algn="ctr"/>
            <a:r>
              <a:rPr lang="en-US" sz="1800" dirty="0" err="1">
                <a:latin typeface="+mn-lt"/>
              </a:rPr>
              <a:t>i</a:t>
            </a:r>
            <a:r>
              <a:rPr lang="en-US" sz="1800" dirty="0">
                <a:latin typeface="+mn-lt"/>
              </a:rPr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+mn-lt"/>
              </a:rPr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+mn-lt"/>
              </a:rPr>
              <a:t>L1 </a:t>
            </a:r>
          </a:p>
          <a:p>
            <a:pPr algn="ctr"/>
            <a:r>
              <a:rPr lang="en-US" sz="1800" dirty="0" err="1">
                <a:latin typeface="+mn-lt"/>
              </a:rPr>
              <a:t>d</a:t>
            </a:r>
            <a:r>
              <a:rPr lang="en-US" sz="1800" dirty="0">
                <a:latin typeface="+mn-lt"/>
              </a:rPr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L1 </a:t>
            </a:r>
          </a:p>
          <a:p>
            <a:pPr algn="ctr"/>
            <a:r>
              <a:rPr lang="en-US" sz="1800">
                <a:latin typeface="+mn-lt"/>
              </a:rPr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9444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+mn-lt"/>
              </a:rPr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L3 unified cache</a:t>
            </a:r>
          </a:p>
          <a:p>
            <a:pPr algn="ctr"/>
            <a:r>
              <a:rPr lang="en-US" sz="1800">
                <a:latin typeface="+mn-lt"/>
              </a:rPr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+mn-lt"/>
              </a:rPr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398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+mn-lt"/>
              </a:rPr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L1 </a:t>
            </a:r>
            <a:r>
              <a:rPr lang="en-US" sz="1800" dirty="0" err="1" smtClean="0">
                <a:latin typeface="+mn-lt"/>
              </a:rPr>
              <a:t>i</a:t>
            </a:r>
            <a:r>
              <a:rPr lang="en-US" sz="1800" dirty="0" smtClean="0">
                <a:latin typeface="+mn-lt"/>
              </a:rPr>
              <a:t>-cache and </a:t>
            </a:r>
            <a:r>
              <a:rPr lang="en-US" sz="1800" dirty="0" err="1" smtClean="0">
                <a:latin typeface="+mn-lt"/>
              </a:rPr>
              <a:t>d</a:t>
            </a:r>
            <a:r>
              <a:rPr lang="en-US" sz="1800" dirty="0" smtClean="0">
                <a:latin typeface="+mn-lt"/>
              </a:rPr>
              <a:t>-cache:</a:t>
            </a:r>
          </a:p>
          <a:p>
            <a:pPr lvl="1"/>
            <a:r>
              <a:rPr lang="en-US" sz="1800" b="0" dirty="0" smtClean="0">
                <a:latin typeface="+mn-lt"/>
              </a:rPr>
              <a:t>32 KB each,  8-way, </a:t>
            </a:r>
          </a:p>
          <a:p>
            <a:pPr lvl="1"/>
            <a:r>
              <a:rPr lang="en-US" sz="1800" b="0" dirty="0" smtClean="0">
                <a:latin typeface="+mn-lt"/>
              </a:rPr>
              <a:t>Access: 4 cycles</a:t>
            </a:r>
          </a:p>
          <a:p>
            <a:endParaRPr lang="en-US" sz="1800" b="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L2 unified</a:t>
            </a:r>
            <a:r>
              <a:rPr lang="en-US" sz="1800" baseline="30000" dirty="0" smtClean="0">
                <a:latin typeface="+mn-lt"/>
              </a:rPr>
              <a:t>*</a:t>
            </a:r>
            <a:r>
              <a:rPr lang="en-US" sz="1800" dirty="0" smtClean="0">
                <a:latin typeface="+mn-lt"/>
              </a:rPr>
              <a:t> cache:</a:t>
            </a:r>
          </a:p>
          <a:p>
            <a:pPr lvl="1"/>
            <a:r>
              <a:rPr lang="en-US" sz="1800" b="0" dirty="0" smtClean="0">
                <a:latin typeface="+mn-lt"/>
              </a:rPr>
              <a:t> 256 KB, 8-way, </a:t>
            </a:r>
          </a:p>
          <a:p>
            <a:pPr lvl="1"/>
            <a:r>
              <a:rPr lang="en-US" sz="1800" b="0" dirty="0" smtClean="0">
                <a:latin typeface="+mn-lt"/>
              </a:rPr>
              <a:t>Access: 11 cycles</a:t>
            </a:r>
          </a:p>
          <a:p>
            <a:pPr lvl="1"/>
            <a:endParaRPr lang="en-US" sz="1800" b="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L3 unified cache:</a:t>
            </a:r>
          </a:p>
          <a:p>
            <a:pPr lvl="1"/>
            <a:r>
              <a:rPr lang="en-US" sz="1800" b="0" dirty="0" smtClean="0">
                <a:latin typeface="+mn-lt"/>
              </a:rPr>
              <a:t>8 MB, 16-way,</a:t>
            </a:r>
          </a:p>
          <a:p>
            <a:pPr lvl="1"/>
            <a:r>
              <a:rPr lang="en-US" sz="1800" b="0" dirty="0" smtClean="0">
                <a:latin typeface="+mn-lt"/>
              </a:rPr>
              <a:t>Access: 30-40 cycles</a:t>
            </a:r>
          </a:p>
          <a:p>
            <a:pPr lvl="1"/>
            <a:endParaRPr lang="en-US" sz="1800" b="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Block size</a:t>
            </a:r>
            <a:r>
              <a:rPr lang="en-US" sz="1800" b="0" dirty="0" smtClean="0">
                <a:latin typeface="+mn-lt"/>
              </a:rPr>
              <a:t>: 64 bytes for all caches. </a:t>
            </a:r>
          </a:p>
          <a:p>
            <a:endParaRPr lang="en-US" sz="1800" b="0" baseline="30000" dirty="0">
              <a:latin typeface="+mn-lt"/>
            </a:endParaRPr>
          </a:p>
          <a:p>
            <a:pPr marL="457200" indent="-457200"/>
            <a:r>
              <a:rPr lang="en-US" sz="1600" b="0" baseline="30000" dirty="0" smtClean="0">
                <a:latin typeface="+mn-lt"/>
              </a:rPr>
              <a:t>*</a:t>
            </a:r>
            <a:r>
              <a:rPr lang="en-US" sz="1600" b="0" dirty="0" smtClean="0">
                <a:latin typeface="+mn-lt"/>
              </a:rPr>
              <a:t> “Unified” = instructions + data</a:t>
            </a:r>
            <a:endParaRPr lang="en-US" sz="1600" b="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3"/>
          </p:nvPr>
        </p:nvSpPr>
        <p:spPr>
          <a:xfrm>
            <a:off x="4109535" y="6615856"/>
            <a:ext cx="924933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4"/>
          </p:nvPr>
        </p:nvSpPr>
        <p:spPr>
          <a:xfrm>
            <a:off x="8925058" y="6615856"/>
            <a:ext cx="131446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3" name="Action Button: Return 32">
            <a:hlinkClick r:id="" action="ppaction://hlinkshowjump?jump=lastslideviewed" highlightClick="1"/>
          </p:cNvPr>
          <p:cNvSpPr/>
          <p:nvPr/>
        </p:nvSpPr>
        <p:spPr bwMode="auto">
          <a:xfrm>
            <a:off x="8534400" y="6343650"/>
            <a:ext cx="361950" cy="361950"/>
          </a:xfrm>
          <a:prstGeom prst="actionButtonReturn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Performance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94725" cy="497205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Miss Rate</a:t>
            </a:r>
          </a:p>
          <a:p>
            <a:pPr lvl="1"/>
            <a:r>
              <a:rPr lang="en-GB" dirty="0" smtClean="0"/>
              <a:t>Fraction of memory references not found in cache (misses / accesses)</a:t>
            </a:r>
            <a:br>
              <a:rPr lang="en-GB" dirty="0" smtClean="0"/>
            </a:br>
            <a:r>
              <a:rPr lang="en-GB" dirty="0" smtClean="0"/>
              <a:t>= 1 – hit rate</a:t>
            </a:r>
          </a:p>
          <a:p>
            <a:pPr lvl="1"/>
            <a:r>
              <a:rPr lang="en-GB" dirty="0" smtClean="0"/>
              <a:t>Typical numbers (in percentages):</a:t>
            </a:r>
          </a:p>
          <a:p>
            <a:pPr lvl="2"/>
            <a:r>
              <a:rPr lang="en-GB" dirty="0" smtClean="0"/>
              <a:t>3-10% for L1</a:t>
            </a:r>
          </a:p>
          <a:p>
            <a:pPr lvl="2"/>
            <a:r>
              <a:rPr lang="en-GB" dirty="0" smtClean="0"/>
              <a:t>can be quite small (e.g., &lt; 1%) for L2, depending on size, etc.</a:t>
            </a:r>
          </a:p>
          <a:p>
            <a:r>
              <a:rPr lang="en-GB" dirty="0" smtClean="0"/>
              <a:t>Hit Time</a:t>
            </a:r>
          </a:p>
          <a:p>
            <a:pPr lvl="1"/>
            <a:r>
              <a:rPr lang="en-GB" dirty="0" smtClean="0"/>
              <a:t>Time to deliver a line in the cache to the processor</a:t>
            </a:r>
          </a:p>
          <a:p>
            <a:pPr lvl="2"/>
            <a:r>
              <a:rPr lang="en-GB" dirty="0" smtClean="0"/>
              <a:t>includes time to determine whether the line is in the cache</a:t>
            </a:r>
          </a:p>
          <a:p>
            <a:pPr lvl="1"/>
            <a:r>
              <a:rPr lang="en-GB" dirty="0" smtClean="0"/>
              <a:t>Typical numbers:</a:t>
            </a:r>
          </a:p>
          <a:p>
            <a:pPr lvl="2"/>
            <a:r>
              <a:rPr lang="en-GB" dirty="0" smtClean="0"/>
              <a:t>1-2 clock cycle for L1</a:t>
            </a:r>
          </a:p>
          <a:p>
            <a:pPr lvl="2"/>
            <a:r>
              <a:rPr lang="en-GB" dirty="0" smtClean="0"/>
              <a:t>5-20 clock cycles for L2</a:t>
            </a:r>
          </a:p>
          <a:p>
            <a:r>
              <a:rPr lang="en-GB" dirty="0" smtClean="0"/>
              <a:t>Miss Penalty</a:t>
            </a:r>
          </a:p>
          <a:p>
            <a:pPr lvl="1"/>
            <a:r>
              <a:rPr lang="en-GB" dirty="0" smtClean="0"/>
              <a:t>Additional time required because of a miss</a:t>
            </a:r>
          </a:p>
          <a:p>
            <a:pPr lvl="2"/>
            <a:r>
              <a:rPr lang="en-GB" dirty="0" smtClean="0"/>
              <a:t>typically 50-200 cycles for main memory (Trend: increasing!)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1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Performance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access time =</a:t>
            </a:r>
          </a:p>
          <a:p>
            <a:pPr lvl="1"/>
            <a:r>
              <a:rPr lang="en-US" dirty="0" smtClean="0"/>
              <a:t>Hit time + </a:t>
            </a:r>
            <a:r>
              <a:rPr lang="en-US" dirty="0" err="1" smtClean="0"/>
              <a:t>miss_rate</a:t>
            </a:r>
            <a:r>
              <a:rPr lang="en-US" dirty="0" smtClean="0"/>
              <a:t> × miss penalty</a:t>
            </a:r>
          </a:p>
          <a:p>
            <a:pPr lvl="2"/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Hit time for L1 cache = 1 cycle</a:t>
            </a:r>
          </a:p>
          <a:p>
            <a:pPr lvl="1"/>
            <a:r>
              <a:rPr lang="en-US" dirty="0" smtClean="0"/>
              <a:t>Miss penalty for L1 cache = 10 cycles</a:t>
            </a:r>
          </a:p>
          <a:p>
            <a:pPr lvl="1"/>
            <a:r>
              <a:rPr lang="en-US" dirty="0" smtClean="0"/>
              <a:t>Miss rate = 10%</a:t>
            </a:r>
          </a:p>
          <a:p>
            <a:pPr lvl="1"/>
            <a:r>
              <a:rPr lang="en-US" dirty="0"/>
              <a:t>	</a:t>
            </a:r>
            <a:r>
              <a:rPr lang="en-US" dirty="0" smtClean="0">
                <a:sym typeface="Symbol"/>
              </a:rPr>
              <a:t> Average access time = 1 + 0.1 * 10 = 2</a:t>
            </a:r>
          </a:p>
          <a:p>
            <a:pPr lvl="2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Example 2</a:t>
            </a:r>
          </a:p>
          <a:p>
            <a:pPr lvl="1"/>
            <a:r>
              <a:rPr lang="en-US" dirty="0" smtClean="0">
                <a:sym typeface="Symbol"/>
              </a:rPr>
              <a:t>Miss rate = 1%</a:t>
            </a:r>
          </a:p>
          <a:p>
            <a:pPr lvl="1"/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 Average access time = 1 + 0.01 * 10 =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dirty="0" smtClean="0"/>
              <a:t>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>
            <a:normAutofit fontScale="92500"/>
          </a:bodyPr>
          <a:lstStyle/>
          <a:p>
            <a:pPr>
              <a:defRPr/>
            </a:pPr>
            <a:r>
              <a:rPr lang="en-US" dirty="0" smtClean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Could be 100x, if just L1 and main memory</a:t>
            </a:r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Would you believe 99% hits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 smtClean="0"/>
              <a:t>Consider: </a:t>
            </a:r>
            <a:br>
              <a:rPr lang="en-US" sz="1800" dirty="0" smtClean="0"/>
            </a:br>
            <a:r>
              <a:rPr lang="en-US" sz="1800" dirty="0" smtClean="0"/>
              <a:t>cache hit time of 1 cycle</a:t>
            </a:r>
            <a:br>
              <a:rPr lang="en-US" sz="1800" dirty="0" smtClean="0"/>
            </a:br>
            <a:r>
              <a:rPr lang="en-US" sz="1800" dirty="0" smtClean="0"/>
              <a:t>miss penalty of 100 cycles</a:t>
            </a:r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97% hits:  1 cycle + 0.03 * 100 cycles =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</a:rPr>
              <a:t>4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 smtClean="0"/>
              <a:t>	 99% hits:  1 cycle + 0.01 * 100 cycles = </a:t>
            </a:r>
            <a:r>
              <a:rPr lang="en-US" sz="1800" b="1" dirty="0" smtClean="0">
                <a:solidFill>
                  <a:srgbClr val="C00000"/>
                </a:solidFill>
              </a:rPr>
              <a:t>2 cycles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600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This is why “miss rate” is used instead of “hit rate”</a:t>
            </a:r>
            <a:endParaRPr lang="en-US" sz="1800" dirty="0" smtClean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10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Writing Cache Friendly Code</a:t>
            </a:r>
            <a:endParaRPr lang="en-US"/>
          </a:p>
        </p:txBody>
      </p:sp>
      <p:sp>
        <p:nvSpPr>
          <p:cNvPr id="16077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</p:spPr>
        <p:txBody>
          <a:bodyPr/>
          <a:lstStyle/>
          <a:p>
            <a:r>
              <a:rPr lang="en-US" dirty="0" smtClean="0"/>
              <a:t>Make the common case go fast</a:t>
            </a:r>
          </a:p>
          <a:p>
            <a:pPr lvl="1"/>
            <a:r>
              <a:rPr lang="en-US" dirty="0" smtClean="0"/>
              <a:t>Focus on the inner loops of the core functions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Minimize the misses in the inner loops</a:t>
            </a:r>
          </a:p>
          <a:p>
            <a:pPr lvl="1"/>
            <a:r>
              <a:rPr lang="en-US" dirty="0" smtClean="0"/>
              <a:t>Repeated references to variables are good (</a:t>
            </a:r>
            <a:r>
              <a:rPr lang="en-US" dirty="0" smtClean="0">
                <a:solidFill>
                  <a:srgbClr val="FF0000"/>
                </a:solidFill>
              </a:rPr>
              <a:t>temporal locality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Stride-1 reference </a:t>
            </a:r>
            <a:r>
              <a:rPr lang="en-US" dirty="0" smtClean="0"/>
              <a:t>patterns are good (</a:t>
            </a:r>
            <a:r>
              <a:rPr lang="en-US" dirty="0" smtClean="0">
                <a:solidFill>
                  <a:srgbClr val="FF0000"/>
                </a:solidFill>
              </a:rPr>
              <a:t>spatial locality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876" y="4800600"/>
            <a:ext cx="8518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Key idea: Our qualitative notion of locality is quantified through our understanding of cache memories.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9088" y="1009650"/>
            <a:ext cx="2037737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 especially: §6.5</a:t>
            </a:r>
          </a:p>
        </p:txBody>
      </p:sp>
    </p:spTree>
    <p:extLst>
      <p:ext uri="{BB962C8B-B14F-4D97-AF65-F5344CB8AC3E}">
        <p14:creationId xmlns:p14="http://schemas.microsoft.com/office/powerpoint/2010/main" val="42395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Cache organization and operation</a:t>
            </a:r>
          </a:p>
          <a:p>
            <a:r>
              <a:rPr lang="en-US" dirty="0" smtClean="0"/>
              <a:t>Performance impact of caches</a:t>
            </a:r>
          </a:p>
          <a:p>
            <a:pPr lvl="1"/>
            <a:r>
              <a:rPr lang="en-US" dirty="0" smtClean="0"/>
              <a:t>The memory mountain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7619" y="2163128"/>
            <a:ext cx="1051891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See: §6.6</a:t>
            </a:r>
          </a:p>
        </p:txBody>
      </p:sp>
    </p:spTree>
    <p:extLst>
      <p:ext uri="{BB962C8B-B14F-4D97-AF65-F5344CB8AC3E}">
        <p14:creationId xmlns:p14="http://schemas.microsoft.com/office/powerpoint/2010/main" val="15292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Hit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14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154670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solidFill>
                  <a:srgbClr val="C00000"/>
                </a:solidFill>
                <a:latin typeface="Calibri" pitchFamily="34" charset="0"/>
              </a:rPr>
              <a:t>Hit!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 animBg="1"/>
      <p:bldP spid="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throughput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memory per second (MB/</a:t>
            </a:r>
            <a:r>
              <a:rPr lang="en-US" dirty="0" err="1"/>
              <a:t>s</a:t>
            </a:r>
            <a:r>
              <a:rPr lang="en-US" dirty="0"/>
              <a:t>)</a:t>
            </a: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Memory mountain: </a:t>
            </a:r>
            <a:r>
              <a:rPr lang="en-US" dirty="0" smtClean="0"/>
              <a:t>Measured </a:t>
            </a:r>
            <a:r>
              <a:rPr lang="en-US" dirty="0"/>
              <a:t>read throughput as a function of spatial and temporal locality.</a:t>
            </a:r>
          </a:p>
          <a:p>
            <a:pPr lvl="1"/>
            <a:r>
              <a:rPr lang="en-US" dirty="0"/>
              <a:t>Compact way to characterize memory system performance.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92093" cy="762000"/>
          </a:xfrm>
        </p:spPr>
        <p:txBody>
          <a:bodyPr/>
          <a:lstStyle/>
          <a:p>
            <a:r>
              <a:rPr lang="en-US" dirty="0"/>
              <a:t>Memory Mountain Test Function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76200" y="762000"/>
            <a:ext cx="6318391" cy="586314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data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[MAXELEMS]; 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* </a:t>
            </a:r>
            <a:r>
              <a:rPr lang="en-US" sz="1500" dirty="0" smtClean="0">
                <a:solidFill>
                  <a:srgbClr val="CB2418"/>
                </a:solidFill>
                <a:latin typeface="Menlo-Regular"/>
              </a:rPr>
              <a:t>Global array to traverse */</a:t>
            </a:r>
          </a:p>
          <a:p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/* test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- Iterate over first "</a:t>
            </a:r>
            <a:r>
              <a:rPr lang="en-US" sz="1500" dirty="0" err="1">
                <a:solidFill>
                  <a:srgbClr val="9D0003"/>
                </a:solidFill>
                <a:latin typeface="Menlo-Regular"/>
              </a:rPr>
              <a:t>elems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" elements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of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       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array “data” with stride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of "stride", using </a:t>
            </a:r>
            <a:endParaRPr lang="en-US" sz="1500" dirty="0" smtClean="0">
              <a:solidFill>
                <a:srgbClr val="9D0003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9D0003"/>
                </a:solidFill>
                <a:latin typeface="Menlo-Regular"/>
              </a:rPr>
              <a:t>*        using 4x4 </a:t>
            </a:r>
            <a:r>
              <a:rPr lang="en-US" sz="1500" dirty="0">
                <a:solidFill>
                  <a:srgbClr val="9D0003"/>
                </a:solidFill>
                <a:latin typeface="Menlo-Regular"/>
              </a:rPr>
              <a:t>loop unrolling.                                                            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9D0003"/>
                </a:solidFill>
                <a:latin typeface="Menlo-Regular"/>
              </a:rPr>
              <a:t> */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endParaRPr lang="en-US" sz="15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4A00FF"/>
                </a:solidFill>
                <a:latin typeface="Menlo-Regular"/>
              </a:rPr>
              <a:t>test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 smtClean="0">
                <a:solidFill>
                  <a:srgbClr val="C1651C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stride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sx2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*2,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sx3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*3,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sx4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=stride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*4;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acc0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acc1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acc2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0,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acc3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 smtClean="0">
                <a:solidFill>
                  <a:srgbClr val="000000"/>
                </a:solidFill>
                <a:latin typeface="Menlo-Regular"/>
              </a:rPr>
              <a:t>elems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smtClean="0">
                <a:solidFill>
                  <a:srgbClr val="C1651C"/>
                </a:solidFill>
                <a:latin typeface="Menlo-Regular"/>
              </a:rPr>
              <a:t>limit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= length - sx4;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Combine 4 elements at a time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limit;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+= sx4)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sv-SE" sz="1500" dirty="0">
                <a:solidFill>
                  <a:srgbClr val="000000"/>
                </a:solidFill>
                <a:latin typeface="Menlo-Regular"/>
              </a:rPr>
              <a:t>        acc1 = acc1 + data[</a:t>
            </a:r>
            <a:r>
              <a:rPr lang="sv-SE" sz="1500" dirty="0" err="1">
                <a:solidFill>
                  <a:srgbClr val="000000"/>
                </a:solidFill>
                <a:latin typeface="Menlo-Regular"/>
              </a:rPr>
              <a:t>i+stride</a:t>
            </a:r>
            <a:r>
              <a:rPr lang="sv-SE" sz="15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acc2 = acc2 + data[i+sx2];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acc3 = acc3 + data[i+sx3];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Finish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any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remaining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500" dirty="0" err="1">
                <a:solidFill>
                  <a:srgbClr val="CB2418"/>
                </a:solidFill>
                <a:latin typeface="Menlo-Regular"/>
              </a:rPr>
              <a:t>elements</a:t>
            </a:r>
            <a:r>
              <a:rPr lang="it-IT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&lt; length;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++) {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    acc0 = acc0 + data[i];</a:t>
            </a:r>
          </a:p>
          <a:p>
            <a:r>
              <a:rPr lang="it-IT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((acc0 + acc1) + (acc2 + acc3));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7001" y="1447800"/>
            <a:ext cx="2514600" cy="23622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1" y="1447800"/>
            <a:ext cx="2590800" cy="39624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800" dirty="0">
                <a:latin typeface="Calibri" pitchFamily="34" charset="0"/>
              </a:rPr>
              <a:t>Call </a:t>
            </a:r>
            <a:r>
              <a:rPr lang="en-US" sz="1800" dirty="0" smtClean="0">
                <a:latin typeface="Courier New"/>
                <a:cs typeface="Courier New"/>
              </a:rPr>
              <a:t>test()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>
                <a:latin typeface="Calibri" pitchFamily="34" charset="0"/>
              </a:rPr>
              <a:t>with many </a:t>
            </a:r>
            <a:r>
              <a:rPr lang="en-US" sz="1800" dirty="0" smtClean="0">
                <a:latin typeface="Calibri" pitchFamily="34" charset="0"/>
              </a:rPr>
              <a:t>combinations </a:t>
            </a:r>
            <a:r>
              <a:rPr lang="en-US" sz="1800" dirty="0">
                <a:latin typeface="Calibri" pitchFamily="34" charset="0"/>
              </a:rPr>
              <a:t>of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alibri" pitchFamily="34" charset="0"/>
              </a:rPr>
              <a:t> </a:t>
            </a:r>
          </a:p>
          <a:p>
            <a:r>
              <a:rPr lang="en-US" sz="1800" dirty="0">
                <a:latin typeface="Calibri" pitchFamily="34" charset="0"/>
              </a:rPr>
              <a:t>and </a:t>
            </a:r>
            <a:r>
              <a:rPr lang="en-US" sz="1800" dirty="0">
                <a:latin typeface="Courier New"/>
                <a:cs typeface="Courier New"/>
              </a:rPr>
              <a:t>stride.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For each </a:t>
            </a:r>
            <a:r>
              <a:rPr lang="en-US" sz="1800" dirty="0" err="1">
                <a:latin typeface="Courier New"/>
                <a:cs typeface="Courier New"/>
              </a:rPr>
              <a:t>elems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and stride:</a:t>
            </a:r>
          </a:p>
          <a:p>
            <a:endParaRPr lang="en-US" sz="1800" dirty="0" smtClean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1. Call test() once to warm up the caches.</a:t>
            </a:r>
          </a:p>
          <a:p>
            <a:endParaRPr lang="en-US" sz="1800" dirty="0">
              <a:latin typeface="Courier New"/>
              <a:cs typeface="Courier New"/>
            </a:endParaRPr>
          </a:p>
          <a:p>
            <a:r>
              <a:rPr lang="en-US" sz="1800" dirty="0" smtClean="0">
                <a:latin typeface="Courier New"/>
                <a:cs typeface="Courier New"/>
              </a:rPr>
              <a:t>2. Call test() again and measure the read throughput(MB/s)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1400" y="6477000"/>
            <a:ext cx="286808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mountain/</a:t>
            </a: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mountain.c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 smtClean="0"/>
              <a:t>The Memory Mountain</a:t>
            </a:r>
            <a:endParaRPr lang="en-US" dirty="0"/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86323" cy="1754326"/>
          </a:xfrm>
          <a:prstGeom prst="rect">
            <a:avLst/>
          </a:prstGeom>
          <a:solidFill>
            <a:srgbClr val="F0C2C2"/>
          </a:solidFill>
          <a:ln>
            <a:solidFill>
              <a:srgbClr val="D96565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+mn-lt"/>
              </a:rPr>
              <a:t>Core i7 </a:t>
            </a:r>
            <a:r>
              <a:rPr lang="en-US" sz="1800" dirty="0" err="1" smtClean="0">
                <a:latin typeface="+mn-lt"/>
              </a:rPr>
              <a:t>Haswell</a:t>
            </a:r>
            <a:endParaRPr lang="en-US" sz="1800" dirty="0" smtClean="0">
              <a:latin typeface="+mn-lt"/>
            </a:endParaRPr>
          </a:p>
          <a:p>
            <a:pPr algn="l"/>
            <a:r>
              <a:rPr lang="en-US" sz="1800" dirty="0" smtClean="0">
                <a:latin typeface="+mn-lt"/>
              </a:rPr>
              <a:t>2.1 GHz</a:t>
            </a:r>
          </a:p>
          <a:p>
            <a:pPr algn="l"/>
            <a:r>
              <a:rPr lang="en-US" sz="1800" dirty="0" smtClean="0">
                <a:latin typeface="+mn-lt"/>
              </a:rPr>
              <a:t>32 KB L1 d-cache</a:t>
            </a:r>
          </a:p>
          <a:p>
            <a:pPr algn="l"/>
            <a:r>
              <a:rPr lang="en-US" sz="1800" dirty="0" smtClean="0">
                <a:latin typeface="+mn-lt"/>
              </a:rPr>
              <a:t>256 KB L2 cache</a:t>
            </a:r>
          </a:p>
          <a:p>
            <a:pPr algn="l"/>
            <a:r>
              <a:rPr lang="en-US" sz="1800" dirty="0" smtClean="0">
                <a:latin typeface="+mn-lt"/>
              </a:rPr>
              <a:t>8 MB L3 cache</a:t>
            </a:r>
          </a:p>
          <a:p>
            <a:pPr algn="l"/>
            <a:r>
              <a:rPr lang="en-US" sz="1800" dirty="0" smtClean="0">
                <a:latin typeface="+mn-lt"/>
              </a:rPr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Slopes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770150" y="2180051"/>
            <a:ext cx="4764250" cy="3594569"/>
            <a:chOff x="3770150" y="2180051"/>
            <a:chExt cx="4764250" cy="3594569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 smtClean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28733" y="2180051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L1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770150" y="5312955"/>
              <a:ext cx="846707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24651" y="3653195"/>
              <a:ext cx="470000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19646" y="4460740"/>
              <a:ext cx="470001" cy="46166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ＭＳ Ｐゴシック" charset="0"/>
                </a:rPr>
                <a:t>L3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0"/>
              </a:endParaRP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98734" y="2410884"/>
              <a:ext cx="764834" cy="1411588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94651" y="3822472"/>
              <a:ext cx="1268917" cy="6155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89647" y="3822472"/>
              <a:ext cx="2073921" cy="869101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616857" y="3822472"/>
              <a:ext cx="2546711" cy="172131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smtClean="0">
                  <a:solidFill>
                    <a:srgbClr val="FF0000"/>
                  </a:solidFill>
                  <a:latin typeface="+mj-lt"/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81205" y="5423732"/>
            <a:ext cx="1096775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Fig. §6.41</a:t>
            </a:r>
          </a:p>
        </p:txBody>
      </p:sp>
    </p:spTree>
    <p:extLst>
      <p:ext uri="{BB962C8B-B14F-4D97-AF65-F5344CB8AC3E}">
        <p14:creationId xmlns:p14="http://schemas.microsoft.com/office/powerpoint/2010/main" val="18078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/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Multiplication Example</a:t>
            </a:r>
            <a:endParaRPr lang="en-US"/>
          </a:p>
        </p:txBody>
      </p:sp>
      <p:sp>
        <p:nvSpPr>
          <p:cNvPr id="167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3641725" cy="4972050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Multiply N </a:t>
            </a:r>
            <a:r>
              <a:rPr lang="en-US" dirty="0" err="1" smtClean="0"/>
              <a:t>x</a:t>
            </a:r>
            <a:r>
              <a:rPr lang="en-US" dirty="0" smtClean="0"/>
              <a:t> N matrices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 total operations</a:t>
            </a:r>
          </a:p>
          <a:p>
            <a:pPr lvl="1"/>
            <a:r>
              <a:rPr lang="en-US" dirty="0" smtClean="0"/>
              <a:t>N reads per source element</a:t>
            </a:r>
          </a:p>
          <a:p>
            <a:pPr lvl="1"/>
            <a:r>
              <a:rPr lang="en-US" dirty="0" smtClean="0"/>
              <a:t>N values summed per destination</a:t>
            </a:r>
          </a:p>
          <a:p>
            <a:pPr lvl="2"/>
            <a:r>
              <a:rPr lang="en-US" dirty="0" smtClean="0"/>
              <a:t>but may be able to hold in register</a:t>
            </a:r>
            <a:endParaRPr lang="en-US" dirty="0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270375" y="1546225"/>
            <a:ext cx="4492625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sum +=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c[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162800" y="1295400"/>
            <a:ext cx="1878718" cy="643766"/>
          </a:xfrm>
          <a:prstGeom prst="rect">
            <a:avLst/>
          </a:prstGeom>
          <a:solidFill>
            <a:srgbClr val="DBDBDB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Variable </a:t>
            </a:r>
            <a:r>
              <a:rPr lang="en-US" sz="1800" i="1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sz="1800" b="0" i="1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  <a:latin typeface="Comic Sans MS" charset="0"/>
              </a:rPr>
              <a:t>held in register</a:t>
            </a:r>
            <a:endParaRPr lang="en-US" sz="1800" b="0" dirty="0">
              <a:solidFill>
                <a:srgbClr val="FF0000"/>
              </a:solidFill>
              <a:latin typeface="Comic Sans MS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348413" y="1933575"/>
            <a:ext cx="1676400" cy="695325"/>
            <a:chOff x="3936" y="2064"/>
            <a:chExt cx="1056" cy="288"/>
          </a:xfrm>
        </p:grpSpPr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3936" y="235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 flipH="1">
              <a:off x="4848" y="2064"/>
              <a:ext cx="144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Miss Rate Analysis for Matrix Multiply</a:t>
            </a:r>
            <a:endParaRPr lang="en-US"/>
          </a:p>
        </p:txBody>
      </p:sp>
      <p:sp>
        <p:nvSpPr>
          <p:cNvPr id="168992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Assume:</a:t>
            </a:r>
          </a:p>
          <a:p>
            <a:pPr lvl="1"/>
            <a:r>
              <a:rPr lang="en-US" dirty="0" smtClean="0"/>
              <a:t>Cache line size = 32B (big enough for four 64-bit words)</a:t>
            </a:r>
          </a:p>
          <a:p>
            <a:pPr lvl="1"/>
            <a:r>
              <a:rPr lang="en-US" dirty="0" smtClean="0"/>
              <a:t>Matrix dimension (N) is very large</a:t>
            </a:r>
          </a:p>
          <a:p>
            <a:pPr lvl="2"/>
            <a:r>
              <a:rPr lang="en-US" dirty="0" smtClean="0"/>
              <a:t>Approximate 1/N as 0.0</a:t>
            </a:r>
          </a:p>
          <a:p>
            <a:pPr lvl="1"/>
            <a:r>
              <a:rPr lang="en-US" dirty="0" smtClean="0"/>
              <a:t>Cache is not even big enough to hold multiple rows</a:t>
            </a:r>
          </a:p>
          <a:p>
            <a:r>
              <a:rPr lang="en-US" dirty="0" smtClean="0"/>
              <a:t>Analysis Method:</a:t>
            </a:r>
          </a:p>
          <a:p>
            <a:pPr lvl="1"/>
            <a:r>
              <a:rPr lang="en-US" dirty="0" smtClean="0"/>
              <a:t>Look at access pattern of inner loop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828800" y="4648200"/>
            <a:ext cx="1295400" cy="1752600"/>
            <a:chOff x="1752600" y="4648200"/>
            <a:chExt cx="1295400" cy="1752600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400750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941177" y="4648200"/>
            <a:ext cx="1255297" cy="1752600"/>
            <a:chOff x="3505200" y="4648200"/>
            <a:chExt cx="1255297" cy="1752600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88026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k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3450" y="4648200"/>
            <a:ext cx="1301750" cy="1698624"/>
            <a:chOff x="5334000" y="4648200"/>
            <a:chExt cx="1301750" cy="1698624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5979221" y="5887724"/>
              <a:ext cx="405008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0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i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rgbClr val="FFFFCC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err="1">
                  <a:latin typeface="Courier New"/>
                  <a:cs typeface="Courier New"/>
                </a:rPr>
                <a:t>j</a:t>
              </a:r>
              <a:endParaRPr lang="en-US" sz="1800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ourier New"/>
                <a:cs typeface="Courier New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 bwMode="auto">
          <a:xfrm>
            <a:off x="8534400" y="6248400"/>
            <a:ext cx="368216" cy="368216"/>
          </a:xfrm>
          <a:prstGeom prst="actionButtonBackPrevious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sp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1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each row in contiguous memory locations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110000"/>
              </a:lnSpc>
            </a:pPr>
            <a:r>
              <a:rPr lang="en-US" sz="2100" b="1" dirty="0">
                <a:latin typeface="Courier New" charset="0"/>
              </a:rPr>
              <a:t>for (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 = 0; 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 &lt; N; 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++)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2100" b="1" dirty="0">
                <a:solidFill>
                  <a:schemeClr val="tx1"/>
                </a:solidFill>
                <a:latin typeface="Courier New" charset="0"/>
              </a:rPr>
              <a:t>sum += a[0][</a:t>
            </a:r>
            <a:r>
              <a:rPr lang="en-US" sz="2100" b="1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2100" b="1" dirty="0">
                <a:solidFill>
                  <a:schemeClr val="tx1"/>
                </a:solidFill>
                <a:latin typeface="Courier New" charset="0"/>
              </a:rPr>
              <a:t>];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block size (B) &gt; 4 bytes, exploit spatial locality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compulsory miss rate = 4 bytes / B</a:t>
            </a:r>
          </a:p>
          <a:p>
            <a:pPr>
              <a:lnSpc>
                <a:spcPct val="110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110000"/>
              </a:lnSpc>
            </a:pPr>
            <a:r>
              <a:rPr lang="en-US" sz="2100" b="1" dirty="0">
                <a:latin typeface="Courier New" charset="0"/>
              </a:rPr>
              <a:t>for (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 = 0; 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 &lt; n; 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++)</a:t>
            </a:r>
          </a:p>
          <a:p>
            <a:pPr lvl="2">
              <a:lnSpc>
                <a:spcPct val="110000"/>
              </a:lnSpc>
              <a:buFont typeface="Wingdings" charset="2"/>
              <a:buNone/>
            </a:pPr>
            <a:r>
              <a:rPr lang="en-US" sz="2100" b="1" dirty="0">
                <a:latin typeface="Courier New" charset="0"/>
              </a:rPr>
              <a:t>sum += a[</a:t>
            </a:r>
            <a:r>
              <a:rPr lang="en-US" sz="2100" b="1" dirty="0" err="1">
                <a:latin typeface="Courier New" charset="0"/>
              </a:rPr>
              <a:t>i</a:t>
            </a:r>
            <a:r>
              <a:rPr lang="en-US" sz="2100" b="1" dirty="0">
                <a:latin typeface="Courier New" charset="0"/>
              </a:rPr>
              <a:t>][0];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compulsory miss rate = 1 (i.e. 100%)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12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ijk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</a:t>
            </a:r>
            <a:r>
              <a:rPr lang="en-US" sz="1800" dirty="0" smtClean="0">
                <a:latin typeface="Courier New" charset="0"/>
              </a:rPr>
              <a:t>{</a:t>
            </a:r>
            <a:endParaRPr lang="en-US" sz="1800" dirty="0">
              <a:latin typeface="Courier New" charset="0"/>
            </a:endParaRP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c[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 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359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Multiplication (jik)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jik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(k=0; k&lt;n; k++)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c[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][j] = sum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7010400" y="266065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5575300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6157913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767513" y="2320925"/>
            <a:ext cx="59138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(*,j)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8089900" y="2965450"/>
            <a:ext cx="50800" cy="50800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7910513" y="2625725"/>
            <a:ext cx="52250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(i,j)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334000" y="4244975"/>
            <a:ext cx="1177605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Row-wise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535738" y="4244975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Column-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884466" y="4244975"/>
            <a:ext cx="72613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Fixed</a:t>
            </a: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0.25	1.0	0.0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2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jki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705817" y="4244975"/>
            <a:ext cx="72744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Fixed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dirty="0" smtClean="0">
                <a:latin typeface="Calibri"/>
                <a:cs typeface="Calibri"/>
              </a:rPr>
              <a:t>1.0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1.0</a:t>
            </a:r>
            <a:endParaRPr lang="en-US" sz="2400" b="0" dirty="0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5791200" y="2660649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5548313" y="2320924"/>
            <a:ext cx="64921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(*,k)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788150" y="2625725"/>
            <a:ext cx="58189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dirty="0" err="1" smtClean="0">
                <a:latin typeface="Calibri"/>
                <a:cs typeface="Calibri"/>
              </a:rPr>
              <a:t>k,j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 flipH="1">
            <a:off x="6934200" y="3048000"/>
            <a:ext cx="45719" cy="45719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8367950" y="265430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7878834" y="2244478"/>
            <a:ext cx="59150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(*,j)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367528" y="4208463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7689451" y="421933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53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Up-Down Arrow 42"/>
          <p:cNvSpPr/>
          <p:nvPr/>
        </p:nvSpPr>
        <p:spPr bwMode="auto">
          <a:xfrm>
            <a:off x="3352800" y="1295400"/>
            <a:ext cx="685800" cy="990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35" name="Up-Down Arrow 34"/>
          <p:cNvSpPr/>
          <p:nvPr/>
        </p:nvSpPr>
        <p:spPr bwMode="auto">
          <a:xfrm>
            <a:off x="3352800" y="2895600"/>
            <a:ext cx="685800" cy="1371600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Cache Concepts: Miss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905000" y="4267200"/>
            <a:ext cx="35814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05000" y="2272391"/>
            <a:ext cx="3581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0574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4419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0574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4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8956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7338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800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7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0574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338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5181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8956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4572000" y="5562600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2286000" y="6096000"/>
            <a:ext cx="3048000" cy="1477"/>
          </a:xfrm>
          <a:prstGeom prst="line">
            <a:avLst/>
          </a:prstGeom>
          <a:noFill/>
          <a:ln w="889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20574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8956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338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14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0" y="2424791"/>
            <a:ext cx="7620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8764" y="2348591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Cache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4343400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Memory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919759" y="1580883"/>
            <a:ext cx="282690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Data in block b is needed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97173" y="1619517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48" name="Text Box 29"/>
          <p:cNvSpPr txBox="1">
            <a:spLocks noChangeArrowheads="1"/>
          </p:cNvSpPr>
          <p:nvPr/>
        </p:nvSpPr>
        <p:spPr bwMode="auto">
          <a:xfrm>
            <a:off x="5936094" y="2209800"/>
            <a:ext cx="2569847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not in cache: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solidFill>
                  <a:srgbClr val="C00000"/>
                </a:solidFill>
                <a:latin typeface="Calibri" pitchFamily="34" charset="0"/>
              </a:rPr>
              <a:t>Miss!</a:t>
            </a:r>
            <a:endParaRPr lang="en-GB" sz="20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943600" y="3200400"/>
            <a:ext cx="2585173" cy="697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fetched from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i="1" dirty="0" smtClean="0">
                <a:latin typeface="Calibri" pitchFamily="34" charset="0"/>
              </a:rPr>
              <a:t>memory</a:t>
            </a:r>
            <a:endParaRPr lang="en-GB" sz="2000" b="1" i="1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7172" y="3395246"/>
            <a:ext cx="11844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</a:rPr>
              <a:t>Request: 12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057400" y="55626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590800" y="3429000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95600" y="2425522"/>
            <a:ext cx="7620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Calibri" pitchFamily="34" charset="0"/>
              </a:rPr>
              <a:t>12</a:t>
            </a: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5943600" y="4191000"/>
            <a:ext cx="2810939" cy="17535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 smtClean="0">
                <a:latin typeface="Calibri" pitchFamily="34" charset="0"/>
              </a:rPr>
              <a:t>Block b is stored in cache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Placement policy:</a:t>
            </a:r>
            <a:r>
              <a:rPr lang="en-GB" sz="1800" b="0" dirty="0" smtClean="0">
                <a:latin typeface="Calibri" pitchFamily="34" charset="0"/>
              </a:rPr>
              <a:t/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where b goes</a:t>
            </a:r>
          </a:p>
          <a:p>
            <a:pPr marL="115888" indent="-115888">
              <a:lnSpc>
                <a:spcPct val="98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  <a:t>Replacement policy:</a:t>
            </a:r>
            <a:br>
              <a:rPr lang="en-GB" sz="1800" b="0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determines which block</a:t>
            </a:r>
            <a:br>
              <a:rPr lang="en-GB" sz="1800" b="0" dirty="0" smtClean="0">
                <a:latin typeface="Calibri" pitchFamily="34" charset="0"/>
              </a:rPr>
            </a:br>
            <a:r>
              <a:rPr lang="en-GB" sz="1800" b="0" dirty="0" smtClean="0">
                <a:latin typeface="Calibri" pitchFamily="34" charset="0"/>
              </a:rPr>
              <a:t>gets evicted (victim)</a:t>
            </a:r>
            <a:endParaRPr lang="en-GB" sz="1800" b="0" dirty="0">
              <a:latin typeface="Calibri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34" grpId="0"/>
      <p:bldP spid="36" grpId="0"/>
      <p:bldP spid="37" grpId="0" animBg="1"/>
      <p:bldP spid="38" grpId="0" animBg="1"/>
      <p:bldP spid="38" grpId="1" animBg="1"/>
      <p:bldP spid="39" grpId="0" animBg="1"/>
      <p:bldP spid="42" grpId="0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kji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705817" y="4244975"/>
            <a:ext cx="72744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Fixed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dirty="0" smtClean="0">
                <a:latin typeface="Calibri"/>
                <a:cs typeface="Calibri"/>
              </a:rPr>
              <a:t>1.0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1.0</a:t>
            </a:r>
            <a:endParaRPr lang="en-US" sz="2400" b="0" dirty="0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5689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788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931150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5791200" y="2660649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6788150" y="2625725"/>
            <a:ext cx="58189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</a:t>
            </a:r>
            <a:r>
              <a:rPr lang="en-US" sz="2000" b="0" dirty="0" err="1" smtClean="0">
                <a:latin typeface="Calibri"/>
                <a:cs typeface="Calibri"/>
              </a:rPr>
              <a:t>k,j</a:t>
            </a:r>
            <a:r>
              <a:rPr lang="en-US" sz="2000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6934200" y="3048000"/>
            <a:ext cx="45719" cy="45719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8367950" y="2654300"/>
            <a:ext cx="0" cy="508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548313" y="2320924"/>
            <a:ext cx="64921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(*,k)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7878834" y="2244478"/>
            <a:ext cx="59150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(*,j)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5367528" y="4208463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7689451" y="4219339"/>
            <a:ext cx="106759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Column-</a:t>
            </a:r>
            <a:endParaRPr lang="en-US" sz="2000" b="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419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1820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kij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endParaRPr lang="en-US" sz="1800" dirty="0">
              <a:latin typeface="Courier New" charset="0"/>
            </a:endParaRP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7933772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3" name="Line 11"/>
          <p:cNvSpPr>
            <a:spLocks noChangeShapeType="1"/>
          </p:cNvSpPr>
          <p:nvPr/>
        </p:nvSpPr>
        <p:spPr bwMode="auto">
          <a:xfrm>
            <a:off x="7940122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8522735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82444" y="2654300"/>
            <a:ext cx="617537" cy="549275"/>
            <a:chOff x="7910513" y="2625725"/>
            <a:chExt cx="617537" cy="549275"/>
          </a:xfrm>
        </p:grpSpPr>
        <p:sp>
          <p:nvSpPr>
            <p:cNvPr id="172038" name="Rectangle 6"/>
            <p:cNvSpPr>
              <a:spLocks noChangeArrowheads="1"/>
            </p:cNvSpPr>
            <p:nvPr/>
          </p:nvSpPr>
          <p:spPr bwMode="auto">
            <a:xfrm>
              <a:off x="7931150" y="2654300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8089900" y="2965450"/>
              <a:ext cx="50800" cy="508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7910513" y="2625725"/>
              <a:ext cx="58028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(</a:t>
              </a:r>
              <a:r>
                <a:rPr lang="en-US" sz="2000" b="0" dirty="0" err="1" smtClean="0">
                  <a:latin typeface="Calibri"/>
                  <a:cs typeface="Calibri"/>
                </a:rPr>
                <a:t>i,k</a:t>
              </a:r>
              <a:r>
                <a:rPr lang="en-US" sz="2000" b="0" dirty="0" smtClean="0">
                  <a:latin typeface="Calibri"/>
                  <a:cs typeface="Calibri"/>
                </a:rPr>
                <a:t>)</a:t>
              </a:r>
              <a:endParaRPr lang="en-US" sz="2000" b="0" dirty="0">
                <a:latin typeface="Calibri"/>
                <a:cs typeface="Calibri"/>
              </a:endParaRPr>
            </a:p>
          </p:txBody>
        </p:sp>
      </p:grp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0" name="Rectangle 18"/>
          <p:cNvSpPr>
            <a:spLocks noChangeArrowheads="1"/>
          </p:cNvSpPr>
          <p:nvPr/>
        </p:nvSpPr>
        <p:spPr bwMode="auto">
          <a:xfrm>
            <a:off x="5559082" y="4244975"/>
            <a:ext cx="72744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Fixed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2051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6477966" y="4244975"/>
            <a:ext cx="11831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Row-wise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2056" name="Rectangle 24"/>
          <p:cNvSpPr>
            <a:spLocks noChangeArrowheads="1"/>
          </p:cNvSpPr>
          <p:nvPr/>
        </p:nvSpPr>
        <p:spPr bwMode="auto">
          <a:xfrm>
            <a:off x="7655964" y="4244975"/>
            <a:ext cx="11831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Row-wise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dirty="0" smtClean="0">
                <a:latin typeface="Calibri"/>
                <a:cs typeface="Calibri"/>
              </a:rPr>
              <a:t>0.0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0.25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0.25</a:t>
            </a:r>
            <a:endParaRPr lang="en-US" sz="2400" b="0" dirty="0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794501" y="26828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6" name="Rectangle 12"/>
          <p:cNvSpPr>
            <a:spLocks noChangeArrowheads="1"/>
          </p:cNvSpPr>
          <p:nvPr/>
        </p:nvSpPr>
        <p:spPr bwMode="auto">
          <a:xfrm>
            <a:off x="7315200" y="2623001"/>
            <a:ext cx="64921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(k,*)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807201" y="2842987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26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5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530352" y="1764792"/>
            <a:ext cx="4489704" cy="28343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44450" rIns="90487" bIns="44450">
            <a:prstTxWarp prst="textNoShape">
              <a:avLst/>
            </a:prstTxWarp>
            <a:no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/* </a:t>
            </a:r>
            <a:r>
              <a:rPr lang="en-US" sz="1800" dirty="0" err="1">
                <a:latin typeface="Courier New" charset="0"/>
              </a:rPr>
              <a:t>ikj</a:t>
            </a:r>
            <a:r>
              <a:rPr lang="en-US" sz="1800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for (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=0;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&lt;n; 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r = a[</a:t>
            </a:r>
            <a:r>
              <a:rPr lang="en-US" sz="1800" dirty="0" err="1">
                <a:latin typeface="Courier New" charset="0"/>
              </a:rPr>
              <a:t>i</a:t>
            </a:r>
            <a:r>
              <a:rPr lang="en-US" sz="1800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    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sz="18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}</a:t>
            </a: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5548313" y="1787525"/>
            <a:ext cx="1324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Inner loop:</a:t>
            </a:r>
          </a:p>
        </p:txBody>
      </p:sp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292608" y="4965192"/>
            <a:ext cx="5074920" cy="1216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u="sng" dirty="0">
                <a:latin typeface="Calibri"/>
                <a:cs typeface="Calibri"/>
              </a:rPr>
              <a:t>Misses</a:t>
            </a:r>
            <a:r>
              <a:rPr lang="en-US" sz="2400" b="0" u="sng" dirty="0" smtClean="0">
                <a:latin typeface="Calibri"/>
                <a:cs typeface="Calibri"/>
              </a:rPr>
              <a:t> per inner loop iteration:</a:t>
            </a: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u="sng" dirty="0">
                <a:latin typeface="Calibri"/>
                <a:cs typeface="Calibri"/>
              </a:rPr>
              <a:t>A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B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u="sng" dirty="0">
                <a:latin typeface="Calibri"/>
                <a:cs typeface="Calibri"/>
              </a:rPr>
              <a:t>C</a:t>
            </a:r>
            <a:endParaRPr lang="en-US" sz="2400" b="0" dirty="0">
              <a:latin typeface="Calibri"/>
              <a:cs typeface="Calibri"/>
            </a:endParaRPr>
          </a:p>
          <a:p>
            <a:pPr marL="560388" lvl="1" indent="-222250" algn="l" defTabSz="895350">
              <a:lnSpc>
                <a:spcPct val="100000"/>
              </a:lnSpc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b="0" dirty="0">
                <a:latin typeface="Calibri"/>
                <a:cs typeface="Calibri"/>
              </a:rPr>
              <a:t>		</a:t>
            </a:r>
            <a:r>
              <a:rPr lang="en-US" sz="2400" b="0" dirty="0" smtClean="0">
                <a:latin typeface="Calibri"/>
                <a:cs typeface="Calibri"/>
              </a:rPr>
              <a:t>0.0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0.25</a:t>
            </a:r>
            <a:r>
              <a:rPr lang="en-US" sz="2400" b="0" dirty="0">
                <a:latin typeface="Calibri"/>
                <a:cs typeface="Calibri"/>
              </a:rPr>
              <a:t>	</a:t>
            </a:r>
            <a:r>
              <a:rPr lang="en-US" sz="2400" b="0" dirty="0" smtClean="0">
                <a:latin typeface="Calibri"/>
                <a:cs typeface="Calibri"/>
              </a:rPr>
              <a:t>0.25</a:t>
            </a:r>
            <a:endParaRPr lang="en-US" sz="2400" b="0" dirty="0">
              <a:latin typeface="Calibri"/>
              <a:cs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00713" y="3235325"/>
            <a:ext cx="33663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A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919913" y="3235325"/>
            <a:ext cx="32225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</a:t>
            </a: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077200" y="3235325"/>
            <a:ext cx="3194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C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933772" y="265430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7940122" y="3028950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8522735" y="2854325"/>
            <a:ext cx="58887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(i,*)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582444" y="2654300"/>
            <a:ext cx="617537" cy="549275"/>
            <a:chOff x="7910513" y="2625725"/>
            <a:chExt cx="617537" cy="549275"/>
          </a:xfrm>
        </p:grpSpPr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7931150" y="2654300"/>
              <a:ext cx="596900" cy="520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8089900" y="2965450"/>
              <a:ext cx="50800" cy="50800"/>
            </a:xfrm>
            <a:prstGeom prst="rect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Calibri"/>
                <a:cs typeface="Calibri"/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7910513" y="2625725"/>
              <a:ext cx="58028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(</a:t>
              </a:r>
              <a:r>
                <a:rPr lang="en-US" sz="2000" b="0" dirty="0" err="1" smtClean="0">
                  <a:latin typeface="Calibri"/>
                  <a:cs typeface="Calibri"/>
                </a:rPr>
                <a:t>i,k</a:t>
              </a:r>
              <a:r>
                <a:rPr lang="en-US" sz="2000" b="0" dirty="0" smtClean="0">
                  <a:latin typeface="Calibri"/>
                  <a:cs typeface="Calibri"/>
                </a:rPr>
                <a:t>)</a:t>
              </a:r>
              <a:endParaRPr lang="en-US" sz="2000" b="0" dirty="0">
                <a:latin typeface="Calibri"/>
                <a:cs typeface="Calibri"/>
              </a:endParaRPr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5559082" y="4244975"/>
            <a:ext cx="72744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Fixed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38" name="Line 19"/>
          <p:cNvSpPr>
            <a:spLocks noChangeShapeType="1"/>
          </p:cNvSpPr>
          <p:nvPr/>
        </p:nvSpPr>
        <p:spPr bwMode="auto">
          <a:xfrm flipV="1">
            <a:off x="5891213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6477966" y="4244975"/>
            <a:ext cx="11831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Row-wise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7655964" y="4244975"/>
            <a:ext cx="118314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Row-wise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8223251" y="3587750"/>
            <a:ext cx="0" cy="627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6794501" y="2682875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315200" y="2623001"/>
            <a:ext cx="64921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smtClean="0">
                <a:latin typeface="Calibri"/>
                <a:cs typeface="Calibri"/>
              </a:rPr>
              <a:t>(k,*)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807201" y="2842987"/>
            <a:ext cx="58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7069537" y="3581400"/>
            <a:ext cx="0" cy="627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32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Summary of Matrix Multiplication</a:t>
            </a:r>
            <a:endParaRPr 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486400" y="13716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0 stores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486400" y="3313113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kij (&amp; ikj):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b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>
                <a:latin typeface="Calibri"/>
                <a:cs typeface="Calibri"/>
              </a:rPr>
              <a:t> misses/iter = </a:t>
            </a:r>
            <a:r>
              <a:rPr lang="en-US" sz="2000">
                <a:latin typeface="Calibri"/>
                <a:cs typeface="Calibri"/>
              </a:rPr>
              <a:t>0.5</a:t>
            </a:r>
            <a:endParaRPr lang="en-US" sz="2000" b="0">
              <a:latin typeface="Calibri"/>
              <a:cs typeface="Calibri"/>
            </a:endParaRP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486400" y="5184775"/>
            <a:ext cx="2221761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b="0" dirty="0">
                <a:latin typeface="Calibri"/>
                <a:cs typeface="Calibri"/>
              </a:rPr>
              <a:t>2 loads, 1 store</a:t>
            </a:r>
          </a:p>
          <a:p>
            <a:pPr marL="114300" lvl="1" algn="l">
              <a:lnSpc>
                <a:spcPct val="100000"/>
              </a:lnSpc>
              <a:buFontTx/>
              <a:buChar char="•"/>
              <a:tabLst>
                <a:tab pos="228600" algn="l"/>
              </a:tabLst>
            </a:pPr>
            <a:r>
              <a:rPr lang="en-US" sz="2000" b="0" dirty="0">
                <a:latin typeface="Calibri"/>
                <a:cs typeface="Calibri"/>
              </a:rPr>
              <a:t> misses/</a:t>
            </a:r>
            <a:r>
              <a:rPr lang="en-US" sz="2000" b="0" dirty="0" err="1">
                <a:latin typeface="Calibri"/>
                <a:cs typeface="Calibri"/>
              </a:rPr>
              <a:t>iter</a:t>
            </a:r>
            <a:r>
              <a:rPr lang="en-US" sz="2000" b="0" dirty="0">
                <a:latin typeface="Calibri"/>
                <a:cs typeface="Calibri"/>
              </a:rPr>
              <a:t> = </a:t>
            </a:r>
            <a:r>
              <a:rPr lang="en-US" sz="2000" dirty="0">
                <a:latin typeface="Calibri"/>
                <a:cs typeface="Calibri"/>
              </a:rPr>
              <a:t>2.0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1058863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 smtClean="0">
                <a:latin typeface="Courier New" charset="0"/>
              </a:rPr>
              <a:t>for </a:t>
            </a:r>
            <a:r>
              <a:rPr lang="en-US" sz="1400" dirty="0">
                <a:latin typeface="Courier New" charset="0"/>
              </a:rPr>
              <a:t>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 sum += </a:t>
            </a:r>
            <a:r>
              <a:rPr lang="en-US" sz="1400" dirty="0" err="1">
                <a:latin typeface="Courier New" charset="0"/>
              </a:rPr>
              <a:t>a[i][k</a:t>
            </a:r>
            <a:r>
              <a:rPr lang="en-US" sz="1400" dirty="0">
                <a:latin typeface="Courier New" charset="0"/>
              </a:rPr>
              <a:t>] * </a:t>
            </a:r>
            <a:r>
              <a:rPr lang="en-US" sz="1400" dirty="0" err="1">
                <a:latin typeface="Courier New" charset="0"/>
              </a:rPr>
              <a:t>b[k][j</a:t>
            </a:r>
            <a:r>
              <a:rPr lang="en-US" sz="1400" dirty="0"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295400" y="3221038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c[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295400" y="5073650"/>
            <a:ext cx="3481388" cy="17843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 c[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][j] +=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i7 Matrix Multiply Performance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/>
          </p:nvPr>
        </p:nvGraphicFramePr>
        <p:xfrm>
          <a:off x="228600" y="1447800"/>
          <a:ext cx="8686800" cy="525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13501" y="3124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jik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2600" y="1549933"/>
            <a:ext cx="926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kji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8628" y="5410200"/>
            <a:ext cx="914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ikj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Cache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/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2846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84865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284665" y="5122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3998371" y="4837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087560" y="4937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i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399" y="3936999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9997" y="46814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9532" y="4267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5782" y="45720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5332" y="5105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9532" y="1413396"/>
            <a:ext cx="5552801" cy="224420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c[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*</a:t>
            </a:r>
            <a:r>
              <a:rPr lang="en-US" sz="1400" dirty="0" err="1" smtClean="0">
                <a:latin typeface="Courier New" pitchFamily="49" charset="0"/>
              </a:rPr>
              <a:t>n+j</a:t>
            </a:r>
            <a:r>
              <a:rPr lang="en-US" sz="1400" dirty="0" smtClean="0">
                <a:latin typeface="Courier New" pitchFamily="49" charset="0"/>
              </a:rPr>
              <a:t>] </a:t>
            </a:r>
            <a:r>
              <a:rPr lang="en-US" sz="1400" dirty="0">
                <a:latin typeface="Courier New" pitchFamily="49" charset="0"/>
              </a:rPr>
              <a:t>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</a:t>
            </a:r>
            <a:r>
              <a:rPr lang="en-US" sz="1400" dirty="0" smtClean="0">
                <a:latin typeface="Courier New" pitchFamily="49" charset="0"/>
              </a:rPr>
              <a:t>k]*b[k*n + j];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875" y="5562599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305752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First iteration:</a:t>
            </a:r>
          </a:p>
          <a:p>
            <a:pPr lvl="1"/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</a:t>
            </a:r>
            <a:r>
              <a:rPr lang="en-US" dirty="0" smtClean="0">
                <a:solidFill>
                  <a:srgbClr val="C00000"/>
                </a:solidFill>
              </a:rPr>
              <a:t>in cache: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(schematic)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7103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10567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710367" y="36576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6741196" y="42283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5699" y="4071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25234" y="3657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1484" y="3962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925234" y="36576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5257801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745829" y="58285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5672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5257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5562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929867" y="5257801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5257800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6155842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64008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1" grpId="0" animBg="1"/>
      <p:bldP spid="22" grpId="0"/>
      <p:bldP spid="23" grpId="0" animBg="1"/>
      <p:bldP spid="26" grpId="0" animBg="1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4276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Matrix elements are doubles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endParaRPr lang="en-US" dirty="0" smtClean="0"/>
          </a:p>
          <a:p>
            <a:r>
              <a:rPr lang="en-US" dirty="0" smtClean="0"/>
              <a:t>Second iteration:</a:t>
            </a:r>
          </a:p>
          <a:p>
            <a:pPr lvl="1"/>
            <a:r>
              <a:rPr lang="en-US" dirty="0" smtClean="0"/>
              <a:t>Again:</a:t>
            </a:r>
            <a:br>
              <a:rPr lang="en-US" dirty="0" smtClean="0"/>
            </a:br>
            <a:r>
              <a:rPr lang="en-US" dirty="0" smtClean="0"/>
              <a:t>n/8 + n = 9n/8 misses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smtClean="0"/>
              <a:t>9n/8 * n</a:t>
            </a:r>
            <a:r>
              <a:rPr lang="en-US" baseline="30000" dirty="0" smtClean="0"/>
              <a:t>2</a:t>
            </a:r>
            <a:r>
              <a:rPr lang="en-US" dirty="0" smtClean="0"/>
              <a:t> = (9/8) * n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 rot="5400000" flipV="1">
            <a:off x="7755466" y="2819400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21601" y="2907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7150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315200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715000" y="3654624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6836039" y="4225329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900332" y="406891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929867" y="3654623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96117" y="395942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004732" y="3654624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477000" y="3654623"/>
            <a:ext cx="381000" cy="529"/>
          </a:xfrm>
          <a:prstGeom prst="lin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7298266" y="4552665"/>
            <a:ext cx="245534" cy="253425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5064" y="479762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</a:rPr>
              <a:t>8 wide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Blocked Matrix Multiplication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99532" y="1332469"/>
            <a:ext cx="7958668" cy="310597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c = (double *) </a:t>
            </a:r>
            <a:r>
              <a:rPr lang="en-US" sz="1400" dirty="0" err="1" smtClean="0">
                <a:latin typeface="Courier New" pitchFamily="49" charset="0"/>
              </a:rPr>
              <a:t>calloc</a:t>
            </a:r>
            <a:r>
              <a:rPr lang="en-US" sz="1400" dirty="0" smtClean="0">
                <a:latin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</a:rPr>
              <a:t>sizeof</a:t>
            </a:r>
            <a:r>
              <a:rPr lang="en-US" sz="1400" dirty="0" smtClean="0">
                <a:latin typeface="Courier New" pitchFamily="49" charset="0"/>
              </a:rPr>
              <a:t>(double), n*n);</a:t>
            </a:r>
          </a:p>
          <a:p>
            <a:pPr algn="l">
              <a:lnSpc>
                <a:spcPct val="100000"/>
              </a:lnSpc>
            </a:pPr>
            <a:endParaRPr lang="en-US" sz="14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Multiply n x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n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matrices a and b  </a:t>
            </a:r>
            <a:r>
              <a:rPr lang="en-US" sz="14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</a:rPr>
              <a:t>mmm</a:t>
            </a:r>
            <a:r>
              <a:rPr lang="en-US" sz="1400" dirty="0" smtClean="0">
                <a:latin typeface="Courier New" pitchFamily="49" charset="0"/>
              </a:rPr>
              <a:t>(double </a:t>
            </a:r>
            <a:r>
              <a:rPr lang="en-US" sz="1400" dirty="0">
                <a:latin typeface="Courier New" pitchFamily="49" charset="0"/>
              </a:rPr>
              <a:t>*a, double *b, </a:t>
            </a:r>
            <a:r>
              <a:rPr lang="en-US" sz="1400" dirty="0" smtClean="0">
                <a:latin typeface="Courier New" pitchFamily="49" charset="0"/>
              </a:rPr>
              <a:t>double *c,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n</a:t>
            </a:r>
            <a:r>
              <a:rPr lang="en-US" sz="14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</a:rPr>
              <a:t>j, k;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+=B)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= 0; </a:t>
            </a:r>
            <a:r>
              <a:rPr lang="en-US" sz="1400" dirty="0" smtClean="0">
                <a:latin typeface="Courier New" pitchFamily="49" charset="0"/>
              </a:rPr>
              <a:t>j </a:t>
            </a:r>
            <a:r>
              <a:rPr lang="en-US" sz="1400" dirty="0">
                <a:latin typeface="Courier New" pitchFamily="49" charset="0"/>
              </a:rPr>
              <a:t>&lt; n; </a:t>
            </a:r>
            <a:r>
              <a:rPr lang="en-US" sz="1400" dirty="0" smtClean="0">
                <a:latin typeface="Courier New" pitchFamily="49" charset="0"/>
              </a:rPr>
              <a:t>j+=B)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for (k = 0; k &lt; n; k+=B)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		 </a:t>
            </a:r>
            <a:r>
              <a:rPr lang="en-US" sz="1400" dirty="0" smtClean="0">
                <a:solidFill>
                  <a:srgbClr val="990000"/>
                </a:solidFill>
                <a:latin typeface="Courier New" pitchFamily="49" charset="0"/>
              </a:rPr>
              <a:t>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>
                <a:latin typeface="Courier New" pitchFamily="49" charset="0"/>
              </a:rPr>
              <a:t>                  for (i1 =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; i1 &lt; </a:t>
            </a:r>
            <a:r>
              <a:rPr lang="en-US" sz="1400" dirty="0" err="1" smtClean="0">
                <a:latin typeface="Courier New" pitchFamily="49" charset="0"/>
              </a:rPr>
              <a:t>i+B</a:t>
            </a:r>
            <a:r>
              <a:rPr lang="en-US" sz="1400" dirty="0" smtClean="0">
                <a:latin typeface="Courier New" pitchFamily="49" charset="0"/>
              </a:rPr>
              <a:t>; </a:t>
            </a:r>
            <a:r>
              <a:rPr lang="en-US" sz="1400" dirty="0" err="1" smtClean="0">
                <a:latin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</a:rPr>
              <a:t>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for (j1 = j; j1 &lt; </a:t>
            </a:r>
            <a:r>
              <a:rPr lang="en-US" sz="1400" dirty="0" err="1" smtClean="0">
                <a:latin typeface="Courier New" pitchFamily="49" charset="0"/>
              </a:rPr>
              <a:t>j+B</a:t>
            </a:r>
            <a:r>
              <a:rPr lang="en-US" sz="1400" dirty="0" smtClean="0">
                <a:latin typeface="Courier New" pitchFamily="49" charset="0"/>
              </a:rPr>
              <a:t>; j++)</a:t>
            </a:r>
          </a:p>
          <a:p>
            <a:r>
              <a:rPr lang="en-US" sz="1400" dirty="0" smtClean="0">
                <a:latin typeface="Courier New" pitchFamily="49" charset="0"/>
              </a:rPr>
              <a:t>                          for (k1 = k; k1 &lt; </a:t>
            </a:r>
            <a:r>
              <a:rPr lang="en-US" sz="1400" dirty="0" err="1" smtClean="0">
                <a:latin typeface="Courier New" pitchFamily="49" charset="0"/>
              </a:rPr>
              <a:t>k+B</a:t>
            </a:r>
            <a:r>
              <a:rPr lang="en-US" sz="1400" dirty="0" smtClean="0">
                <a:latin typeface="Courier New" pitchFamily="49" charset="0"/>
              </a:rPr>
              <a:t>; k++)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smtClean="0">
                <a:latin typeface="Courier New" pitchFamily="49" charset="0"/>
              </a:rPr>
              <a:t>                  c[i1*n+j1] </a:t>
            </a:r>
            <a:r>
              <a:rPr lang="en-US" sz="1400" dirty="0">
                <a:latin typeface="Courier New" pitchFamily="49" charset="0"/>
              </a:rPr>
              <a:t>+= </a:t>
            </a:r>
            <a:r>
              <a:rPr lang="en-US" sz="1400" dirty="0" smtClean="0">
                <a:latin typeface="Courier New" pitchFamily="49" charset="0"/>
              </a:rPr>
              <a:t>a[i1*n </a:t>
            </a:r>
            <a:r>
              <a:rPr lang="en-US" sz="1400" dirty="0">
                <a:latin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</a:rPr>
              <a:t>k1]*b[k1*n + j1];</a:t>
            </a: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846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84865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47117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4196" y="441960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69997" y="5214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995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5782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58800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28732" y="4800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13864" y="5105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+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84665" y="55626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5400000">
            <a:off x="3996268" y="5257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2848242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3085309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5400000">
            <a:off x="23841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>
            <a:off x="2612763" y="566763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30"/>
          <p:cNvGrpSpPr/>
          <p:nvPr/>
        </p:nvGrpSpPr>
        <p:grpSpPr>
          <a:xfrm rot="5400000">
            <a:off x="4207934" y="5266267"/>
            <a:ext cx="702734" cy="228600"/>
            <a:chOff x="2650069" y="6316133"/>
            <a:chExt cx="702734" cy="2286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56917" y="6324600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  <a:endCxn id="20" idx="3"/>
          </p:cNvCxnSpPr>
          <p:nvPr/>
        </p:nvCxnSpPr>
        <p:spPr bwMode="auto">
          <a:xfrm rot="16200000" flipV="1">
            <a:off x="4378813" y="6132555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138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Cold (compulsory)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Cold misses occur because the cache is empty.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Conflict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Most caches limit blocks at level k+1 to a small subset (sometimes a singleton) of the block positions at level </a:t>
            </a:r>
            <a:r>
              <a:rPr lang="en-US" dirty="0" err="1" smtClean="0"/>
              <a:t>k</a:t>
            </a:r>
            <a:r>
              <a:rPr lang="en-US" dirty="0" smtClean="0"/>
              <a:t>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Block </a:t>
            </a:r>
            <a:r>
              <a:rPr lang="en-US" dirty="0" err="1" smtClean="0"/>
              <a:t>i</a:t>
            </a:r>
            <a:r>
              <a:rPr lang="en-US" dirty="0" smtClean="0"/>
              <a:t> at level k+1 must be placed in block (</a:t>
            </a:r>
            <a:r>
              <a:rPr lang="en-US" dirty="0" err="1" smtClean="0"/>
              <a:t>i</a:t>
            </a:r>
            <a:r>
              <a:rPr lang="en-US" dirty="0" smtClean="0"/>
              <a:t> mod 4) at level </a:t>
            </a:r>
            <a:r>
              <a:rPr lang="en-US" dirty="0" err="1" smtClean="0"/>
              <a:t>k</a:t>
            </a:r>
            <a:r>
              <a:rPr lang="en-US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Conflict misses occur when the level </a:t>
            </a:r>
            <a:r>
              <a:rPr lang="en-US" dirty="0" err="1" smtClean="0"/>
              <a:t>k</a:t>
            </a:r>
            <a:r>
              <a:rPr lang="en-US" dirty="0" smtClean="0"/>
              <a:t> cache is large enough, but multiple data objects all map to the same level </a:t>
            </a:r>
            <a:r>
              <a:rPr lang="en-US" dirty="0" err="1" smtClean="0"/>
              <a:t>k</a:t>
            </a:r>
            <a:r>
              <a:rPr lang="en-US" dirty="0" smtClean="0"/>
              <a:t> block.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E.g. Referencing blocks 0, 8, 0, 8, 0, 8, ... would miss every time.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</a:rPr>
              <a:t>Capacity miss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Occurs when the set of active cache blocks (</a:t>
            </a:r>
            <a:r>
              <a:rPr lang="en-US" dirty="0" smtClean="0">
                <a:solidFill>
                  <a:srgbClr val="FF0000"/>
                </a:solidFill>
              </a:rPr>
              <a:t>working set</a:t>
            </a:r>
            <a:r>
              <a:rPr lang="en-US" dirty="0" smtClean="0"/>
              <a:t>) is larger than the cache.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4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4657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First (block) iteration:</a:t>
            </a:r>
          </a:p>
          <a:p>
            <a:pPr lvl="1"/>
            <a:r>
              <a:rPr lang="en-US" dirty="0" smtClean="0"/>
              <a:t>B</a:t>
            </a:r>
            <a:r>
              <a:rPr lang="en-US" baseline="30000" dirty="0" smtClean="0"/>
              <a:t>2</a:t>
            </a:r>
            <a:r>
              <a:rPr lang="en-US" dirty="0" smtClean="0"/>
              <a:t>/8 misses for each block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  <a:br>
              <a:rPr lang="en-US" dirty="0" smtClean="0"/>
            </a:br>
            <a:r>
              <a:rPr lang="en-US" dirty="0" smtClean="0"/>
              <a:t>(omitting matrix 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Afterwards in cache</a:t>
            </a:r>
            <a:br>
              <a:rPr lang="en-US" dirty="0" smtClean="0"/>
            </a:br>
            <a:r>
              <a:rPr lang="en-US" dirty="0" smtClean="0"/>
              <a:t>(schematic)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59768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55626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58674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55626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55607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029618" y="60198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56657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241284" y="60282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Rectangle 52"/>
          <p:cNvSpPr/>
          <p:nvPr/>
        </p:nvSpPr>
        <p:spPr bwMode="auto">
          <a:xfrm>
            <a:off x="6578604" y="5562441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5400000">
            <a:off x="7367522" y="6359989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899933" y="373193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7298110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6463510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6700577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59994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6228031" y="3836973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7518402" y="4199467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7058918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 bwMode="auto">
          <a:xfrm rot="16200000" flipV="1">
            <a:off x="7680814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5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5343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Assume: </a:t>
            </a:r>
          </a:p>
          <a:p>
            <a:pPr lvl="1"/>
            <a:r>
              <a:rPr lang="en-US" dirty="0" smtClean="0"/>
              <a:t>Cache block = 8 doubles</a:t>
            </a:r>
          </a:p>
          <a:p>
            <a:pPr lvl="1"/>
            <a:r>
              <a:rPr lang="en-US" dirty="0" smtClean="0"/>
              <a:t>Cache size C &lt;&lt; n (much smaller than n)</a:t>
            </a:r>
          </a:p>
          <a:p>
            <a:pPr lvl="1"/>
            <a:r>
              <a:rPr lang="en-US" dirty="0" smtClean="0"/>
              <a:t>Three blocks       fit into cache: 3B</a:t>
            </a:r>
            <a:r>
              <a:rPr lang="en-US" baseline="30000" dirty="0" smtClean="0"/>
              <a:t>2</a:t>
            </a:r>
            <a:r>
              <a:rPr lang="en-US" dirty="0" smtClean="0"/>
              <a:t> &lt; C</a:t>
            </a:r>
          </a:p>
          <a:p>
            <a:endParaRPr lang="en-US" dirty="0" smtClean="0"/>
          </a:p>
          <a:p>
            <a:r>
              <a:rPr lang="en-US" dirty="0" smtClean="0"/>
              <a:t>Second (block) iteration:</a:t>
            </a:r>
          </a:p>
          <a:p>
            <a:pPr lvl="1"/>
            <a:r>
              <a:rPr lang="en-US" dirty="0" smtClean="0"/>
              <a:t>Same as first iteration</a:t>
            </a:r>
          </a:p>
          <a:p>
            <a:pPr lvl="1"/>
            <a:r>
              <a:rPr lang="en-US" dirty="0" smtClean="0"/>
              <a:t>2n/B * B</a:t>
            </a:r>
            <a:r>
              <a:rPr lang="en-US" baseline="30000" dirty="0" smtClean="0"/>
              <a:t>2</a:t>
            </a:r>
            <a:r>
              <a:rPr lang="en-US" dirty="0" smtClean="0"/>
              <a:t>/8 = </a:t>
            </a:r>
            <a:r>
              <a:rPr lang="en-US" dirty="0" err="1" smtClean="0"/>
              <a:t>nB</a:t>
            </a:r>
            <a:r>
              <a:rPr lang="en-US" dirty="0" smtClean="0"/>
              <a:t>/4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Total misses:</a:t>
            </a:r>
          </a:p>
          <a:p>
            <a:pPr lvl="1"/>
            <a:r>
              <a:rPr lang="en-US" dirty="0" err="1" smtClean="0"/>
              <a:t>nB</a:t>
            </a:r>
            <a:r>
              <a:rPr lang="en-US" dirty="0" smtClean="0"/>
              <a:t>/4 * (n/B)</a:t>
            </a:r>
            <a:r>
              <a:rPr lang="en-US" baseline="30000" dirty="0" smtClean="0"/>
              <a:t>2</a:t>
            </a:r>
            <a:r>
              <a:rPr lang="en-US" dirty="0" smtClean="0"/>
              <a:t> = n</a:t>
            </a:r>
            <a:r>
              <a:rPr lang="en-US" baseline="30000" dirty="0" smtClean="0"/>
              <a:t>3</a:t>
            </a:r>
            <a:r>
              <a:rPr lang="en-US" dirty="0" smtClean="0"/>
              <a:t>/(4B)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899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00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5265" y="414809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14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1050" y="4038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4114800" y="3733800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99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7264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6463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6700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5999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6228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7476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6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7638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2650066" y="2480732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941734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3199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578604" y="3742267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7604590" y="4522722"/>
            <a:ext cx="464329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blocking: (9/8) * n</a:t>
            </a:r>
            <a:r>
              <a:rPr lang="en-US" baseline="30000" dirty="0" smtClean="0"/>
              <a:t>3</a:t>
            </a:r>
          </a:p>
          <a:p>
            <a:r>
              <a:rPr lang="en-US" dirty="0" smtClean="0"/>
              <a:t>Blocking: 1/(4B) * n</a:t>
            </a:r>
            <a:r>
              <a:rPr lang="en-US" baseline="30000" dirty="0" smtClean="0"/>
              <a:t>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Suggest largest possible block size B, but limit 3B</a:t>
            </a:r>
            <a:r>
              <a:rPr lang="en-US" baseline="30000" dirty="0" smtClean="0"/>
              <a:t>2</a:t>
            </a:r>
            <a:r>
              <a:rPr lang="en-US" dirty="0" smtClean="0"/>
              <a:t> &lt; C!</a:t>
            </a:r>
            <a:endParaRPr lang="en-US" sz="2000" b="0" dirty="0" smtClean="0"/>
          </a:p>
          <a:p>
            <a:endParaRPr lang="en-US" dirty="0" smtClean="0"/>
          </a:p>
          <a:p>
            <a:r>
              <a:rPr lang="en-US" dirty="0" smtClean="0"/>
              <a:t>Reason for dramatic difference:</a:t>
            </a:r>
          </a:p>
          <a:p>
            <a:pPr lvl="1"/>
            <a:r>
              <a:rPr lang="en-US" dirty="0" smtClean="0"/>
              <a:t>Matrix multiplication has inherent temporal locality:</a:t>
            </a:r>
          </a:p>
          <a:p>
            <a:pPr lvl="2"/>
            <a:r>
              <a:rPr lang="en-US" dirty="0" smtClean="0"/>
              <a:t>Input data: 3n</a:t>
            </a:r>
            <a:r>
              <a:rPr lang="en-US" baseline="30000" dirty="0" smtClean="0"/>
              <a:t>2</a:t>
            </a:r>
            <a:r>
              <a:rPr lang="en-US" dirty="0" smtClean="0"/>
              <a:t>, computation 2n</a:t>
            </a:r>
            <a:r>
              <a:rPr lang="en-US" baseline="30000" dirty="0" smtClean="0"/>
              <a:t>3</a:t>
            </a:r>
          </a:p>
          <a:p>
            <a:pPr lvl="2"/>
            <a:r>
              <a:rPr lang="en-US" dirty="0" smtClean="0"/>
              <a:t>Every array element used O(n) times!</a:t>
            </a:r>
          </a:p>
          <a:p>
            <a:pPr lvl="1"/>
            <a:r>
              <a:rPr lang="en-US" dirty="0" smtClean="0"/>
              <a:t>But program has to be written properly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Observations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 can optimize for cache performance</a:t>
            </a:r>
          </a:p>
          <a:p>
            <a:pPr lvl="1"/>
            <a:r>
              <a:rPr lang="en-US" dirty="0"/>
              <a:t>How data structures are organized</a:t>
            </a:r>
          </a:p>
          <a:p>
            <a:pPr lvl="1"/>
            <a:r>
              <a:rPr lang="en-US" dirty="0"/>
              <a:t>How data are accessed</a:t>
            </a:r>
          </a:p>
          <a:p>
            <a:pPr lvl="2"/>
            <a:r>
              <a:rPr lang="en-US" dirty="0"/>
              <a:t>Nested loop structure</a:t>
            </a:r>
          </a:p>
          <a:p>
            <a:pPr lvl="2"/>
            <a:r>
              <a:rPr lang="en-US" dirty="0"/>
              <a:t>Blocking is a general technique</a:t>
            </a:r>
          </a:p>
          <a:p>
            <a:r>
              <a:rPr lang="en-US" dirty="0"/>
              <a:t>All systems favor “cache friendly code”</a:t>
            </a:r>
          </a:p>
          <a:p>
            <a:pPr lvl="1"/>
            <a:r>
              <a:rPr lang="en-US" dirty="0"/>
              <a:t>Getting absolute optimum performance is very platform specific</a:t>
            </a:r>
          </a:p>
          <a:p>
            <a:pPr lvl="2"/>
            <a:r>
              <a:rPr lang="en-US" dirty="0"/>
              <a:t>Cache sizes, line sizes, </a:t>
            </a:r>
            <a:r>
              <a:rPr lang="en-US" dirty="0" err="1"/>
              <a:t>associativities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get most of the advantage with generic code</a:t>
            </a:r>
          </a:p>
          <a:p>
            <a:pPr lvl="2"/>
            <a:r>
              <a:rPr lang="en-US" dirty="0"/>
              <a:t>Keep working set reasonably small (temporal locality)</a:t>
            </a:r>
          </a:p>
          <a:p>
            <a:pPr lvl="2"/>
            <a:r>
              <a:rPr lang="en-US" dirty="0"/>
              <a:t>Use small strides (spatial locality)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memories can have significant performance impact</a:t>
            </a:r>
          </a:p>
          <a:p>
            <a:endParaRPr lang="en-US" dirty="0" smtClean="0"/>
          </a:p>
          <a:p>
            <a:r>
              <a:rPr lang="en-US" dirty="0" smtClean="0"/>
              <a:t>You can write your programs to exploit this!</a:t>
            </a:r>
          </a:p>
          <a:p>
            <a:pPr lvl="1"/>
            <a:r>
              <a:rPr lang="en-US" dirty="0" smtClean="0"/>
              <a:t>Focus on the inner loops, where bulk of computations and memory accesses occur. </a:t>
            </a:r>
          </a:p>
          <a:p>
            <a:pPr lvl="1"/>
            <a:r>
              <a:rPr lang="en-US" dirty="0" smtClean="0"/>
              <a:t>Try to maximize spatial locality by reading data objects with sequentially with stride 1.</a:t>
            </a:r>
          </a:p>
          <a:p>
            <a:pPr lvl="1"/>
            <a:r>
              <a:rPr lang="en-US" dirty="0" smtClean="0"/>
              <a:t>Try to maximize temporal locality by using a data object as often as possible once it’s read from memory.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5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note about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multi-level cache</a:t>
            </a:r>
          </a:p>
          <a:p>
            <a:pPr lvl="1"/>
            <a:endParaRPr lang="en-US" dirty="0"/>
          </a:p>
          <a:p>
            <a:r>
              <a:rPr lang="en-US" dirty="0" smtClean="0"/>
              <a:t>L1</a:t>
            </a:r>
          </a:p>
          <a:p>
            <a:pPr lvl="1"/>
            <a:r>
              <a:rPr lang="en-US" dirty="0" smtClean="0"/>
              <a:t>Access time = 4 cycles</a:t>
            </a:r>
          </a:p>
          <a:p>
            <a:pPr lvl="1"/>
            <a:r>
              <a:rPr lang="en-US" dirty="0" smtClean="0"/>
              <a:t>Miss rate = m</a:t>
            </a:r>
            <a:r>
              <a:rPr lang="en-US" baseline="-25000" dirty="0" smtClean="0"/>
              <a:t>1</a:t>
            </a:r>
            <a:endParaRPr lang="en-US" dirty="0"/>
          </a:p>
          <a:p>
            <a:pPr lvl="1"/>
            <a:r>
              <a:rPr lang="en-US" dirty="0" smtClean="0"/>
              <a:t>Miss penalty = p</a:t>
            </a:r>
            <a:r>
              <a:rPr lang="en-US" baseline="-25000" dirty="0" smtClean="0"/>
              <a:t>1</a:t>
            </a:r>
            <a:r>
              <a:rPr lang="en-US" dirty="0" smtClean="0"/>
              <a:t> = average access time of L2</a:t>
            </a:r>
            <a:endParaRPr lang="en-US" dirty="0"/>
          </a:p>
          <a:p>
            <a:r>
              <a:rPr lang="en-US" dirty="0" smtClean="0"/>
              <a:t>L2</a:t>
            </a:r>
          </a:p>
          <a:p>
            <a:pPr lvl="1"/>
            <a:r>
              <a:rPr lang="en-US" dirty="0" smtClean="0"/>
              <a:t>Access time = 11 cycles</a:t>
            </a:r>
          </a:p>
          <a:p>
            <a:pPr lvl="1"/>
            <a:r>
              <a:rPr lang="en-US" dirty="0" smtClean="0"/>
              <a:t>Miss rate = m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Miss penalty = p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average </a:t>
            </a:r>
            <a:r>
              <a:rPr lang="en-US" dirty="0" smtClean="0"/>
              <a:t>access time of L3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note about </a:t>
            </a:r>
            <a:r>
              <a:rPr lang="en-US" dirty="0" smtClean="0"/>
              <a:t>caches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Average access time</a:t>
            </a:r>
            <a:r>
              <a:rPr lang="en-US" baseline="-25000" dirty="0" smtClean="0"/>
              <a:t>L1</a:t>
            </a:r>
            <a:r>
              <a:rPr lang="en-US" dirty="0" smtClean="0"/>
              <a:t> =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4 + m</a:t>
            </a:r>
            <a:r>
              <a:rPr lang="en-US" baseline="-25000" dirty="0" smtClean="0"/>
              <a:t>1 </a:t>
            </a:r>
            <a:r>
              <a:rPr lang="en-US" dirty="0" smtClean="0"/>
              <a:t>× Average access time </a:t>
            </a:r>
            <a:r>
              <a:rPr lang="en-US" baseline="-25000" dirty="0" smtClean="0"/>
              <a:t>L2</a:t>
            </a:r>
            <a:r>
              <a:rPr lang="en-US" dirty="0" smtClean="0"/>
              <a:t> =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4 + m</a:t>
            </a:r>
            <a:r>
              <a:rPr lang="en-US" baseline="-25000" dirty="0" smtClean="0"/>
              <a:t>1 </a:t>
            </a:r>
            <a:r>
              <a:rPr lang="en-US" dirty="0"/>
              <a:t>× </a:t>
            </a:r>
            <a:r>
              <a:rPr lang="en-US" b="1" dirty="0" smtClean="0"/>
              <a:t>(11 + m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  <a:r>
              <a:rPr lang="en-US" b="1" dirty="0"/>
              <a:t>× Average access time </a:t>
            </a:r>
            <a:r>
              <a:rPr lang="en-US" b="1" baseline="-25000" dirty="0" smtClean="0"/>
              <a:t>L3</a:t>
            </a:r>
            <a:r>
              <a:rPr lang="en-US" b="1" dirty="0" smtClean="0"/>
              <a:t>)</a:t>
            </a:r>
          </a:p>
          <a:p>
            <a:pPr lvl="2"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 smtClean="0"/>
              <a:t>Suppose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Average access time</a:t>
            </a:r>
            <a:r>
              <a:rPr lang="en-US" baseline="-25000" dirty="0" smtClean="0"/>
              <a:t>L3</a:t>
            </a:r>
            <a:r>
              <a:rPr lang="en-US" dirty="0" smtClean="0"/>
              <a:t> = 100 cycles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10%, m</a:t>
            </a:r>
            <a:r>
              <a:rPr lang="en-US" baseline="-25000" dirty="0" smtClean="0"/>
              <a:t>2</a:t>
            </a:r>
            <a:r>
              <a:rPr lang="en-US" dirty="0" smtClean="0"/>
              <a:t> = 4%</a:t>
            </a:r>
          </a:p>
          <a:p>
            <a:pPr lvl="2"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Then Average </a:t>
            </a:r>
            <a:r>
              <a:rPr lang="en-US" smtClean="0"/>
              <a:t>access time</a:t>
            </a:r>
            <a:r>
              <a:rPr lang="en-US" baseline="-25000" smtClean="0"/>
              <a:t>L1</a:t>
            </a:r>
            <a:r>
              <a:rPr lang="en-US" smtClean="0"/>
              <a:t> </a:t>
            </a:r>
            <a:r>
              <a:rPr lang="en-US" dirty="0" smtClean="0"/>
              <a:t>=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4 + 0.1 × (11 + .04 </a:t>
            </a:r>
            <a:r>
              <a:rPr lang="en-US" dirty="0"/>
              <a:t>× </a:t>
            </a:r>
            <a:r>
              <a:rPr lang="en-US" dirty="0" smtClean="0"/>
              <a:t>100)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= </a:t>
            </a:r>
            <a:r>
              <a:rPr lang="en-US" dirty="0"/>
              <a:t>4 + 0.1 × </a:t>
            </a:r>
            <a:r>
              <a:rPr lang="en-US" dirty="0" smtClean="0"/>
              <a:t>15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/>
              <a:t>= 4 + 1.5 = 5.5 cycles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memories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analysis can be applied to multiple levels</a:t>
            </a:r>
          </a:p>
          <a:p>
            <a:pPr lvl="1"/>
            <a:endParaRPr lang="en-US" dirty="0"/>
          </a:p>
          <a:p>
            <a:r>
              <a:rPr lang="en-US" dirty="0" smtClean="0"/>
              <a:t>Three levels of on-chip cache (Core i7)</a:t>
            </a:r>
          </a:p>
          <a:p>
            <a:pPr lvl="1"/>
            <a:endParaRPr lang="en-US" dirty="0"/>
          </a:p>
          <a:p>
            <a:r>
              <a:rPr lang="en-US" dirty="0" smtClean="0"/>
              <a:t>DRAM</a:t>
            </a:r>
          </a:p>
          <a:p>
            <a:pPr lvl="1"/>
            <a:r>
              <a:rPr lang="en-US" dirty="0" smtClean="0"/>
              <a:t>Possibly multi-level in cluster systems</a:t>
            </a:r>
          </a:p>
          <a:p>
            <a:pPr lvl="1"/>
            <a:endParaRPr lang="en-US" dirty="0"/>
          </a:p>
          <a:p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Holding virtual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memory organization and operation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impact of caches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The memory mountain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Rearranging loops to improve spatial locality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Using blocking to improve temporal locality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77144" y="1817132"/>
            <a:ext cx="3279359" cy="369332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FFCC"/>
                </a:solidFill>
                <a:latin typeface="Calibri" pitchFamily="34" charset="0"/>
              </a:rPr>
              <a:t>Reading Assignment: §6.1 – §6.5</a:t>
            </a:r>
          </a:p>
        </p:txBody>
      </p:sp>
    </p:spTree>
    <p:extLst>
      <p:ext uri="{BB962C8B-B14F-4D97-AF65-F5344CB8AC3E}">
        <p14:creationId xmlns:p14="http://schemas.microsoft.com/office/powerpoint/2010/main" val="32816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1192212" y="4279900"/>
            <a:ext cx="3379788" cy="2197100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Cache Memories in Processors</a:t>
            </a:r>
            <a:endParaRPr lang="en-US" dirty="0">
              <a:latin typeface="+mn-lt"/>
            </a:endParaRPr>
          </a:p>
        </p:txBody>
      </p:sp>
      <p:sp>
        <p:nvSpPr>
          <p:cNvPr id="18742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7896225" cy="27527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</a:rPr>
              <a:t>Cache memories </a:t>
            </a:r>
            <a:r>
              <a:rPr lang="en-US" dirty="0" smtClean="0">
                <a:latin typeface="+mn-lt"/>
              </a:rPr>
              <a:t>are small, fast SRAM-based memories managed automatically in hardware. </a:t>
            </a:r>
          </a:p>
          <a:p>
            <a:pPr lvl="1"/>
            <a:r>
              <a:rPr lang="en-US" dirty="0" smtClean="0">
                <a:latin typeface="+mn-lt"/>
              </a:rPr>
              <a:t>Hold frequently accessed blocks of main memory</a:t>
            </a:r>
          </a:p>
          <a:p>
            <a:r>
              <a:rPr lang="en-US" dirty="0" smtClean="0">
                <a:latin typeface="+mn-lt"/>
              </a:rPr>
              <a:t>Processor looks first for data in caches (e.g., L1, L2, and L3), then in main memory.</a:t>
            </a:r>
          </a:p>
          <a:p>
            <a:r>
              <a:rPr lang="en-US" dirty="0" smtClean="0">
                <a:latin typeface="+mn-lt"/>
              </a:rPr>
              <a:t>Typical system structure:</a:t>
            </a:r>
            <a:endParaRPr lang="en-US" dirty="0">
              <a:latin typeface="+mn-lt"/>
            </a:endParaRP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7258050" y="5653087"/>
            <a:ext cx="819150" cy="823913"/>
          </a:xfrm>
          <a:prstGeom prst="rect">
            <a:avLst/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+mn-lt"/>
              </a:rPr>
              <a:t>Main</a:t>
            </a:r>
          </a:p>
          <a:p>
            <a:pPr algn="ctr"/>
            <a:r>
              <a:rPr lang="en-US" sz="1600">
                <a:latin typeface="+mn-lt"/>
              </a:rPr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5884863" y="5789612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5060950" y="5818187"/>
            <a:ext cx="819150" cy="520700"/>
          </a:xfrm>
          <a:prstGeom prst="rect">
            <a:avLst/>
          </a:prstGeom>
          <a:solidFill>
            <a:schemeClr val="accent1"/>
          </a:solidFill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+mn-lt"/>
              </a:rPr>
              <a:t>I/O</a:t>
            </a:r>
          </a:p>
          <a:p>
            <a:pPr algn="ctr"/>
            <a:r>
              <a:rPr lang="en-US" sz="1600">
                <a:latin typeface="+mn-lt"/>
              </a:rPr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3748088" y="5789612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1349375" y="5818187"/>
            <a:ext cx="2374900" cy="520700"/>
          </a:xfrm>
          <a:prstGeom prst="rect">
            <a:avLst/>
          </a:prstGeom>
          <a:solidFill>
            <a:srgbClr val="A8A8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+mn-lt"/>
              </a:rPr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2862263" y="4622800"/>
            <a:ext cx="615950" cy="138112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2862263" y="4760912"/>
            <a:ext cx="615950" cy="136525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2862263" y="4897437"/>
            <a:ext cx="615950" cy="138113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2862263" y="5035550"/>
            <a:ext cx="615950" cy="136525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2862263" y="5172075"/>
            <a:ext cx="615950" cy="138112"/>
          </a:xfrm>
          <a:prstGeom prst="rect">
            <a:avLst/>
          </a:prstGeom>
          <a:solidFill>
            <a:srgbClr val="DBDBD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3559175" y="4622800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3478213" y="4965700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3959225" y="4486275"/>
            <a:ext cx="479425" cy="960437"/>
          </a:xfrm>
          <a:prstGeom prst="rect">
            <a:avLst/>
          </a:prstGeom>
          <a:solidFill>
            <a:srgbClr val="F0C2C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2594341" y="4316998"/>
            <a:ext cx="118513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+mn-lt"/>
              </a:rPr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2928938" y="5378450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1192212" y="3988385"/>
            <a:ext cx="141647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latin typeface="+mn-lt"/>
              </a:rPr>
              <a:t>Processor </a:t>
            </a:r>
            <a:r>
              <a:rPr lang="en-US" sz="1600" dirty="0">
                <a:latin typeface="+mn-lt"/>
              </a:rPr>
              <a:t>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4650138" y="5155198"/>
            <a:ext cx="11423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+mn-lt"/>
              </a:rPr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4438650" y="5446712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5931318" y="5155198"/>
            <a:ext cx="12659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+mn-lt"/>
              </a:rPr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6530975" y="5446712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 useBgFill="1"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1349375" y="4719637"/>
            <a:ext cx="1066800" cy="5207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n-lt"/>
              </a:rPr>
              <a:t>Cache </a:t>
            </a:r>
          </a:p>
          <a:p>
            <a:pPr algn="ctr"/>
            <a:r>
              <a:rPr lang="en-US" sz="1600" dirty="0">
                <a:latin typeface="+mn-lt"/>
              </a:rPr>
              <a:t>memories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1577975" y="5240337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2441575" y="4767262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solidFill>
            <a:srgbClr val="F2F09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09535" y="6615856"/>
            <a:ext cx="924933" cy="153888"/>
          </a:xfrm>
        </p:spPr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990781" y="6615856"/>
            <a:ext cx="65723" cy="153888"/>
          </a:xfrm>
        </p:spPr>
        <p:txBody>
          <a:bodyPr/>
          <a:lstStyle/>
          <a:p>
            <a:fld id="{131E17E1-C38B-4D4F-A355-9CFB350B9AB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know whether an item is in the cache or not?</a:t>
            </a:r>
          </a:p>
          <a:p>
            <a:pPr lvl="1"/>
            <a:r>
              <a:rPr lang="en-US" dirty="0" smtClean="0"/>
              <a:t>I.e., how do you find it quickly?</a:t>
            </a:r>
          </a:p>
          <a:p>
            <a:pPr lvl="1"/>
            <a:endParaRPr lang="en-US" dirty="0"/>
          </a:p>
          <a:p>
            <a:r>
              <a:rPr lang="en-US" dirty="0" smtClean="0"/>
              <a:t>What do you do when the item you want is not in the cache</a:t>
            </a:r>
          </a:p>
          <a:p>
            <a:pPr lvl="1"/>
            <a:r>
              <a:rPr lang="en-US" dirty="0" smtClean="0"/>
              <a:t>And how do you make space for 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 = 2</a:t>
            </a:r>
            <a:r>
              <a:rPr lang="en-US" sz="1800" baseline="30000" dirty="0" smtClean="0">
                <a:latin typeface="Calibri" pitchFamily="34" charset="0"/>
              </a:rPr>
              <a:t>e</a:t>
            </a:r>
            <a:r>
              <a:rPr lang="en-US" sz="1800" dirty="0" smtClean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 = 2</a:t>
            </a:r>
            <a:r>
              <a:rPr lang="en-US" sz="1800" baseline="30000" dirty="0" smtClean="0">
                <a:latin typeface="Calibri" pitchFamily="34" charset="0"/>
              </a:rPr>
              <a:t>s</a:t>
            </a:r>
            <a:r>
              <a:rPr lang="en-US" sz="1800" dirty="0" smtClean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6553200" y="2077411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400800" y="2475446"/>
            <a:ext cx="6096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 = 2</a:t>
            </a:r>
            <a:r>
              <a:rPr lang="en-US" sz="1800" baseline="30000" dirty="0" smtClean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 smtClean="0">
                <a:latin typeface="Calibri" pitchFamily="34" charset="0"/>
              </a:rPr>
              <a:t>C = S x E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38488" y="6128195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valid bit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 flipH="1" flipV="1">
            <a:off x="2413438" y="6158528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CS-2011, B-Term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Cache Memories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1E17E1-C38B-4D4F-A355-9CFB350B9AB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.potx" id="{518E2C5D-4696-40DE-A67E-A81EF953B396}" vid="{475EE623-1F40-4E20-9EC2-FD5E07E7B87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22</TotalTime>
  <Words>4423</Words>
  <Application>Microsoft Office PowerPoint</Application>
  <PresentationFormat>On-screen Show (4:3)</PresentationFormat>
  <Paragraphs>1366</Paragraphs>
  <Slides>59</Slides>
  <Notes>59</Notes>
  <HiddenSlides>9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3" baseType="lpstr">
      <vt:lpstr>ＭＳ Ｐゴシック</vt:lpstr>
      <vt:lpstr>Arial</vt:lpstr>
      <vt:lpstr>Arial Narrow</vt:lpstr>
      <vt:lpstr>Calibri</vt:lpstr>
      <vt:lpstr>Comic Sans MS</vt:lpstr>
      <vt:lpstr>Courier New</vt:lpstr>
      <vt:lpstr>Garamond</vt:lpstr>
      <vt:lpstr>Menlo-Regular</vt:lpstr>
      <vt:lpstr>msgothic</vt:lpstr>
      <vt:lpstr>Symbol</vt:lpstr>
      <vt:lpstr>Times New Roman</vt:lpstr>
      <vt:lpstr>Wingdings</vt:lpstr>
      <vt:lpstr>Wingdings 2</vt:lpstr>
      <vt:lpstr>Template</vt:lpstr>
      <vt:lpstr>Cache Memories</vt:lpstr>
      <vt:lpstr>Cache Overview in Microprocessors</vt:lpstr>
      <vt:lpstr>General Cache Concepts: Hit</vt:lpstr>
      <vt:lpstr>General Cache Concepts: Miss</vt:lpstr>
      <vt:lpstr>Types of Cache Misses</vt:lpstr>
      <vt:lpstr>Today</vt:lpstr>
      <vt:lpstr>Cache Memories in Processors</vt:lpstr>
      <vt:lpstr>Caching issues</vt:lpstr>
      <vt:lpstr>Cache Organization (S, E, B)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A Higher Level Example</vt:lpstr>
      <vt:lpstr>Questions?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A Higher Level Example</vt:lpstr>
      <vt:lpstr>What about writes?</vt:lpstr>
      <vt:lpstr>Intel Core i7 Cache Hierarchy</vt:lpstr>
      <vt:lpstr>Cache Performance</vt:lpstr>
      <vt:lpstr>Cache Performance (continued)</vt:lpstr>
      <vt:lpstr>Think about those numbers</vt:lpstr>
      <vt:lpstr>Writing Cache Friendly Code</vt:lpstr>
      <vt:lpstr>Questions?</vt:lpstr>
      <vt:lpstr>Today</vt:lpstr>
      <vt:lpstr>The Memory Mountain</vt:lpstr>
      <vt:lpstr>Memory Mountain Test Function</vt:lpstr>
      <vt:lpstr>The Memory Mountain</vt:lpstr>
      <vt:lpstr>Today</vt:lpstr>
      <vt:lpstr>Matrix Multiplication Example</vt:lpstr>
      <vt:lpstr>Miss Rate Analysis for Matrix Multiply</vt:lpstr>
      <vt:lpstr>Layout of C Arrays in Memory (review)</vt:lpstr>
      <vt:lpstr>Matrix Multiplication (ijk)</vt:lpstr>
      <vt:lpstr>Matrix Multiplication (jik)</vt:lpstr>
      <vt:lpstr>Matrix Multiplication (jki)</vt:lpstr>
      <vt:lpstr>Matrix Multiplication (kji)</vt:lpstr>
      <vt:lpstr>Matrix Multiplication (kij)</vt:lpstr>
      <vt:lpstr>Matrix Multiplication (ikj)</vt:lpstr>
      <vt:lpstr>Summary of Matrix Multiplication</vt:lpstr>
      <vt:lpstr>Core i7 Matrix Multiply Performance</vt:lpstr>
      <vt:lpstr>Today</vt:lpstr>
      <vt:lpstr>Example: Matrix Multiplication</vt:lpstr>
      <vt:lpstr>Cache Miss Analysis</vt:lpstr>
      <vt:lpstr>Cache Miss Analysis</vt:lpstr>
      <vt:lpstr>Blocked Matrix Multiplication</vt:lpstr>
      <vt:lpstr>Cache Miss Analysis</vt:lpstr>
      <vt:lpstr>Cache Miss Analysis</vt:lpstr>
      <vt:lpstr>Summary</vt:lpstr>
      <vt:lpstr>Concluding Observations</vt:lpstr>
      <vt:lpstr>Cache Summary </vt:lpstr>
      <vt:lpstr>Questions?</vt:lpstr>
      <vt:lpstr>One more note about caches</vt:lpstr>
      <vt:lpstr>One more note about caches (continued)</vt:lpstr>
      <vt:lpstr>Multi-level memories</vt:lpstr>
      <vt:lpstr>Questions?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6, Cache Memories</dc:title>
  <dc:creator>Hugh C. Lauer</dc:creator>
  <dc:description>Redesign of slides created by Randal E. Bryant and David R. O'Hallaron</dc:description>
  <cp:lastModifiedBy>Hugh C. Lauer</cp:lastModifiedBy>
  <cp:revision>3</cp:revision>
  <cp:lastPrinted>1999-09-20T15:19:18Z</cp:lastPrinted>
  <dcterms:created xsi:type="dcterms:W3CDTF">2017-11-22T21:47:02Z</dcterms:created>
  <dcterms:modified xsi:type="dcterms:W3CDTF">2017-11-24T15:29:45Z</dcterms:modified>
</cp:coreProperties>
</file>