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17" r:id="rId2"/>
    <p:sldId id="618" r:id="rId3"/>
    <p:sldId id="619" r:id="rId4"/>
    <p:sldId id="620" r:id="rId5"/>
    <p:sldId id="621" r:id="rId6"/>
    <p:sldId id="622" r:id="rId7"/>
    <p:sldId id="623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</p:sldIdLst>
  <p:sldSz cx="9144000" cy="6858000" type="screen4x3"/>
  <p:notesSz cx="7302500" cy="9586913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26" autoAdjust="0"/>
  </p:normalViewPr>
  <p:slideViewPr>
    <p:cSldViewPr snapToObjects="1">
      <p:cViewPr varScale="1">
        <p:scale>
          <a:sx n="90" d="100"/>
          <a:sy n="90" d="100"/>
        </p:scale>
        <p:origin x="990" y="108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2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32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49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97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9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42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6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3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1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8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1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7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0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wpi.edu/files/885348/download?download_frd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s2011-staff@cs.wpi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s2011-staff@cs.wpi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Project #</a:t>
            </a:r>
            <a:r>
              <a:rPr lang="en-US" dirty="0" smtClean="0"/>
              <a:t>4 — </a:t>
            </a:r>
            <a:r>
              <a:rPr lang="en-US" smtClean="0"/>
              <a:t>Cachelab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Due Thursday, December 14, 6:00 PM</a:t>
            </a:r>
          </a:p>
          <a:p>
            <a:pPr lvl="1"/>
            <a:r>
              <a:rPr lang="en-US" dirty="0" smtClean="0"/>
              <a:t>No extensions possible!</a:t>
            </a:r>
          </a:p>
          <a:p>
            <a:pPr lvl="2"/>
            <a:r>
              <a:rPr lang="en-US" dirty="0" smtClean="0"/>
              <a:t>Due to grading deadlines</a:t>
            </a:r>
          </a:p>
          <a:p>
            <a:r>
              <a:rPr lang="en-US" dirty="0" smtClean="0"/>
              <a:t>Download </a:t>
            </a:r>
            <a:r>
              <a:rPr lang="en-US" u="sng" dirty="0" smtClean="0"/>
              <a:t>cachelab-handout.tar.gz </a:t>
            </a:r>
            <a:r>
              <a:rPr lang="en-US" dirty="0" smtClean="0"/>
              <a:t>from </a:t>
            </a:r>
            <a:r>
              <a:rPr lang="en-US" i="1" dirty="0" smtClean="0"/>
              <a:t>Canvas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canvas.wpi.edu/files/885348/download?download_frd=1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Optional two-person teams</a:t>
            </a:r>
          </a:p>
          <a:p>
            <a:pPr lvl="1"/>
            <a:r>
              <a:rPr lang="en-US" dirty="0" smtClean="0"/>
              <a:t>Must “register” by sending e-mail to</a:t>
            </a:r>
          </a:p>
          <a:p>
            <a:pPr marL="457200" lvl="1" indent="0" algn="ctr">
              <a:buNone/>
            </a:pPr>
            <a:r>
              <a:rPr lang="en-US" dirty="0" smtClean="0">
                <a:hlinkClick r:id="rId4"/>
              </a:rPr>
              <a:t>cs2011-staff@cs.wpi.edu</a:t>
            </a:r>
            <a:endParaRPr lang="en-US" dirty="0" smtClean="0"/>
          </a:p>
          <a:p>
            <a:pPr lvl="1"/>
            <a:r>
              <a:rPr lang="en-US" dirty="0" smtClean="0"/>
              <a:t>… in order to register team in </a:t>
            </a:r>
            <a:r>
              <a:rPr lang="en-US" i="1" dirty="0" smtClean="0"/>
              <a:t>Canvas</a:t>
            </a:r>
          </a:p>
          <a:p>
            <a:pPr lvl="2"/>
            <a:endParaRPr lang="en-US" i="1" dirty="0"/>
          </a:p>
          <a:p>
            <a:pPr lvl="1"/>
            <a:r>
              <a:rPr lang="en-US" dirty="0" smtClean="0"/>
              <a:t>Either team member may submit on behalf of self or on behalf of team</a:t>
            </a:r>
          </a:p>
          <a:p>
            <a:pPr lvl="2"/>
            <a:r>
              <a:rPr lang="en-US" dirty="0" smtClean="0"/>
              <a:t>Canvas gives you the option at the time of submission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6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about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divide up the project by </a:t>
            </a:r>
          </a:p>
          <a:p>
            <a:pPr lvl="1"/>
            <a:r>
              <a:rPr lang="en-US" dirty="0" smtClean="0"/>
              <a:t>One member works on </a:t>
            </a:r>
            <a:r>
              <a:rPr lang="en-US" dirty="0" err="1" smtClean="0"/>
              <a:t>csim.c</a:t>
            </a:r>
            <a:endParaRPr lang="en-US" dirty="0" smtClean="0"/>
          </a:p>
          <a:p>
            <a:pPr lvl="1"/>
            <a:r>
              <a:rPr lang="en-US" dirty="0" smtClean="0"/>
              <a:t>Other member works on </a:t>
            </a:r>
            <a:r>
              <a:rPr lang="en-US" dirty="0" err="1" smtClean="0"/>
              <a:t>trans.c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Reason:–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r>
              <a:rPr lang="en-US" dirty="0" smtClean="0"/>
              <a:t> is 3 times more difficult than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Cannot always detect, but …</a:t>
            </a:r>
          </a:p>
          <a:p>
            <a:pPr lvl="1"/>
            <a:r>
              <a:rPr lang="en-US" dirty="0" smtClean="0"/>
              <a:t>If we do detect this behavior, it is a 25% penalty.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9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Tarball named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username-handin.tar</a:t>
            </a:r>
            <a:r>
              <a:rPr lang="en-US" dirty="0"/>
              <a:t> or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teamname-handin.tar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  <a:sym typeface="Symbol"/>
            </a:endParaRP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username</a:t>
            </a:r>
            <a:r>
              <a:rPr lang="en-US" dirty="0" smtClean="0">
                <a:sym typeface="Symbol"/>
              </a:rPr>
              <a:t> replaced by your WPI user ID or by team name as registered in </a:t>
            </a:r>
            <a:r>
              <a:rPr lang="en-US" i="1" dirty="0" smtClean="0">
                <a:sym typeface="Symbol"/>
              </a:rPr>
              <a:t>Canvas</a:t>
            </a:r>
          </a:p>
          <a:p>
            <a:pPr lvl="1"/>
            <a:r>
              <a:rPr lang="en-US" dirty="0" smtClean="0">
                <a:sym typeface="Symbol"/>
              </a:rPr>
              <a:t>Automatically created every time you issue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make</a:t>
            </a:r>
            <a:r>
              <a:rPr lang="en-US" dirty="0" smtClean="0">
                <a:sym typeface="Symbol"/>
              </a:rPr>
              <a:t> command in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cachelab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-handout</a:t>
            </a:r>
            <a:r>
              <a:rPr lang="en-US" dirty="0" smtClean="0">
                <a:sym typeface="Symbol"/>
              </a:rPr>
              <a:t> directory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"make</a:t>
            </a:r>
            <a:r>
              <a:rPr lang="en-US" dirty="0" smtClean="0">
                <a:sym typeface="Symbol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USER=username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"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and </a:t>
            </a:r>
            <a:br>
              <a:rPr lang="en-US" dirty="0" smtClean="0">
                <a:sym typeface="Symbol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make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USER=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teamname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"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ym typeface="Symbol"/>
              </a:rPr>
              <a:t>automatically </a:t>
            </a:r>
            <a:r>
              <a:rPr lang="en-US" dirty="0" smtClean="0">
                <a:sym typeface="Symbol"/>
              </a:rPr>
              <a:t>create tarballs </a:t>
            </a:r>
            <a:r>
              <a:rPr lang="en-US" dirty="0" smtClean="0">
                <a:sym typeface="Symbol"/>
              </a:rPr>
              <a:t>with user (or team) name specified after ‘=’ sign</a:t>
            </a:r>
          </a:p>
          <a:p>
            <a:pPr lvl="2"/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Submit to Canvas</a:t>
            </a:r>
          </a:p>
          <a:p>
            <a:pPr lvl="1"/>
            <a:r>
              <a:rPr lang="en-US" dirty="0" smtClean="0">
                <a:sym typeface="Symbol"/>
              </a:rPr>
              <a:t>Project </a:t>
            </a:r>
            <a:r>
              <a:rPr lang="en-US" i="1" dirty="0" err="1" smtClean="0">
                <a:sym typeface="Symbol"/>
              </a:rPr>
              <a:t>Cachelab</a:t>
            </a:r>
            <a:endParaRPr lang="en-US" dirty="0" smtClean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2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 working version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r>
              <a:rPr lang="en-US" dirty="0" smtClean="0"/>
              <a:t> by Friday, December 8, 6:00 PM</a:t>
            </a:r>
          </a:p>
          <a:p>
            <a:pPr lvl="1"/>
            <a:r>
              <a:rPr lang="en-US" dirty="0" smtClean="0">
                <a:sym typeface="Symbol"/>
              </a:rPr>
              <a:t>Extra-credit submission file name must be</a:t>
            </a:r>
            <a:br>
              <a:rPr lang="en-US" dirty="0" smtClean="0">
                <a:sym typeface="Symbol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extra-username-handin.tar</a:t>
            </a:r>
            <a:r>
              <a:rPr lang="en-US" dirty="0">
                <a:sym typeface="Symbol"/>
              </a:rPr>
              <a:t> or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extra-teamname-handin.tar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Must execute graders’ traces correctly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Academic Honesty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rules:–</a:t>
            </a:r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may</a:t>
            </a:r>
            <a:r>
              <a:rPr lang="en-US" dirty="0" smtClean="0"/>
              <a:t> consult with your classmates and others about algorithms and approaches to project</a:t>
            </a:r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may</a:t>
            </a:r>
            <a:r>
              <a:rPr lang="en-US" dirty="0" smtClean="0"/>
              <a:t> resource online and other materials for </a:t>
            </a:r>
            <a:r>
              <a:rPr lang="en-US" u="sng" dirty="0" smtClean="0"/>
              <a:t>inspiration</a:t>
            </a:r>
          </a:p>
          <a:p>
            <a:pPr lvl="2"/>
            <a:endParaRPr lang="en-US" dirty="0"/>
          </a:p>
          <a:p>
            <a:r>
              <a:rPr lang="en-US" dirty="0" smtClean="0"/>
              <a:t>However,</a:t>
            </a:r>
          </a:p>
          <a:p>
            <a:pPr lvl="1"/>
            <a:r>
              <a:rPr lang="en-US" dirty="0" smtClean="0"/>
              <a:t>You may </a:t>
            </a:r>
            <a:r>
              <a:rPr lang="en-US" i="1" dirty="0" smtClean="0"/>
              <a:t>not</a:t>
            </a:r>
            <a:r>
              <a:rPr lang="en-US" dirty="0" smtClean="0"/>
              <a:t> copy or look at code</a:t>
            </a:r>
          </a:p>
          <a:p>
            <a:pPr lvl="2"/>
            <a:endParaRPr lang="en-US" dirty="0"/>
          </a:p>
          <a:p>
            <a:r>
              <a:rPr lang="en-US" dirty="0" smtClean="0"/>
              <a:t>Lots of temptations exist on web</a:t>
            </a:r>
          </a:p>
          <a:p>
            <a:pPr lvl="1"/>
            <a:r>
              <a:rPr lang="en-US" dirty="0" smtClean="0"/>
              <a:t>Don’t succumb to them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Academic </a:t>
            </a:r>
            <a:r>
              <a:rPr lang="en-US" dirty="0" smtClean="0"/>
              <a:t>Honesty</a:t>
            </a:r>
            <a:r>
              <a:rPr lang="en-US" sz="2800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Detected violations:–</a:t>
            </a:r>
          </a:p>
          <a:p>
            <a:pPr lvl="1"/>
            <a:r>
              <a:rPr lang="en-US" dirty="0" smtClean="0"/>
              <a:t>Grade of </a:t>
            </a:r>
            <a:r>
              <a:rPr lang="en-US" b="1" dirty="0" smtClean="0"/>
              <a:t>Incomplete</a:t>
            </a:r>
            <a:r>
              <a:rPr lang="en-US" dirty="0" smtClean="0"/>
              <a:t> for the course</a:t>
            </a:r>
          </a:p>
          <a:p>
            <a:pPr lvl="1"/>
            <a:r>
              <a:rPr lang="en-US" dirty="0" smtClean="0"/>
              <a:t>Resolution in C-term according to WPI procedures for Academic Dishonesty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Very disagreeable for all involved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7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Cachelab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parts:–</a:t>
            </a:r>
          </a:p>
          <a:p>
            <a:pPr lvl="2"/>
            <a:endParaRPr lang="en-US" dirty="0"/>
          </a:p>
          <a:p>
            <a:pPr marL="347663" indent="-347663">
              <a:buSzPct val="100000"/>
              <a:buFont typeface="+mj-lt"/>
              <a:buAutoNum type="alphaUcPeriod"/>
            </a:pPr>
            <a:r>
              <a:rPr lang="en-US" dirty="0" smtClean="0"/>
              <a:t>Cache simulator</a:t>
            </a:r>
          </a:p>
          <a:p>
            <a:pPr lvl="1"/>
            <a:r>
              <a:rPr lang="en-US" dirty="0" smtClean="0"/>
              <a:t>Interprets memory access traces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200-300 lines of </a:t>
            </a:r>
            <a:r>
              <a:rPr lang="en-US" i="1" dirty="0" smtClean="0"/>
              <a:t>C</a:t>
            </a:r>
            <a:r>
              <a:rPr lang="en-US" dirty="0" smtClean="0"/>
              <a:t> code</a:t>
            </a:r>
          </a:p>
          <a:p>
            <a:pPr lvl="2"/>
            <a:endParaRPr lang="en-US" dirty="0"/>
          </a:p>
          <a:p>
            <a:pPr marL="347663" indent="-347663">
              <a:buSzPct val="100000"/>
              <a:buFont typeface="+mj-lt"/>
              <a:buAutoNum type="alphaUcPeriod"/>
            </a:pPr>
            <a:r>
              <a:rPr lang="en-US" dirty="0"/>
              <a:t>Array transpose function</a:t>
            </a:r>
          </a:p>
          <a:p>
            <a:pPr lvl="1"/>
            <a:r>
              <a:rPr lang="en-US" dirty="0" smtClean="0"/>
              <a:t>Minimize number of cache misses &amp; evictions</a:t>
            </a:r>
          </a:p>
          <a:p>
            <a:pPr lvl="1"/>
            <a:r>
              <a:rPr lang="en-US" dirty="0" smtClean="0"/>
              <a:t>Performance counts!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dirty="0" smtClean="0"/>
              <a:t> traces performance </a:t>
            </a:r>
            <a:r>
              <a:rPr lang="en-US" dirty="0" smtClean="0">
                <a:sym typeface="Symbol"/>
              </a:rPr>
              <a:t>on </a:t>
            </a:r>
            <a:r>
              <a:rPr lang="en-US" dirty="0" smtClean="0"/>
              <a:t>cache simulator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4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A:– Cache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arguments:</a:t>
            </a:r>
          </a:p>
          <a:p>
            <a:pPr lvl="1"/>
            <a:r>
              <a:rPr lang="en-US" dirty="0" smtClean="0"/>
              <a:t>s:– 2</a:t>
            </a:r>
            <a:r>
              <a:rPr lang="en-US" baseline="30000" dirty="0" smtClean="0"/>
              <a:t>s</a:t>
            </a:r>
            <a:r>
              <a:rPr lang="en-US" dirty="0" smtClean="0"/>
              <a:t> is number of sets</a:t>
            </a:r>
          </a:p>
          <a:p>
            <a:pPr lvl="1"/>
            <a:r>
              <a:rPr lang="en-US" dirty="0" smtClean="0"/>
              <a:t>E:– associativity; E = 2</a:t>
            </a:r>
            <a:r>
              <a:rPr lang="en-US" baseline="30000" dirty="0" smtClean="0"/>
              <a:t>e</a:t>
            </a:r>
            <a:r>
              <a:rPr lang="en-US" dirty="0" smtClean="0"/>
              <a:t>, the number of lines per set</a:t>
            </a:r>
          </a:p>
          <a:p>
            <a:pPr lvl="2"/>
            <a:r>
              <a:rPr lang="en-US" dirty="0" smtClean="0"/>
              <a:t>E = 1 </a:t>
            </a:r>
            <a:r>
              <a:rPr lang="en-US" dirty="0" smtClean="0">
                <a:sym typeface="Symbol"/>
              </a:rPr>
              <a:t> Direct-mapped cache</a:t>
            </a:r>
            <a:endParaRPr lang="en-US" dirty="0" smtClean="0"/>
          </a:p>
          <a:p>
            <a:pPr lvl="1"/>
            <a:r>
              <a:rPr lang="en-US" dirty="0" smtClean="0"/>
              <a:t>b:– 2</a:t>
            </a:r>
            <a:r>
              <a:rPr lang="en-US" baseline="30000" dirty="0" smtClean="0"/>
              <a:t>b</a:t>
            </a:r>
            <a:r>
              <a:rPr lang="en-US" dirty="0" smtClean="0"/>
              <a:t> is number of data bytes per cache line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t:– </a:t>
            </a:r>
            <a:r>
              <a:rPr lang="en-US" dirty="0" err="1" smtClean="0"/>
              <a:t>tracefile</a:t>
            </a:r>
            <a:r>
              <a:rPr lang="en-US" dirty="0" smtClean="0"/>
              <a:t> (output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dirty="0" smtClean="0"/>
              <a:t>) of memory references</a:t>
            </a:r>
          </a:p>
          <a:p>
            <a:pPr lvl="2"/>
            <a:r>
              <a:rPr lang="en-US" dirty="0" smtClean="0"/>
              <a:t>Each line represents one memory access</a:t>
            </a:r>
          </a:p>
          <a:p>
            <a:pPr lvl="3"/>
            <a:r>
              <a:rPr lang="en-US" dirty="0" smtClean="0"/>
              <a:t>L = load; S = store; M = modify (equivalent to L + S)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simulator</a:t>
            </a:r>
            <a:r>
              <a:rPr lang="en-US" sz="2800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sequence of memory traces from trace file</a:t>
            </a:r>
          </a:p>
          <a:p>
            <a:pPr lvl="2"/>
            <a:endParaRPr lang="en-US" dirty="0"/>
          </a:p>
          <a:p>
            <a:r>
              <a:rPr lang="en-US" dirty="0" smtClean="0"/>
              <a:t>Ignore instruction fetches!</a:t>
            </a:r>
          </a:p>
          <a:p>
            <a:pPr lvl="2"/>
            <a:endParaRPr lang="en-US" dirty="0"/>
          </a:p>
          <a:p>
            <a:r>
              <a:rPr lang="en-US" dirty="0" smtClean="0"/>
              <a:t>Pass all data accesses (load, store, modify) thru your simulated cache</a:t>
            </a:r>
          </a:p>
          <a:p>
            <a:pPr lvl="1"/>
            <a:r>
              <a:rPr lang="en-US" dirty="0" smtClean="0"/>
              <a:t>Record hits, misses, evictions</a:t>
            </a:r>
          </a:p>
          <a:p>
            <a:pPr lvl="2"/>
            <a:endParaRPr lang="en-US" dirty="0"/>
          </a:p>
          <a:p>
            <a:r>
              <a:rPr lang="en-US" dirty="0" smtClean="0"/>
              <a:t>Print summary of all cache activity …</a:t>
            </a:r>
          </a:p>
          <a:p>
            <a:pPr lvl="1"/>
            <a:r>
              <a:rPr lang="en-US" dirty="0" smtClean="0"/>
              <a:t>… using provided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PrintSummary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53402" y="4038600"/>
            <a:ext cx="3449214" cy="764312"/>
          </a:xfrm>
          <a:prstGeom prst="rect">
            <a:avLst/>
          </a:prstGeom>
          <a:solidFill>
            <a:srgbClr val="A8A8EA"/>
          </a:solidFill>
          <a:ln>
            <a:solidFill>
              <a:srgbClr val="5353D5"/>
            </a:solidFill>
          </a:ln>
        </p:spPr>
        <p:txBody>
          <a:bodyPr wrap="none" lIns="25400" tIns="12700" rIns="25400" bIns="12700" rtlCol="0" anchor="ctr" anchorCtr="1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Follow Programming Rules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in 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23165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B:– Matrix 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Write a </a:t>
            </a:r>
            <a:r>
              <a:rPr lang="en-US" i="1" dirty="0" smtClean="0"/>
              <a:t>fast</a:t>
            </a:r>
            <a:r>
              <a:rPr lang="en-US" dirty="0" smtClean="0"/>
              <a:t> matrix transpose function …</a:t>
            </a:r>
          </a:p>
          <a:p>
            <a:pPr lvl="2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… that is </a:t>
            </a:r>
            <a:r>
              <a:rPr lang="en-US" i="1" dirty="0" smtClean="0"/>
              <a:t>cache aware</a:t>
            </a:r>
          </a:p>
          <a:p>
            <a:pPr lvl="2">
              <a:lnSpc>
                <a:spcPct val="110000"/>
              </a:lnSpc>
            </a:pPr>
            <a:endParaRPr lang="en-US" i="1" dirty="0"/>
          </a:p>
          <a:p>
            <a:pPr>
              <a:lnSpc>
                <a:spcPct val="110000"/>
              </a:lnSpc>
            </a:pPr>
            <a:r>
              <a:rPr lang="en-US" dirty="0" smtClean="0"/>
              <a:t>Test against your simulator to determine how fast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Measured in numbers of misses</a:t>
            </a:r>
          </a:p>
          <a:p>
            <a:pPr lvl="2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4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dirty="0" smtClean="0"/>
              <a:t> used to trace </a:t>
            </a:r>
            <a:r>
              <a:rPr lang="en-US" i="1" dirty="0" smtClean="0"/>
              <a:t>your </a:t>
            </a:r>
            <a:r>
              <a:rPr lang="en-US" dirty="0" smtClean="0"/>
              <a:t>transpose function</a:t>
            </a:r>
          </a:p>
          <a:p>
            <a:pPr lvl="1"/>
            <a:r>
              <a:rPr lang="en-US" dirty="0" smtClean="0"/>
              <a:t>Invoked via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./test-trans</a:t>
            </a:r>
            <a:r>
              <a:rPr lang="en-US" dirty="0" smtClean="0"/>
              <a:t> function from handout</a:t>
            </a:r>
          </a:p>
          <a:p>
            <a:pPr lvl="2"/>
            <a:endParaRPr lang="en-US" dirty="0"/>
          </a:p>
          <a:p>
            <a:r>
              <a:rPr lang="en-US" dirty="0" smtClean="0"/>
              <a:t>Traces passed to </a:t>
            </a:r>
            <a:r>
              <a:rPr lang="en-US" i="1" dirty="0" smtClean="0"/>
              <a:t>your</a:t>
            </a:r>
            <a:r>
              <a:rPr lang="en-US" dirty="0" smtClean="0"/>
              <a:t> simulator</a:t>
            </a:r>
          </a:p>
          <a:p>
            <a:pPr lvl="1"/>
            <a:r>
              <a:rPr lang="en-US" dirty="0" smtClean="0"/>
              <a:t>Performance measured in terms of numbers of</a:t>
            </a:r>
          </a:p>
          <a:p>
            <a:pPr lvl="2"/>
            <a:r>
              <a:rPr lang="en-US" dirty="0" smtClean="0"/>
              <a:t>Cache hits</a:t>
            </a:r>
          </a:p>
          <a:p>
            <a:pPr lvl="2"/>
            <a:r>
              <a:rPr lang="en-US" dirty="0" smtClean="0"/>
              <a:t>Cache misses</a:t>
            </a:r>
          </a:p>
          <a:p>
            <a:pPr lvl="2"/>
            <a:r>
              <a:rPr lang="en-US" dirty="0" smtClean="0"/>
              <a:t>Cache evictions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59629" cy="4972050"/>
          </a:xfrm>
        </p:spPr>
        <p:txBody>
          <a:bodyPr/>
          <a:lstStyle/>
          <a:p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cachelab-handout.tar.gz</a:t>
            </a:r>
          </a:p>
          <a:p>
            <a:pPr lvl="1"/>
            <a:r>
              <a:rPr lang="en-US" dirty="0" smtClean="0"/>
              <a:t>On course </a:t>
            </a:r>
            <a:r>
              <a:rPr lang="en-US" dirty="0" smtClean="0"/>
              <a:t>web-site on Canvas</a:t>
            </a:r>
            <a:endParaRPr lang="en-US" dirty="0" smtClean="0"/>
          </a:p>
          <a:p>
            <a:pPr lvl="1"/>
            <a:r>
              <a:rPr lang="en-US" dirty="0" smtClean="0"/>
              <a:t>Select Projects and click on the </a:t>
            </a:r>
            <a:r>
              <a:rPr lang="en-US" dirty="0" smtClean="0"/>
              <a:t>link in projects table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Includes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csim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-ref</a:t>
            </a:r>
            <a:r>
              <a:rPr lang="en-US" dirty="0" smtClean="0"/>
              <a:t> — a reference simulator (binary only)</a:t>
            </a:r>
          </a:p>
          <a:p>
            <a:pPr lvl="2"/>
            <a:r>
              <a:rPr lang="en-US" dirty="0" smtClean="0"/>
              <a:t>For helping to validate your simulator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r>
              <a:rPr lang="en-US" dirty="0" smtClean="0"/>
              <a:t> — a skeleton for building your simulator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traces</a:t>
            </a:r>
            <a:r>
              <a:rPr lang="en-US" dirty="0" smtClean="0"/>
              <a:t> — a directory full of traces for testing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dirty="0" smtClean="0"/>
              <a:t> — contains transpose functions; you modify this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test-trans</a:t>
            </a:r>
            <a:r>
              <a:rPr lang="en-US" dirty="0" smtClean="0"/>
              <a:t> — program to evaluate your transpose function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9380" y="2743200"/>
            <a:ext cx="3153236" cy="764312"/>
          </a:xfrm>
          <a:prstGeom prst="rect">
            <a:avLst/>
          </a:prstGeom>
          <a:solidFill>
            <a:srgbClr val="A8A8EA"/>
          </a:solidFill>
          <a:ln>
            <a:solidFill>
              <a:srgbClr val="2F2FC3"/>
            </a:solidFill>
          </a:ln>
        </p:spPr>
        <p:txBody>
          <a:bodyPr wrap="none" lIns="25400" tIns="12700" rIns="25400" bIns="12700" rtlCol="0">
            <a:spAutoFit/>
          </a:bodyPr>
          <a:lstStyle/>
          <a:p>
            <a:pPr>
              <a:tabLst>
                <a:tab pos="230188" algn="l"/>
              </a:tabLst>
            </a:pPr>
            <a:r>
              <a:rPr lang="en-US" dirty="0" smtClean="0">
                <a:latin typeface="Calibri" pitchFamily="34" charset="0"/>
              </a:rPr>
              <a:t>Also, project description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	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docx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US" dirty="0" smtClean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127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Write a </a:t>
            </a:r>
            <a:r>
              <a:rPr lang="en-US" i="1" dirty="0" smtClean="0"/>
              <a:t>fast</a:t>
            </a:r>
            <a:r>
              <a:rPr lang="en-US" dirty="0" smtClean="0"/>
              <a:t> matrix transpose function …</a:t>
            </a:r>
          </a:p>
          <a:p>
            <a:pPr lvl="2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… that is </a:t>
            </a:r>
            <a:r>
              <a:rPr lang="en-US" i="1" dirty="0" smtClean="0"/>
              <a:t>cache aware</a:t>
            </a:r>
          </a:p>
          <a:p>
            <a:pPr lvl="2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Test cases:–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32 × 32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64 × 64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61 × 67</a:t>
            </a:r>
          </a:p>
          <a:p>
            <a:pPr lvl="1">
              <a:lnSpc>
                <a:spcPct val="110000"/>
              </a:lnSpc>
            </a:pPr>
            <a:r>
              <a:rPr lang="en-US" i="1" dirty="0" smtClean="0"/>
              <a:t>s</a:t>
            </a:r>
            <a:r>
              <a:rPr lang="en-US" dirty="0" smtClean="0"/>
              <a:t> = 5, </a:t>
            </a:r>
            <a:r>
              <a:rPr lang="en-US" i="1" dirty="0" smtClean="0"/>
              <a:t>E</a:t>
            </a:r>
            <a:r>
              <a:rPr lang="en-US" dirty="0" smtClean="0"/>
              <a:t> = 1, </a:t>
            </a:r>
            <a:r>
              <a:rPr lang="en-US" i="1" dirty="0" smtClean="0"/>
              <a:t>b</a:t>
            </a:r>
            <a:r>
              <a:rPr lang="en-US" dirty="0" smtClean="0"/>
              <a:t> = 5</a:t>
            </a:r>
          </a:p>
          <a:p>
            <a:pPr lvl="2"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Score based on number of </a:t>
            </a:r>
            <a:r>
              <a:rPr lang="en-US" i="1" dirty="0" smtClean="0"/>
              <a:t>misses!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Fewer misses is better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Too many misses </a:t>
            </a:r>
            <a:r>
              <a:rPr lang="en-US" dirty="0" smtClean="0">
                <a:sym typeface="Symbol"/>
              </a:rPr>
              <a:t> zero performance points for that case!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51466" y="3048000"/>
            <a:ext cx="3479991" cy="764312"/>
          </a:xfrm>
          <a:prstGeom prst="rect">
            <a:avLst/>
          </a:prstGeom>
          <a:solidFill>
            <a:srgbClr val="F0C2C2"/>
          </a:solidFill>
          <a:ln>
            <a:solidFill>
              <a:srgbClr val="D65858"/>
            </a:solidFill>
          </a:ln>
        </p:spPr>
        <p:txBody>
          <a:bodyPr wrap="none" lIns="25400" tIns="12700" rIns="25400" bIns="12700" rtlCol="0" anchor="ctr" anchorCtr="1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Use autograder in handout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to check your score!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117866" y="3852863"/>
            <a:ext cx="5151286" cy="764312"/>
            <a:chOff x="2895600" y="4038600"/>
            <a:chExt cx="5151286" cy="764312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2895600" y="4419600"/>
              <a:ext cx="21336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5029200" y="4038600"/>
              <a:ext cx="3017686" cy="764312"/>
            </a:xfrm>
            <a:prstGeom prst="rect">
              <a:avLst/>
            </a:prstGeom>
            <a:solidFill>
              <a:srgbClr val="CFEFC9"/>
            </a:solidFill>
            <a:ln>
              <a:solidFill>
                <a:srgbClr val="3C912B"/>
              </a:solidFill>
            </a:ln>
          </p:spPr>
          <p:txBody>
            <a:bodyPr wrap="none" lIns="25400" tIns="12700" rIns="25400" bIns="12700" rtlCol="0" anchor="ctr" anchorCtr="1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Graders may substitute</a:t>
              </a:r>
              <a:br>
                <a:rPr lang="en-US" dirty="0" smtClean="0">
                  <a:latin typeface="Calibri" pitchFamily="34" charset="0"/>
                </a:rPr>
              </a:br>
              <a:r>
                <a:rPr lang="en-US" dirty="0" smtClean="0">
                  <a:latin typeface="Calibri" pitchFamily="34" charset="0"/>
                </a:rPr>
                <a:t>different numbers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77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Two-person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</a:t>
            </a:r>
            <a:r>
              <a:rPr lang="en-US" i="1" dirty="0" smtClean="0"/>
              <a:t>optionally</a:t>
            </a:r>
            <a:r>
              <a:rPr lang="en-US" dirty="0" smtClean="0"/>
              <a:t> work in teams of two</a:t>
            </a:r>
          </a:p>
          <a:p>
            <a:pPr lvl="2"/>
            <a:endParaRPr lang="en-US" dirty="0"/>
          </a:p>
          <a:p>
            <a:r>
              <a:rPr lang="en-US" dirty="0" smtClean="0"/>
              <a:t>Register your team with </a:t>
            </a:r>
            <a:r>
              <a:rPr lang="en-US" dirty="0" smtClean="0">
                <a:hlinkClick r:id="rId3"/>
              </a:rPr>
              <a:t>cs2011-staff@cs.wpi.edu</a:t>
            </a:r>
            <a:r>
              <a:rPr lang="en-US" dirty="0"/>
              <a:t> </a:t>
            </a:r>
            <a:r>
              <a:rPr lang="en-US" dirty="0" smtClean="0"/>
              <a:t>so that we may enter it into Canvas</a:t>
            </a:r>
          </a:p>
          <a:p>
            <a:pPr lvl="2"/>
            <a:endParaRPr lang="en-US" dirty="0"/>
          </a:p>
          <a:p>
            <a:r>
              <a:rPr lang="en-US" dirty="0" smtClean="0"/>
              <a:t>Remember to register early!</a:t>
            </a:r>
          </a:p>
          <a:p>
            <a:pPr lvl="1"/>
            <a:r>
              <a:rPr lang="en-US" dirty="0" smtClean="0"/>
              <a:t>We may not be watching e-mail when project is nearly due!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 Project #4: Cachelab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518E2C5D-4696-40DE-A67E-A81EF953B396}" vid="{475EE623-1F40-4E20-9EC2-FD5E07E7B8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27</TotalTime>
  <Words>858</Words>
  <Application>Microsoft Office PowerPoint</Application>
  <PresentationFormat>On-screen Show (4:3)</PresentationFormat>
  <Paragraphs>196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ＭＳ Ｐゴシック</vt:lpstr>
      <vt:lpstr>Arial</vt:lpstr>
      <vt:lpstr>Arial Narrow</vt:lpstr>
      <vt:lpstr>Calibri</vt:lpstr>
      <vt:lpstr>Courier New</vt:lpstr>
      <vt:lpstr>Garamond</vt:lpstr>
      <vt:lpstr>Symbol</vt:lpstr>
      <vt:lpstr>Times New Roman</vt:lpstr>
      <vt:lpstr>Wingdings</vt:lpstr>
      <vt:lpstr>Wingdings 2</vt:lpstr>
      <vt:lpstr>Template</vt:lpstr>
      <vt:lpstr>Lab Project #4 — Cachelab</vt:lpstr>
      <vt:lpstr>Cachelab</vt:lpstr>
      <vt:lpstr>Part A:– Cache simulator</vt:lpstr>
      <vt:lpstr>Cache simulator (continued)</vt:lpstr>
      <vt:lpstr>Part B:– Matrix transpose</vt:lpstr>
      <vt:lpstr>Matrix transpose</vt:lpstr>
      <vt:lpstr>Project Handout</vt:lpstr>
      <vt:lpstr>Matrix transpose</vt:lpstr>
      <vt:lpstr>Two-person Teams</vt:lpstr>
      <vt:lpstr>Note about teams</vt:lpstr>
      <vt:lpstr>Submission</vt:lpstr>
      <vt:lpstr>Extra Credit</vt:lpstr>
      <vt:lpstr>Reminder: Academic Honesty</vt:lpstr>
      <vt:lpstr>Reminder: Academic Honesty (continued)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6, Cachelab</dc:title>
  <dc:creator>Hugh C. Lauer</dc:creator>
  <dc:description>Redesign of slides created by Randal E. Bryant and David R. O'Hallaron</dc:description>
  <cp:lastModifiedBy>Hugh C. Lauer</cp:lastModifiedBy>
  <cp:revision>8</cp:revision>
  <cp:lastPrinted>1999-09-20T15:19:18Z</cp:lastPrinted>
  <dcterms:created xsi:type="dcterms:W3CDTF">2017-11-28T01:15:43Z</dcterms:created>
  <dcterms:modified xsi:type="dcterms:W3CDTF">2017-11-29T22:30:36Z</dcterms:modified>
</cp:coreProperties>
</file>