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2" r:id="rId8"/>
    <p:sldId id="623" r:id="rId9"/>
    <p:sldId id="621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57" r:id="rId25"/>
    <p:sldId id="638" r:id="rId26"/>
    <p:sldId id="639" r:id="rId27"/>
    <p:sldId id="640" r:id="rId28"/>
    <p:sldId id="656" r:id="rId29"/>
    <p:sldId id="641" r:id="rId30"/>
    <p:sldId id="642" r:id="rId31"/>
    <p:sldId id="643" r:id="rId32"/>
    <p:sldId id="644" r:id="rId33"/>
    <p:sldId id="645" r:id="rId34"/>
    <p:sldId id="646" r:id="rId35"/>
    <p:sldId id="647" r:id="rId36"/>
    <p:sldId id="658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F0C2C2"/>
    <a:srgbClr val="C0EAB8"/>
    <a:srgbClr val="F2F09C"/>
    <a:srgbClr val="F2F2F2"/>
    <a:srgbClr val="DBDBDB"/>
    <a:srgbClr val="F5F5BD"/>
    <a:srgbClr val="CFEFC9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444" y="108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77-4A66-9F20-CA91CC6DDBD4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77-4A66-9F20-CA91CC6DDBD4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77-4A66-9F20-CA91CC6DDBD4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77-4A66-9F20-CA91CC6DDBD4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77-4A66-9F20-CA91CC6DDBD4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77-4A66-9F20-CA91CC6DD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70272"/>
        <c:axId val="44872832"/>
      </c:lineChart>
      <c:catAx>
        <c:axId val="4487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44872832"/>
        <c:crossesAt val="0"/>
        <c:auto val="1"/>
        <c:lblAlgn val="ctr"/>
        <c:lblOffset val="100"/>
        <c:noMultiLvlLbl val="0"/>
      </c:catAx>
      <c:valAx>
        <c:axId val="44872832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4487027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0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7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9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5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0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2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4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9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4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5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7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8" y="726095"/>
            <a:ext cx="4835734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3"/>
            <a:ext cx="5354926" cy="4314943"/>
          </a:xfrm>
          <a:noFill/>
          <a:ln/>
        </p:spPr>
        <p:txBody>
          <a:bodyPr wrap="none" lIns="91075" tIns="45538" rIns="91075" bIns="45538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363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465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3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0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9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5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5829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0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1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6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8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8" y="726095"/>
            <a:ext cx="4835734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3"/>
            <a:ext cx="5354926" cy="4314943"/>
          </a:xfrm>
          <a:noFill/>
          <a:ln/>
        </p:spPr>
        <p:txBody>
          <a:bodyPr wrap="none" lIns="91075" tIns="45538" rIns="91075" bIns="45538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9354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0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The Memory Hierarchy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067055" y="6615856"/>
            <a:ext cx="1009893" cy="153888"/>
          </a:xfrm>
        </p:spPr>
        <p:txBody>
          <a:bodyPr/>
          <a:lstStyle/>
          <a:p>
            <a:r>
              <a:rPr lang="en-US" b="0" smtClean="0"/>
              <a:t>Memory Hierarchy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0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key to bridging this CPU-Memory gap is a fundamental property of computer programs known as </a:t>
            </a:r>
            <a:r>
              <a:rPr lang="en-US" dirty="0" smtClean="0">
                <a:solidFill>
                  <a:srgbClr val="FF0000"/>
                </a:solidFill>
              </a:rPr>
              <a:t>locality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Exploit locality in the form of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BFBFBF"/>
                </a:solidFill>
              </a:rPr>
              <a:t>Caching in the memory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rgbClr val="C00000"/>
                </a:solidFill>
              </a:rPr>
              <a:t>Principle of Locality:</a:t>
            </a:r>
            <a:r>
              <a:rPr lang="en-US" dirty="0" smtClean="0"/>
              <a:t> </a:t>
            </a:r>
            <a:r>
              <a:rPr lang="en-GB" dirty="0" smtClean="0"/>
              <a:t>Programs tend to use data and instructions with addresses near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Recently referenced items are likely </a:t>
            </a:r>
            <a:br>
              <a:rPr lang="en-GB" dirty="0" smtClean="0"/>
            </a:br>
            <a:r>
              <a:rPr lang="en-GB" dirty="0" smtClean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Items with nearby addresses tend </a:t>
            </a:r>
            <a:br>
              <a:rPr lang="en-GB" dirty="0" smtClean="0"/>
            </a:br>
            <a:r>
              <a:rPr lang="en-GB" dirty="0" smtClean="0"/>
              <a:t>to be referenced close together in time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2946142"/>
            <a:ext cx="5318124" cy="36070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references</a:t>
            </a:r>
          </a:p>
          <a:p>
            <a:pPr lvl="1"/>
            <a:r>
              <a:rPr lang="en-US" dirty="0" smtClean="0"/>
              <a:t>Reference array elements in succession (stride-1 reference pattern).</a:t>
            </a:r>
          </a:p>
          <a:p>
            <a:pPr lvl="1"/>
            <a:r>
              <a:rPr lang="en-US" dirty="0" smtClean="0"/>
              <a:t>Reference variable </a:t>
            </a:r>
            <a:r>
              <a:rPr lang="en-US" b="1" dirty="0" smtClean="0">
                <a:latin typeface="Courier New"/>
                <a:cs typeface="Courier New"/>
              </a:rPr>
              <a:t>sum</a:t>
            </a:r>
            <a:r>
              <a:rPr lang="en-US" dirty="0" smtClean="0"/>
              <a:t> each iteration.</a:t>
            </a:r>
          </a:p>
          <a:p>
            <a:r>
              <a:rPr lang="en-US" dirty="0" smtClean="0"/>
              <a:t>Instruction references</a:t>
            </a:r>
          </a:p>
          <a:p>
            <a:pPr lvl="1"/>
            <a:r>
              <a:rPr lang="en-US" dirty="0" smtClean="0"/>
              <a:t>Reference instructions in sequence.</a:t>
            </a:r>
          </a:p>
          <a:p>
            <a:pPr lvl="1"/>
            <a:r>
              <a:rPr lang="en-US" dirty="0" smtClean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3560802"/>
            <a:ext cx="204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500656"/>
            <a:ext cx="236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5653813"/>
            <a:ext cx="204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6050946"/>
            <a:ext cx="236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Qualitative Estimates of Locality</a:t>
            </a:r>
            <a:endParaRPr lang="en-US" dirty="0"/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678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Claim:</a:t>
            </a:r>
            <a:r>
              <a:rPr lang="en-US" dirty="0" smtClean="0">
                <a:latin typeface="+mn-lt"/>
              </a:rPr>
              <a:t> Being able to look at code and get a qualitative sense of its locality is a key skill for a professional programmer.</a:t>
            </a:r>
          </a:p>
          <a:p>
            <a:pPr lvl="2">
              <a:lnSpc>
                <a:spcPct val="11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Question:</a:t>
            </a:r>
            <a:r>
              <a:rPr lang="en-US" dirty="0" smtClean="0">
                <a:latin typeface="+mn-lt"/>
              </a:rPr>
              <a:t> Does this function have good locality with respect to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2133600" y="4040187"/>
            <a:ext cx="4441825" cy="2589213"/>
          </a:xfrm>
          <a:prstGeom prst="rect">
            <a:avLst/>
          </a:prstGeom>
          <a:solidFill>
            <a:srgbClr val="F0C2C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6067" y="5334000"/>
            <a:ext cx="235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I.e., hold row number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constant while looping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thru columns</a:t>
            </a:r>
          </a:p>
        </p:txBody>
      </p:sp>
    </p:spTree>
    <p:extLst>
      <p:ext uri="{BB962C8B-B14F-4D97-AF65-F5344CB8AC3E}">
        <p14:creationId xmlns:p14="http://schemas.microsoft.com/office/powerpoint/2010/main" val="28172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985125" cy="49720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</a:t>
            </a:r>
            <a:r>
              <a:rPr lang="en-US" dirty="0"/>
              <a:t> </a:t>
            </a:r>
            <a:r>
              <a:rPr lang="en-US" dirty="0" smtClean="0"/>
              <a:t>What about this function?</a:t>
            </a:r>
          </a:p>
          <a:p>
            <a:endParaRPr lang="en-US" dirty="0"/>
          </a:p>
          <a:p>
            <a:r>
              <a:rPr lang="en-US" dirty="0" smtClean="0"/>
              <a:t>Does it have </a:t>
            </a:r>
            <a:r>
              <a:rPr lang="en-US" dirty="0"/>
              <a:t>good </a:t>
            </a:r>
            <a:r>
              <a:rPr lang="en-US" dirty="0" smtClean="0"/>
              <a:t>locality with respect to array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130552" y="4041648"/>
            <a:ext cx="4441825" cy="2589212"/>
          </a:xfrm>
          <a:prstGeom prst="rect">
            <a:avLst/>
          </a:prstGeom>
          <a:solidFill>
            <a:srgbClr val="B8B8EE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5334000"/>
            <a:ext cx="2591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I.e., hold column number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constant while looping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thru rows</a:t>
            </a:r>
          </a:p>
        </p:txBody>
      </p:sp>
    </p:spTree>
    <p:extLst>
      <p:ext uri="{BB962C8B-B14F-4D97-AF65-F5344CB8AC3E}">
        <p14:creationId xmlns:p14="http://schemas.microsoft.com/office/powerpoint/2010/main" val="38670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Locality Example</a:t>
            </a:r>
            <a:endParaRPr lang="en-US"/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Can you permute the loops so that the function scans the 3-d array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/>
              <a:t> </a:t>
            </a:r>
            <a:r>
              <a:rPr lang="en-US" dirty="0" smtClean="0"/>
              <a:t>with a stride-1 reference pattern (and thus has good spatial locality)?</a:t>
            </a:r>
            <a:endParaRPr lang="en-US" dirty="0"/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276600"/>
            <a:ext cx="4987925" cy="2863850"/>
          </a:xfrm>
          <a:prstGeom prst="rect">
            <a:avLst/>
          </a:prstGeom>
          <a:solidFill>
            <a:srgbClr val="C0EAB8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smtClean="0">
                <a:latin typeface="Courier New" charset="0"/>
              </a:rPr>
              <a:t>a[k][i][j];</a:t>
            </a: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Chart" r:id="rId4" imgW="11534720" imgH="5923890" progId="MSGraph.Chart.8">
                  <p:embed/>
                </p:oleObj>
              </mc:Choice>
              <mc:Fallback>
                <p:oleObj name="Chart" r:id="rId4" imgW="11534720" imgH="5923890" progId="MSGraph.Chart.8">
                  <p:embed/>
                  <p:pic>
                    <p:nvPicPr>
                      <p:cNvPr id="2458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2" y="661"/>
              <a:ext cx="336" cy="22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latin typeface="+mn-lt"/>
                  <a:ea typeface="Arial Narrow" charset="0"/>
                  <a:cs typeface="Arial Narrow" charset="0"/>
                  <a:sym typeface="Arial Narrow" charset="0"/>
                </a:rPr>
                <a:t>160x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 (K. Goto)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Locality Example</a:t>
            </a:r>
            <a:endParaRPr lang="en-US"/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Can you permute the loops so that the function scans the 3-d array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/>
              <a:t> </a:t>
            </a:r>
            <a:r>
              <a:rPr lang="en-US" dirty="0" smtClean="0"/>
              <a:t>with a stride-1 reference pattern (and thus has good spatial locality)?</a:t>
            </a:r>
            <a:endParaRPr lang="en-US" dirty="0"/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276600"/>
            <a:ext cx="4987925" cy="2863850"/>
          </a:xfrm>
          <a:prstGeom prst="rect">
            <a:avLst/>
          </a:prstGeom>
          <a:solidFill>
            <a:srgbClr val="C0EAB8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smtClean="0">
                <a:latin typeface="Courier New" charset="0"/>
              </a:rPr>
              <a:t>a[k][i][j];</a:t>
            </a: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 smtClean="0"/>
              <a:t>Widening gap </a:t>
            </a:r>
            <a:r>
              <a:rPr lang="en-US" dirty="0" smtClean="0"/>
              <a:t>between processor </a:t>
            </a:r>
            <a:r>
              <a:rPr lang="en-US" dirty="0"/>
              <a:t>and main memory </a:t>
            </a:r>
            <a:r>
              <a:rPr lang="en-US" dirty="0" smtClean="0"/>
              <a:t>speeds.</a:t>
            </a:r>
            <a:endParaRPr lang="en-US" dirty="0"/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2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pPr lvl="1"/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FF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00438" cy="762000"/>
          </a:xfrm>
        </p:spPr>
        <p:txBody>
          <a:bodyPr/>
          <a:lstStyle/>
          <a:p>
            <a:r>
              <a:rPr lang="en-US" dirty="0" smtClean="0"/>
              <a:t>Execution Model for Modern  Computers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0763" y="14478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Fetch one instruction from memory</a:t>
            </a:r>
          </a:p>
          <a:p>
            <a:pPr algn="ctr"/>
            <a:r>
              <a:rPr lang="en-US" dirty="0">
                <a:latin typeface="Calibri" pitchFamily="34" charset="0"/>
              </a:rPr>
              <a:t>Increment Program Counter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0763" y="25146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Decode Instr. / Read Register(s)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90763" y="35814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Perform ONE integer operation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90763" y="46458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Access Memory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95525" y="57126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Write to Register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465294" y="2212112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 bwMode="auto">
          <a:xfrm>
            <a:off x="4465294" y="3289593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 bwMode="auto">
          <a:xfrm>
            <a:off x="4465294" y="43434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 bwMode="auto">
          <a:xfrm>
            <a:off x="4465294" y="54102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 bwMode="auto">
          <a:xfrm rot="16200000">
            <a:off x="4919140" y="3663391"/>
            <a:ext cx="4460544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 bwMode="auto">
          <a:xfrm>
            <a:off x="6873188" y="5626963"/>
            <a:ext cx="594412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981200"/>
            <a:ext cx="22098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 highly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idealized view</a:t>
            </a:r>
          </a:p>
        </p:txBody>
      </p:sp>
    </p:spTree>
    <p:extLst>
      <p:ext uri="{BB962C8B-B14F-4D97-AF65-F5344CB8AC3E}">
        <p14:creationId xmlns:p14="http://schemas.microsoft.com/office/powerpoint/2010/main" val="15940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strike="sngStrike" dirty="0" smtClean="0"/>
              <a:t>Caching in the memory hierarchy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Caches and caching principles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Definition:–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fast memory that holds a (frequently accessed) subset of items from a much larger, slower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Reason:–</a:t>
            </a:r>
          </a:p>
          <a:p>
            <a:pPr marL="457200" lvl="1" indent="0">
              <a:buNone/>
            </a:pPr>
            <a:r>
              <a:rPr lang="en-US" sz="2800" b="1" dirty="0" smtClean="0"/>
              <a:t>To approximate the performance of the fast memory while retaining the size and economic benefits of the larger memory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cache system so that …</a:t>
            </a:r>
          </a:p>
          <a:p>
            <a:pPr lvl="1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… most of the accesses go to the small, fast memory, …</a:t>
            </a:r>
          </a:p>
          <a:p>
            <a:pPr lvl="1"/>
            <a:endParaRPr lang="en-US" dirty="0"/>
          </a:p>
          <a:p>
            <a:r>
              <a:rPr lang="en-US" dirty="0" smtClean="0"/>
              <a:t>… and those that don’t go to the small fast memory occur with sufficiently low probability that the extra cost of access does not hurt, …</a:t>
            </a:r>
          </a:p>
          <a:p>
            <a:pPr lvl="1"/>
            <a:endParaRPr lang="en-US" dirty="0"/>
          </a:p>
          <a:p>
            <a:r>
              <a:rPr lang="en-US" dirty="0" smtClean="0"/>
              <a:t>… at least, not very much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occur </a:t>
            </a:r>
            <a:r>
              <a:rPr lang="en-US" i="1" dirty="0" smtClean="0"/>
              <a:t>everywhere</a:t>
            </a:r>
            <a:r>
              <a:rPr lang="en-US" dirty="0" smtClean="0"/>
              <a:t> in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Transaction processing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Keep records of today’s departures in RAM or local storage while records of future flights are on remote database</a:t>
            </a:r>
          </a:p>
          <a:p>
            <a:pPr>
              <a:lnSpc>
                <a:spcPct val="120000"/>
              </a:lnSpc>
            </a:pPr>
            <a:r>
              <a:rPr lang="en-US" dirty="0"/>
              <a:t>Program execution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Keep the bytes near the current program counter in on-chip </a:t>
            </a:r>
            <a:r>
              <a:rPr lang="en-US" dirty="0" smtClean="0"/>
              <a:t>SRAM memory while </a:t>
            </a:r>
            <a:r>
              <a:rPr lang="en-US" dirty="0"/>
              <a:t>rest of program is in </a:t>
            </a:r>
            <a:r>
              <a:rPr lang="en-US" dirty="0" smtClean="0"/>
              <a:t>DRAM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File management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Keep disk maps of open files in RAM while retaining maps of </a:t>
            </a:r>
            <a:r>
              <a:rPr lang="en-US" i="1" dirty="0"/>
              <a:t>all</a:t>
            </a:r>
            <a:r>
              <a:rPr lang="en-US" dirty="0"/>
              <a:t> files on disk</a:t>
            </a:r>
          </a:p>
          <a:p>
            <a:pPr>
              <a:lnSpc>
                <a:spcPct val="120000"/>
              </a:lnSpc>
            </a:pPr>
            <a:r>
              <a:rPr lang="en-US" dirty="0"/>
              <a:t>Game design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Keep </a:t>
            </a:r>
            <a:r>
              <a:rPr lang="en-US" dirty="0" smtClean="0"/>
              <a:t>details of nearby </a:t>
            </a:r>
            <a:r>
              <a:rPr lang="en-US" dirty="0"/>
              <a:t>environment in cache of each character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 fact, …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b="1" dirty="0" smtClean="0"/>
              <a:t>Caching is, by far, THE MOST IMPORTANT TOPIC pertaining to the </a:t>
            </a:r>
            <a:r>
              <a:rPr lang="en-US" sz="2400" b="1" u="sng" dirty="0" smtClean="0"/>
              <a:t>performance</a:t>
            </a:r>
            <a:r>
              <a:rPr lang="en-US" sz="2400" b="1" dirty="0" smtClean="0"/>
              <a:t> of </a:t>
            </a:r>
            <a:r>
              <a:rPr lang="en-US" sz="2400" b="1" i="1" dirty="0" smtClean="0"/>
              <a:t>ANY</a:t>
            </a:r>
            <a:r>
              <a:rPr lang="en-US" sz="2400" b="1" dirty="0" smtClean="0"/>
              <a:t> hardware or software or distributed system!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—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Definition:– Virtual memory is the </a:t>
            </a:r>
            <a:r>
              <a:rPr lang="en-US" i="1" dirty="0" smtClean="0"/>
              <a:t>illusion</a:t>
            </a:r>
            <a:r>
              <a:rPr lang="en-US" dirty="0" smtClean="0"/>
              <a:t> that each running program has its own memory space</a:t>
            </a:r>
          </a:p>
          <a:p>
            <a:pPr lvl="1"/>
            <a:r>
              <a:rPr lang="en-US" dirty="0" smtClean="0"/>
              <a:t>Separate from those of all other running programs …</a:t>
            </a:r>
          </a:p>
          <a:p>
            <a:pPr lvl="1"/>
            <a:r>
              <a:rPr lang="en-US" dirty="0" smtClean="0"/>
              <a:t>… on the same computer or different computers …</a:t>
            </a:r>
          </a:p>
          <a:p>
            <a:pPr lvl="1"/>
            <a:r>
              <a:rPr lang="en-US" dirty="0" smtClean="0"/>
              <a:t>… belonging to the same user or different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reality, virtual memories are stored on disk</a:t>
            </a:r>
          </a:p>
          <a:p>
            <a:pPr lvl="1"/>
            <a:r>
              <a:rPr lang="en-US" dirty="0" smtClean="0"/>
              <a:t>Yes, really slow disks!</a:t>
            </a:r>
          </a:p>
          <a:p>
            <a:pPr lvl="1"/>
            <a:r>
              <a:rPr lang="en-US" dirty="0" smtClean="0"/>
              <a:t>RAM is a </a:t>
            </a:r>
            <a:r>
              <a:rPr lang="en-US" i="1" dirty="0" smtClean="0"/>
              <a:t>cache</a:t>
            </a:r>
            <a:r>
              <a:rPr lang="en-US" dirty="0" smtClean="0"/>
              <a:t> of the frequently used “pages” of virtual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all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mechanism to recognize when something is already in the cache …</a:t>
            </a:r>
          </a:p>
          <a:p>
            <a:pPr lvl="1"/>
            <a:r>
              <a:rPr lang="en-US" dirty="0" smtClean="0"/>
              <a:t>… and use it</a:t>
            </a:r>
          </a:p>
          <a:p>
            <a:pPr lvl="1"/>
            <a:r>
              <a:rPr lang="en-US" dirty="0" smtClean="0"/>
              <a:t>Called a </a:t>
            </a:r>
            <a:r>
              <a:rPr lang="en-US" i="1" u="sng" dirty="0" smtClean="0"/>
              <a:t>Cache</a:t>
            </a:r>
            <a:r>
              <a:rPr lang="en-US" i="1" dirty="0" smtClean="0"/>
              <a:t> </a:t>
            </a:r>
            <a:r>
              <a:rPr lang="en-US" i="1" u="sng" dirty="0" smtClean="0"/>
              <a:t>Hit</a:t>
            </a:r>
          </a:p>
          <a:p>
            <a:pPr lvl="2"/>
            <a:endParaRPr lang="en-US" i="1" u="sng" dirty="0"/>
          </a:p>
          <a:p>
            <a:r>
              <a:rPr lang="en-US" dirty="0" smtClean="0"/>
              <a:t>A mechanism to recognize when something needed is </a:t>
            </a:r>
            <a:r>
              <a:rPr lang="en-US" i="1" dirty="0" smtClean="0"/>
              <a:t>not</a:t>
            </a:r>
            <a:r>
              <a:rPr lang="en-US" dirty="0" smtClean="0"/>
              <a:t> in the cache …</a:t>
            </a:r>
          </a:p>
          <a:p>
            <a:pPr lvl="1"/>
            <a:r>
              <a:rPr lang="en-US" dirty="0" smtClean="0"/>
              <a:t>… and to fetch it from the underlying large memory into the cache</a:t>
            </a:r>
          </a:p>
          <a:p>
            <a:pPr lvl="1"/>
            <a:r>
              <a:rPr lang="en-US" dirty="0" smtClean="0"/>
              <a:t>Called a </a:t>
            </a:r>
            <a:r>
              <a:rPr lang="en-US" i="1" u="sng" dirty="0" smtClean="0"/>
              <a:t>Cache</a:t>
            </a:r>
            <a:r>
              <a:rPr lang="en-US" i="1" dirty="0" smtClean="0"/>
              <a:t> </a:t>
            </a:r>
            <a:r>
              <a:rPr lang="en-US" i="1" u="sng" dirty="0" smtClean="0"/>
              <a:t>Miss</a:t>
            </a:r>
            <a:endParaRPr lang="en-US" u="sng" dirty="0" smtClean="0"/>
          </a:p>
          <a:p>
            <a:pPr lvl="2"/>
            <a:endParaRPr lang="en-US" dirty="0"/>
          </a:p>
          <a:p>
            <a:r>
              <a:rPr lang="en-US" dirty="0" smtClean="0"/>
              <a:t>A policy for throwing something out of a cache … </a:t>
            </a:r>
          </a:p>
          <a:p>
            <a:pPr lvl="1"/>
            <a:r>
              <a:rPr lang="en-US" dirty="0" smtClean="0"/>
              <a:t>… to make space for cache misses</a:t>
            </a:r>
          </a:p>
          <a:p>
            <a:pPr lvl="2"/>
            <a:endParaRPr lang="en-US" dirty="0"/>
          </a:p>
          <a:p>
            <a:r>
              <a:rPr lang="en-US" dirty="0" smtClean="0"/>
              <a:t>A mechanism for updating the underlying memory when cached objects change …</a:t>
            </a:r>
          </a:p>
          <a:p>
            <a:pPr lvl="1"/>
            <a:r>
              <a:rPr lang="en-US" dirty="0" smtClean="0"/>
              <a:t>… or (especially) when they are thrown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can be layered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is a </a:t>
            </a:r>
            <a:r>
              <a:rPr lang="en-US" i="1" dirty="0" smtClean="0"/>
              <a:t>cache </a:t>
            </a:r>
            <a:r>
              <a:rPr lang="en-US" dirty="0" smtClean="0"/>
              <a:t>of L2 memory</a:t>
            </a:r>
          </a:p>
          <a:p>
            <a:pPr lvl="1"/>
            <a:r>
              <a:rPr lang="en-US" dirty="0" smtClean="0"/>
              <a:t>32 k-bytes, on-chip, 4 cycle access (Core i7)</a:t>
            </a:r>
          </a:p>
          <a:p>
            <a:pPr lvl="2"/>
            <a:endParaRPr lang="en-US" dirty="0"/>
          </a:p>
          <a:p>
            <a:r>
              <a:rPr lang="en-US" dirty="0" smtClean="0"/>
              <a:t>L2 is a </a:t>
            </a:r>
            <a:r>
              <a:rPr lang="en-US" i="1" dirty="0" smtClean="0"/>
              <a:t>cache</a:t>
            </a:r>
            <a:r>
              <a:rPr lang="en-US" dirty="0" smtClean="0"/>
              <a:t> of L3 memory</a:t>
            </a:r>
          </a:p>
          <a:p>
            <a:pPr lvl="1"/>
            <a:r>
              <a:rPr lang="en-US" dirty="0" smtClean="0"/>
              <a:t>256 k-bytes, on-chip, 11 cycle access</a:t>
            </a:r>
          </a:p>
          <a:p>
            <a:pPr lvl="2"/>
            <a:endParaRPr lang="en-US" dirty="0"/>
          </a:p>
          <a:p>
            <a:r>
              <a:rPr lang="en-US" dirty="0" smtClean="0"/>
              <a:t>L3 is a </a:t>
            </a:r>
            <a:r>
              <a:rPr lang="en-US" i="1" dirty="0" smtClean="0"/>
              <a:t>cache</a:t>
            </a:r>
            <a:r>
              <a:rPr lang="en-US" dirty="0" smtClean="0"/>
              <a:t> of DRAM</a:t>
            </a:r>
          </a:p>
          <a:p>
            <a:pPr lvl="1"/>
            <a:r>
              <a:rPr lang="en-US" dirty="0" smtClean="0"/>
              <a:t>8 megabytes, shared among 4 cores; 30-40 cycle access</a:t>
            </a:r>
          </a:p>
          <a:p>
            <a:pPr lvl="2"/>
            <a:endParaRPr lang="en-US" dirty="0"/>
          </a:p>
          <a:p>
            <a:r>
              <a:rPr lang="en-US" dirty="0" smtClean="0"/>
              <a:t>DRAM is a </a:t>
            </a:r>
            <a:r>
              <a:rPr lang="en-US" i="1" dirty="0" smtClean="0"/>
              <a:t>cache</a:t>
            </a:r>
            <a:r>
              <a:rPr lang="en-US" dirty="0" smtClean="0"/>
              <a:t> of virtual memory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gigabytes, shared among all processes; 100’s of cycles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6615" y="454638"/>
            <a:ext cx="1546001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Processor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designer’s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27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can be layered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is a </a:t>
            </a:r>
            <a:r>
              <a:rPr lang="en-US" i="1" dirty="0" smtClean="0"/>
              <a:t>cache </a:t>
            </a:r>
            <a:r>
              <a:rPr lang="en-US" dirty="0" smtClean="0"/>
              <a:t>of L2 memory</a:t>
            </a:r>
          </a:p>
          <a:p>
            <a:pPr lvl="1"/>
            <a:r>
              <a:rPr lang="en-US" dirty="0" smtClean="0"/>
              <a:t>32 k-bytes, on-chip, 4 cycle access (Core i7)</a:t>
            </a:r>
          </a:p>
          <a:p>
            <a:pPr lvl="2"/>
            <a:endParaRPr lang="en-US" dirty="0"/>
          </a:p>
          <a:p>
            <a:r>
              <a:rPr lang="en-US" dirty="0" smtClean="0"/>
              <a:t>L2 is a </a:t>
            </a:r>
            <a:r>
              <a:rPr lang="en-US" i="1" dirty="0" smtClean="0"/>
              <a:t>cache</a:t>
            </a:r>
            <a:r>
              <a:rPr lang="en-US" dirty="0" smtClean="0"/>
              <a:t> of L3 memory</a:t>
            </a:r>
          </a:p>
          <a:p>
            <a:pPr lvl="1"/>
            <a:r>
              <a:rPr lang="en-US" dirty="0" smtClean="0"/>
              <a:t>256 k-bytes, on-chip, 11 cycle access</a:t>
            </a:r>
          </a:p>
          <a:p>
            <a:pPr lvl="2"/>
            <a:endParaRPr lang="en-US" dirty="0"/>
          </a:p>
          <a:p>
            <a:r>
              <a:rPr lang="en-US" dirty="0" smtClean="0"/>
              <a:t>L3 is a </a:t>
            </a:r>
            <a:r>
              <a:rPr lang="en-US" i="1" dirty="0" smtClean="0"/>
              <a:t>cache</a:t>
            </a:r>
            <a:r>
              <a:rPr lang="en-US" dirty="0" smtClean="0"/>
              <a:t> of DRAM</a:t>
            </a:r>
          </a:p>
          <a:p>
            <a:pPr lvl="1"/>
            <a:r>
              <a:rPr lang="en-US" dirty="0" smtClean="0"/>
              <a:t>8 megabytes, shared among 4 cores; 30-40 cycle access</a:t>
            </a:r>
          </a:p>
          <a:p>
            <a:pPr lvl="2"/>
            <a:endParaRPr lang="en-US" dirty="0"/>
          </a:p>
          <a:p>
            <a:r>
              <a:rPr lang="en-US" dirty="0" smtClean="0"/>
              <a:t>DRAM is a </a:t>
            </a:r>
            <a:r>
              <a:rPr lang="en-US" i="1" dirty="0" smtClean="0"/>
              <a:t>cache</a:t>
            </a:r>
            <a:r>
              <a:rPr lang="en-US" dirty="0" smtClean="0"/>
              <a:t> of virtual memory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gigabytes, shared among all processes; 100’s of cycles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1496" y="531078"/>
            <a:ext cx="198112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Programmer’s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7312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 Memory Hierarchy </a:t>
            </a:r>
            <a:r>
              <a:rPr lang="en-GB" dirty="0">
                <a:latin typeface="+mn-lt"/>
              </a:rPr>
              <a:t>— </a:t>
            </a:r>
            <a:r>
              <a:rPr lang="en-GB" dirty="0" smtClean="0">
                <a:latin typeface="+mn-lt"/>
              </a:rPr>
              <a:t>layered caches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790061" y="1568034"/>
            <a:ext cx="948995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+mn-lt"/>
              </a:rPr>
              <a:t>R</a:t>
            </a:r>
            <a:r>
              <a:rPr lang="en-GB" sz="1600" b="1" dirty="0" smtClean="0">
                <a:latin typeface="+mn-lt"/>
              </a:rPr>
              <a:t>egisters</a:t>
            </a:r>
            <a:endParaRPr lang="en-GB" sz="1600" b="1" dirty="0">
              <a:latin typeface="+mn-lt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2500" y="2044099"/>
            <a:ext cx="904111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L1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 </a:t>
            </a:r>
            <a:r>
              <a:rPr lang="en-GB" sz="1600" b="1" dirty="0">
                <a:latin typeface="+mn-lt"/>
              </a:rPr>
              <a:t>(SRAM)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576913" y="3753440"/>
            <a:ext cx="137529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Main </a:t>
            </a:r>
            <a:r>
              <a:rPr lang="en-GB" sz="1600" b="1" dirty="0">
                <a:latin typeface="+mn-lt"/>
              </a:rPr>
              <a:t>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(DRAM)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160581" y="4604095"/>
            <a:ext cx="220795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+mn-lt"/>
              </a:rPr>
              <a:t>L</a:t>
            </a:r>
            <a:r>
              <a:rPr lang="en-GB" sz="1600" b="1" dirty="0" smtClean="0">
                <a:latin typeface="+mn-lt"/>
              </a:rPr>
              <a:t>ocal </a:t>
            </a:r>
            <a:r>
              <a:rPr lang="en-GB" sz="1600" b="1" dirty="0">
                <a:latin typeface="+mn-lt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(local disks)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736976" y="1931988"/>
            <a:ext cx="1063625" cy="158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992438" y="3634582"/>
            <a:ext cx="25527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441325" y="3943350"/>
            <a:ext cx="1588" cy="234473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55667" y="3829317"/>
            <a:ext cx="915933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Larger,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slower,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cheaper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per byte</a:t>
            </a:r>
            <a:endParaRPr lang="en-GB" sz="1600" b="1" dirty="0">
              <a:latin typeface="+mn-lt"/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267837" y="5562600"/>
            <a:ext cx="399344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+mn-lt"/>
              </a:rPr>
              <a:t>R</a:t>
            </a:r>
            <a:r>
              <a:rPr lang="en-GB" sz="1600" b="1" dirty="0" smtClean="0">
                <a:latin typeface="+mn-lt"/>
              </a:rPr>
              <a:t>emote </a:t>
            </a:r>
            <a:r>
              <a:rPr lang="en-GB" sz="1600" b="1" dirty="0">
                <a:latin typeface="+mn-lt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(tapes, distributed file systems, Web servers)</a:t>
            </a:r>
          </a:p>
        </p:txBody>
      </p:sp>
      <p:sp>
        <p:nvSpPr>
          <p:cNvPr id="35878" name="Text Box 16"/>
          <p:cNvSpPr txBox="1">
            <a:spLocks noChangeArrowheads="1"/>
          </p:cNvSpPr>
          <p:nvPr/>
        </p:nvSpPr>
        <p:spPr bwMode="auto">
          <a:xfrm>
            <a:off x="6858000" y="4648200"/>
            <a:ext cx="2062162" cy="728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+mn-lt"/>
              </a:rPr>
              <a:t>Local disks hold files retrieved from disks on remote network servers</a:t>
            </a:r>
          </a:p>
        </p:txBody>
      </p:sp>
      <p:sp>
        <p:nvSpPr>
          <p:cNvPr id="35876" name="Text Box 19"/>
          <p:cNvSpPr txBox="1">
            <a:spLocks noChangeArrowheads="1"/>
          </p:cNvSpPr>
          <p:nvPr/>
        </p:nvSpPr>
        <p:spPr bwMode="auto">
          <a:xfrm>
            <a:off x="6376987" y="3962400"/>
            <a:ext cx="2744787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+mn-lt"/>
              </a:rPr>
              <a:t>Main memory holds disk </a:t>
            </a:r>
            <a:r>
              <a:rPr lang="en-GB" sz="1400" b="1" dirty="0" smtClean="0">
                <a:solidFill>
                  <a:srgbClr val="C00000"/>
                </a:solidFill>
                <a:latin typeface="+mn-lt"/>
              </a:rPr>
              <a:t>blocks </a:t>
            </a:r>
            <a:r>
              <a:rPr lang="en-GB" sz="1400" b="1" dirty="0">
                <a:solidFill>
                  <a:srgbClr val="C00000"/>
                </a:solidFill>
                <a:latin typeface="+mn-lt"/>
              </a:rPr>
              <a:t>retrieved from </a:t>
            </a:r>
            <a:r>
              <a:rPr lang="en-GB" sz="1400" b="1" dirty="0" smtClean="0">
                <a:solidFill>
                  <a:srgbClr val="C00000"/>
                </a:solidFill>
                <a:latin typeface="+mn-lt"/>
              </a:rPr>
              <a:t>local disks</a:t>
            </a:r>
            <a:endParaRPr lang="en-GB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1760182" y="5337175"/>
            <a:ext cx="50292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806090" y="2895177"/>
            <a:ext cx="916935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L2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(</a:t>
            </a:r>
            <a:r>
              <a:rPr lang="en-GB" sz="1600" b="1" dirty="0">
                <a:latin typeface="+mn-lt"/>
              </a:rPr>
              <a:t>SRAM)</a:t>
            </a:r>
          </a:p>
        </p:txBody>
      </p:sp>
      <p:sp>
        <p:nvSpPr>
          <p:cNvPr id="35873" name="Text Box 23"/>
          <p:cNvSpPr txBox="1">
            <a:spLocks noChangeArrowheads="1"/>
          </p:cNvSpPr>
          <p:nvPr/>
        </p:nvSpPr>
        <p:spPr bwMode="auto">
          <a:xfrm>
            <a:off x="5334000" y="2256245"/>
            <a:ext cx="283845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+mn-lt"/>
              </a:rPr>
              <a:t>L1 cache holds cache lines retrieved from </a:t>
            </a:r>
            <a:r>
              <a:rPr lang="en-GB" sz="1400" b="1" dirty="0" smtClean="0">
                <a:solidFill>
                  <a:srgbClr val="C00000"/>
                </a:solidFill>
                <a:latin typeface="+mn-lt"/>
              </a:rPr>
              <a:t>L2 </a:t>
            </a:r>
            <a:r>
              <a:rPr lang="en-GB" sz="1400" b="1" dirty="0">
                <a:solidFill>
                  <a:srgbClr val="C00000"/>
                </a:solidFill>
                <a:latin typeface="+mn-lt"/>
              </a:rPr>
              <a:t>cache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4876800" y="1447800"/>
            <a:ext cx="2919412" cy="517502"/>
          </a:xfrm>
          <a:prstGeom prst="rect">
            <a:avLst/>
          </a:prstGeom>
          <a:noFill/>
          <a:ln w="9525">
            <a:solidFill>
              <a:srgbClr val="DF9F98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+mn-lt"/>
              </a:rPr>
              <a:t>CPU registers hold words retrieved </a:t>
            </a:r>
            <a:r>
              <a:rPr lang="en-GB" sz="1400" b="1" dirty="0" smtClean="0">
                <a:solidFill>
                  <a:srgbClr val="C00000"/>
                </a:solidFill>
                <a:latin typeface="+mn-lt"/>
              </a:rPr>
              <a:t>from </a:t>
            </a:r>
            <a:r>
              <a:rPr lang="en-GB" sz="1400" b="1" dirty="0">
                <a:solidFill>
                  <a:srgbClr val="C00000"/>
                </a:solidFill>
                <a:latin typeface="+mn-lt"/>
              </a:rPr>
              <a:t>L1 </a:t>
            </a:r>
            <a:r>
              <a:rPr lang="en-GB" sz="1400" b="1" dirty="0" smtClean="0">
                <a:solidFill>
                  <a:srgbClr val="C00000"/>
                </a:solidFill>
                <a:latin typeface="+mn-lt"/>
              </a:rPr>
              <a:t>cache</a:t>
            </a:r>
            <a:endParaRPr lang="en-GB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871" name="Text Box 28"/>
          <p:cNvSpPr txBox="1">
            <a:spLocks noChangeArrowheads="1"/>
          </p:cNvSpPr>
          <p:nvPr/>
        </p:nvSpPr>
        <p:spPr bwMode="auto">
          <a:xfrm>
            <a:off x="5867400" y="3124200"/>
            <a:ext cx="262890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+mn-lt"/>
              </a:rPr>
              <a:t>L2 cache holds cache lines retrieved from main memory</a:t>
            </a:r>
          </a:p>
        </p:txBody>
      </p:sp>
      <p:sp>
        <p:nvSpPr>
          <p:cNvPr id="35863" name="Text Box 30"/>
          <p:cNvSpPr txBox="1">
            <a:spLocks noChangeArrowheads="1"/>
          </p:cNvSpPr>
          <p:nvPr/>
        </p:nvSpPr>
        <p:spPr bwMode="auto">
          <a:xfrm>
            <a:off x="3530600" y="13319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L0:</a:t>
            </a:r>
          </a:p>
        </p:txBody>
      </p:sp>
      <p:sp>
        <p:nvSpPr>
          <p:cNvPr id="35864" name="Text Box 31"/>
          <p:cNvSpPr txBox="1">
            <a:spLocks noChangeArrowheads="1"/>
          </p:cNvSpPr>
          <p:nvPr/>
        </p:nvSpPr>
        <p:spPr bwMode="auto">
          <a:xfrm>
            <a:off x="3152775" y="20415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L1:</a:t>
            </a:r>
          </a:p>
        </p:txBody>
      </p:sp>
      <p:sp>
        <p:nvSpPr>
          <p:cNvPr id="35865" name="Text Box 32"/>
          <p:cNvSpPr txBox="1">
            <a:spLocks noChangeArrowheads="1"/>
          </p:cNvSpPr>
          <p:nvPr/>
        </p:nvSpPr>
        <p:spPr bwMode="auto">
          <a:xfrm>
            <a:off x="2714625" y="273843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L2:</a:t>
            </a:r>
          </a:p>
        </p:txBody>
      </p:sp>
      <p:sp>
        <p:nvSpPr>
          <p:cNvPr id="35866" name="Text Box 33"/>
          <p:cNvSpPr txBox="1">
            <a:spLocks noChangeArrowheads="1"/>
          </p:cNvSpPr>
          <p:nvPr/>
        </p:nvSpPr>
        <p:spPr bwMode="auto">
          <a:xfrm>
            <a:off x="2241550" y="35417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L3:</a:t>
            </a:r>
          </a:p>
        </p:txBody>
      </p:sp>
      <p:sp>
        <p:nvSpPr>
          <p:cNvPr id="35867" name="Text Box 34"/>
          <p:cNvSpPr txBox="1">
            <a:spLocks noChangeArrowheads="1"/>
          </p:cNvSpPr>
          <p:nvPr/>
        </p:nvSpPr>
        <p:spPr bwMode="auto">
          <a:xfrm>
            <a:off x="1639888" y="46069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L4:</a:t>
            </a:r>
          </a:p>
        </p:txBody>
      </p:sp>
      <p:sp>
        <p:nvSpPr>
          <p:cNvPr id="35868" name="Text Box 35"/>
          <p:cNvSpPr txBox="1">
            <a:spLocks noChangeArrowheads="1"/>
          </p:cNvSpPr>
          <p:nvPr/>
        </p:nvSpPr>
        <p:spPr bwMode="auto">
          <a:xfrm>
            <a:off x="1000125" y="570388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+mn-lt"/>
              </a:rPr>
              <a:t>L5:</a:t>
            </a:r>
          </a:p>
        </p:txBody>
      </p:sp>
      <p:sp>
        <p:nvSpPr>
          <p:cNvPr id="35869" name="Text Box 36"/>
          <p:cNvSpPr txBox="1">
            <a:spLocks noChangeArrowheads="1"/>
          </p:cNvSpPr>
          <p:nvPr/>
        </p:nvSpPr>
        <p:spPr bwMode="auto">
          <a:xfrm>
            <a:off x="457200" y="2312467"/>
            <a:ext cx="894132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Smaller,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faster</a:t>
            </a:r>
            <a:r>
              <a:rPr lang="en-GB" sz="1600" b="1" dirty="0" smtClean="0">
                <a:latin typeface="+mn-lt"/>
              </a:rPr>
              <a:t>,</a:t>
            </a:r>
            <a:endParaRPr lang="en-GB" sz="1600" b="1" dirty="0">
              <a:latin typeface="+mn-lt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costlier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+mn-lt"/>
              </a:rPr>
              <a:t>per byte</a:t>
            </a:r>
            <a:endParaRPr lang="en-GB" sz="1600" b="1" dirty="0">
              <a:latin typeface="+mn-lt"/>
            </a:endParaRPr>
          </a:p>
        </p:txBody>
      </p:sp>
      <p:sp>
        <p:nvSpPr>
          <p:cNvPr id="35870" name="Line 37"/>
          <p:cNvSpPr>
            <a:spLocks noChangeShapeType="1"/>
          </p:cNvSpPr>
          <p:nvPr/>
        </p:nvSpPr>
        <p:spPr bwMode="auto">
          <a:xfrm flipV="1">
            <a:off x="455613" y="1143000"/>
            <a:ext cx="1587" cy="215741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267306" y="4463813"/>
            <a:ext cx="4006851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756078" y="3634582"/>
            <a:ext cx="301752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263722" y="2741612"/>
            <a:ext cx="201168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628808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Fig. 6.21</a:t>
            </a:r>
          </a:p>
        </p:txBody>
      </p:sp>
    </p:spTree>
    <p:extLst>
      <p:ext uri="{BB962C8B-B14F-4D97-AF65-F5344CB8AC3E}">
        <p14:creationId xmlns:p14="http://schemas.microsoft.com/office/powerpoint/2010/main" val="1455340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Modern Processor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and Memory Hierarchies</a:t>
            </a:r>
            <a:endParaRPr lang="en-US" dirty="0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Fundamental idea of a memory hierarchy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For each </a:t>
            </a:r>
            <a:r>
              <a:rPr lang="en-US" i="1" dirty="0" smtClean="0"/>
              <a:t>k</a:t>
            </a:r>
            <a:r>
              <a:rPr lang="en-US" dirty="0" smtClean="0"/>
              <a:t>, the faster, smaller device at level </a:t>
            </a:r>
            <a:r>
              <a:rPr lang="en-US" i="1" dirty="0" smtClean="0"/>
              <a:t>k</a:t>
            </a:r>
            <a:r>
              <a:rPr lang="en-US" dirty="0" smtClean="0"/>
              <a:t> serves as a </a:t>
            </a:r>
            <a:r>
              <a:rPr lang="en-US" i="1" dirty="0" smtClean="0"/>
              <a:t>cache</a:t>
            </a:r>
            <a:r>
              <a:rPr lang="en-US" dirty="0" smtClean="0"/>
              <a:t> for the larger, slower device at level </a:t>
            </a:r>
            <a:r>
              <a:rPr lang="en-US" i="1" dirty="0" smtClean="0"/>
              <a:t>k+1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Why do memory hierarchies work?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Because of </a:t>
            </a:r>
            <a:r>
              <a:rPr lang="en-US" i="1" dirty="0" smtClean="0"/>
              <a:t>locality</a:t>
            </a:r>
            <a:r>
              <a:rPr lang="en-US" dirty="0" smtClean="0"/>
              <a:t>, programs tend to access the data at level </a:t>
            </a:r>
            <a:r>
              <a:rPr lang="en-US" i="1" dirty="0" smtClean="0"/>
              <a:t>k</a:t>
            </a:r>
            <a:r>
              <a:rPr lang="en-US" dirty="0" smtClean="0"/>
              <a:t> more often than they access the data at level </a:t>
            </a:r>
            <a:r>
              <a:rPr lang="en-US" i="1" dirty="0" smtClean="0"/>
              <a:t>k+1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Thus, the storage at level </a:t>
            </a:r>
            <a:r>
              <a:rPr lang="en-US" i="1" dirty="0" smtClean="0"/>
              <a:t>k+1</a:t>
            </a:r>
            <a:r>
              <a:rPr lang="en-US" dirty="0" smtClean="0"/>
              <a:t> can be slower, and thus larger and cheaper per bit</a:t>
            </a:r>
          </a:p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Big Idea:  </a:t>
            </a:r>
            <a:r>
              <a:rPr lang="en-US" dirty="0" smtClean="0"/>
              <a:t>The memory hierarchy creates illusion of a large pool of storage …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/>
              <a:t>… as big and (nearly) as cheap as the bottom layer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/>
              <a:t>… as (nearly) fast as the top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2514600" y="3090446"/>
            <a:ext cx="914400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200" i="1" dirty="0">
                <a:latin typeface="Calibri" pitchFamily="34" charset="0"/>
              </a:rPr>
              <a:t>locality</a:t>
            </a:r>
            <a:r>
              <a:rPr lang="en-US" sz="2200" i="1" dirty="0" smtClean="0"/>
              <a:t>,</a:t>
            </a:r>
            <a:endParaRPr lang="en-US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ac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Caching is all about performance …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/>
              <a:t> … and probabilities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Performance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block in the cache to the processor</a:t>
            </a:r>
          </a:p>
          <a:p>
            <a:pPr lvl="2"/>
            <a:r>
              <a:rPr lang="en-GB" dirty="0" smtClean="0"/>
              <a:t>includes time to determine whether the block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1-4 clock cycle for L1</a:t>
            </a:r>
          </a:p>
          <a:p>
            <a:pPr lvl="2"/>
            <a:r>
              <a:rPr lang="en-GB" dirty="0" smtClean="0"/>
              <a:t>10-20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0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access time =</a:t>
            </a:r>
          </a:p>
          <a:p>
            <a:pPr lvl="1"/>
            <a:r>
              <a:rPr lang="en-US" dirty="0" smtClean="0"/>
              <a:t>Hit time + </a:t>
            </a:r>
            <a:r>
              <a:rPr lang="en-US" dirty="0" err="1" smtClean="0"/>
              <a:t>miss_rate</a:t>
            </a:r>
            <a:r>
              <a:rPr lang="en-US" dirty="0" smtClean="0"/>
              <a:t> × miss penalty</a:t>
            </a:r>
          </a:p>
          <a:p>
            <a:pPr lvl="2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Hit time for L1 cache = 1 cycle</a:t>
            </a:r>
          </a:p>
          <a:p>
            <a:pPr lvl="1"/>
            <a:r>
              <a:rPr lang="en-US" dirty="0" smtClean="0"/>
              <a:t>Miss penalty for L1 cache = 10 cycles</a:t>
            </a:r>
          </a:p>
          <a:p>
            <a:pPr lvl="1"/>
            <a:r>
              <a:rPr lang="en-US" dirty="0" smtClean="0"/>
              <a:t>Miss rate = 10%</a:t>
            </a:r>
          </a:p>
          <a:p>
            <a:pPr lvl="1"/>
            <a:r>
              <a:rPr lang="en-US" dirty="0"/>
              <a:t>	</a:t>
            </a:r>
            <a:r>
              <a:rPr lang="en-US" dirty="0" smtClean="0">
                <a:sym typeface="Symbol"/>
              </a:rPr>
              <a:t> Average access time = 1 + 0.1 * 10 = 2</a:t>
            </a:r>
          </a:p>
          <a:p>
            <a:pPr lvl="2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Example 2</a:t>
            </a:r>
          </a:p>
          <a:p>
            <a:pPr lvl="1"/>
            <a:r>
              <a:rPr lang="en-US" dirty="0" smtClean="0">
                <a:sym typeface="Symbol"/>
              </a:rPr>
              <a:t>Miss rate = 1%</a:t>
            </a:r>
          </a:p>
          <a:p>
            <a:pPr lvl="1"/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 Average access time = 1 + 0.01 * 10 =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>
            <a:normAutofit fontScale="92500"/>
          </a:bodyPr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900" dirty="0" smtClean="0"/>
              <a:t>Could be 100x, if just L1 and main memory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900" dirty="0" smtClean="0"/>
              <a:t>Consider: </a:t>
            </a:r>
            <a:br>
              <a:rPr lang="en-US" sz="1900" dirty="0" smtClean="0"/>
            </a:br>
            <a:r>
              <a:rPr lang="en-US" sz="1900" dirty="0" smtClean="0"/>
              <a:t>cache hit time of 1 cycle</a:t>
            </a:r>
            <a:br>
              <a:rPr lang="en-US" sz="1900" dirty="0" smtClean="0"/>
            </a:br>
            <a:r>
              <a:rPr lang="en-US" sz="1900" dirty="0" smtClean="0"/>
              <a:t>miss penalty of 100 cycles</a:t>
            </a:r>
          </a:p>
          <a:p>
            <a:pPr lvl="2">
              <a:defRPr/>
            </a:pPr>
            <a:endParaRPr lang="en-US" sz="1400" dirty="0" smtClean="0"/>
          </a:p>
          <a:p>
            <a:pPr>
              <a:defRPr/>
            </a:pPr>
            <a:r>
              <a:rPr lang="en-US" sz="2600" dirty="0" smtClean="0"/>
              <a:t>Average access time: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/>
              <a:t>	 97% hits:  1 cycle + 0.03 * 100 cycles =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4 cycles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/>
              <a:t>	 99% hits:  1 cycle + 0.01 * 100 cycles = </a:t>
            </a:r>
            <a:r>
              <a:rPr lang="en-US" sz="2600" b="1" dirty="0" smtClean="0">
                <a:solidFill>
                  <a:srgbClr val="C00000"/>
                </a:solidFill>
              </a:rPr>
              <a:t>2 cycles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4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Stride-1 reference </a:t>
            </a:r>
            <a:r>
              <a:rPr lang="en-US" dirty="0" smtClean="0"/>
              <a:t>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9088" y="1009650"/>
            <a:ext cx="2037737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especially: §6.5</a:t>
            </a:r>
          </a:p>
        </p:txBody>
      </p:sp>
    </p:spTree>
    <p:extLst>
      <p:ext uri="{BB962C8B-B14F-4D97-AF65-F5344CB8AC3E}">
        <p14:creationId xmlns:p14="http://schemas.microsoft.com/office/powerpoint/2010/main" val="22335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hit-miss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i="1" dirty="0" smtClean="0"/>
              <a:t>a priori</a:t>
            </a:r>
            <a:r>
              <a:rPr lang="en-US" dirty="0" smtClean="0"/>
              <a:t> methods to predict probabilities of caches hits and misses</a:t>
            </a:r>
          </a:p>
          <a:p>
            <a:pPr lvl="2"/>
            <a:endParaRPr lang="en-US" dirty="0"/>
          </a:p>
          <a:p>
            <a:r>
              <a:rPr lang="en-US" dirty="0" smtClean="0"/>
              <a:t>I.e., no way to tell in advance how well a particular caching strategy will work</a:t>
            </a:r>
          </a:p>
          <a:p>
            <a:pPr lvl="1"/>
            <a:r>
              <a:rPr lang="en-US" dirty="0" smtClean="0"/>
              <a:t>Must determine experimentally!</a:t>
            </a:r>
          </a:p>
          <a:p>
            <a:pPr lvl="2"/>
            <a:endParaRPr lang="en-US" dirty="0"/>
          </a:p>
          <a:p>
            <a:r>
              <a:rPr lang="en-US" i="1" dirty="0" smtClean="0"/>
              <a:t>Benchmarks</a:t>
            </a:r>
            <a:endParaRPr lang="en-US" dirty="0" smtClean="0"/>
          </a:p>
          <a:p>
            <a:pPr lvl="1"/>
            <a:r>
              <a:rPr lang="en-US" dirty="0" smtClean="0"/>
              <a:t>Standardized suites of real programs/applications for measuring performance</a:t>
            </a:r>
          </a:p>
          <a:p>
            <a:r>
              <a:rPr lang="en-US" dirty="0" smtClean="0"/>
              <a:t>Used in</a:t>
            </a:r>
          </a:p>
          <a:p>
            <a:pPr lvl="1"/>
            <a:r>
              <a:rPr lang="en-US" dirty="0" smtClean="0"/>
              <a:t>Hardware design, OS design, Database design,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Caches in Microprocessors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+mn-lt"/>
              </a:rPr>
              <a:t>v</a:t>
            </a:r>
            <a:r>
              <a:rPr lang="en-GB" sz="1600" b="1" dirty="0" smtClean="0">
                <a:latin typeface="+mn-lt"/>
              </a:rPr>
              <a:t>iewed as partitioned </a:t>
            </a:r>
            <a:r>
              <a:rPr lang="en-GB" sz="1600" b="1" dirty="0">
                <a:latin typeface="+mn-lt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Data is copied </a:t>
            </a:r>
            <a:r>
              <a:rPr lang="en-GB" sz="1600" b="1" dirty="0" smtClean="0">
                <a:latin typeface="+mn-lt"/>
              </a:rPr>
              <a:t>in </a:t>
            </a:r>
            <a:r>
              <a:rPr lang="en-GB" sz="1600" b="1" dirty="0">
                <a:latin typeface="+mn-lt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Hit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modern processors are superscalar.</a:t>
            </a:r>
          </a:p>
          <a:p>
            <a:r>
              <a:rPr lang="en-US" dirty="0" smtClean="0"/>
              <a:t>Intel: since Pentium (1993)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Miss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solidFill>
                  <a:srgbClr val="C00000"/>
                </a:solidFill>
                <a:latin typeface="Calibri" pitchFamily="34" charset="0"/>
              </a:rPr>
              <a:t>Miss!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r>
              <a:rPr lang="en-GB" sz="1800" b="0" dirty="0" smtClean="0">
                <a:latin typeface="Calibri" pitchFamily="34" charset="0"/>
              </a:rPr>
              <a:t/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which block</a:t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gets evicted (victim)</a:t>
            </a:r>
            <a:endParaRPr lang="en-GB" sz="1800" b="0" dirty="0">
              <a:latin typeface="Calibri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Cold (compulsory)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Cold misses occur because the cache is empty.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Conflict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Most caches limit blocks at level k+1 to a small subset (sometimes a singleton) of the block positions at level </a:t>
            </a:r>
            <a:r>
              <a:rPr lang="en-US" dirty="0" err="1" smtClean="0"/>
              <a:t>k</a:t>
            </a:r>
            <a:r>
              <a:rPr lang="en-US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Block </a:t>
            </a:r>
            <a:r>
              <a:rPr lang="en-US" dirty="0" err="1" smtClean="0"/>
              <a:t>i</a:t>
            </a:r>
            <a:r>
              <a:rPr lang="en-US" dirty="0" smtClean="0"/>
              <a:t> at level k+1 must be placed in block (</a:t>
            </a:r>
            <a:r>
              <a:rPr lang="en-US" dirty="0" err="1" smtClean="0"/>
              <a:t>i</a:t>
            </a:r>
            <a:r>
              <a:rPr lang="en-US" dirty="0" smtClean="0"/>
              <a:t> mod 4) at level </a:t>
            </a:r>
            <a:r>
              <a:rPr lang="en-US" dirty="0" err="1" smtClean="0"/>
              <a:t>k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Conflict misses occur when the level </a:t>
            </a:r>
            <a:r>
              <a:rPr lang="en-US" dirty="0" err="1" smtClean="0"/>
              <a:t>k</a:t>
            </a:r>
            <a:r>
              <a:rPr lang="en-US" dirty="0" smtClean="0"/>
              <a:t> cache is large enough, but multiple data objects all map to the same level </a:t>
            </a:r>
            <a:r>
              <a:rPr lang="en-US" dirty="0" err="1" smtClean="0"/>
              <a:t>k</a:t>
            </a:r>
            <a:r>
              <a:rPr lang="en-US" dirty="0" smtClean="0"/>
              <a:t> block.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Referencing blocks 0, 8, 0, 8, 0, 8, ... would miss every time.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Capacity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Occurs when the set of active cache blocks (</a:t>
            </a:r>
            <a:r>
              <a:rPr lang="en-US" dirty="0" smtClean="0">
                <a:solidFill>
                  <a:srgbClr val="FF0000"/>
                </a:solidFill>
              </a:rPr>
              <a:t>working set</a:t>
            </a:r>
            <a:r>
              <a:rPr lang="en-US" dirty="0" smtClean="0"/>
              <a:t>) is larger than the cache.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Examples of Caching in the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64-bytes block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64-bytes block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-8 bytes words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On/Off</a:t>
            </a: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AFS/NFS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Hardware + OS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Processor core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Disk cache	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Disk sectors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Disk controller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100,000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Calibri" pitchFamily="34" charset="0"/>
              </a:rPr>
              <a:t>Disk firmware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8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speed gap between CPU, memory and mass storage continues to widen.</a:t>
            </a:r>
          </a:p>
          <a:p>
            <a:endParaRPr lang="en-US" dirty="0" smtClean="0"/>
          </a:p>
          <a:p>
            <a:r>
              <a:rPr lang="en-US" dirty="0" smtClean="0"/>
              <a:t>Well-written programs exhibit a property called locality.</a:t>
            </a:r>
          </a:p>
          <a:p>
            <a:endParaRPr lang="en-US" dirty="0" smtClean="0"/>
          </a:p>
          <a:p>
            <a:r>
              <a:rPr lang="en-US" dirty="0" smtClean="0"/>
              <a:t>Memory hierarchies based on caching close the gap by exploiting locality.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Functional Units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4943475"/>
            <a:ext cx="7896225" cy="153352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Divide computation into stages</a:t>
            </a:r>
          </a:p>
          <a:p>
            <a:pPr lvl="1"/>
            <a:r>
              <a:rPr lang="en-US" dirty="0" smtClean="0"/>
              <a:t>Pass partial computations from stage to stage</a:t>
            </a:r>
          </a:p>
          <a:p>
            <a:pPr lvl="1"/>
            <a:r>
              <a:rPr lang="en-US" dirty="0" smtClean="0"/>
              <a:t>Stage </a:t>
            </a:r>
            <a:r>
              <a:rPr lang="en-US" dirty="0" err="1" smtClean="0"/>
              <a:t>i</a:t>
            </a:r>
            <a:r>
              <a:rPr lang="en-US" dirty="0" smtClean="0"/>
              <a:t> can start on new computation once values passed to i+1</a:t>
            </a:r>
          </a:p>
          <a:p>
            <a:pPr lvl="1"/>
            <a:r>
              <a:rPr lang="en-US" dirty="0" smtClean="0"/>
              <a:t>E.g., complete 3 multiplications in 7 cycles, even though each requires 3 cycles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1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2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3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188127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mult_eg</a:t>
            </a:r>
            <a:r>
              <a:rPr lang="en-US" sz="1600" dirty="0" smtClean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p3;
}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/>
          </p:nvPr>
        </p:nvGraphicFramePr>
        <p:xfrm>
          <a:off x="1219200" y="2886075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Time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1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3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to say about this later in course!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Much more in CS-4515, Computer Architecture</a:t>
            </a:r>
            <a:br>
              <a:rPr lang="en-US" sz="2800" dirty="0" smtClean="0"/>
            </a:br>
            <a:r>
              <a:rPr lang="en-US" sz="2800" dirty="0" smtClean="0"/>
              <a:t>Spring 2019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Requires </a:t>
            </a:r>
            <a:r>
              <a:rPr lang="en-US" i="1" dirty="0" smtClean="0"/>
              <a:t>one</a:t>
            </a:r>
            <a:r>
              <a:rPr lang="en-US" dirty="0" smtClean="0"/>
              <a:t> cycle </a:t>
            </a:r>
            <a:r>
              <a:rPr lang="en-US" sz="1800" dirty="0" smtClean="0"/>
              <a:t>(register to register)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Requires </a:t>
            </a:r>
            <a:r>
              <a:rPr lang="en-US" i="1" dirty="0" smtClean="0"/>
              <a:t>many </a:t>
            </a:r>
            <a:r>
              <a:rPr lang="en-US" dirty="0" smtClean="0"/>
              <a:t>cycles</a:t>
            </a:r>
          </a:p>
          <a:p>
            <a:pPr lvl="1"/>
            <a:r>
              <a:rPr lang="en-US" dirty="0" smtClean="0"/>
              <a:t>Depending upon type of memory!</a:t>
            </a:r>
          </a:p>
          <a:p>
            <a:pPr lvl="2"/>
            <a:endParaRPr lang="en-US" dirty="0"/>
          </a:p>
          <a:p>
            <a:r>
              <a:rPr lang="en-US" dirty="0" smtClean="0"/>
              <a:t>On-chip</a:t>
            </a:r>
          </a:p>
          <a:p>
            <a:pPr lvl="1"/>
            <a:r>
              <a:rPr lang="en-US" dirty="0" smtClean="0"/>
              <a:t>2–10 cycles to local SRAM</a:t>
            </a:r>
          </a:p>
          <a:p>
            <a:pPr lvl="2"/>
            <a:endParaRPr lang="en-US" dirty="0"/>
          </a:p>
          <a:p>
            <a:r>
              <a:rPr lang="en-US" dirty="0" smtClean="0"/>
              <a:t>Off-chip</a:t>
            </a:r>
          </a:p>
          <a:p>
            <a:pPr lvl="1"/>
            <a:r>
              <a:rPr lang="en-US" dirty="0" smtClean="0"/>
              <a:t>100+ cycles to DRAM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that compute power is wasted without quick access to memory</a:t>
            </a:r>
          </a:p>
          <a:p>
            <a:pPr lvl="1"/>
            <a:endParaRPr lang="en-US" dirty="0"/>
          </a:p>
          <a:p>
            <a:r>
              <a:rPr lang="en-US" dirty="0" smtClean="0"/>
              <a:t>Large on-chip memories impractical</a:t>
            </a:r>
          </a:p>
          <a:p>
            <a:pPr lvl="1"/>
            <a:r>
              <a:rPr lang="en-US" dirty="0" smtClean="0"/>
              <a:t>On-chip DRAMs technologically challenging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Processor-Memory </a:t>
            </a:r>
            <a:r>
              <a:rPr lang="en-US" dirty="0"/>
              <a:t>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The gap </a:t>
            </a:r>
            <a:r>
              <a:rPr lang="en-US" sz="2400" dirty="0">
                <a:ln>
                  <a:solidFill>
                    <a:srgbClr val="DF9F98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widens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between DRAM, disk, and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Processor speeds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Disk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628808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Fig. 6.16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5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159</TotalTime>
  <Words>2751</Words>
  <Application>Microsoft Office PowerPoint</Application>
  <PresentationFormat>On-screen Show (4:3)</PresentationFormat>
  <Paragraphs>729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Arial</vt:lpstr>
      <vt:lpstr>Arial Black</vt:lpstr>
      <vt:lpstr>Arial Narrow</vt:lpstr>
      <vt:lpstr>Calibri</vt:lpstr>
      <vt:lpstr>Courier New</vt:lpstr>
      <vt:lpstr>Garamond</vt:lpstr>
      <vt:lpstr>Helvetica Neue</vt:lpstr>
      <vt:lpstr>Symbol</vt:lpstr>
      <vt:lpstr>Times New Roman</vt:lpstr>
      <vt:lpstr>Wingdings</vt:lpstr>
      <vt:lpstr>Wingdings 2</vt:lpstr>
      <vt:lpstr>Template</vt:lpstr>
      <vt:lpstr>Chart</vt:lpstr>
      <vt:lpstr>The Memory Hierarchy</vt:lpstr>
      <vt:lpstr>Execution Model for Modern  Computers</vt:lpstr>
      <vt:lpstr>Modern Processor Design</vt:lpstr>
      <vt:lpstr>Superscalar Processor</vt:lpstr>
      <vt:lpstr>Pipelined Functional Units</vt:lpstr>
      <vt:lpstr>More to say about this later in course!</vt:lpstr>
      <vt:lpstr>Problem</vt:lpstr>
      <vt:lpstr>Problem (continued)</vt:lpstr>
      <vt:lpstr>The Processor-Memory Gap</vt:lpstr>
      <vt:lpstr>Solution </vt:lpstr>
      <vt:lpstr>Today</vt:lpstr>
      <vt:lpstr>Locality</vt:lpstr>
      <vt:lpstr>Locality Example</vt:lpstr>
      <vt:lpstr>Qualitative Estimates of Locality</vt:lpstr>
      <vt:lpstr>Locality Example</vt:lpstr>
      <vt:lpstr>Locality Example</vt:lpstr>
      <vt:lpstr>Example Matrix Multiplication</vt:lpstr>
      <vt:lpstr>Locality Example</vt:lpstr>
      <vt:lpstr>Memory Hierarchies</vt:lpstr>
      <vt:lpstr>Today</vt:lpstr>
      <vt:lpstr>Definition:– Cache</vt:lpstr>
      <vt:lpstr>Basic Idea</vt:lpstr>
      <vt:lpstr>Caches occur everywhere in computing</vt:lpstr>
      <vt:lpstr>In fact, …</vt:lpstr>
      <vt:lpstr>Example — Virtual Memory</vt:lpstr>
      <vt:lpstr>Properties of all caches</vt:lpstr>
      <vt:lpstr>Caches can be layered</vt:lpstr>
      <vt:lpstr>Caches can be layered</vt:lpstr>
      <vt:lpstr> Memory Hierarchy — layered caches</vt:lpstr>
      <vt:lpstr>Caches and Memory Hierarchies</vt:lpstr>
      <vt:lpstr>Caching is all about performance … </vt:lpstr>
      <vt:lpstr>Cache Performance</vt:lpstr>
      <vt:lpstr>Cache Performance (continued)</vt:lpstr>
      <vt:lpstr>Think about those numbers</vt:lpstr>
      <vt:lpstr>Writing Cache Friendly Code</vt:lpstr>
      <vt:lpstr>Note about hit-miss probabilities</vt:lpstr>
      <vt:lpstr>Questions?</vt:lpstr>
      <vt:lpstr>Caches in Microprocessors</vt:lpstr>
      <vt:lpstr>General Cache Concepts: Hit</vt:lpstr>
      <vt:lpstr>General Cache Concepts: Miss</vt:lpstr>
      <vt:lpstr>Types of Cache Misses</vt:lpstr>
      <vt:lpstr>Examples of Caching in the Hierarchy</vt:lpstr>
      <vt:lpstr>Summary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6, The Memory Hierarchy</dc:title>
  <dc:creator>Hugh C. Lauer</dc:creator>
  <dc:description>Redesign of slides created by Randal E. Bryant and David R. O'Hallaron</dc:description>
  <cp:lastModifiedBy>Hugh C. Lauer</cp:lastModifiedBy>
  <cp:revision>18</cp:revision>
  <cp:lastPrinted>1999-09-20T15:19:18Z</cp:lastPrinted>
  <dcterms:created xsi:type="dcterms:W3CDTF">2017-11-22T19:34:25Z</dcterms:created>
  <dcterms:modified xsi:type="dcterms:W3CDTF">2017-11-26T18:16:43Z</dcterms:modified>
</cp:coreProperties>
</file>