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616" r:id="rId2"/>
    <p:sldId id="617" r:id="rId3"/>
    <p:sldId id="618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8" r:id="rId24"/>
    <p:sldId id="639" r:id="rId25"/>
    <p:sldId id="640" r:id="rId26"/>
    <p:sldId id="641" r:id="rId27"/>
    <p:sldId id="642" r:id="rId28"/>
    <p:sldId id="643" r:id="rId29"/>
    <p:sldId id="644" r:id="rId30"/>
    <p:sldId id="645" r:id="rId31"/>
    <p:sldId id="646" r:id="rId32"/>
    <p:sldId id="647" r:id="rId33"/>
    <p:sldId id="648" r:id="rId34"/>
    <p:sldId id="649" r:id="rId35"/>
    <p:sldId id="650" r:id="rId36"/>
    <p:sldId id="651" r:id="rId37"/>
    <p:sldId id="652" r:id="rId38"/>
    <p:sldId id="653" r:id="rId39"/>
    <p:sldId id="654" r:id="rId40"/>
    <p:sldId id="655" r:id="rId41"/>
    <p:sldId id="656" r:id="rId42"/>
    <p:sldId id="657" r:id="rId43"/>
  </p:sldIdLst>
  <p:sldSz cx="9144000" cy="6858000" type="screen4x3"/>
  <p:notesSz cx="7302500" cy="9586913"/>
  <p:custDataLst>
    <p:tags r:id="rId4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BD"/>
    <a:srgbClr val="F1EF95"/>
    <a:srgbClr val="C0EAB8"/>
    <a:srgbClr val="F2F09C"/>
    <a:srgbClr val="F2F2F2"/>
    <a:srgbClr val="DBDBDB"/>
    <a:srgbClr val="CFEFC9"/>
    <a:srgbClr val="F0C2C2"/>
    <a:srgbClr val="D4D4F4"/>
    <a:srgbClr val="A8A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26" autoAdjust="0"/>
  </p:normalViewPr>
  <p:slideViewPr>
    <p:cSldViewPr snapToObjects="1">
      <p:cViewPr varScale="1">
        <p:scale>
          <a:sx n="101" d="100"/>
          <a:sy n="101" d="100"/>
        </p:scale>
        <p:origin x="288" y="114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970" y="-96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7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3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21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0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5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6E5A805-9F66-4760-842C-BDD207B23B08}" type="slidenum">
              <a:rPr lang="en-US" smtClean="0">
                <a:latin typeface="Arial" charset="0"/>
              </a:rPr>
              <a:pPr eaLnBrk="1" hangingPunct="1"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4472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36D4761-31A5-4D4B-880B-1EEA4E98C024}" type="slidenum">
              <a:rPr lang="en-US" smtClean="0">
                <a:latin typeface="Arial" charset="0"/>
              </a:rPr>
              <a:pPr eaLnBrk="1" hangingPunct="1"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1654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6E5A805-9F66-4760-842C-BDD207B23B08}" type="slidenum">
              <a:rPr lang="en-US" smtClean="0">
                <a:latin typeface="Arial" charset="0"/>
              </a:rPr>
              <a:pPr eaLnBrk="1" hangingPunct="1"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8097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2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79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05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34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6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DDB5883-1992-4C37-9D56-BB1CE5F37621}" type="slidenum">
              <a:rPr lang="en-US" smtClean="0">
                <a:latin typeface="Arial" charset="0"/>
              </a:rPr>
              <a:pPr eaLnBrk="1" hangingPunct="1"/>
              <a:t>20</a:t>
            </a:fld>
            <a:endParaRPr lang="en-US" smtClean="0">
              <a:latin typeface="Arial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935" y="4553784"/>
            <a:ext cx="5352631" cy="431411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5" tIns="46983" rIns="95645" bIns="46983"/>
          <a:lstStyle/>
          <a:p>
            <a:pPr eaLnBrk="1" hangingPunct="1"/>
            <a:endParaRPr lang="en-US" smtClean="0"/>
          </a:p>
        </p:txBody>
      </p:sp>
      <p:sp>
        <p:nvSpPr>
          <p:cNvPr id="962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209769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3376528-A0CF-457B-8697-977E720519A7}" type="slidenum">
              <a:rPr lang="en-US" smtClean="0">
                <a:latin typeface="Arial" charset="0"/>
              </a:rPr>
              <a:pPr eaLnBrk="1" hangingPunct="1"/>
              <a:t>21</a:t>
            </a:fld>
            <a:endParaRPr lang="en-US" smtClean="0">
              <a:latin typeface="Arial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5588" y="923925"/>
            <a:ext cx="4252912" cy="3190875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1566"/>
            <a:ext cx="5356435" cy="43163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50841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1C505F-A996-4A9F-8B6B-2B25BB13F8F9}" type="slidenum">
              <a:rPr lang="en-US" smtClean="0">
                <a:latin typeface="Arial" charset="0"/>
              </a:rPr>
              <a:pPr eaLnBrk="1" hangingPunct="1"/>
              <a:t>22</a:t>
            </a:fld>
            <a:endParaRPr lang="en-US" smtClean="0">
              <a:latin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0523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1C505F-A996-4A9F-8B6B-2B25BB13F8F9}" type="slidenum">
              <a:rPr lang="en-US" smtClean="0">
                <a:latin typeface="Arial" charset="0"/>
              </a:rPr>
              <a:pPr eaLnBrk="1" hangingPunct="1"/>
              <a:t>23</a:t>
            </a:fld>
            <a:endParaRPr lang="en-US" smtClean="0">
              <a:latin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90824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07F457D-9D97-4546-A096-1549124CDD14}" type="slidenum">
              <a:rPr lang="en-US" smtClean="0">
                <a:latin typeface="Arial" charset="0"/>
              </a:rPr>
              <a:pPr eaLnBrk="1" hangingPunct="1"/>
              <a:t>24</a:t>
            </a:fld>
            <a:endParaRPr lang="en-US" smtClean="0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5404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94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441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3787E14-ABBD-4836-8709-01F885CE8CCB}" type="slidenum">
              <a:rPr lang="en-US" smtClean="0">
                <a:latin typeface="Arial" charset="0"/>
              </a:rPr>
              <a:pPr eaLnBrk="1" hangingPunct="1"/>
              <a:t>27</a:t>
            </a:fld>
            <a:endParaRPr lang="en-US" smtClean="0">
              <a:latin typeface="Arial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0019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62252DE-1742-4ADB-94DD-459ECB521579}" type="slidenum">
              <a:rPr lang="en-US" smtClean="0">
                <a:latin typeface="Arial" charset="0"/>
              </a:rPr>
              <a:pPr eaLnBrk="1" hangingPunct="1"/>
              <a:t>28</a:t>
            </a:fld>
            <a:endParaRPr lang="en-US" smtClean="0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31109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2B4B8D8-D6C1-46B5-B4D0-1CE927A5A00F}" type="slidenum">
              <a:rPr lang="en-US" smtClean="0">
                <a:latin typeface="Arial" charset="0"/>
              </a:rPr>
              <a:pPr eaLnBrk="1" hangingPunct="1"/>
              <a:t>29</a:t>
            </a:fld>
            <a:endParaRPr lang="en-US" smtClean="0">
              <a:latin typeface="Arial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5588" y="923925"/>
            <a:ext cx="4252912" cy="3190875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1566"/>
            <a:ext cx="5356435" cy="43163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3979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73CCE23-DA7B-4224-9A56-F580B51932D6}" type="slidenum">
              <a:rPr lang="en-US" smtClean="0">
                <a:latin typeface="Arial" charset="0"/>
              </a:rPr>
              <a:pPr eaLnBrk="1" hangingPunct="1"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47660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2B4B8D8-D6C1-46B5-B4D0-1CE927A5A00F}" type="slidenum">
              <a:rPr lang="en-US" smtClean="0">
                <a:latin typeface="Arial" charset="0"/>
              </a:rPr>
              <a:pPr eaLnBrk="1" hangingPunct="1"/>
              <a:t>30</a:t>
            </a:fld>
            <a:endParaRPr lang="en-US" smtClean="0">
              <a:latin typeface="Arial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5588" y="923925"/>
            <a:ext cx="4252912" cy="3190875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1566"/>
            <a:ext cx="5356435" cy="43163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24359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2B4B8D8-D6C1-46B5-B4D0-1CE927A5A00F}" type="slidenum">
              <a:rPr lang="en-US" smtClean="0">
                <a:latin typeface="Arial" charset="0"/>
              </a:rPr>
              <a:pPr eaLnBrk="1" hangingPunct="1"/>
              <a:t>31</a:t>
            </a:fld>
            <a:endParaRPr lang="en-US" smtClean="0">
              <a:latin typeface="Arial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5588" y="923925"/>
            <a:ext cx="4252912" cy="3190875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1566"/>
            <a:ext cx="5356435" cy="43163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43349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45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BCF91FA-7BF9-4067-8058-F8403DB7FF0A}" type="slidenum">
              <a:rPr lang="en-US" smtClean="0">
                <a:latin typeface="Arial" charset="0"/>
              </a:rPr>
              <a:pPr eaLnBrk="1" hangingPunct="1"/>
              <a:t>33</a:t>
            </a:fld>
            <a:endParaRPr lang="en-US" smtClean="0">
              <a:latin typeface="Arial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772812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0608E0C-C9CB-4812-B4FB-B03160267FF5}" type="slidenum">
              <a:rPr lang="en-US" smtClean="0">
                <a:latin typeface="Arial" charset="0"/>
              </a:rPr>
              <a:pPr eaLnBrk="1" hangingPunct="1"/>
              <a:t>34</a:t>
            </a:fld>
            <a:endParaRPr lang="en-US" smtClean="0">
              <a:latin typeface="Arial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36245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90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92313C-9FB5-40BF-B138-769D2777F9B2}" type="slidenum">
              <a:rPr lang="en-US" smtClean="0">
                <a:latin typeface="Arial" charset="0"/>
              </a:rPr>
              <a:pPr eaLnBrk="1" hangingPunct="1"/>
              <a:t>36</a:t>
            </a:fld>
            <a:endParaRPr lang="en-US" smtClean="0">
              <a:latin typeface="Arial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5588" y="923925"/>
            <a:ext cx="4252912" cy="3190875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1566"/>
            <a:ext cx="5356435" cy="43163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35705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580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92313C-9FB5-40BF-B138-769D2777F9B2}" type="slidenum">
              <a:rPr lang="en-US" smtClean="0">
                <a:latin typeface="Arial" charset="0"/>
              </a:rPr>
              <a:pPr eaLnBrk="1" hangingPunct="1"/>
              <a:t>38</a:t>
            </a:fld>
            <a:endParaRPr lang="en-US" smtClean="0">
              <a:latin typeface="Arial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5588" y="923925"/>
            <a:ext cx="4252912" cy="3190875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1566"/>
            <a:ext cx="5356435" cy="43163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52617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92313C-9FB5-40BF-B138-769D2777F9B2}" type="slidenum">
              <a:rPr lang="en-US" smtClean="0">
                <a:latin typeface="Arial" charset="0"/>
              </a:rPr>
              <a:pPr eaLnBrk="1" hangingPunct="1"/>
              <a:t>39</a:t>
            </a:fld>
            <a:endParaRPr lang="en-US" smtClean="0">
              <a:latin typeface="Arial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5588" y="923925"/>
            <a:ext cx="4252912" cy="3190875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1566"/>
            <a:ext cx="5356435" cy="43163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239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49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92313C-9FB5-40BF-B138-769D2777F9B2}" type="slidenum">
              <a:rPr lang="en-US" smtClean="0">
                <a:latin typeface="Arial" charset="0"/>
              </a:rPr>
              <a:pPr eaLnBrk="1" hangingPunct="1"/>
              <a:t>40</a:t>
            </a:fld>
            <a:endParaRPr lang="en-US" smtClean="0">
              <a:latin typeface="Arial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5588" y="923925"/>
            <a:ext cx="4252912" cy="3190875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1566"/>
            <a:ext cx="5356435" cy="43163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03267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494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49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02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63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23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58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7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 defTabSz="457200"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 defTabSz="457200">
              <a:defRPr>
                <a:latin typeface="Calibri" pitchFamily="34" charset="0"/>
              </a:defRPr>
            </a:lvl4pPr>
            <a:lvl5pPr defTabSz="457200"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8448"/>
            <a:ext cx="4247958" cy="1134670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none" lIns="25400" tIns="25400" rIns="25400" bIns="25400">
            <a:sp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/*Click to edit Master text styles</a:t>
            </a:r>
            <a:br>
              <a:rPr lang="en-US" dirty="0" smtClean="0"/>
            </a:br>
            <a:r>
              <a:rPr lang="en-US" dirty="0" smtClean="0"/>
              <a:t>	comments are in red */</a:t>
            </a:r>
          </a:p>
          <a:p>
            <a:pPr lvl="0"/>
            <a:r>
              <a:rPr lang="en-US" dirty="0" smtClean="0"/>
              <a:t>Code is in black</a:t>
            </a:r>
          </a:p>
          <a:p>
            <a:pPr lvl="0"/>
            <a:r>
              <a:rPr lang="en-US" dirty="0" smtClean="0"/>
              <a:t>/*Resizes to fit code*/</a:t>
            </a:r>
          </a:p>
        </p:txBody>
      </p:sp>
    </p:spTree>
    <p:extLst>
      <p:ext uri="{BB962C8B-B14F-4D97-AF65-F5344CB8AC3E}">
        <p14:creationId xmlns:p14="http://schemas.microsoft.com/office/powerpoint/2010/main" val="131149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Code and alternative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8800"/>
            <a:ext cx="3886200" cy="2862072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24000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1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1845425"/>
            <a:ext cx="3886200" cy="2862072"/>
          </a:xfrm>
          <a:solidFill>
            <a:srgbClr val="C0EAB8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800600" y="1540625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7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7" r:id="rId4"/>
    <p:sldLayoutId id="2147483656" r:id="rId5"/>
    <p:sldLayoutId id="2147483655" r:id="rId6"/>
    <p:sldLayoutId id="2147483662" r:id="rId7"/>
    <p:sldLayoutId id="2147483663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iming>
    <p:tnLst>
      <p:par>
        <p:cTn id="1" dur="indefinite" restart="never" nodeType="tmRoot"/>
      </p:par>
    </p:tnLst>
  </p:timing>
  <p:hf hdr="0"/>
  <p:txStyles>
    <p:titleStyle>
      <a:lvl1pPr marL="119063" indent="-119063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defTabSz="457200" rtl="0" eaLnBrk="1" fontAlgn="base" hangingPunct="1">
        <a:spcBef>
          <a:spcPts val="45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defTabSz="457200" rtl="0" eaLnBrk="1" fontAlgn="base" hangingPunct="1">
        <a:spcBef>
          <a:spcPts val="4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defTabSz="457200" rtl="0" eaLnBrk="1" fontAlgn="base" hangingPunct="1">
        <a:spcBef>
          <a:spcPts val="350"/>
        </a:spcBef>
        <a:spcAft>
          <a:spcPct val="0"/>
        </a:spcAft>
        <a:buChar char="»"/>
        <a:defRPr sz="18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jpe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dirty="0"/>
              <a:t>Intro to Architecture of Computers – </a:t>
            </a:r>
            <a:r>
              <a:rPr lang="en-US" dirty="0" smtClean="0"/>
              <a:t>III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Pipelining</a:t>
            </a: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Hugh C. Lauer</a:t>
            </a:r>
          </a:p>
          <a:p>
            <a:r>
              <a:rPr lang="en-US" dirty="0" smtClean="0"/>
              <a:t>Department of Computer Science</a:t>
            </a:r>
          </a:p>
          <a:p>
            <a:endParaRPr lang="en-US" dirty="0" smtClean="0"/>
          </a:p>
          <a:p>
            <a:r>
              <a:rPr lang="en-US" sz="1800" dirty="0"/>
              <a:t>(Slides shamelessly adapted from Bryant &amp; O’Hallaron, with additional materials from Patterson &amp; Hennessey, “Computer Organization &amp; Design,” revised 4</a:t>
            </a:r>
            <a:r>
              <a:rPr lang="en-US" sz="1800" baseline="30000" dirty="0"/>
              <a:t>th</a:t>
            </a:r>
            <a:r>
              <a:rPr lang="en-US" sz="1800" dirty="0"/>
              <a:t> ed. and from </a:t>
            </a:r>
            <a:r>
              <a:rPr lang="en-US" sz="1800" dirty="0" smtClean="0"/>
              <a:t>Hennessey &amp; Patterson, “Computer Architecture: A Quantitative Approach,” 4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ed.)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92568" y="6615856"/>
            <a:ext cx="1958870" cy="153888"/>
          </a:xfrm>
        </p:spPr>
        <p:txBody>
          <a:bodyPr/>
          <a:lstStyle/>
          <a:p>
            <a:pPr>
              <a:defRPr/>
            </a:pPr>
            <a:r>
              <a:rPr lang="en-US" dirty="0"/>
              <a:t>Computer Architecture </a:t>
            </a:r>
            <a:r>
              <a:rPr lang="en-US" dirty="0" smtClean="0"/>
              <a:t>III — Pipelining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64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7762" y="445070"/>
            <a:ext cx="8100438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Execution model for modern  computers</a:t>
            </a:r>
            <a:br>
              <a:rPr lang="en-US" dirty="0" smtClean="0"/>
            </a:br>
            <a:r>
              <a:rPr lang="en-US" sz="3100" dirty="0" smtClean="0"/>
              <a:t>(flipped vertically)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288963" y="4653952"/>
            <a:ext cx="4577663" cy="764312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 anchorCtr="1">
            <a:no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Read Register(s)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288963" y="3581400"/>
            <a:ext cx="4577663" cy="764312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 anchorCtr="1">
            <a:no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Perform ONE integer operation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288963" y="2515164"/>
            <a:ext cx="4577663" cy="764312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 anchorCtr="1">
            <a:no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Access Memory (optional)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288963" y="1425360"/>
            <a:ext cx="4577663" cy="764312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 anchorCtr="1">
            <a:no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Write to Register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 flipV="1">
            <a:off x="4465294" y="2212112"/>
            <a:ext cx="228600" cy="302488"/>
          </a:xfrm>
          <a:prstGeom prst="downArrow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 bwMode="auto">
          <a:xfrm flipV="1">
            <a:off x="4465294" y="3289593"/>
            <a:ext cx="228600" cy="302488"/>
          </a:xfrm>
          <a:prstGeom prst="downArrow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 bwMode="auto">
          <a:xfrm flipV="1">
            <a:off x="4465294" y="4343400"/>
            <a:ext cx="228600" cy="302488"/>
          </a:xfrm>
          <a:prstGeom prst="downArrow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 bwMode="auto">
          <a:xfrm flipV="1">
            <a:off x="4465294" y="5410200"/>
            <a:ext cx="228600" cy="302488"/>
          </a:xfrm>
          <a:prstGeom prst="downArrow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" name="Bent-Up Arrow 20"/>
          <p:cNvSpPr/>
          <p:nvPr/>
        </p:nvSpPr>
        <p:spPr bwMode="auto">
          <a:xfrm rot="5400000" flipV="1">
            <a:off x="4970628" y="3663391"/>
            <a:ext cx="4460544" cy="533400"/>
          </a:xfrm>
          <a:prstGeom prst="bentUpArrow">
            <a:avLst>
              <a:gd name="adj1" fmla="val 25000"/>
              <a:gd name="adj2" fmla="val 23884"/>
              <a:gd name="adj3" fmla="val 25000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0" name="Bent-Up Arrow 19"/>
          <p:cNvSpPr/>
          <p:nvPr/>
        </p:nvSpPr>
        <p:spPr bwMode="auto">
          <a:xfrm flipV="1">
            <a:off x="6873188" y="1678712"/>
            <a:ext cx="663468" cy="533400"/>
          </a:xfrm>
          <a:prstGeom prst="bentUpArrow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288963" y="5622985"/>
            <a:ext cx="4577663" cy="764312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5400" tIns="12700" rIns="25400" bIns="12700" anchor="ctr" anchorCtr="1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Fetch one instruction from memory</a:t>
            </a:r>
          </a:p>
          <a:p>
            <a:pPr algn="ctr"/>
            <a:r>
              <a:rPr lang="en-US" dirty="0">
                <a:latin typeface="Calibri" pitchFamily="34" charset="0"/>
              </a:rPr>
              <a:t>Increment 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219600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ChangeArrowheads="1"/>
          </p:cNvSpPr>
          <p:nvPr/>
        </p:nvSpPr>
        <p:spPr bwMode="auto">
          <a:xfrm>
            <a:off x="7249068" y="6289923"/>
            <a:ext cx="92537" cy="461804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9" tIns="45789" rIns="45789" bIns="45789" anchor="ctr">
            <a:spAutoFit/>
          </a:bodyPr>
          <a:lstStyle/>
          <a:p>
            <a:endParaRPr lang="en-US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title"/>
          </p:nvPr>
        </p:nvSpPr>
        <p:spPr>
          <a:xfrm>
            <a:off x="405377" y="248110"/>
            <a:ext cx="5622796" cy="780909"/>
          </a:xfrm>
        </p:spPr>
        <p:txBody>
          <a:bodyPr/>
          <a:lstStyle/>
          <a:p>
            <a:r>
              <a:rPr lang="en-US" dirty="0" smtClean="0"/>
              <a:t>Sequential stages</a:t>
            </a:r>
            <a:endParaRPr lang="en-US" dirty="0"/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917" y="1221462"/>
            <a:ext cx="4668972" cy="5223022"/>
          </a:xfrm>
        </p:spPr>
        <p:txBody>
          <a:bodyPr/>
          <a:lstStyle/>
          <a:p>
            <a:r>
              <a:rPr lang="en-US" sz="2000" dirty="0"/>
              <a:t>Fetch</a:t>
            </a:r>
          </a:p>
          <a:p>
            <a:pPr lvl="1"/>
            <a:r>
              <a:rPr lang="en-US" sz="1800" dirty="0"/>
              <a:t>Read instruction from instruction </a:t>
            </a:r>
            <a:r>
              <a:rPr lang="en-US" sz="1800" dirty="0" smtClean="0"/>
              <a:t>memory</a:t>
            </a:r>
          </a:p>
          <a:p>
            <a:pPr lvl="1"/>
            <a:r>
              <a:rPr lang="en-US" sz="1800" dirty="0" smtClean="0"/>
              <a:t>Increment program counter (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%rip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sz="2000" dirty="0"/>
              <a:t>Decode</a:t>
            </a:r>
          </a:p>
          <a:p>
            <a:pPr lvl="1"/>
            <a:r>
              <a:rPr lang="en-US" sz="1800" dirty="0"/>
              <a:t>Read </a:t>
            </a:r>
            <a:r>
              <a:rPr lang="en-US" sz="1800" dirty="0" smtClean="0"/>
              <a:t>registers named in instruction</a:t>
            </a:r>
            <a:endParaRPr lang="en-US" sz="1800" dirty="0"/>
          </a:p>
          <a:p>
            <a:r>
              <a:rPr lang="en-US" sz="2000" dirty="0"/>
              <a:t>Execute</a:t>
            </a:r>
          </a:p>
          <a:p>
            <a:pPr lvl="1"/>
            <a:r>
              <a:rPr lang="en-US" sz="1800" dirty="0"/>
              <a:t>Compute value or address</a:t>
            </a:r>
          </a:p>
          <a:p>
            <a:r>
              <a:rPr lang="en-US" sz="2000" dirty="0"/>
              <a:t>Memory</a:t>
            </a:r>
          </a:p>
          <a:p>
            <a:pPr lvl="1"/>
            <a:r>
              <a:rPr lang="en-US" sz="1800" dirty="0"/>
              <a:t>Read or write data</a:t>
            </a:r>
          </a:p>
          <a:p>
            <a:r>
              <a:rPr lang="en-US" sz="2000" dirty="0"/>
              <a:t>Write Back</a:t>
            </a:r>
          </a:p>
          <a:p>
            <a:pPr lvl="1"/>
            <a:r>
              <a:rPr lang="en-US" sz="1800" dirty="0"/>
              <a:t>Write program registers</a:t>
            </a:r>
          </a:p>
          <a:p>
            <a:r>
              <a:rPr lang="en-US" sz="2000" dirty="0"/>
              <a:t>PC</a:t>
            </a:r>
          </a:p>
          <a:p>
            <a:pPr lvl="1"/>
            <a:r>
              <a:rPr lang="en-US" sz="1800" dirty="0"/>
              <a:t>Update program </a:t>
            </a:r>
            <a:r>
              <a:rPr lang="en-US" sz="1800" dirty="0" smtClean="0"/>
              <a:t>counter (incremented or jump/call/ret target)</a:t>
            </a:r>
            <a:endParaRPr lang="en-US" sz="1800" dirty="0"/>
          </a:p>
        </p:txBody>
      </p:sp>
      <p:sp>
        <p:nvSpPr>
          <p:cNvPr id="330757" name="Freeform 5"/>
          <p:cNvSpPr>
            <a:spLocks/>
          </p:cNvSpPr>
          <p:nvPr/>
        </p:nvSpPr>
        <p:spPr bwMode="auto">
          <a:xfrm>
            <a:off x="6099710" y="5724013"/>
            <a:ext cx="254353" cy="170177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758" name="Freeform 6"/>
          <p:cNvSpPr>
            <a:spLocks/>
          </p:cNvSpPr>
          <p:nvPr/>
        </p:nvSpPr>
        <p:spPr bwMode="auto">
          <a:xfrm>
            <a:off x="6991536" y="5724013"/>
            <a:ext cx="255943" cy="170177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0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0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759" name="Rectangle 7"/>
          <p:cNvSpPr>
            <a:spLocks noChangeArrowheads="1"/>
          </p:cNvSpPr>
          <p:nvPr/>
        </p:nvSpPr>
        <p:spPr bwMode="auto">
          <a:xfrm>
            <a:off x="6141042" y="322861"/>
            <a:ext cx="171688" cy="506238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760" name="Rectangle 8"/>
          <p:cNvSpPr>
            <a:spLocks noChangeArrowheads="1"/>
          </p:cNvSpPr>
          <p:nvPr/>
        </p:nvSpPr>
        <p:spPr bwMode="auto">
          <a:xfrm>
            <a:off x="5991610" y="5455227"/>
            <a:ext cx="38792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330761" name="Rectangle 9"/>
          <p:cNvSpPr>
            <a:spLocks noChangeArrowheads="1"/>
          </p:cNvSpPr>
          <p:nvPr/>
        </p:nvSpPr>
        <p:spPr bwMode="auto">
          <a:xfrm>
            <a:off x="6040891" y="5574512"/>
            <a:ext cx="30296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30762" name="Rectangle 10"/>
          <p:cNvSpPr>
            <a:spLocks noChangeArrowheads="1"/>
          </p:cNvSpPr>
          <p:nvPr/>
        </p:nvSpPr>
        <p:spPr bwMode="auto">
          <a:xfrm>
            <a:off x="5643463" y="5396382"/>
            <a:ext cx="1152539" cy="34512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763" name="Rectangle 11"/>
          <p:cNvSpPr>
            <a:spLocks noChangeArrowheads="1"/>
          </p:cNvSpPr>
          <p:nvPr/>
        </p:nvSpPr>
        <p:spPr bwMode="auto">
          <a:xfrm>
            <a:off x="5630746" y="5383658"/>
            <a:ext cx="1149359" cy="34194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764" name="Rectangle 12"/>
          <p:cNvSpPr>
            <a:spLocks noChangeArrowheads="1"/>
          </p:cNvSpPr>
          <p:nvPr/>
        </p:nvSpPr>
        <p:spPr bwMode="auto">
          <a:xfrm>
            <a:off x="5977302" y="5440914"/>
            <a:ext cx="38792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330765" name="Rectangle 13"/>
          <p:cNvSpPr>
            <a:spLocks noChangeArrowheads="1"/>
          </p:cNvSpPr>
          <p:nvPr/>
        </p:nvSpPr>
        <p:spPr bwMode="auto">
          <a:xfrm>
            <a:off x="6026583" y="5560197"/>
            <a:ext cx="30296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30766" name="Rectangle 14"/>
          <p:cNvSpPr>
            <a:spLocks noChangeArrowheads="1"/>
          </p:cNvSpPr>
          <p:nvPr/>
        </p:nvSpPr>
        <p:spPr bwMode="auto">
          <a:xfrm>
            <a:off x="7064662" y="5455227"/>
            <a:ext cx="11702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330767" name="Rectangle 15"/>
          <p:cNvSpPr>
            <a:spLocks noChangeArrowheads="1"/>
          </p:cNvSpPr>
          <p:nvPr/>
        </p:nvSpPr>
        <p:spPr bwMode="auto">
          <a:xfrm>
            <a:off x="6915230" y="5574512"/>
            <a:ext cx="36869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330768" name="Rectangle 16"/>
          <p:cNvSpPr>
            <a:spLocks noChangeArrowheads="1"/>
          </p:cNvSpPr>
          <p:nvPr/>
        </p:nvSpPr>
        <p:spPr bwMode="auto">
          <a:xfrm>
            <a:off x="6875488" y="5396382"/>
            <a:ext cx="516655" cy="34512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769" name="Rectangle 17"/>
          <p:cNvSpPr>
            <a:spLocks noChangeArrowheads="1"/>
          </p:cNvSpPr>
          <p:nvPr/>
        </p:nvSpPr>
        <p:spPr bwMode="auto">
          <a:xfrm>
            <a:off x="6864359" y="5383658"/>
            <a:ext cx="511886" cy="34194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770" name="Rectangle 18"/>
          <p:cNvSpPr>
            <a:spLocks noChangeArrowheads="1"/>
          </p:cNvSpPr>
          <p:nvPr/>
        </p:nvSpPr>
        <p:spPr bwMode="auto">
          <a:xfrm>
            <a:off x="7050355" y="5440914"/>
            <a:ext cx="11702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330771" name="Rectangle 19"/>
          <p:cNvSpPr>
            <a:spLocks noChangeArrowheads="1"/>
          </p:cNvSpPr>
          <p:nvPr/>
        </p:nvSpPr>
        <p:spPr bwMode="auto">
          <a:xfrm>
            <a:off x="6900923" y="5560197"/>
            <a:ext cx="36869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330772" name="Rectangle 20"/>
          <p:cNvSpPr>
            <a:spLocks noChangeArrowheads="1"/>
          </p:cNvSpPr>
          <p:nvPr/>
        </p:nvSpPr>
        <p:spPr bwMode="auto">
          <a:xfrm>
            <a:off x="6743541" y="2899383"/>
            <a:ext cx="12182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330773" name="Rectangle 21"/>
          <p:cNvSpPr>
            <a:spLocks noChangeArrowheads="1"/>
          </p:cNvSpPr>
          <p:nvPr/>
        </p:nvSpPr>
        <p:spPr bwMode="auto">
          <a:xfrm>
            <a:off x="6664056" y="2843716"/>
            <a:ext cx="302045" cy="21789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774" name="Rectangle 22"/>
          <p:cNvSpPr>
            <a:spLocks noChangeArrowheads="1"/>
          </p:cNvSpPr>
          <p:nvPr/>
        </p:nvSpPr>
        <p:spPr bwMode="auto">
          <a:xfrm>
            <a:off x="6651338" y="2832584"/>
            <a:ext cx="298865" cy="213120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775" name="Rectangle 23"/>
          <p:cNvSpPr>
            <a:spLocks noChangeArrowheads="1"/>
          </p:cNvSpPr>
          <p:nvPr/>
        </p:nvSpPr>
        <p:spPr bwMode="auto">
          <a:xfrm>
            <a:off x="6729235" y="2885068"/>
            <a:ext cx="12182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330776" name="Rectangle 24"/>
          <p:cNvSpPr>
            <a:spLocks noChangeArrowheads="1"/>
          </p:cNvSpPr>
          <p:nvPr/>
        </p:nvSpPr>
        <p:spPr bwMode="auto">
          <a:xfrm>
            <a:off x="7271324" y="2963001"/>
            <a:ext cx="16350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grpSp>
        <p:nvGrpSpPr>
          <p:cNvPr id="330777" name="Group 25"/>
          <p:cNvGrpSpPr>
            <a:grpSpLocks/>
          </p:cNvGrpSpPr>
          <p:nvPr/>
        </p:nvGrpSpPr>
        <p:grpSpPr bwMode="auto">
          <a:xfrm>
            <a:off x="6991536" y="2875525"/>
            <a:ext cx="737624" cy="268786"/>
            <a:chOff x="4398" y="1808"/>
            <a:chExt cx="464" cy="169"/>
          </a:xfrm>
        </p:grpSpPr>
        <p:sp>
          <p:nvSpPr>
            <p:cNvPr id="330778" name="Freeform 26"/>
            <p:cNvSpPr>
              <a:spLocks/>
            </p:cNvSpPr>
            <p:nvPr/>
          </p:nvSpPr>
          <p:spPr bwMode="auto">
            <a:xfrm>
              <a:off x="4407" y="1817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8" y="0"/>
                </a:cxn>
                <a:cxn ang="0">
                  <a:pos x="683" y="0"/>
                </a:cxn>
                <a:cxn ang="0">
                  <a:pos x="910" y="321"/>
                </a:cxn>
                <a:cxn ang="0">
                  <a:pos x="0" y="321"/>
                </a:cxn>
              </a:cxnLst>
              <a:rect l="0" t="0" r="r" b="b"/>
              <a:pathLst>
                <a:path w="910" h="321">
                  <a:moveTo>
                    <a:pt x="0" y="321"/>
                  </a:moveTo>
                  <a:lnTo>
                    <a:pt x="228" y="0"/>
                  </a:lnTo>
                  <a:lnTo>
                    <a:pt x="683" y="0"/>
                  </a:lnTo>
                  <a:lnTo>
                    <a:pt x="910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779" name="Freeform 27"/>
            <p:cNvSpPr>
              <a:spLocks/>
            </p:cNvSpPr>
            <p:nvPr/>
          </p:nvSpPr>
          <p:spPr bwMode="auto">
            <a:xfrm>
              <a:off x="4398" y="1808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7" y="0"/>
                </a:cxn>
                <a:cxn ang="0">
                  <a:pos x="682" y="0"/>
                </a:cxn>
                <a:cxn ang="0">
                  <a:pos x="909" y="321"/>
                </a:cxn>
                <a:cxn ang="0">
                  <a:pos x="0" y="321"/>
                </a:cxn>
              </a:cxnLst>
              <a:rect l="0" t="0" r="r" b="b"/>
              <a:pathLst>
                <a:path w="909" h="321">
                  <a:moveTo>
                    <a:pt x="0" y="321"/>
                  </a:moveTo>
                  <a:lnTo>
                    <a:pt x="227" y="0"/>
                  </a:lnTo>
                  <a:lnTo>
                    <a:pt x="682" y="0"/>
                  </a:lnTo>
                  <a:lnTo>
                    <a:pt x="909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CC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780" name="Rectangle 28"/>
          <p:cNvSpPr>
            <a:spLocks noChangeArrowheads="1"/>
          </p:cNvSpPr>
          <p:nvPr/>
        </p:nvSpPr>
        <p:spPr bwMode="auto">
          <a:xfrm>
            <a:off x="7257018" y="2948686"/>
            <a:ext cx="16350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sp>
        <p:nvSpPr>
          <p:cNvPr id="330781" name="Rectangle 29"/>
          <p:cNvSpPr>
            <a:spLocks noChangeArrowheads="1"/>
          </p:cNvSpPr>
          <p:nvPr/>
        </p:nvSpPr>
        <p:spPr bwMode="auto">
          <a:xfrm>
            <a:off x="6943844" y="1522057"/>
            <a:ext cx="1779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330782" name="Rectangle 30"/>
          <p:cNvSpPr>
            <a:spLocks noChangeArrowheads="1"/>
          </p:cNvSpPr>
          <p:nvPr/>
        </p:nvSpPr>
        <p:spPr bwMode="auto">
          <a:xfrm>
            <a:off x="6869128" y="1639750"/>
            <a:ext cx="30296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30783" name="Rectangle 31"/>
          <p:cNvSpPr>
            <a:spLocks noChangeArrowheads="1"/>
          </p:cNvSpPr>
          <p:nvPr/>
        </p:nvSpPr>
        <p:spPr bwMode="auto">
          <a:xfrm>
            <a:off x="6748311" y="1440943"/>
            <a:ext cx="600910" cy="38806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784" name="Rectangle 32"/>
          <p:cNvSpPr>
            <a:spLocks noChangeArrowheads="1"/>
          </p:cNvSpPr>
          <p:nvPr/>
        </p:nvSpPr>
        <p:spPr bwMode="auto">
          <a:xfrm>
            <a:off x="6737183" y="1428220"/>
            <a:ext cx="596141" cy="384888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785" name="Rectangle 33"/>
          <p:cNvSpPr>
            <a:spLocks noChangeArrowheads="1"/>
          </p:cNvSpPr>
          <p:nvPr/>
        </p:nvSpPr>
        <p:spPr bwMode="auto">
          <a:xfrm>
            <a:off x="6929537" y="1507742"/>
            <a:ext cx="1779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330786" name="Rectangle 34"/>
          <p:cNvSpPr>
            <a:spLocks noChangeArrowheads="1"/>
          </p:cNvSpPr>
          <p:nvPr/>
        </p:nvSpPr>
        <p:spPr bwMode="auto">
          <a:xfrm>
            <a:off x="6856411" y="1625435"/>
            <a:ext cx="302968" cy="123111"/>
          </a:xfrm>
          <a:prstGeom prst="rect">
            <a:avLst/>
          </a:prstGeom>
          <a:solidFill>
            <a:srgbClr val="ADADEB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 dirty="0">
                <a:solidFill>
                  <a:srgbClr val="000000"/>
                </a:solidFill>
              </a:rPr>
              <a:t>memory</a:t>
            </a:r>
            <a:endParaRPr lang="en-US" dirty="0"/>
          </a:p>
        </p:txBody>
      </p:sp>
      <p:grpSp>
        <p:nvGrpSpPr>
          <p:cNvPr id="330787" name="Group 35"/>
          <p:cNvGrpSpPr>
            <a:grpSpLocks/>
          </p:cNvGrpSpPr>
          <p:nvPr/>
        </p:nvGrpSpPr>
        <p:grpSpPr bwMode="auto">
          <a:xfrm>
            <a:off x="6950203" y="2889840"/>
            <a:ext cx="197124" cy="55665"/>
            <a:chOff x="4372" y="1817"/>
            <a:chExt cx="124" cy="35"/>
          </a:xfrm>
        </p:grpSpPr>
        <p:sp>
          <p:nvSpPr>
            <p:cNvPr id="330788" name="Line 36"/>
            <p:cNvSpPr>
              <a:spLocks noChangeShapeType="1"/>
            </p:cNvSpPr>
            <p:nvPr/>
          </p:nvSpPr>
          <p:spPr bwMode="auto">
            <a:xfrm flipH="1">
              <a:off x="4405" y="1834"/>
              <a:ext cx="9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789" name="Freeform 37"/>
            <p:cNvSpPr>
              <a:spLocks/>
            </p:cNvSpPr>
            <p:nvPr/>
          </p:nvSpPr>
          <p:spPr bwMode="auto">
            <a:xfrm>
              <a:off x="4372" y="1817"/>
              <a:ext cx="35" cy="3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0" y="35"/>
                </a:cxn>
                <a:cxn ang="0">
                  <a:pos x="70" y="70"/>
                </a:cxn>
                <a:cxn ang="0">
                  <a:pos x="70" y="0"/>
                </a:cxn>
              </a:cxnLst>
              <a:rect l="0" t="0" r="r" b="b"/>
              <a:pathLst>
                <a:path w="70" h="70">
                  <a:moveTo>
                    <a:pt x="70" y="0"/>
                  </a:moveTo>
                  <a:lnTo>
                    <a:pt x="0" y="35"/>
                  </a:lnTo>
                  <a:lnTo>
                    <a:pt x="70" y="7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790" name="Rectangle 38"/>
          <p:cNvSpPr>
            <a:spLocks noChangeArrowheads="1"/>
          </p:cNvSpPr>
          <p:nvPr/>
        </p:nvSpPr>
        <p:spPr bwMode="auto">
          <a:xfrm>
            <a:off x="5036195" y="5512484"/>
            <a:ext cx="405376" cy="187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791" name="Rectangle 39"/>
          <p:cNvSpPr>
            <a:spLocks noChangeArrowheads="1"/>
          </p:cNvSpPr>
          <p:nvPr/>
        </p:nvSpPr>
        <p:spPr bwMode="auto">
          <a:xfrm>
            <a:off x="4959889" y="5572921"/>
            <a:ext cx="4577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+mn-lt"/>
              </a:rPr>
              <a:t>Fetch</a:t>
            </a:r>
            <a:endParaRPr lang="en-US" sz="1600" dirty="0">
              <a:latin typeface="+mn-lt"/>
            </a:endParaRPr>
          </a:p>
        </p:txBody>
      </p:sp>
      <p:sp>
        <p:nvSpPr>
          <p:cNvPr id="330792" name="Rectangle 40"/>
          <p:cNvSpPr>
            <a:spLocks noChangeArrowheads="1"/>
          </p:cNvSpPr>
          <p:nvPr/>
        </p:nvSpPr>
        <p:spPr bwMode="auto">
          <a:xfrm>
            <a:off x="5036195" y="4364182"/>
            <a:ext cx="511886" cy="187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793" name="Rectangle 41"/>
          <p:cNvSpPr>
            <a:spLocks noChangeArrowheads="1"/>
          </p:cNvSpPr>
          <p:nvPr/>
        </p:nvSpPr>
        <p:spPr bwMode="auto">
          <a:xfrm>
            <a:off x="4959889" y="4351459"/>
            <a:ext cx="6417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+mn-lt"/>
              </a:rPr>
              <a:t>Decode</a:t>
            </a:r>
            <a:endParaRPr lang="en-US" sz="1600" dirty="0">
              <a:latin typeface="+mn-lt"/>
            </a:endParaRPr>
          </a:p>
        </p:txBody>
      </p:sp>
      <p:sp>
        <p:nvSpPr>
          <p:cNvPr id="330794" name="Rectangle 42"/>
          <p:cNvSpPr>
            <a:spLocks noChangeArrowheads="1"/>
          </p:cNvSpPr>
          <p:nvPr/>
        </p:nvSpPr>
        <p:spPr bwMode="auto">
          <a:xfrm>
            <a:off x="5036195" y="2916877"/>
            <a:ext cx="537321" cy="1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795" name="Rectangle 43"/>
          <p:cNvSpPr>
            <a:spLocks noChangeArrowheads="1"/>
          </p:cNvSpPr>
          <p:nvPr/>
        </p:nvSpPr>
        <p:spPr bwMode="auto">
          <a:xfrm>
            <a:off x="4959889" y="2977314"/>
            <a:ext cx="6594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+mn-lt"/>
              </a:rPr>
              <a:t>Execute</a:t>
            </a:r>
            <a:endParaRPr lang="en-US" sz="1600" dirty="0">
              <a:latin typeface="+mn-lt"/>
            </a:endParaRPr>
          </a:p>
        </p:txBody>
      </p:sp>
      <p:sp>
        <p:nvSpPr>
          <p:cNvPr id="330796" name="Rectangle 44"/>
          <p:cNvSpPr>
            <a:spLocks noChangeArrowheads="1"/>
          </p:cNvSpPr>
          <p:nvPr/>
        </p:nvSpPr>
        <p:spPr bwMode="auto">
          <a:xfrm>
            <a:off x="5036195" y="1557047"/>
            <a:ext cx="537321" cy="187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797" name="Rectangle 45"/>
          <p:cNvSpPr>
            <a:spLocks noChangeArrowheads="1"/>
          </p:cNvSpPr>
          <p:nvPr/>
        </p:nvSpPr>
        <p:spPr bwMode="auto">
          <a:xfrm>
            <a:off x="4959889" y="1603170"/>
            <a:ext cx="73186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+mn-lt"/>
              </a:rPr>
              <a:t>Memory</a:t>
            </a:r>
            <a:endParaRPr lang="en-US" sz="1600" dirty="0">
              <a:latin typeface="+mn-lt"/>
            </a:endParaRPr>
          </a:p>
        </p:txBody>
      </p:sp>
      <p:sp>
        <p:nvSpPr>
          <p:cNvPr id="330798" name="Rectangle 46"/>
          <p:cNvSpPr>
            <a:spLocks noChangeArrowheads="1"/>
          </p:cNvSpPr>
          <p:nvPr/>
        </p:nvSpPr>
        <p:spPr bwMode="auto">
          <a:xfrm>
            <a:off x="5036195" y="747510"/>
            <a:ext cx="677216" cy="1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799" name="Rectangle 47"/>
          <p:cNvSpPr>
            <a:spLocks noChangeArrowheads="1"/>
          </p:cNvSpPr>
          <p:nvPr/>
        </p:nvSpPr>
        <p:spPr bwMode="auto">
          <a:xfrm>
            <a:off x="4959889" y="763414"/>
            <a:ext cx="91678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+mn-lt"/>
              </a:rPr>
              <a:t>Write back</a:t>
            </a:r>
            <a:endParaRPr lang="en-US" sz="1600" dirty="0">
              <a:latin typeface="+mn-lt"/>
            </a:endParaRPr>
          </a:p>
        </p:txBody>
      </p:sp>
      <p:sp>
        <p:nvSpPr>
          <p:cNvPr id="330800" name="Rectangle 48"/>
          <p:cNvSpPr>
            <a:spLocks noChangeArrowheads="1"/>
          </p:cNvSpPr>
          <p:nvPr/>
        </p:nvSpPr>
        <p:spPr bwMode="auto">
          <a:xfrm>
            <a:off x="5503569" y="4916067"/>
            <a:ext cx="596141" cy="40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01" name="Rectangle 49"/>
          <p:cNvSpPr>
            <a:spLocks noChangeArrowheads="1"/>
          </p:cNvSpPr>
          <p:nvPr/>
        </p:nvSpPr>
        <p:spPr bwMode="auto">
          <a:xfrm>
            <a:off x="5646643" y="4947876"/>
            <a:ext cx="20037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>
                <a:solidFill>
                  <a:srgbClr val="000000"/>
                </a:solidFill>
              </a:rPr>
              <a:t>icode</a:t>
            </a:r>
            <a:endParaRPr lang="en-US" sz="800"/>
          </a:p>
        </p:txBody>
      </p:sp>
      <p:sp>
        <p:nvSpPr>
          <p:cNvPr id="330802" name="Rectangle 50"/>
          <p:cNvSpPr>
            <a:spLocks noChangeArrowheads="1"/>
          </p:cNvSpPr>
          <p:nvPr/>
        </p:nvSpPr>
        <p:spPr bwMode="auto">
          <a:xfrm>
            <a:off x="5826280" y="4947876"/>
            <a:ext cx="929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b="0">
                <a:solidFill>
                  <a:srgbClr val="000000"/>
                </a:solidFill>
              </a:rPr>
              <a:t>, </a:t>
            </a:r>
            <a:endParaRPr lang="en-US" sz="1600"/>
          </a:p>
        </p:txBody>
      </p:sp>
      <p:sp>
        <p:nvSpPr>
          <p:cNvPr id="330803" name="Rectangle 51"/>
          <p:cNvSpPr>
            <a:spLocks noChangeArrowheads="1"/>
          </p:cNvSpPr>
          <p:nvPr/>
        </p:nvSpPr>
        <p:spPr bwMode="auto">
          <a:xfrm>
            <a:off x="5910534" y="4947876"/>
            <a:ext cx="13625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ifun</a:t>
            </a:r>
            <a:endParaRPr lang="en-US"/>
          </a:p>
        </p:txBody>
      </p:sp>
      <p:sp>
        <p:nvSpPr>
          <p:cNvPr id="330804" name="Rectangle 52"/>
          <p:cNvSpPr>
            <a:spLocks noChangeArrowheads="1"/>
          </p:cNvSpPr>
          <p:nvPr/>
        </p:nvSpPr>
        <p:spPr bwMode="auto">
          <a:xfrm>
            <a:off x="5765871" y="5067159"/>
            <a:ext cx="8335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>
                <a:solidFill>
                  <a:srgbClr val="000000"/>
                </a:solidFill>
              </a:rPr>
              <a:t>rA</a:t>
            </a:r>
            <a:endParaRPr lang="en-US" sz="800"/>
          </a:p>
        </p:txBody>
      </p:sp>
      <p:sp>
        <p:nvSpPr>
          <p:cNvPr id="330805" name="Rectangle 53"/>
          <p:cNvSpPr>
            <a:spLocks noChangeArrowheads="1"/>
          </p:cNvSpPr>
          <p:nvPr/>
        </p:nvSpPr>
        <p:spPr bwMode="auto">
          <a:xfrm>
            <a:off x="5893048" y="5067159"/>
            <a:ext cx="4809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06" name="Rectangle 54"/>
          <p:cNvSpPr>
            <a:spLocks noChangeArrowheads="1"/>
          </p:cNvSpPr>
          <p:nvPr/>
        </p:nvSpPr>
        <p:spPr bwMode="auto">
          <a:xfrm>
            <a:off x="5970943" y="5067159"/>
            <a:ext cx="8335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rB</a:t>
            </a:r>
            <a:endParaRPr lang="en-US"/>
          </a:p>
        </p:txBody>
      </p:sp>
      <p:sp>
        <p:nvSpPr>
          <p:cNvPr id="330807" name="Rectangle 55"/>
          <p:cNvSpPr>
            <a:spLocks noChangeArrowheads="1"/>
          </p:cNvSpPr>
          <p:nvPr/>
        </p:nvSpPr>
        <p:spPr bwMode="auto">
          <a:xfrm>
            <a:off x="5872381" y="5184852"/>
            <a:ext cx="16831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valC</a:t>
            </a:r>
            <a:endParaRPr lang="en-US"/>
          </a:p>
        </p:txBody>
      </p:sp>
      <p:sp>
        <p:nvSpPr>
          <p:cNvPr id="330808" name="Rectangle 56"/>
          <p:cNvSpPr>
            <a:spLocks noChangeArrowheads="1"/>
          </p:cNvSpPr>
          <p:nvPr/>
        </p:nvSpPr>
        <p:spPr bwMode="auto">
          <a:xfrm>
            <a:off x="7311067" y="4499371"/>
            <a:ext cx="31258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09" name="Rectangle 57"/>
          <p:cNvSpPr>
            <a:spLocks noChangeArrowheads="1"/>
          </p:cNvSpPr>
          <p:nvPr/>
        </p:nvSpPr>
        <p:spPr bwMode="auto">
          <a:xfrm>
            <a:off x="7431885" y="4617064"/>
            <a:ext cx="10900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10" name="Rectangle 58"/>
          <p:cNvSpPr>
            <a:spLocks noChangeArrowheads="1"/>
          </p:cNvSpPr>
          <p:nvPr/>
        </p:nvSpPr>
        <p:spPr bwMode="auto">
          <a:xfrm>
            <a:off x="7215685" y="4418257"/>
            <a:ext cx="557987" cy="38806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11" name="Rectangle 59"/>
          <p:cNvSpPr>
            <a:spLocks noChangeArrowheads="1"/>
          </p:cNvSpPr>
          <p:nvPr/>
        </p:nvSpPr>
        <p:spPr bwMode="auto">
          <a:xfrm>
            <a:off x="7204557" y="4405534"/>
            <a:ext cx="553218" cy="384888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12" name="Rectangle 60"/>
          <p:cNvSpPr>
            <a:spLocks noChangeArrowheads="1"/>
          </p:cNvSpPr>
          <p:nvPr/>
        </p:nvSpPr>
        <p:spPr bwMode="auto">
          <a:xfrm>
            <a:off x="7296760" y="4485056"/>
            <a:ext cx="31258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13" name="Rectangle 61"/>
          <p:cNvSpPr>
            <a:spLocks noChangeArrowheads="1"/>
          </p:cNvSpPr>
          <p:nvPr/>
        </p:nvSpPr>
        <p:spPr bwMode="auto">
          <a:xfrm>
            <a:off x="7417578" y="4602749"/>
            <a:ext cx="10900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14" name="Rectangle 62"/>
          <p:cNvSpPr>
            <a:spLocks noChangeArrowheads="1"/>
          </p:cNvSpPr>
          <p:nvPr/>
        </p:nvSpPr>
        <p:spPr bwMode="auto">
          <a:xfrm>
            <a:off x="7290401" y="4397582"/>
            <a:ext cx="170099" cy="13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15" name="Rectangle 63"/>
          <p:cNvSpPr>
            <a:spLocks noChangeArrowheads="1"/>
          </p:cNvSpPr>
          <p:nvPr/>
        </p:nvSpPr>
        <p:spPr bwMode="auto">
          <a:xfrm>
            <a:off x="7350809" y="4427800"/>
            <a:ext cx="41678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330816" name="Rectangle 64"/>
          <p:cNvSpPr>
            <a:spLocks noChangeArrowheads="1"/>
          </p:cNvSpPr>
          <p:nvPr/>
        </p:nvSpPr>
        <p:spPr bwMode="auto">
          <a:xfrm>
            <a:off x="7501832" y="4397582"/>
            <a:ext cx="171688" cy="13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17" name="Rectangle 65"/>
          <p:cNvSpPr>
            <a:spLocks noChangeArrowheads="1"/>
          </p:cNvSpPr>
          <p:nvPr/>
        </p:nvSpPr>
        <p:spPr bwMode="auto">
          <a:xfrm>
            <a:off x="7563830" y="4427800"/>
            <a:ext cx="41678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330818" name="Rectangle 66"/>
          <p:cNvSpPr>
            <a:spLocks noChangeArrowheads="1"/>
          </p:cNvSpPr>
          <p:nvPr/>
        </p:nvSpPr>
        <p:spPr bwMode="auto">
          <a:xfrm>
            <a:off x="7630599" y="4448477"/>
            <a:ext cx="170099" cy="13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19" name="Rectangle 67"/>
          <p:cNvSpPr>
            <a:spLocks noChangeArrowheads="1"/>
          </p:cNvSpPr>
          <p:nvPr/>
        </p:nvSpPr>
        <p:spPr bwMode="auto">
          <a:xfrm>
            <a:off x="7684648" y="4480285"/>
            <a:ext cx="52900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330820" name="Rectangle 68"/>
          <p:cNvSpPr>
            <a:spLocks noChangeArrowheads="1"/>
          </p:cNvSpPr>
          <p:nvPr/>
        </p:nvSpPr>
        <p:spPr bwMode="auto">
          <a:xfrm>
            <a:off x="7630599" y="4661596"/>
            <a:ext cx="170099" cy="13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21" name="Rectangle 69"/>
          <p:cNvSpPr>
            <a:spLocks noChangeArrowheads="1"/>
          </p:cNvSpPr>
          <p:nvPr/>
        </p:nvSpPr>
        <p:spPr bwMode="auto">
          <a:xfrm>
            <a:off x="7691007" y="4691814"/>
            <a:ext cx="41678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330822" name="Rectangle 70"/>
          <p:cNvSpPr>
            <a:spLocks noChangeArrowheads="1"/>
          </p:cNvSpPr>
          <p:nvPr/>
        </p:nvSpPr>
        <p:spPr bwMode="auto">
          <a:xfrm>
            <a:off x="7311067" y="4499371"/>
            <a:ext cx="31258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23" name="Rectangle 71"/>
          <p:cNvSpPr>
            <a:spLocks noChangeArrowheads="1"/>
          </p:cNvSpPr>
          <p:nvPr/>
        </p:nvSpPr>
        <p:spPr bwMode="auto">
          <a:xfrm>
            <a:off x="7431885" y="4617064"/>
            <a:ext cx="10900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24" name="Rectangle 72"/>
          <p:cNvSpPr>
            <a:spLocks noChangeArrowheads="1"/>
          </p:cNvSpPr>
          <p:nvPr/>
        </p:nvSpPr>
        <p:spPr bwMode="auto">
          <a:xfrm>
            <a:off x="7215685" y="4418257"/>
            <a:ext cx="557987" cy="38806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25" name="Rectangle 73"/>
          <p:cNvSpPr>
            <a:spLocks noChangeArrowheads="1"/>
          </p:cNvSpPr>
          <p:nvPr/>
        </p:nvSpPr>
        <p:spPr bwMode="auto">
          <a:xfrm>
            <a:off x="7204557" y="4405534"/>
            <a:ext cx="553218" cy="384888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26" name="Rectangle 74"/>
          <p:cNvSpPr>
            <a:spLocks noChangeArrowheads="1"/>
          </p:cNvSpPr>
          <p:nvPr/>
        </p:nvSpPr>
        <p:spPr bwMode="auto">
          <a:xfrm>
            <a:off x="7296760" y="4485056"/>
            <a:ext cx="31258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27" name="Rectangle 75"/>
          <p:cNvSpPr>
            <a:spLocks noChangeArrowheads="1"/>
          </p:cNvSpPr>
          <p:nvPr/>
        </p:nvSpPr>
        <p:spPr bwMode="auto">
          <a:xfrm>
            <a:off x="7417578" y="4602749"/>
            <a:ext cx="10900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28" name="Rectangle 76"/>
          <p:cNvSpPr>
            <a:spLocks noChangeArrowheads="1"/>
          </p:cNvSpPr>
          <p:nvPr/>
        </p:nvSpPr>
        <p:spPr bwMode="auto">
          <a:xfrm>
            <a:off x="7290401" y="4397582"/>
            <a:ext cx="170099" cy="13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29" name="Rectangle 77"/>
          <p:cNvSpPr>
            <a:spLocks noChangeArrowheads="1"/>
          </p:cNvSpPr>
          <p:nvPr/>
        </p:nvSpPr>
        <p:spPr bwMode="auto">
          <a:xfrm>
            <a:off x="7350809" y="4427800"/>
            <a:ext cx="41678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330830" name="Rectangle 78"/>
          <p:cNvSpPr>
            <a:spLocks noChangeArrowheads="1"/>
          </p:cNvSpPr>
          <p:nvPr/>
        </p:nvSpPr>
        <p:spPr bwMode="auto">
          <a:xfrm>
            <a:off x="7501832" y="4397582"/>
            <a:ext cx="171688" cy="13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31" name="Rectangle 79"/>
          <p:cNvSpPr>
            <a:spLocks noChangeArrowheads="1"/>
          </p:cNvSpPr>
          <p:nvPr/>
        </p:nvSpPr>
        <p:spPr bwMode="auto">
          <a:xfrm>
            <a:off x="7563830" y="4427800"/>
            <a:ext cx="41678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330832" name="Rectangle 80"/>
          <p:cNvSpPr>
            <a:spLocks noChangeArrowheads="1"/>
          </p:cNvSpPr>
          <p:nvPr/>
        </p:nvSpPr>
        <p:spPr bwMode="auto">
          <a:xfrm>
            <a:off x="7630599" y="4448477"/>
            <a:ext cx="170099" cy="13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33" name="Rectangle 81"/>
          <p:cNvSpPr>
            <a:spLocks noChangeArrowheads="1"/>
          </p:cNvSpPr>
          <p:nvPr/>
        </p:nvSpPr>
        <p:spPr bwMode="auto">
          <a:xfrm>
            <a:off x="7684648" y="4480285"/>
            <a:ext cx="52900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330834" name="Rectangle 82"/>
          <p:cNvSpPr>
            <a:spLocks noChangeArrowheads="1"/>
          </p:cNvSpPr>
          <p:nvPr/>
        </p:nvSpPr>
        <p:spPr bwMode="auto">
          <a:xfrm>
            <a:off x="7630599" y="4661596"/>
            <a:ext cx="170099" cy="13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35" name="Rectangle 83"/>
          <p:cNvSpPr>
            <a:spLocks noChangeArrowheads="1"/>
          </p:cNvSpPr>
          <p:nvPr/>
        </p:nvSpPr>
        <p:spPr bwMode="auto">
          <a:xfrm>
            <a:off x="7691007" y="4691814"/>
            <a:ext cx="41678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330836" name="Rectangle 84"/>
          <p:cNvSpPr>
            <a:spLocks noChangeArrowheads="1"/>
          </p:cNvSpPr>
          <p:nvPr/>
        </p:nvSpPr>
        <p:spPr bwMode="auto">
          <a:xfrm>
            <a:off x="6013865" y="6150253"/>
            <a:ext cx="426042" cy="213120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37" name="Rectangle 85"/>
          <p:cNvSpPr>
            <a:spLocks noChangeArrowheads="1"/>
          </p:cNvSpPr>
          <p:nvPr/>
        </p:nvSpPr>
        <p:spPr bwMode="auto">
          <a:xfrm>
            <a:off x="6168067" y="6210689"/>
            <a:ext cx="102592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330838" name="Group 86"/>
          <p:cNvGrpSpPr>
            <a:grpSpLocks/>
          </p:cNvGrpSpPr>
          <p:nvPr/>
        </p:nvGrpSpPr>
        <p:grpSpPr bwMode="auto">
          <a:xfrm>
            <a:off x="6311141" y="2896201"/>
            <a:ext cx="346556" cy="42942"/>
            <a:chOff x="3970" y="1821"/>
            <a:chExt cx="218" cy="27"/>
          </a:xfrm>
        </p:grpSpPr>
        <p:sp>
          <p:nvSpPr>
            <p:cNvPr id="330839" name="Freeform 87"/>
            <p:cNvSpPr>
              <a:spLocks/>
            </p:cNvSpPr>
            <p:nvPr/>
          </p:nvSpPr>
          <p:spPr bwMode="auto">
            <a:xfrm>
              <a:off x="4181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0" name="Freeform 88"/>
            <p:cNvSpPr>
              <a:spLocks/>
            </p:cNvSpPr>
            <p:nvPr/>
          </p:nvSpPr>
          <p:spPr bwMode="auto">
            <a:xfrm>
              <a:off x="416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1" name="Freeform 89"/>
            <p:cNvSpPr>
              <a:spLocks/>
            </p:cNvSpPr>
            <p:nvPr/>
          </p:nvSpPr>
          <p:spPr bwMode="auto">
            <a:xfrm>
              <a:off x="4154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2" name="Freeform 90"/>
            <p:cNvSpPr>
              <a:spLocks/>
            </p:cNvSpPr>
            <p:nvPr/>
          </p:nvSpPr>
          <p:spPr bwMode="auto">
            <a:xfrm>
              <a:off x="4141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3" name="Freeform 91"/>
            <p:cNvSpPr>
              <a:spLocks/>
            </p:cNvSpPr>
            <p:nvPr/>
          </p:nvSpPr>
          <p:spPr bwMode="auto">
            <a:xfrm>
              <a:off x="412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4" name="Freeform 92"/>
            <p:cNvSpPr>
              <a:spLocks/>
            </p:cNvSpPr>
            <p:nvPr/>
          </p:nvSpPr>
          <p:spPr bwMode="auto">
            <a:xfrm>
              <a:off x="411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5" name="Freeform 93"/>
            <p:cNvSpPr>
              <a:spLocks/>
            </p:cNvSpPr>
            <p:nvPr/>
          </p:nvSpPr>
          <p:spPr bwMode="auto">
            <a:xfrm>
              <a:off x="4101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6" name="Freeform 94"/>
            <p:cNvSpPr>
              <a:spLocks/>
            </p:cNvSpPr>
            <p:nvPr/>
          </p:nvSpPr>
          <p:spPr bwMode="auto">
            <a:xfrm>
              <a:off x="408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7" name="Freeform 95"/>
            <p:cNvSpPr>
              <a:spLocks/>
            </p:cNvSpPr>
            <p:nvPr/>
          </p:nvSpPr>
          <p:spPr bwMode="auto">
            <a:xfrm>
              <a:off x="407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8" name="Freeform 96"/>
            <p:cNvSpPr>
              <a:spLocks/>
            </p:cNvSpPr>
            <p:nvPr/>
          </p:nvSpPr>
          <p:spPr bwMode="auto">
            <a:xfrm>
              <a:off x="406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9" name="Freeform 97"/>
            <p:cNvSpPr>
              <a:spLocks/>
            </p:cNvSpPr>
            <p:nvPr/>
          </p:nvSpPr>
          <p:spPr bwMode="auto">
            <a:xfrm>
              <a:off x="404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0" name="Freeform 98"/>
            <p:cNvSpPr>
              <a:spLocks/>
            </p:cNvSpPr>
            <p:nvPr/>
          </p:nvSpPr>
          <p:spPr bwMode="auto">
            <a:xfrm>
              <a:off x="403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1" name="Freeform 99"/>
            <p:cNvSpPr>
              <a:spLocks/>
            </p:cNvSpPr>
            <p:nvPr/>
          </p:nvSpPr>
          <p:spPr bwMode="auto">
            <a:xfrm>
              <a:off x="402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2" name="Freeform 100"/>
            <p:cNvSpPr>
              <a:spLocks/>
            </p:cNvSpPr>
            <p:nvPr/>
          </p:nvSpPr>
          <p:spPr bwMode="auto">
            <a:xfrm>
              <a:off x="4007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3" name="Freeform 101"/>
            <p:cNvSpPr>
              <a:spLocks/>
            </p:cNvSpPr>
            <p:nvPr/>
          </p:nvSpPr>
          <p:spPr bwMode="auto">
            <a:xfrm>
              <a:off x="3994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4" name="Freeform 102"/>
            <p:cNvSpPr>
              <a:spLocks/>
            </p:cNvSpPr>
            <p:nvPr/>
          </p:nvSpPr>
          <p:spPr bwMode="auto">
            <a:xfrm>
              <a:off x="3970" y="1821"/>
              <a:ext cx="28" cy="2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7"/>
                </a:cxn>
                <a:cxn ang="0">
                  <a:pos x="55" y="55"/>
                </a:cxn>
                <a:cxn ang="0">
                  <a:pos x="55" y="0"/>
                </a:cxn>
              </a:cxnLst>
              <a:rect l="0" t="0" r="r" b="b"/>
              <a:pathLst>
                <a:path w="55" h="55">
                  <a:moveTo>
                    <a:pt x="55" y="0"/>
                  </a:moveTo>
                  <a:lnTo>
                    <a:pt x="0" y="27"/>
                  </a:lnTo>
                  <a:lnTo>
                    <a:pt x="55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855" name="Rectangle 103"/>
          <p:cNvSpPr>
            <a:spLocks noChangeArrowheads="1"/>
          </p:cNvSpPr>
          <p:nvPr/>
        </p:nvSpPr>
        <p:spPr bwMode="auto">
          <a:xfrm>
            <a:off x="7077380" y="5086244"/>
            <a:ext cx="85844" cy="29900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56" name="Rectangle 104"/>
          <p:cNvSpPr>
            <a:spLocks noChangeArrowheads="1"/>
          </p:cNvSpPr>
          <p:nvPr/>
        </p:nvSpPr>
        <p:spPr bwMode="auto">
          <a:xfrm>
            <a:off x="6396985" y="5086244"/>
            <a:ext cx="766239" cy="8588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57" name="Freeform 105"/>
          <p:cNvSpPr>
            <a:spLocks/>
          </p:cNvSpPr>
          <p:nvPr/>
        </p:nvSpPr>
        <p:spPr bwMode="auto">
          <a:xfrm>
            <a:off x="6311141" y="5001951"/>
            <a:ext cx="170099" cy="254471"/>
          </a:xfrm>
          <a:custGeom>
            <a:avLst/>
            <a:gdLst/>
            <a:ahLst/>
            <a:cxnLst>
              <a:cxn ang="0">
                <a:pos x="214" y="320"/>
              </a:cxn>
              <a:cxn ang="0">
                <a:pos x="0" y="160"/>
              </a:cxn>
              <a:cxn ang="0">
                <a:pos x="214" y="0"/>
              </a:cxn>
              <a:cxn ang="0">
                <a:pos x="214" y="320"/>
              </a:cxn>
            </a:cxnLst>
            <a:rect l="0" t="0" r="r" b="b"/>
            <a:pathLst>
              <a:path w="214" h="320">
                <a:moveTo>
                  <a:pt x="214" y="320"/>
                </a:moveTo>
                <a:lnTo>
                  <a:pt x="0" y="160"/>
                </a:lnTo>
                <a:lnTo>
                  <a:pt x="214" y="0"/>
                </a:lnTo>
                <a:lnTo>
                  <a:pt x="214" y="32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58" name="Rectangle 106"/>
          <p:cNvSpPr>
            <a:spLocks noChangeArrowheads="1"/>
          </p:cNvSpPr>
          <p:nvPr/>
        </p:nvSpPr>
        <p:spPr bwMode="auto">
          <a:xfrm>
            <a:off x="6481240" y="4916067"/>
            <a:ext cx="639063" cy="1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59" name="Rectangle 107"/>
          <p:cNvSpPr>
            <a:spLocks noChangeArrowheads="1"/>
          </p:cNvSpPr>
          <p:nvPr/>
        </p:nvSpPr>
        <p:spPr bwMode="auto">
          <a:xfrm>
            <a:off x="6896154" y="4947876"/>
            <a:ext cx="16350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valP</a:t>
            </a:r>
            <a:endParaRPr lang="en-US"/>
          </a:p>
        </p:txBody>
      </p:sp>
      <p:sp>
        <p:nvSpPr>
          <p:cNvPr id="330860" name="Rectangle 108"/>
          <p:cNvSpPr>
            <a:spLocks noChangeArrowheads="1"/>
          </p:cNvSpPr>
          <p:nvPr/>
        </p:nvSpPr>
        <p:spPr bwMode="auto">
          <a:xfrm>
            <a:off x="6311141" y="4575712"/>
            <a:ext cx="766239" cy="8588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61" name="Freeform 109"/>
          <p:cNvSpPr>
            <a:spLocks/>
          </p:cNvSpPr>
          <p:nvPr/>
        </p:nvSpPr>
        <p:spPr bwMode="auto">
          <a:xfrm>
            <a:off x="7034458" y="4491418"/>
            <a:ext cx="170098" cy="254471"/>
          </a:xfrm>
          <a:custGeom>
            <a:avLst/>
            <a:gdLst/>
            <a:ahLst/>
            <a:cxnLst>
              <a:cxn ang="0">
                <a:pos x="0" y="321"/>
              </a:cxn>
              <a:cxn ang="0">
                <a:pos x="214" y="160"/>
              </a:cxn>
              <a:cxn ang="0">
                <a:pos x="0" y="0"/>
              </a:cxn>
              <a:cxn ang="0">
                <a:pos x="0" y="321"/>
              </a:cxn>
            </a:cxnLst>
            <a:rect l="0" t="0" r="r" b="b"/>
            <a:pathLst>
              <a:path w="214" h="321">
                <a:moveTo>
                  <a:pt x="0" y="321"/>
                </a:moveTo>
                <a:lnTo>
                  <a:pt x="214" y="160"/>
                </a:lnTo>
                <a:lnTo>
                  <a:pt x="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62" name="Rectangle 110"/>
          <p:cNvSpPr>
            <a:spLocks noChangeArrowheads="1"/>
          </p:cNvSpPr>
          <p:nvPr/>
        </p:nvSpPr>
        <p:spPr bwMode="auto">
          <a:xfrm>
            <a:off x="6354063" y="4278298"/>
            <a:ext cx="596140" cy="289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63" name="Rectangle 111"/>
          <p:cNvSpPr>
            <a:spLocks noChangeArrowheads="1"/>
          </p:cNvSpPr>
          <p:nvPr/>
        </p:nvSpPr>
        <p:spPr bwMode="auto">
          <a:xfrm>
            <a:off x="6427189" y="4310107"/>
            <a:ext cx="16671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srcA</a:t>
            </a:r>
            <a:endParaRPr lang="en-US"/>
          </a:p>
        </p:txBody>
      </p:sp>
      <p:sp>
        <p:nvSpPr>
          <p:cNvPr id="330864" name="Rectangle 112"/>
          <p:cNvSpPr>
            <a:spLocks noChangeArrowheads="1"/>
          </p:cNvSpPr>
          <p:nvPr/>
        </p:nvSpPr>
        <p:spPr bwMode="auto">
          <a:xfrm>
            <a:off x="6603647" y="4310107"/>
            <a:ext cx="4809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65" name="Rectangle 113"/>
          <p:cNvSpPr>
            <a:spLocks noChangeArrowheads="1"/>
          </p:cNvSpPr>
          <p:nvPr/>
        </p:nvSpPr>
        <p:spPr bwMode="auto">
          <a:xfrm>
            <a:off x="6681543" y="4310107"/>
            <a:ext cx="16671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srcB</a:t>
            </a:r>
            <a:endParaRPr lang="en-US"/>
          </a:p>
        </p:txBody>
      </p:sp>
      <p:sp>
        <p:nvSpPr>
          <p:cNvPr id="330866" name="Rectangle 114"/>
          <p:cNvSpPr>
            <a:spLocks noChangeArrowheads="1"/>
          </p:cNvSpPr>
          <p:nvPr/>
        </p:nvSpPr>
        <p:spPr bwMode="auto">
          <a:xfrm>
            <a:off x="6427190" y="4429391"/>
            <a:ext cx="16831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dstA</a:t>
            </a:r>
            <a:endParaRPr lang="en-US"/>
          </a:p>
        </p:txBody>
      </p:sp>
      <p:sp>
        <p:nvSpPr>
          <p:cNvPr id="330867" name="Rectangle 115"/>
          <p:cNvSpPr>
            <a:spLocks noChangeArrowheads="1"/>
          </p:cNvSpPr>
          <p:nvPr/>
        </p:nvSpPr>
        <p:spPr bwMode="auto">
          <a:xfrm>
            <a:off x="6603647" y="4429391"/>
            <a:ext cx="4809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68" name="Rectangle 116"/>
          <p:cNvSpPr>
            <a:spLocks noChangeArrowheads="1"/>
          </p:cNvSpPr>
          <p:nvPr/>
        </p:nvSpPr>
        <p:spPr bwMode="auto">
          <a:xfrm>
            <a:off x="6681543" y="4429391"/>
            <a:ext cx="16831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dstB</a:t>
            </a:r>
            <a:endParaRPr lang="en-US"/>
          </a:p>
        </p:txBody>
      </p:sp>
      <p:sp>
        <p:nvSpPr>
          <p:cNvPr id="330869" name="Rectangle 117"/>
          <p:cNvSpPr>
            <a:spLocks noChangeArrowheads="1"/>
          </p:cNvSpPr>
          <p:nvPr/>
        </p:nvSpPr>
        <p:spPr bwMode="auto">
          <a:xfrm>
            <a:off x="7417578" y="4065179"/>
            <a:ext cx="85844" cy="341946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70" name="Rectangle 118"/>
          <p:cNvSpPr>
            <a:spLocks noChangeArrowheads="1"/>
          </p:cNvSpPr>
          <p:nvPr/>
        </p:nvSpPr>
        <p:spPr bwMode="auto">
          <a:xfrm>
            <a:off x="6481240" y="4065179"/>
            <a:ext cx="1022182" cy="8588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71" name="Freeform 119"/>
          <p:cNvSpPr>
            <a:spLocks/>
          </p:cNvSpPr>
          <p:nvPr/>
        </p:nvSpPr>
        <p:spPr bwMode="auto">
          <a:xfrm>
            <a:off x="6311141" y="3980885"/>
            <a:ext cx="170099" cy="254471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72" name="Rectangle 120"/>
          <p:cNvSpPr>
            <a:spLocks noChangeArrowheads="1"/>
          </p:cNvSpPr>
          <p:nvPr/>
        </p:nvSpPr>
        <p:spPr bwMode="auto">
          <a:xfrm>
            <a:off x="6821438" y="3853649"/>
            <a:ext cx="639063" cy="17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73" name="Rectangle 121"/>
          <p:cNvSpPr>
            <a:spLocks noChangeArrowheads="1"/>
          </p:cNvSpPr>
          <p:nvPr/>
        </p:nvSpPr>
        <p:spPr bwMode="auto">
          <a:xfrm>
            <a:off x="6989947" y="3883867"/>
            <a:ext cx="16350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valA</a:t>
            </a:r>
            <a:endParaRPr lang="en-US"/>
          </a:p>
        </p:txBody>
      </p:sp>
      <p:sp>
        <p:nvSpPr>
          <p:cNvPr id="330874" name="Rectangle 122"/>
          <p:cNvSpPr>
            <a:spLocks noChangeArrowheads="1"/>
          </p:cNvSpPr>
          <p:nvPr/>
        </p:nvSpPr>
        <p:spPr bwMode="auto">
          <a:xfrm>
            <a:off x="7161635" y="3883868"/>
            <a:ext cx="4809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75" name="Rectangle 123"/>
          <p:cNvSpPr>
            <a:spLocks noChangeArrowheads="1"/>
          </p:cNvSpPr>
          <p:nvPr/>
        </p:nvSpPr>
        <p:spPr bwMode="auto">
          <a:xfrm>
            <a:off x="7236351" y="3883867"/>
            <a:ext cx="16350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valB</a:t>
            </a:r>
            <a:endParaRPr lang="en-US"/>
          </a:p>
        </p:txBody>
      </p:sp>
      <p:sp>
        <p:nvSpPr>
          <p:cNvPr id="330876" name="Rectangle 124"/>
          <p:cNvSpPr>
            <a:spLocks noChangeArrowheads="1"/>
          </p:cNvSpPr>
          <p:nvPr/>
        </p:nvSpPr>
        <p:spPr bwMode="auto">
          <a:xfrm>
            <a:off x="6311141" y="3386059"/>
            <a:ext cx="1065104" cy="8588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77" name="Rectangle 125"/>
          <p:cNvSpPr>
            <a:spLocks noChangeArrowheads="1"/>
          </p:cNvSpPr>
          <p:nvPr/>
        </p:nvSpPr>
        <p:spPr bwMode="auto">
          <a:xfrm>
            <a:off x="7290401" y="3300174"/>
            <a:ext cx="85844" cy="17176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78" name="Freeform 126"/>
          <p:cNvSpPr>
            <a:spLocks/>
          </p:cNvSpPr>
          <p:nvPr/>
        </p:nvSpPr>
        <p:spPr bwMode="auto">
          <a:xfrm>
            <a:off x="7204557" y="3129997"/>
            <a:ext cx="255943" cy="170178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79" name="Rectangle 127"/>
          <p:cNvSpPr>
            <a:spLocks noChangeArrowheads="1"/>
          </p:cNvSpPr>
          <p:nvPr/>
        </p:nvSpPr>
        <p:spPr bwMode="auto">
          <a:xfrm>
            <a:off x="6354063" y="3172939"/>
            <a:ext cx="639063" cy="17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80" name="Rectangle 128"/>
          <p:cNvSpPr>
            <a:spLocks noChangeArrowheads="1"/>
          </p:cNvSpPr>
          <p:nvPr/>
        </p:nvSpPr>
        <p:spPr bwMode="auto">
          <a:xfrm>
            <a:off x="6427190" y="3204748"/>
            <a:ext cx="16831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aluA</a:t>
            </a:r>
            <a:endParaRPr lang="en-US"/>
          </a:p>
        </p:txBody>
      </p:sp>
      <p:sp>
        <p:nvSpPr>
          <p:cNvPr id="330881" name="Rectangle 129"/>
          <p:cNvSpPr>
            <a:spLocks noChangeArrowheads="1"/>
          </p:cNvSpPr>
          <p:nvPr/>
        </p:nvSpPr>
        <p:spPr bwMode="auto">
          <a:xfrm>
            <a:off x="6603647" y="3204748"/>
            <a:ext cx="4809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82" name="Rectangle 130"/>
          <p:cNvSpPr>
            <a:spLocks noChangeArrowheads="1"/>
          </p:cNvSpPr>
          <p:nvPr/>
        </p:nvSpPr>
        <p:spPr bwMode="auto">
          <a:xfrm>
            <a:off x="6681543" y="3204748"/>
            <a:ext cx="16831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aluB</a:t>
            </a:r>
            <a:endParaRPr lang="en-US"/>
          </a:p>
        </p:txBody>
      </p:sp>
      <p:sp>
        <p:nvSpPr>
          <p:cNvPr id="330883" name="Rectangle 131"/>
          <p:cNvSpPr>
            <a:spLocks noChangeArrowheads="1"/>
          </p:cNvSpPr>
          <p:nvPr/>
        </p:nvSpPr>
        <p:spPr bwMode="auto">
          <a:xfrm>
            <a:off x="6354063" y="2959819"/>
            <a:ext cx="639063" cy="1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84" name="Rectangle 132"/>
          <p:cNvSpPr>
            <a:spLocks noChangeArrowheads="1"/>
          </p:cNvSpPr>
          <p:nvPr/>
        </p:nvSpPr>
        <p:spPr bwMode="auto">
          <a:xfrm>
            <a:off x="6404934" y="2991628"/>
            <a:ext cx="15388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 dirty="0" err="1">
                <a:solidFill>
                  <a:srgbClr val="000000"/>
                </a:solidFill>
              </a:rPr>
              <a:t>Cnd</a:t>
            </a:r>
            <a:endParaRPr lang="en-US" dirty="0"/>
          </a:p>
        </p:txBody>
      </p:sp>
      <p:sp>
        <p:nvSpPr>
          <p:cNvPr id="330885" name="Rectangle 133"/>
          <p:cNvSpPr>
            <a:spLocks noChangeArrowheads="1"/>
          </p:cNvSpPr>
          <p:nvPr/>
        </p:nvSpPr>
        <p:spPr bwMode="auto">
          <a:xfrm>
            <a:off x="7290401" y="2576521"/>
            <a:ext cx="85844" cy="29900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86" name="Rectangle 134"/>
          <p:cNvSpPr>
            <a:spLocks noChangeArrowheads="1"/>
          </p:cNvSpPr>
          <p:nvPr/>
        </p:nvSpPr>
        <p:spPr bwMode="auto">
          <a:xfrm>
            <a:off x="6439908" y="2576522"/>
            <a:ext cx="936337" cy="8588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87" name="Freeform 135"/>
          <p:cNvSpPr>
            <a:spLocks/>
          </p:cNvSpPr>
          <p:nvPr/>
        </p:nvSpPr>
        <p:spPr bwMode="auto">
          <a:xfrm>
            <a:off x="6311141" y="2492228"/>
            <a:ext cx="170099" cy="254471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88" name="Rectangle 136"/>
          <p:cNvSpPr>
            <a:spLocks noChangeArrowheads="1"/>
          </p:cNvSpPr>
          <p:nvPr/>
        </p:nvSpPr>
        <p:spPr bwMode="auto">
          <a:xfrm>
            <a:off x="6694261" y="2364993"/>
            <a:ext cx="639063" cy="17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89" name="Rectangle 137"/>
          <p:cNvSpPr>
            <a:spLocks noChangeArrowheads="1"/>
          </p:cNvSpPr>
          <p:nvPr/>
        </p:nvSpPr>
        <p:spPr bwMode="auto">
          <a:xfrm>
            <a:off x="7109174" y="2395211"/>
            <a:ext cx="16350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330890" name="Rectangle 138"/>
          <p:cNvSpPr>
            <a:spLocks noChangeArrowheads="1"/>
          </p:cNvSpPr>
          <p:nvPr/>
        </p:nvSpPr>
        <p:spPr bwMode="auto">
          <a:xfrm>
            <a:off x="7927874" y="4575712"/>
            <a:ext cx="468963" cy="8588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91" name="Freeform 139"/>
          <p:cNvSpPr>
            <a:spLocks/>
          </p:cNvSpPr>
          <p:nvPr/>
        </p:nvSpPr>
        <p:spPr bwMode="auto">
          <a:xfrm>
            <a:off x="7757775" y="4491418"/>
            <a:ext cx="170099" cy="254471"/>
          </a:xfrm>
          <a:custGeom>
            <a:avLst/>
            <a:gdLst/>
            <a:ahLst/>
            <a:cxnLst>
              <a:cxn ang="0">
                <a:pos x="213" y="321"/>
              </a:cxn>
              <a:cxn ang="0">
                <a:pos x="0" y="160"/>
              </a:cxn>
              <a:cxn ang="0">
                <a:pos x="213" y="0"/>
              </a:cxn>
              <a:cxn ang="0">
                <a:pos x="213" y="321"/>
              </a:cxn>
            </a:cxnLst>
            <a:rect l="0" t="0" r="r" b="b"/>
            <a:pathLst>
              <a:path w="213" h="321">
                <a:moveTo>
                  <a:pt x="213" y="321"/>
                </a:moveTo>
                <a:lnTo>
                  <a:pt x="0" y="160"/>
                </a:lnTo>
                <a:lnTo>
                  <a:pt x="213" y="0"/>
                </a:lnTo>
                <a:lnTo>
                  <a:pt x="213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92" name="Rectangle 140"/>
          <p:cNvSpPr>
            <a:spLocks noChangeArrowheads="1"/>
          </p:cNvSpPr>
          <p:nvPr/>
        </p:nvSpPr>
        <p:spPr bwMode="auto">
          <a:xfrm>
            <a:off x="8225149" y="876336"/>
            <a:ext cx="171688" cy="378526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93" name="Rectangle 141"/>
          <p:cNvSpPr>
            <a:spLocks noChangeArrowheads="1"/>
          </p:cNvSpPr>
          <p:nvPr/>
        </p:nvSpPr>
        <p:spPr bwMode="auto">
          <a:xfrm>
            <a:off x="6141042" y="747509"/>
            <a:ext cx="2255795" cy="17176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94" name="Rectangle 142"/>
          <p:cNvSpPr>
            <a:spLocks noChangeArrowheads="1"/>
          </p:cNvSpPr>
          <p:nvPr/>
        </p:nvSpPr>
        <p:spPr bwMode="auto">
          <a:xfrm>
            <a:off x="6226886" y="6617844"/>
            <a:ext cx="2467227" cy="8588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95" name="Rectangle 143"/>
          <p:cNvSpPr>
            <a:spLocks noChangeArrowheads="1"/>
          </p:cNvSpPr>
          <p:nvPr/>
        </p:nvSpPr>
        <p:spPr bwMode="auto">
          <a:xfrm>
            <a:off x="6183964" y="6533550"/>
            <a:ext cx="85844" cy="17017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96" name="Freeform 144"/>
          <p:cNvSpPr>
            <a:spLocks/>
          </p:cNvSpPr>
          <p:nvPr/>
        </p:nvSpPr>
        <p:spPr bwMode="auto">
          <a:xfrm>
            <a:off x="6099710" y="6363372"/>
            <a:ext cx="254353" cy="170177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97" name="Rectangle 145"/>
          <p:cNvSpPr>
            <a:spLocks noChangeArrowheads="1"/>
          </p:cNvSpPr>
          <p:nvPr/>
        </p:nvSpPr>
        <p:spPr bwMode="auto">
          <a:xfrm>
            <a:off x="6311140" y="2108931"/>
            <a:ext cx="809162" cy="8588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98" name="Rectangle 146"/>
          <p:cNvSpPr>
            <a:spLocks noChangeArrowheads="1"/>
          </p:cNvSpPr>
          <p:nvPr/>
        </p:nvSpPr>
        <p:spPr bwMode="auto">
          <a:xfrm>
            <a:off x="7034459" y="1981695"/>
            <a:ext cx="85844" cy="17176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99" name="Freeform 147"/>
          <p:cNvSpPr>
            <a:spLocks/>
          </p:cNvSpPr>
          <p:nvPr/>
        </p:nvSpPr>
        <p:spPr bwMode="auto">
          <a:xfrm>
            <a:off x="6950203" y="1811518"/>
            <a:ext cx="254353" cy="170177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00" name="Rectangle 148"/>
          <p:cNvSpPr>
            <a:spLocks noChangeArrowheads="1"/>
          </p:cNvSpPr>
          <p:nvPr/>
        </p:nvSpPr>
        <p:spPr bwMode="auto">
          <a:xfrm>
            <a:off x="6311141" y="1895811"/>
            <a:ext cx="639063" cy="1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01" name="Rectangle 149"/>
          <p:cNvSpPr>
            <a:spLocks noChangeArrowheads="1"/>
          </p:cNvSpPr>
          <p:nvPr/>
        </p:nvSpPr>
        <p:spPr bwMode="auto">
          <a:xfrm>
            <a:off x="6385857" y="1927620"/>
            <a:ext cx="1763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Addr</a:t>
            </a:r>
            <a:endParaRPr lang="en-US"/>
          </a:p>
        </p:txBody>
      </p:sp>
      <p:sp>
        <p:nvSpPr>
          <p:cNvPr id="330902" name="Rectangle 150"/>
          <p:cNvSpPr>
            <a:spLocks noChangeArrowheads="1"/>
          </p:cNvSpPr>
          <p:nvPr/>
        </p:nvSpPr>
        <p:spPr bwMode="auto">
          <a:xfrm>
            <a:off x="6571853" y="1927620"/>
            <a:ext cx="22602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Data</a:t>
            </a:r>
            <a:endParaRPr lang="en-US"/>
          </a:p>
        </p:txBody>
      </p:sp>
      <p:sp>
        <p:nvSpPr>
          <p:cNvPr id="330903" name="Rectangle 151"/>
          <p:cNvSpPr>
            <a:spLocks noChangeArrowheads="1"/>
          </p:cNvSpPr>
          <p:nvPr/>
        </p:nvSpPr>
        <p:spPr bwMode="auto">
          <a:xfrm>
            <a:off x="7034459" y="1130807"/>
            <a:ext cx="85844" cy="29900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04" name="Rectangle 152"/>
          <p:cNvSpPr>
            <a:spLocks noChangeArrowheads="1"/>
          </p:cNvSpPr>
          <p:nvPr/>
        </p:nvSpPr>
        <p:spPr bwMode="auto">
          <a:xfrm>
            <a:off x="6481240" y="1130808"/>
            <a:ext cx="639063" cy="8588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05" name="Freeform 153"/>
          <p:cNvSpPr>
            <a:spLocks/>
          </p:cNvSpPr>
          <p:nvPr/>
        </p:nvSpPr>
        <p:spPr bwMode="auto">
          <a:xfrm>
            <a:off x="6311141" y="1046513"/>
            <a:ext cx="170099" cy="254471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1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1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06" name="Rectangle 154"/>
          <p:cNvSpPr>
            <a:spLocks noChangeArrowheads="1"/>
          </p:cNvSpPr>
          <p:nvPr/>
        </p:nvSpPr>
        <p:spPr bwMode="auto">
          <a:xfrm>
            <a:off x="6439908" y="917687"/>
            <a:ext cx="637472" cy="1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07" name="Rectangle 155"/>
          <p:cNvSpPr>
            <a:spLocks noChangeArrowheads="1"/>
          </p:cNvSpPr>
          <p:nvPr/>
        </p:nvSpPr>
        <p:spPr bwMode="auto">
          <a:xfrm>
            <a:off x="6838924" y="949497"/>
            <a:ext cx="1779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330908" name="Rectangle 156"/>
          <p:cNvSpPr>
            <a:spLocks noChangeArrowheads="1"/>
          </p:cNvSpPr>
          <p:nvPr/>
        </p:nvSpPr>
        <p:spPr bwMode="auto">
          <a:xfrm>
            <a:off x="8608270" y="322861"/>
            <a:ext cx="85844" cy="6380866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09" name="Freeform 157"/>
          <p:cNvSpPr>
            <a:spLocks/>
          </p:cNvSpPr>
          <p:nvPr/>
        </p:nvSpPr>
        <p:spPr bwMode="auto">
          <a:xfrm>
            <a:off x="5970944" y="1598398"/>
            <a:ext cx="340197" cy="170177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10" name="Freeform 158"/>
          <p:cNvSpPr>
            <a:spLocks/>
          </p:cNvSpPr>
          <p:nvPr/>
        </p:nvSpPr>
        <p:spPr bwMode="auto">
          <a:xfrm>
            <a:off x="6141043" y="1598398"/>
            <a:ext cx="340197" cy="170177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11" name="Freeform 159"/>
          <p:cNvSpPr>
            <a:spLocks/>
          </p:cNvSpPr>
          <p:nvPr/>
        </p:nvSpPr>
        <p:spPr bwMode="auto">
          <a:xfrm>
            <a:off x="5970944" y="1598398"/>
            <a:ext cx="340197" cy="170177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12" name="Freeform 160"/>
          <p:cNvSpPr>
            <a:spLocks/>
          </p:cNvSpPr>
          <p:nvPr/>
        </p:nvSpPr>
        <p:spPr bwMode="auto">
          <a:xfrm>
            <a:off x="6141043" y="1598398"/>
            <a:ext cx="340197" cy="170177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13" name="Freeform 161"/>
          <p:cNvSpPr>
            <a:spLocks/>
          </p:cNvSpPr>
          <p:nvPr/>
        </p:nvSpPr>
        <p:spPr bwMode="auto">
          <a:xfrm>
            <a:off x="8055051" y="2406344"/>
            <a:ext cx="340197" cy="17017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14" name="Freeform 162"/>
          <p:cNvSpPr>
            <a:spLocks/>
          </p:cNvSpPr>
          <p:nvPr/>
        </p:nvSpPr>
        <p:spPr bwMode="auto">
          <a:xfrm>
            <a:off x="8225150" y="2406344"/>
            <a:ext cx="340197" cy="17017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15" name="Freeform 163"/>
          <p:cNvSpPr>
            <a:spLocks/>
          </p:cNvSpPr>
          <p:nvPr/>
        </p:nvSpPr>
        <p:spPr bwMode="auto">
          <a:xfrm>
            <a:off x="8055051" y="2406344"/>
            <a:ext cx="340197" cy="17017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16" name="Freeform 164"/>
          <p:cNvSpPr>
            <a:spLocks/>
          </p:cNvSpPr>
          <p:nvPr/>
        </p:nvSpPr>
        <p:spPr bwMode="auto">
          <a:xfrm>
            <a:off x="8225150" y="2406344"/>
            <a:ext cx="340197" cy="17017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17" name="Rectangle 165"/>
          <p:cNvSpPr>
            <a:spLocks noChangeArrowheads="1"/>
          </p:cNvSpPr>
          <p:nvPr/>
        </p:nvSpPr>
        <p:spPr bwMode="auto">
          <a:xfrm>
            <a:off x="6183964" y="5894190"/>
            <a:ext cx="85844" cy="25606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18" name="Rectangle 166"/>
          <p:cNvSpPr>
            <a:spLocks noChangeArrowheads="1"/>
          </p:cNvSpPr>
          <p:nvPr/>
        </p:nvSpPr>
        <p:spPr bwMode="auto">
          <a:xfrm>
            <a:off x="6269808" y="6023017"/>
            <a:ext cx="893416" cy="8588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19" name="Rectangle 167"/>
          <p:cNvSpPr>
            <a:spLocks noChangeArrowheads="1"/>
          </p:cNvSpPr>
          <p:nvPr/>
        </p:nvSpPr>
        <p:spPr bwMode="auto">
          <a:xfrm>
            <a:off x="7077380" y="5894190"/>
            <a:ext cx="85844" cy="214711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20" name="Rectangle 168"/>
          <p:cNvSpPr>
            <a:spLocks noChangeArrowheads="1"/>
          </p:cNvSpPr>
          <p:nvPr/>
        </p:nvSpPr>
        <p:spPr bwMode="auto">
          <a:xfrm>
            <a:off x="5036195" y="236977"/>
            <a:ext cx="260712" cy="18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21" name="Rectangle 169"/>
          <p:cNvSpPr>
            <a:spLocks noChangeArrowheads="1"/>
          </p:cNvSpPr>
          <p:nvPr/>
        </p:nvSpPr>
        <p:spPr bwMode="auto">
          <a:xfrm>
            <a:off x="4959889" y="313318"/>
            <a:ext cx="2180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+mn-lt"/>
              </a:rPr>
              <a:t>PC</a:t>
            </a:r>
            <a:endParaRPr lang="en-US" sz="1600" dirty="0">
              <a:latin typeface="+mn-lt"/>
            </a:endParaRPr>
          </a:p>
        </p:txBody>
      </p:sp>
      <p:sp>
        <p:nvSpPr>
          <p:cNvPr id="330922" name="Rectangle 170"/>
          <p:cNvSpPr>
            <a:spLocks noChangeArrowheads="1"/>
          </p:cNvSpPr>
          <p:nvPr/>
        </p:nvSpPr>
        <p:spPr bwMode="auto">
          <a:xfrm>
            <a:off x="6311140" y="577332"/>
            <a:ext cx="1489557" cy="1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23" name="Rectangle 171"/>
          <p:cNvSpPr>
            <a:spLocks noChangeArrowheads="1"/>
          </p:cNvSpPr>
          <p:nvPr/>
        </p:nvSpPr>
        <p:spPr bwMode="auto">
          <a:xfrm>
            <a:off x="6384268" y="609142"/>
            <a:ext cx="16350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330924" name="Rectangle 172"/>
          <p:cNvSpPr>
            <a:spLocks noChangeArrowheads="1"/>
          </p:cNvSpPr>
          <p:nvPr/>
        </p:nvSpPr>
        <p:spPr bwMode="auto">
          <a:xfrm>
            <a:off x="6578212" y="609142"/>
            <a:ext cx="4809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925" name="Rectangle 173"/>
          <p:cNvSpPr>
            <a:spLocks noChangeArrowheads="1"/>
          </p:cNvSpPr>
          <p:nvPr/>
        </p:nvSpPr>
        <p:spPr bwMode="auto">
          <a:xfrm>
            <a:off x="6630672" y="609142"/>
            <a:ext cx="1779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330926" name="Rectangle 174"/>
          <p:cNvSpPr>
            <a:spLocks noChangeArrowheads="1"/>
          </p:cNvSpPr>
          <p:nvPr/>
        </p:nvSpPr>
        <p:spPr bwMode="auto">
          <a:xfrm>
            <a:off x="6141043" y="322861"/>
            <a:ext cx="2553071" cy="8588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27" name="Freeform 175"/>
          <p:cNvSpPr>
            <a:spLocks/>
          </p:cNvSpPr>
          <p:nvPr/>
        </p:nvSpPr>
        <p:spPr bwMode="auto">
          <a:xfrm>
            <a:off x="8479502" y="3597588"/>
            <a:ext cx="255943" cy="170178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28" name="Freeform 176"/>
          <p:cNvSpPr>
            <a:spLocks/>
          </p:cNvSpPr>
          <p:nvPr/>
        </p:nvSpPr>
        <p:spPr bwMode="auto">
          <a:xfrm>
            <a:off x="8565346" y="3597588"/>
            <a:ext cx="254353" cy="170178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29" name="Rectangle 177"/>
          <p:cNvSpPr>
            <a:spLocks noChangeArrowheads="1"/>
          </p:cNvSpPr>
          <p:nvPr/>
        </p:nvSpPr>
        <p:spPr bwMode="auto">
          <a:xfrm>
            <a:off x="6311140" y="152683"/>
            <a:ext cx="1489557" cy="1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30" name="Rectangle 178"/>
          <p:cNvSpPr>
            <a:spLocks noChangeArrowheads="1"/>
          </p:cNvSpPr>
          <p:nvPr/>
        </p:nvSpPr>
        <p:spPr bwMode="auto">
          <a:xfrm>
            <a:off x="6384267" y="184492"/>
            <a:ext cx="27090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newPC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6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ChangeArrowheads="1"/>
          </p:cNvSpPr>
          <p:nvPr/>
        </p:nvSpPr>
        <p:spPr bwMode="auto">
          <a:xfrm>
            <a:off x="7249068" y="6289923"/>
            <a:ext cx="92537" cy="461804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9" tIns="45789" rIns="45789" bIns="45789" anchor="ctr">
            <a:spAutoFit/>
          </a:bodyPr>
          <a:lstStyle/>
          <a:p>
            <a:endParaRPr lang="en-US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title"/>
          </p:nvPr>
        </p:nvSpPr>
        <p:spPr>
          <a:xfrm>
            <a:off x="405377" y="248110"/>
            <a:ext cx="5622796" cy="780909"/>
          </a:xfrm>
        </p:spPr>
        <p:txBody>
          <a:bodyPr/>
          <a:lstStyle/>
          <a:p>
            <a:r>
              <a:rPr lang="en-US" dirty="0" smtClean="0"/>
              <a:t>Sequential stages</a:t>
            </a:r>
            <a:endParaRPr lang="en-US" dirty="0"/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917" y="1221462"/>
            <a:ext cx="4668972" cy="5223022"/>
          </a:xfrm>
        </p:spPr>
        <p:txBody>
          <a:bodyPr/>
          <a:lstStyle/>
          <a:p>
            <a:r>
              <a:rPr lang="en-US" sz="2000" dirty="0"/>
              <a:t>Fetch</a:t>
            </a:r>
          </a:p>
          <a:p>
            <a:pPr lvl="1"/>
            <a:r>
              <a:rPr lang="en-US" sz="1800" dirty="0"/>
              <a:t>Read instruction from instruction </a:t>
            </a:r>
            <a:r>
              <a:rPr lang="en-US" sz="1800" dirty="0" smtClean="0"/>
              <a:t>memory</a:t>
            </a:r>
          </a:p>
          <a:p>
            <a:pPr lvl="1"/>
            <a:r>
              <a:rPr lang="en-US" sz="1800" dirty="0" smtClean="0"/>
              <a:t>Increment program counter (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%rip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sz="2000" dirty="0"/>
              <a:t>Decode</a:t>
            </a:r>
          </a:p>
          <a:p>
            <a:pPr lvl="1"/>
            <a:r>
              <a:rPr lang="en-US" sz="1800" dirty="0"/>
              <a:t>Read </a:t>
            </a:r>
            <a:r>
              <a:rPr lang="en-US" sz="1800" dirty="0" smtClean="0"/>
              <a:t>registers named in instruction</a:t>
            </a:r>
            <a:endParaRPr lang="en-US" sz="1800" dirty="0"/>
          </a:p>
          <a:p>
            <a:r>
              <a:rPr lang="en-US" sz="2000" dirty="0"/>
              <a:t>Execute</a:t>
            </a:r>
          </a:p>
          <a:p>
            <a:pPr lvl="1"/>
            <a:r>
              <a:rPr lang="en-US" sz="1800" dirty="0"/>
              <a:t>Compute value or address</a:t>
            </a:r>
          </a:p>
          <a:p>
            <a:r>
              <a:rPr lang="en-US" sz="2000" dirty="0"/>
              <a:t>Memory</a:t>
            </a:r>
          </a:p>
          <a:p>
            <a:pPr lvl="1"/>
            <a:r>
              <a:rPr lang="en-US" sz="1800" dirty="0"/>
              <a:t>Read or write data</a:t>
            </a:r>
          </a:p>
          <a:p>
            <a:r>
              <a:rPr lang="en-US" sz="2000" dirty="0"/>
              <a:t>Write Back</a:t>
            </a:r>
          </a:p>
          <a:p>
            <a:pPr lvl="1"/>
            <a:r>
              <a:rPr lang="en-US" sz="1800" dirty="0"/>
              <a:t>Write program registers</a:t>
            </a:r>
          </a:p>
          <a:p>
            <a:r>
              <a:rPr lang="en-US" sz="2000" dirty="0"/>
              <a:t>PC</a:t>
            </a:r>
          </a:p>
          <a:p>
            <a:pPr lvl="1"/>
            <a:r>
              <a:rPr lang="en-US" sz="1800" dirty="0"/>
              <a:t>Update program </a:t>
            </a:r>
            <a:r>
              <a:rPr lang="en-US" sz="1800" dirty="0" smtClean="0"/>
              <a:t>counter (incremented or jump/call/ret target)</a:t>
            </a:r>
            <a:endParaRPr lang="en-US" sz="1800" dirty="0"/>
          </a:p>
        </p:txBody>
      </p:sp>
      <p:sp>
        <p:nvSpPr>
          <p:cNvPr id="330757" name="Freeform 5"/>
          <p:cNvSpPr>
            <a:spLocks/>
          </p:cNvSpPr>
          <p:nvPr/>
        </p:nvSpPr>
        <p:spPr bwMode="auto">
          <a:xfrm>
            <a:off x="6099710" y="5724013"/>
            <a:ext cx="254353" cy="170177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758" name="Freeform 6"/>
          <p:cNvSpPr>
            <a:spLocks/>
          </p:cNvSpPr>
          <p:nvPr/>
        </p:nvSpPr>
        <p:spPr bwMode="auto">
          <a:xfrm>
            <a:off x="6991536" y="5724013"/>
            <a:ext cx="255943" cy="170177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0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0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759" name="Rectangle 7"/>
          <p:cNvSpPr>
            <a:spLocks noChangeArrowheads="1"/>
          </p:cNvSpPr>
          <p:nvPr/>
        </p:nvSpPr>
        <p:spPr bwMode="auto">
          <a:xfrm>
            <a:off x="6141042" y="322861"/>
            <a:ext cx="171688" cy="5062387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760" name="Rectangle 8"/>
          <p:cNvSpPr>
            <a:spLocks noChangeArrowheads="1"/>
          </p:cNvSpPr>
          <p:nvPr/>
        </p:nvSpPr>
        <p:spPr bwMode="auto">
          <a:xfrm>
            <a:off x="5991610" y="5455227"/>
            <a:ext cx="38792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330761" name="Rectangle 9"/>
          <p:cNvSpPr>
            <a:spLocks noChangeArrowheads="1"/>
          </p:cNvSpPr>
          <p:nvPr/>
        </p:nvSpPr>
        <p:spPr bwMode="auto">
          <a:xfrm>
            <a:off x="6040891" y="5574512"/>
            <a:ext cx="30296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30762" name="Rectangle 10"/>
          <p:cNvSpPr>
            <a:spLocks noChangeArrowheads="1"/>
          </p:cNvSpPr>
          <p:nvPr/>
        </p:nvSpPr>
        <p:spPr bwMode="auto">
          <a:xfrm>
            <a:off x="5643463" y="5396382"/>
            <a:ext cx="1152539" cy="34512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763" name="Rectangle 11"/>
          <p:cNvSpPr>
            <a:spLocks noChangeArrowheads="1"/>
          </p:cNvSpPr>
          <p:nvPr/>
        </p:nvSpPr>
        <p:spPr bwMode="auto">
          <a:xfrm>
            <a:off x="5630746" y="5383658"/>
            <a:ext cx="1149359" cy="34194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764" name="Rectangle 12"/>
          <p:cNvSpPr>
            <a:spLocks noChangeArrowheads="1"/>
          </p:cNvSpPr>
          <p:nvPr/>
        </p:nvSpPr>
        <p:spPr bwMode="auto">
          <a:xfrm>
            <a:off x="5977302" y="5440914"/>
            <a:ext cx="38792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330765" name="Rectangle 13"/>
          <p:cNvSpPr>
            <a:spLocks noChangeArrowheads="1"/>
          </p:cNvSpPr>
          <p:nvPr/>
        </p:nvSpPr>
        <p:spPr bwMode="auto">
          <a:xfrm>
            <a:off x="6026583" y="5560197"/>
            <a:ext cx="30296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30766" name="Rectangle 14"/>
          <p:cNvSpPr>
            <a:spLocks noChangeArrowheads="1"/>
          </p:cNvSpPr>
          <p:nvPr/>
        </p:nvSpPr>
        <p:spPr bwMode="auto">
          <a:xfrm>
            <a:off x="7064662" y="5455227"/>
            <a:ext cx="11702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330767" name="Rectangle 15"/>
          <p:cNvSpPr>
            <a:spLocks noChangeArrowheads="1"/>
          </p:cNvSpPr>
          <p:nvPr/>
        </p:nvSpPr>
        <p:spPr bwMode="auto">
          <a:xfrm>
            <a:off x="6915230" y="5574512"/>
            <a:ext cx="36869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330768" name="Rectangle 16"/>
          <p:cNvSpPr>
            <a:spLocks noChangeArrowheads="1"/>
          </p:cNvSpPr>
          <p:nvPr/>
        </p:nvSpPr>
        <p:spPr bwMode="auto">
          <a:xfrm>
            <a:off x="6875488" y="5396382"/>
            <a:ext cx="516655" cy="345126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769" name="Rectangle 17"/>
          <p:cNvSpPr>
            <a:spLocks noChangeArrowheads="1"/>
          </p:cNvSpPr>
          <p:nvPr/>
        </p:nvSpPr>
        <p:spPr bwMode="auto">
          <a:xfrm>
            <a:off x="6864359" y="5383658"/>
            <a:ext cx="511886" cy="34194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770" name="Rectangle 18"/>
          <p:cNvSpPr>
            <a:spLocks noChangeArrowheads="1"/>
          </p:cNvSpPr>
          <p:nvPr/>
        </p:nvSpPr>
        <p:spPr bwMode="auto">
          <a:xfrm>
            <a:off x="7050355" y="5440914"/>
            <a:ext cx="11702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330771" name="Rectangle 19"/>
          <p:cNvSpPr>
            <a:spLocks noChangeArrowheads="1"/>
          </p:cNvSpPr>
          <p:nvPr/>
        </p:nvSpPr>
        <p:spPr bwMode="auto">
          <a:xfrm>
            <a:off x="6900923" y="5560197"/>
            <a:ext cx="36869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330772" name="Rectangle 20"/>
          <p:cNvSpPr>
            <a:spLocks noChangeArrowheads="1"/>
          </p:cNvSpPr>
          <p:nvPr/>
        </p:nvSpPr>
        <p:spPr bwMode="auto">
          <a:xfrm>
            <a:off x="6743541" y="2899383"/>
            <a:ext cx="12182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330773" name="Rectangle 21"/>
          <p:cNvSpPr>
            <a:spLocks noChangeArrowheads="1"/>
          </p:cNvSpPr>
          <p:nvPr/>
        </p:nvSpPr>
        <p:spPr bwMode="auto">
          <a:xfrm>
            <a:off x="6664056" y="2843716"/>
            <a:ext cx="302045" cy="21789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774" name="Rectangle 22"/>
          <p:cNvSpPr>
            <a:spLocks noChangeArrowheads="1"/>
          </p:cNvSpPr>
          <p:nvPr/>
        </p:nvSpPr>
        <p:spPr bwMode="auto">
          <a:xfrm>
            <a:off x="6651338" y="2832584"/>
            <a:ext cx="298865" cy="213120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775" name="Rectangle 23"/>
          <p:cNvSpPr>
            <a:spLocks noChangeArrowheads="1"/>
          </p:cNvSpPr>
          <p:nvPr/>
        </p:nvSpPr>
        <p:spPr bwMode="auto">
          <a:xfrm>
            <a:off x="6729235" y="2885068"/>
            <a:ext cx="12182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330776" name="Rectangle 24"/>
          <p:cNvSpPr>
            <a:spLocks noChangeArrowheads="1"/>
          </p:cNvSpPr>
          <p:nvPr/>
        </p:nvSpPr>
        <p:spPr bwMode="auto">
          <a:xfrm>
            <a:off x="7271324" y="2963001"/>
            <a:ext cx="16350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grpSp>
        <p:nvGrpSpPr>
          <p:cNvPr id="330777" name="Group 25"/>
          <p:cNvGrpSpPr>
            <a:grpSpLocks/>
          </p:cNvGrpSpPr>
          <p:nvPr/>
        </p:nvGrpSpPr>
        <p:grpSpPr bwMode="auto">
          <a:xfrm>
            <a:off x="6991536" y="2875525"/>
            <a:ext cx="737624" cy="268786"/>
            <a:chOff x="4398" y="1808"/>
            <a:chExt cx="464" cy="169"/>
          </a:xfrm>
        </p:grpSpPr>
        <p:sp>
          <p:nvSpPr>
            <p:cNvPr id="330778" name="Freeform 26"/>
            <p:cNvSpPr>
              <a:spLocks/>
            </p:cNvSpPr>
            <p:nvPr/>
          </p:nvSpPr>
          <p:spPr bwMode="auto">
            <a:xfrm>
              <a:off x="4407" y="1817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8" y="0"/>
                </a:cxn>
                <a:cxn ang="0">
                  <a:pos x="683" y="0"/>
                </a:cxn>
                <a:cxn ang="0">
                  <a:pos x="910" y="321"/>
                </a:cxn>
                <a:cxn ang="0">
                  <a:pos x="0" y="321"/>
                </a:cxn>
              </a:cxnLst>
              <a:rect l="0" t="0" r="r" b="b"/>
              <a:pathLst>
                <a:path w="910" h="321">
                  <a:moveTo>
                    <a:pt x="0" y="321"/>
                  </a:moveTo>
                  <a:lnTo>
                    <a:pt x="228" y="0"/>
                  </a:lnTo>
                  <a:lnTo>
                    <a:pt x="683" y="0"/>
                  </a:lnTo>
                  <a:lnTo>
                    <a:pt x="910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779" name="Freeform 27"/>
            <p:cNvSpPr>
              <a:spLocks/>
            </p:cNvSpPr>
            <p:nvPr/>
          </p:nvSpPr>
          <p:spPr bwMode="auto">
            <a:xfrm>
              <a:off x="4398" y="1808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7" y="0"/>
                </a:cxn>
                <a:cxn ang="0">
                  <a:pos x="682" y="0"/>
                </a:cxn>
                <a:cxn ang="0">
                  <a:pos x="909" y="321"/>
                </a:cxn>
                <a:cxn ang="0">
                  <a:pos x="0" y="321"/>
                </a:cxn>
              </a:cxnLst>
              <a:rect l="0" t="0" r="r" b="b"/>
              <a:pathLst>
                <a:path w="909" h="321">
                  <a:moveTo>
                    <a:pt x="0" y="321"/>
                  </a:moveTo>
                  <a:lnTo>
                    <a:pt x="227" y="0"/>
                  </a:lnTo>
                  <a:lnTo>
                    <a:pt x="682" y="0"/>
                  </a:lnTo>
                  <a:lnTo>
                    <a:pt x="909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CC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780" name="Rectangle 28"/>
          <p:cNvSpPr>
            <a:spLocks noChangeArrowheads="1"/>
          </p:cNvSpPr>
          <p:nvPr/>
        </p:nvSpPr>
        <p:spPr bwMode="auto">
          <a:xfrm>
            <a:off x="7257018" y="2948686"/>
            <a:ext cx="16350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sp>
        <p:nvSpPr>
          <p:cNvPr id="330781" name="Rectangle 29"/>
          <p:cNvSpPr>
            <a:spLocks noChangeArrowheads="1"/>
          </p:cNvSpPr>
          <p:nvPr/>
        </p:nvSpPr>
        <p:spPr bwMode="auto">
          <a:xfrm>
            <a:off x="6943844" y="1522057"/>
            <a:ext cx="1779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330782" name="Rectangle 30"/>
          <p:cNvSpPr>
            <a:spLocks noChangeArrowheads="1"/>
          </p:cNvSpPr>
          <p:nvPr/>
        </p:nvSpPr>
        <p:spPr bwMode="auto">
          <a:xfrm>
            <a:off x="6869128" y="1639750"/>
            <a:ext cx="30296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30783" name="Rectangle 31"/>
          <p:cNvSpPr>
            <a:spLocks noChangeArrowheads="1"/>
          </p:cNvSpPr>
          <p:nvPr/>
        </p:nvSpPr>
        <p:spPr bwMode="auto">
          <a:xfrm>
            <a:off x="6748311" y="1440943"/>
            <a:ext cx="600910" cy="38806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784" name="Rectangle 32"/>
          <p:cNvSpPr>
            <a:spLocks noChangeArrowheads="1"/>
          </p:cNvSpPr>
          <p:nvPr/>
        </p:nvSpPr>
        <p:spPr bwMode="auto">
          <a:xfrm>
            <a:off x="6737183" y="1428220"/>
            <a:ext cx="596141" cy="384888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785" name="Rectangle 33"/>
          <p:cNvSpPr>
            <a:spLocks noChangeArrowheads="1"/>
          </p:cNvSpPr>
          <p:nvPr/>
        </p:nvSpPr>
        <p:spPr bwMode="auto">
          <a:xfrm>
            <a:off x="6929537" y="1507742"/>
            <a:ext cx="1779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330786" name="Rectangle 34"/>
          <p:cNvSpPr>
            <a:spLocks noChangeArrowheads="1"/>
          </p:cNvSpPr>
          <p:nvPr/>
        </p:nvSpPr>
        <p:spPr bwMode="auto">
          <a:xfrm>
            <a:off x="6856411" y="1625435"/>
            <a:ext cx="302968" cy="123111"/>
          </a:xfrm>
          <a:prstGeom prst="rect">
            <a:avLst/>
          </a:prstGeom>
          <a:solidFill>
            <a:srgbClr val="ADADEB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 dirty="0">
                <a:solidFill>
                  <a:srgbClr val="000000"/>
                </a:solidFill>
              </a:rPr>
              <a:t>memory</a:t>
            </a:r>
            <a:endParaRPr lang="en-US" dirty="0"/>
          </a:p>
        </p:txBody>
      </p:sp>
      <p:grpSp>
        <p:nvGrpSpPr>
          <p:cNvPr id="330787" name="Group 35"/>
          <p:cNvGrpSpPr>
            <a:grpSpLocks/>
          </p:cNvGrpSpPr>
          <p:nvPr/>
        </p:nvGrpSpPr>
        <p:grpSpPr bwMode="auto">
          <a:xfrm>
            <a:off x="6950203" y="2889840"/>
            <a:ext cx="197124" cy="55665"/>
            <a:chOff x="4372" y="1817"/>
            <a:chExt cx="124" cy="35"/>
          </a:xfrm>
        </p:grpSpPr>
        <p:sp>
          <p:nvSpPr>
            <p:cNvPr id="330788" name="Line 36"/>
            <p:cNvSpPr>
              <a:spLocks noChangeShapeType="1"/>
            </p:cNvSpPr>
            <p:nvPr/>
          </p:nvSpPr>
          <p:spPr bwMode="auto">
            <a:xfrm flipH="1">
              <a:off x="4405" y="1834"/>
              <a:ext cx="9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789" name="Freeform 37"/>
            <p:cNvSpPr>
              <a:spLocks/>
            </p:cNvSpPr>
            <p:nvPr/>
          </p:nvSpPr>
          <p:spPr bwMode="auto">
            <a:xfrm>
              <a:off x="4372" y="1817"/>
              <a:ext cx="35" cy="3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0" y="35"/>
                </a:cxn>
                <a:cxn ang="0">
                  <a:pos x="70" y="70"/>
                </a:cxn>
                <a:cxn ang="0">
                  <a:pos x="70" y="0"/>
                </a:cxn>
              </a:cxnLst>
              <a:rect l="0" t="0" r="r" b="b"/>
              <a:pathLst>
                <a:path w="70" h="70">
                  <a:moveTo>
                    <a:pt x="70" y="0"/>
                  </a:moveTo>
                  <a:lnTo>
                    <a:pt x="0" y="35"/>
                  </a:lnTo>
                  <a:lnTo>
                    <a:pt x="70" y="7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790" name="Rectangle 38"/>
          <p:cNvSpPr>
            <a:spLocks noChangeArrowheads="1"/>
          </p:cNvSpPr>
          <p:nvPr/>
        </p:nvSpPr>
        <p:spPr bwMode="auto">
          <a:xfrm>
            <a:off x="5036195" y="5512484"/>
            <a:ext cx="405376" cy="187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791" name="Rectangle 39"/>
          <p:cNvSpPr>
            <a:spLocks noChangeArrowheads="1"/>
          </p:cNvSpPr>
          <p:nvPr/>
        </p:nvSpPr>
        <p:spPr bwMode="auto">
          <a:xfrm>
            <a:off x="4959889" y="5572921"/>
            <a:ext cx="4577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+mn-lt"/>
              </a:rPr>
              <a:t>Fetch</a:t>
            </a:r>
            <a:endParaRPr lang="en-US" sz="1600" dirty="0">
              <a:latin typeface="+mn-lt"/>
            </a:endParaRPr>
          </a:p>
        </p:txBody>
      </p:sp>
      <p:sp>
        <p:nvSpPr>
          <p:cNvPr id="330792" name="Rectangle 40"/>
          <p:cNvSpPr>
            <a:spLocks noChangeArrowheads="1"/>
          </p:cNvSpPr>
          <p:nvPr/>
        </p:nvSpPr>
        <p:spPr bwMode="auto">
          <a:xfrm>
            <a:off x="5036195" y="4364182"/>
            <a:ext cx="511886" cy="187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793" name="Rectangle 41"/>
          <p:cNvSpPr>
            <a:spLocks noChangeArrowheads="1"/>
          </p:cNvSpPr>
          <p:nvPr/>
        </p:nvSpPr>
        <p:spPr bwMode="auto">
          <a:xfrm>
            <a:off x="4959889" y="4351459"/>
            <a:ext cx="6417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+mn-lt"/>
              </a:rPr>
              <a:t>Decode</a:t>
            </a:r>
            <a:endParaRPr lang="en-US" sz="1600" dirty="0">
              <a:latin typeface="+mn-lt"/>
            </a:endParaRPr>
          </a:p>
        </p:txBody>
      </p:sp>
      <p:sp>
        <p:nvSpPr>
          <p:cNvPr id="330794" name="Rectangle 42"/>
          <p:cNvSpPr>
            <a:spLocks noChangeArrowheads="1"/>
          </p:cNvSpPr>
          <p:nvPr/>
        </p:nvSpPr>
        <p:spPr bwMode="auto">
          <a:xfrm>
            <a:off x="5036195" y="2916877"/>
            <a:ext cx="537321" cy="1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795" name="Rectangle 43"/>
          <p:cNvSpPr>
            <a:spLocks noChangeArrowheads="1"/>
          </p:cNvSpPr>
          <p:nvPr/>
        </p:nvSpPr>
        <p:spPr bwMode="auto">
          <a:xfrm>
            <a:off x="4959889" y="2977314"/>
            <a:ext cx="6594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+mn-lt"/>
              </a:rPr>
              <a:t>Execute</a:t>
            </a:r>
            <a:endParaRPr lang="en-US" sz="1600" dirty="0">
              <a:latin typeface="+mn-lt"/>
            </a:endParaRPr>
          </a:p>
        </p:txBody>
      </p:sp>
      <p:sp>
        <p:nvSpPr>
          <p:cNvPr id="330796" name="Rectangle 44"/>
          <p:cNvSpPr>
            <a:spLocks noChangeArrowheads="1"/>
          </p:cNvSpPr>
          <p:nvPr/>
        </p:nvSpPr>
        <p:spPr bwMode="auto">
          <a:xfrm>
            <a:off x="5036195" y="1557047"/>
            <a:ext cx="537321" cy="187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797" name="Rectangle 45"/>
          <p:cNvSpPr>
            <a:spLocks noChangeArrowheads="1"/>
          </p:cNvSpPr>
          <p:nvPr/>
        </p:nvSpPr>
        <p:spPr bwMode="auto">
          <a:xfrm>
            <a:off x="4959889" y="1603170"/>
            <a:ext cx="73186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+mn-lt"/>
              </a:rPr>
              <a:t>Memory</a:t>
            </a:r>
            <a:endParaRPr lang="en-US" sz="1600" dirty="0">
              <a:latin typeface="+mn-lt"/>
            </a:endParaRPr>
          </a:p>
        </p:txBody>
      </p:sp>
      <p:sp>
        <p:nvSpPr>
          <p:cNvPr id="330798" name="Rectangle 46"/>
          <p:cNvSpPr>
            <a:spLocks noChangeArrowheads="1"/>
          </p:cNvSpPr>
          <p:nvPr/>
        </p:nvSpPr>
        <p:spPr bwMode="auto">
          <a:xfrm>
            <a:off x="5036195" y="747510"/>
            <a:ext cx="677216" cy="1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799" name="Rectangle 47"/>
          <p:cNvSpPr>
            <a:spLocks noChangeArrowheads="1"/>
          </p:cNvSpPr>
          <p:nvPr/>
        </p:nvSpPr>
        <p:spPr bwMode="auto">
          <a:xfrm>
            <a:off x="4959889" y="763414"/>
            <a:ext cx="91678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+mn-lt"/>
              </a:rPr>
              <a:t>Write back</a:t>
            </a:r>
            <a:endParaRPr lang="en-US" sz="1600" dirty="0">
              <a:latin typeface="+mn-lt"/>
            </a:endParaRPr>
          </a:p>
        </p:txBody>
      </p:sp>
      <p:sp>
        <p:nvSpPr>
          <p:cNvPr id="330800" name="Rectangle 48"/>
          <p:cNvSpPr>
            <a:spLocks noChangeArrowheads="1"/>
          </p:cNvSpPr>
          <p:nvPr/>
        </p:nvSpPr>
        <p:spPr bwMode="auto">
          <a:xfrm>
            <a:off x="5503569" y="4916067"/>
            <a:ext cx="596141" cy="40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01" name="Rectangle 49"/>
          <p:cNvSpPr>
            <a:spLocks noChangeArrowheads="1"/>
          </p:cNvSpPr>
          <p:nvPr/>
        </p:nvSpPr>
        <p:spPr bwMode="auto">
          <a:xfrm>
            <a:off x="5646643" y="4947876"/>
            <a:ext cx="20037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>
                <a:solidFill>
                  <a:srgbClr val="000000"/>
                </a:solidFill>
              </a:rPr>
              <a:t>icode</a:t>
            </a:r>
            <a:endParaRPr lang="en-US" sz="800"/>
          </a:p>
        </p:txBody>
      </p:sp>
      <p:sp>
        <p:nvSpPr>
          <p:cNvPr id="330802" name="Rectangle 50"/>
          <p:cNvSpPr>
            <a:spLocks noChangeArrowheads="1"/>
          </p:cNvSpPr>
          <p:nvPr/>
        </p:nvSpPr>
        <p:spPr bwMode="auto">
          <a:xfrm>
            <a:off x="5826280" y="4947876"/>
            <a:ext cx="929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b="0">
                <a:solidFill>
                  <a:srgbClr val="000000"/>
                </a:solidFill>
              </a:rPr>
              <a:t>, </a:t>
            </a:r>
            <a:endParaRPr lang="en-US" sz="1600"/>
          </a:p>
        </p:txBody>
      </p:sp>
      <p:sp>
        <p:nvSpPr>
          <p:cNvPr id="330803" name="Rectangle 51"/>
          <p:cNvSpPr>
            <a:spLocks noChangeArrowheads="1"/>
          </p:cNvSpPr>
          <p:nvPr/>
        </p:nvSpPr>
        <p:spPr bwMode="auto">
          <a:xfrm>
            <a:off x="5910534" y="4947876"/>
            <a:ext cx="13625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ifun</a:t>
            </a:r>
            <a:endParaRPr lang="en-US"/>
          </a:p>
        </p:txBody>
      </p:sp>
      <p:sp>
        <p:nvSpPr>
          <p:cNvPr id="330804" name="Rectangle 52"/>
          <p:cNvSpPr>
            <a:spLocks noChangeArrowheads="1"/>
          </p:cNvSpPr>
          <p:nvPr/>
        </p:nvSpPr>
        <p:spPr bwMode="auto">
          <a:xfrm>
            <a:off x="5765871" y="5067159"/>
            <a:ext cx="8335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>
                <a:solidFill>
                  <a:srgbClr val="000000"/>
                </a:solidFill>
              </a:rPr>
              <a:t>rA</a:t>
            </a:r>
            <a:endParaRPr lang="en-US" sz="800"/>
          </a:p>
        </p:txBody>
      </p:sp>
      <p:sp>
        <p:nvSpPr>
          <p:cNvPr id="330805" name="Rectangle 53"/>
          <p:cNvSpPr>
            <a:spLocks noChangeArrowheads="1"/>
          </p:cNvSpPr>
          <p:nvPr/>
        </p:nvSpPr>
        <p:spPr bwMode="auto">
          <a:xfrm>
            <a:off x="5893048" y="5067159"/>
            <a:ext cx="4809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06" name="Rectangle 54"/>
          <p:cNvSpPr>
            <a:spLocks noChangeArrowheads="1"/>
          </p:cNvSpPr>
          <p:nvPr/>
        </p:nvSpPr>
        <p:spPr bwMode="auto">
          <a:xfrm>
            <a:off x="5970943" y="5067159"/>
            <a:ext cx="8335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rB</a:t>
            </a:r>
            <a:endParaRPr lang="en-US"/>
          </a:p>
        </p:txBody>
      </p:sp>
      <p:sp>
        <p:nvSpPr>
          <p:cNvPr id="330807" name="Rectangle 55"/>
          <p:cNvSpPr>
            <a:spLocks noChangeArrowheads="1"/>
          </p:cNvSpPr>
          <p:nvPr/>
        </p:nvSpPr>
        <p:spPr bwMode="auto">
          <a:xfrm>
            <a:off x="5872381" y="5184852"/>
            <a:ext cx="16831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valC</a:t>
            </a:r>
            <a:endParaRPr lang="en-US"/>
          </a:p>
        </p:txBody>
      </p:sp>
      <p:sp>
        <p:nvSpPr>
          <p:cNvPr id="330808" name="Rectangle 56"/>
          <p:cNvSpPr>
            <a:spLocks noChangeArrowheads="1"/>
          </p:cNvSpPr>
          <p:nvPr/>
        </p:nvSpPr>
        <p:spPr bwMode="auto">
          <a:xfrm>
            <a:off x="7311067" y="4499371"/>
            <a:ext cx="31258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09" name="Rectangle 57"/>
          <p:cNvSpPr>
            <a:spLocks noChangeArrowheads="1"/>
          </p:cNvSpPr>
          <p:nvPr/>
        </p:nvSpPr>
        <p:spPr bwMode="auto">
          <a:xfrm>
            <a:off x="7431885" y="4617064"/>
            <a:ext cx="10900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10" name="Rectangle 58"/>
          <p:cNvSpPr>
            <a:spLocks noChangeArrowheads="1"/>
          </p:cNvSpPr>
          <p:nvPr/>
        </p:nvSpPr>
        <p:spPr bwMode="auto">
          <a:xfrm>
            <a:off x="7215685" y="4418257"/>
            <a:ext cx="557987" cy="38806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11" name="Rectangle 59"/>
          <p:cNvSpPr>
            <a:spLocks noChangeArrowheads="1"/>
          </p:cNvSpPr>
          <p:nvPr/>
        </p:nvSpPr>
        <p:spPr bwMode="auto">
          <a:xfrm>
            <a:off x="7204557" y="4405534"/>
            <a:ext cx="553218" cy="384888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12" name="Rectangle 60"/>
          <p:cNvSpPr>
            <a:spLocks noChangeArrowheads="1"/>
          </p:cNvSpPr>
          <p:nvPr/>
        </p:nvSpPr>
        <p:spPr bwMode="auto">
          <a:xfrm>
            <a:off x="7296760" y="4485056"/>
            <a:ext cx="31258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13" name="Rectangle 61"/>
          <p:cNvSpPr>
            <a:spLocks noChangeArrowheads="1"/>
          </p:cNvSpPr>
          <p:nvPr/>
        </p:nvSpPr>
        <p:spPr bwMode="auto">
          <a:xfrm>
            <a:off x="7417578" y="4602749"/>
            <a:ext cx="10900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14" name="Rectangle 62"/>
          <p:cNvSpPr>
            <a:spLocks noChangeArrowheads="1"/>
          </p:cNvSpPr>
          <p:nvPr/>
        </p:nvSpPr>
        <p:spPr bwMode="auto">
          <a:xfrm>
            <a:off x="7290401" y="4397582"/>
            <a:ext cx="170099" cy="13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15" name="Rectangle 63"/>
          <p:cNvSpPr>
            <a:spLocks noChangeArrowheads="1"/>
          </p:cNvSpPr>
          <p:nvPr/>
        </p:nvSpPr>
        <p:spPr bwMode="auto">
          <a:xfrm>
            <a:off x="7350809" y="4427800"/>
            <a:ext cx="41678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330816" name="Rectangle 64"/>
          <p:cNvSpPr>
            <a:spLocks noChangeArrowheads="1"/>
          </p:cNvSpPr>
          <p:nvPr/>
        </p:nvSpPr>
        <p:spPr bwMode="auto">
          <a:xfrm>
            <a:off x="7501832" y="4397582"/>
            <a:ext cx="171688" cy="13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17" name="Rectangle 65"/>
          <p:cNvSpPr>
            <a:spLocks noChangeArrowheads="1"/>
          </p:cNvSpPr>
          <p:nvPr/>
        </p:nvSpPr>
        <p:spPr bwMode="auto">
          <a:xfrm>
            <a:off x="7563830" y="4427800"/>
            <a:ext cx="41678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330818" name="Rectangle 66"/>
          <p:cNvSpPr>
            <a:spLocks noChangeArrowheads="1"/>
          </p:cNvSpPr>
          <p:nvPr/>
        </p:nvSpPr>
        <p:spPr bwMode="auto">
          <a:xfrm>
            <a:off x="7630599" y="4448477"/>
            <a:ext cx="170099" cy="13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19" name="Rectangle 67"/>
          <p:cNvSpPr>
            <a:spLocks noChangeArrowheads="1"/>
          </p:cNvSpPr>
          <p:nvPr/>
        </p:nvSpPr>
        <p:spPr bwMode="auto">
          <a:xfrm>
            <a:off x="7684648" y="4480285"/>
            <a:ext cx="52900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330820" name="Rectangle 68"/>
          <p:cNvSpPr>
            <a:spLocks noChangeArrowheads="1"/>
          </p:cNvSpPr>
          <p:nvPr/>
        </p:nvSpPr>
        <p:spPr bwMode="auto">
          <a:xfrm>
            <a:off x="7630599" y="4661596"/>
            <a:ext cx="170099" cy="13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21" name="Rectangle 69"/>
          <p:cNvSpPr>
            <a:spLocks noChangeArrowheads="1"/>
          </p:cNvSpPr>
          <p:nvPr/>
        </p:nvSpPr>
        <p:spPr bwMode="auto">
          <a:xfrm>
            <a:off x="7691007" y="4691814"/>
            <a:ext cx="41678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330822" name="Rectangle 70"/>
          <p:cNvSpPr>
            <a:spLocks noChangeArrowheads="1"/>
          </p:cNvSpPr>
          <p:nvPr/>
        </p:nvSpPr>
        <p:spPr bwMode="auto">
          <a:xfrm>
            <a:off x="7311067" y="4499371"/>
            <a:ext cx="31258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23" name="Rectangle 71"/>
          <p:cNvSpPr>
            <a:spLocks noChangeArrowheads="1"/>
          </p:cNvSpPr>
          <p:nvPr/>
        </p:nvSpPr>
        <p:spPr bwMode="auto">
          <a:xfrm>
            <a:off x="7431885" y="4617064"/>
            <a:ext cx="10900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24" name="Rectangle 72"/>
          <p:cNvSpPr>
            <a:spLocks noChangeArrowheads="1"/>
          </p:cNvSpPr>
          <p:nvPr/>
        </p:nvSpPr>
        <p:spPr bwMode="auto">
          <a:xfrm>
            <a:off x="7215685" y="4418257"/>
            <a:ext cx="557987" cy="38806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25" name="Rectangle 73"/>
          <p:cNvSpPr>
            <a:spLocks noChangeArrowheads="1"/>
          </p:cNvSpPr>
          <p:nvPr/>
        </p:nvSpPr>
        <p:spPr bwMode="auto">
          <a:xfrm>
            <a:off x="7204557" y="4405534"/>
            <a:ext cx="553218" cy="384888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26" name="Rectangle 74"/>
          <p:cNvSpPr>
            <a:spLocks noChangeArrowheads="1"/>
          </p:cNvSpPr>
          <p:nvPr/>
        </p:nvSpPr>
        <p:spPr bwMode="auto">
          <a:xfrm>
            <a:off x="7296760" y="4485056"/>
            <a:ext cx="31258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27" name="Rectangle 75"/>
          <p:cNvSpPr>
            <a:spLocks noChangeArrowheads="1"/>
          </p:cNvSpPr>
          <p:nvPr/>
        </p:nvSpPr>
        <p:spPr bwMode="auto">
          <a:xfrm>
            <a:off x="7417578" y="4602749"/>
            <a:ext cx="10900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28" name="Rectangle 76"/>
          <p:cNvSpPr>
            <a:spLocks noChangeArrowheads="1"/>
          </p:cNvSpPr>
          <p:nvPr/>
        </p:nvSpPr>
        <p:spPr bwMode="auto">
          <a:xfrm>
            <a:off x="7290401" y="4397582"/>
            <a:ext cx="170099" cy="13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29" name="Rectangle 77"/>
          <p:cNvSpPr>
            <a:spLocks noChangeArrowheads="1"/>
          </p:cNvSpPr>
          <p:nvPr/>
        </p:nvSpPr>
        <p:spPr bwMode="auto">
          <a:xfrm>
            <a:off x="7350809" y="4427800"/>
            <a:ext cx="41678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330830" name="Rectangle 78"/>
          <p:cNvSpPr>
            <a:spLocks noChangeArrowheads="1"/>
          </p:cNvSpPr>
          <p:nvPr/>
        </p:nvSpPr>
        <p:spPr bwMode="auto">
          <a:xfrm>
            <a:off x="7501832" y="4397582"/>
            <a:ext cx="171688" cy="13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31" name="Rectangle 79"/>
          <p:cNvSpPr>
            <a:spLocks noChangeArrowheads="1"/>
          </p:cNvSpPr>
          <p:nvPr/>
        </p:nvSpPr>
        <p:spPr bwMode="auto">
          <a:xfrm>
            <a:off x="7563830" y="4427800"/>
            <a:ext cx="41678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330832" name="Rectangle 80"/>
          <p:cNvSpPr>
            <a:spLocks noChangeArrowheads="1"/>
          </p:cNvSpPr>
          <p:nvPr/>
        </p:nvSpPr>
        <p:spPr bwMode="auto">
          <a:xfrm>
            <a:off x="7630599" y="4448477"/>
            <a:ext cx="170099" cy="13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33" name="Rectangle 81"/>
          <p:cNvSpPr>
            <a:spLocks noChangeArrowheads="1"/>
          </p:cNvSpPr>
          <p:nvPr/>
        </p:nvSpPr>
        <p:spPr bwMode="auto">
          <a:xfrm>
            <a:off x="7684648" y="4480285"/>
            <a:ext cx="52900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330834" name="Rectangle 82"/>
          <p:cNvSpPr>
            <a:spLocks noChangeArrowheads="1"/>
          </p:cNvSpPr>
          <p:nvPr/>
        </p:nvSpPr>
        <p:spPr bwMode="auto">
          <a:xfrm>
            <a:off x="7630599" y="4661596"/>
            <a:ext cx="170099" cy="13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35" name="Rectangle 83"/>
          <p:cNvSpPr>
            <a:spLocks noChangeArrowheads="1"/>
          </p:cNvSpPr>
          <p:nvPr/>
        </p:nvSpPr>
        <p:spPr bwMode="auto">
          <a:xfrm>
            <a:off x="7691007" y="4691814"/>
            <a:ext cx="41678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330836" name="Rectangle 84"/>
          <p:cNvSpPr>
            <a:spLocks noChangeArrowheads="1"/>
          </p:cNvSpPr>
          <p:nvPr/>
        </p:nvSpPr>
        <p:spPr bwMode="auto">
          <a:xfrm>
            <a:off x="6013865" y="6150253"/>
            <a:ext cx="426042" cy="213120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37" name="Rectangle 85"/>
          <p:cNvSpPr>
            <a:spLocks noChangeArrowheads="1"/>
          </p:cNvSpPr>
          <p:nvPr/>
        </p:nvSpPr>
        <p:spPr bwMode="auto">
          <a:xfrm>
            <a:off x="6168067" y="6210689"/>
            <a:ext cx="102592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330838" name="Group 86"/>
          <p:cNvGrpSpPr>
            <a:grpSpLocks/>
          </p:cNvGrpSpPr>
          <p:nvPr/>
        </p:nvGrpSpPr>
        <p:grpSpPr bwMode="auto">
          <a:xfrm>
            <a:off x="6311141" y="2896201"/>
            <a:ext cx="346556" cy="42942"/>
            <a:chOff x="3970" y="1821"/>
            <a:chExt cx="218" cy="27"/>
          </a:xfrm>
        </p:grpSpPr>
        <p:sp>
          <p:nvSpPr>
            <p:cNvPr id="330839" name="Freeform 87"/>
            <p:cNvSpPr>
              <a:spLocks/>
            </p:cNvSpPr>
            <p:nvPr/>
          </p:nvSpPr>
          <p:spPr bwMode="auto">
            <a:xfrm>
              <a:off x="4181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0" name="Freeform 88"/>
            <p:cNvSpPr>
              <a:spLocks/>
            </p:cNvSpPr>
            <p:nvPr/>
          </p:nvSpPr>
          <p:spPr bwMode="auto">
            <a:xfrm>
              <a:off x="416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1" name="Freeform 89"/>
            <p:cNvSpPr>
              <a:spLocks/>
            </p:cNvSpPr>
            <p:nvPr/>
          </p:nvSpPr>
          <p:spPr bwMode="auto">
            <a:xfrm>
              <a:off x="4154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2" name="Freeform 90"/>
            <p:cNvSpPr>
              <a:spLocks/>
            </p:cNvSpPr>
            <p:nvPr/>
          </p:nvSpPr>
          <p:spPr bwMode="auto">
            <a:xfrm>
              <a:off x="4141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3" name="Freeform 91"/>
            <p:cNvSpPr>
              <a:spLocks/>
            </p:cNvSpPr>
            <p:nvPr/>
          </p:nvSpPr>
          <p:spPr bwMode="auto">
            <a:xfrm>
              <a:off x="412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4" name="Freeform 92"/>
            <p:cNvSpPr>
              <a:spLocks/>
            </p:cNvSpPr>
            <p:nvPr/>
          </p:nvSpPr>
          <p:spPr bwMode="auto">
            <a:xfrm>
              <a:off x="411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5" name="Freeform 93"/>
            <p:cNvSpPr>
              <a:spLocks/>
            </p:cNvSpPr>
            <p:nvPr/>
          </p:nvSpPr>
          <p:spPr bwMode="auto">
            <a:xfrm>
              <a:off x="4101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6" name="Freeform 94"/>
            <p:cNvSpPr>
              <a:spLocks/>
            </p:cNvSpPr>
            <p:nvPr/>
          </p:nvSpPr>
          <p:spPr bwMode="auto">
            <a:xfrm>
              <a:off x="408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7" name="Freeform 95"/>
            <p:cNvSpPr>
              <a:spLocks/>
            </p:cNvSpPr>
            <p:nvPr/>
          </p:nvSpPr>
          <p:spPr bwMode="auto">
            <a:xfrm>
              <a:off x="407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8" name="Freeform 96"/>
            <p:cNvSpPr>
              <a:spLocks/>
            </p:cNvSpPr>
            <p:nvPr/>
          </p:nvSpPr>
          <p:spPr bwMode="auto">
            <a:xfrm>
              <a:off x="406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9" name="Freeform 97"/>
            <p:cNvSpPr>
              <a:spLocks/>
            </p:cNvSpPr>
            <p:nvPr/>
          </p:nvSpPr>
          <p:spPr bwMode="auto">
            <a:xfrm>
              <a:off x="404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0" name="Freeform 98"/>
            <p:cNvSpPr>
              <a:spLocks/>
            </p:cNvSpPr>
            <p:nvPr/>
          </p:nvSpPr>
          <p:spPr bwMode="auto">
            <a:xfrm>
              <a:off x="403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1" name="Freeform 99"/>
            <p:cNvSpPr>
              <a:spLocks/>
            </p:cNvSpPr>
            <p:nvPr/>
          </p:nvSpPr>
          <p:spPr bwMode="auto">
            <a:xfrm>
              <a:off x="402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2" name="Freeform 100"/>
            <p:cNvSpPr>
              <a:spLocks/>
            </p:cNvSpPr>
            <p:nvPr/>
          </p:nvSpPr>
          <p:spPr bwMode="auto">
            <a:xfrm>
              <a:off x="4007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3" name="Freeform 101"/>
            <p:cNvSpPr>
              <a:spLocks/>
            </p:cNvSpPr>
            <p:nvPr/>
          </p:nvSpPr>
          <p:spPr bwMode="auto">
            <a:xfrm>
              <a:off x="3994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4" name="Freeform 102"/>
            <p:cNvSpPr>
              <a:spLocks/>
            </p:cNvSpPr>
            <p:nvPr/>
          </p:nvSpPr>
          <p:spPr bwMode="auto">
            <a:xfrm>
              <a:off x="3970" y="1821"/>
              <a:ext cx="28" cy="2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7"/>
                </a:cxn>
                <a:cxn ang="0">
                  <a:pos x="55" y="55"/>
                </a:cxn>
                <a:cxn ang="0">
                  <a:pos x="55" y="0"/>
                </a:cxn>
              </a:cxnLst>
              <a:rect l="0" t="0" r="r" b="b"/>
              <a:pathLst>
                <a:path w="55" h="55">
                  <a:moveTo>
                    <a:pt x="55" y="0"/>
                  </a:moveTo>
                  <a:lnTo>
                    <a:pt x="0" y="27"/>
                  </a:lnTo>
                  <a:lnTo>
                    <a:pt x="55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855" name="Rectangle 103"/>
          <p:cNvSpPr>
            <a:spLocks noChangeArrowheads="1"/>
          </p:cNvSpPr>
          <p:nvPr/>
        </p:nvSpPr>
        <p:spPr bwMode="auto">
          <a:xfrm>
            <a:off x="7077380" y="5086244"/>
            <a:ext cx="85844" cy="29900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56" name="Rectangle 104"/>
          <p:cNvSpPr>
            <a:spLocks noChangeArrowheads="1"/>
          </p:cNvSpPr>
          <p:nvPr/>
        </p:nvSpPr>
        <p:spPr bwMode="auto">
          <a:xfrm>
            <a:off x="6396985" y="5086244"/>
            <a:ext cx="766239" cy="8588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57" name="Freeform 105"/>
          <p:cNvSpPr>
            <a:spLocks/>
          </p:cNvSpPr>
          <p:nvPr/>
        </p:nvSpPr>
        <p:spPr bwMode="auto">
          <a:xfrm>
            <a:off x="6311141" y="5001951"/>
            <a:ext cx="170099" cy="254471"/>
          </a:xfrm>
          <a:custGeom>
            <a:avLst/>
            <a:gdLst/>
            <a:ahLst/>
            <a:cxnLst>
              <a:cxn ang="0">
                <a:pos x="214" y="320"/>
              </a:cxn>
              <a:cxn ang="0">
                <a:pos x="0" y="160"/>
              </a:cxn>
              <a:cxn ang="0">
                <a:pos x="214" y="0"/>
              </a:cxn>
              <a:cxn ang="0">
                <a:pos x="214" y="320"/>
              </a:cxn>
            </a:cxnLst>
            <a:rect l="0" t="0" r="r" b="b"/>
            <a:pathLst>
              <a:path w="214" h="320">
                <a:moveTo>
                  <a:pt x="214" y="320"/>
                </a:moveTo>
                <a:lnTo>
                  <a:pt x="0" y="160"/>
                </a:lnTo>
                <a:lnTo>
                  <a:pt x="214" y="0"/>
                </a:lnTo>
                <a:lnTo>
                  <a:pt x="214" y="32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58" name="Rectangle 106"/>
          <p:cNvSpPr>
            <a:spLocks noChangeArrowheads="1"/>
          </p:cNvSpPr>
          <p:nvPr/>
        </p:nvSpPr>
        <p:spPr bwMode="auto">
          <a:xfrm>
            <a:off x="6481240" y="4916067"/>
            <a:ext cx="639063" cy="1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59" name="Rectangle 107"/>
          <p:cNvSpPr>
            <a:spLocks noChangeArrowheads="1"/>
          </p:cNvSpPr>
          <p:nvPr/>
        </p:nvSpPr>
        <p:spPr bwMode="auto">
          <a:xfrm>
            <a:off x="6896154" y="4947876"/>
            <a:ext cx="16350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valP</a:t>
            </a:r>
            <a:endParaRPr lang="en-US"/>
          </a:p>
        </p:txBody>
      </p:sp>
      <p:sp>
        <p:nvSpPr>
          <p:cNvPr id="330860" name="Rectangle 108"/>
          <p:cNvSpPr>
            <a:spLocks noChangeArrowheads="1"/>
          </p:cNvSpPr>
          <p:nvPr/>
        </p:nvSpPr>
        <p:spPr bwMode="auto">
          <a:xfrm>
            <a:off x="6311141" y="4575712"/>
            <a:ext cx="766239" cy="8588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61" name="Freeform 109"/>
          <p:cNvSpPr>
            <a:spLocks/>
          </p:cNvSpPr>
          <p:nvPr/>
        </p:nvSpPr>
        <p:spPr bwMode="auto">
          <a:xfrm>
            <a:off x="7034458" y="4491418"/>
            <a:ext cx="170098" cy="254471"/>
          </a:xfrm>
          <a:custGeom>
            <a:avLst/>
            <a:gdLst/>
            <a:ahLst/>
            <a:cxnLst>
              <a:cxn ang="0">
                <a:pos x="0" y="321"/>
              </a:cxn>
              <a:cxn ang="0">
                <a:pos x="214" y="160"/>
              </a:cxn>
              <a:cxn ang="0">
                <a:pos x="0" y="0"/>
              </a:cxn>
              <a:cxn ang="0">
                <a:pos x="0" y="321"/>
              </a:cxn>
            </a:cxnLst>
            <a:rect l="0" t="0" r="r" b="b"/>
            <a:pathLst>
              <a:path w="214" h="321">
                <a:moveTo>
                  <a:pt x="0" y="321"/>
                </a:moveTo>
                <a:lnTo>
                  <a:pt x="214" y="160"/>
                </a:lnTo>
                <a:lnTo>
                  <a:pt x="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62" name="Rectangle 110"/>
          <p:cNvSpPr>
            <a:spLocks noChangeArrowheads="1"/>
          </p:cNvSpPr>
          <p:nvPr/>
        </p:nvSpPr>
        <p:spPr bwMode="auto">
          <a:xfrm>
            <a:off x="6354063" y="4278298"/>
            <a:ext cx="596140" cy="289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63" name="Rectangle 111"/>
          <p:cNvSpPr>
            <a:spLocks noChangeArrowheads="1"/>
          </p:cNvSpPr>
          <p:nvPr/>
        </p:nvSpPr>
        <p:spPr bwMode="auto">
          <a:xfrm>
            <a:off x="6427189" y="4310107"/>
            <a:ext cx="16671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srcA</a:t>
            </a:r>
            <a:endParaRPr lang="en-US"/>
          </a:p>
        </p:txBody>
      </p:sp>
      <p:sp>
        <p:nvSpPr>
          <p:cNvPr id="330864" name="Rectangle 112"/>
          <p:cNvSpPr>
            <a:spLocks noChangeArrowheads="1"/>
          </p:cNvSpPr>
          <p:nvPr/>
        </p:nvSpPr>
        <p:spPr bwMode="auto">
          <a:xfrm>
            <a:off x="6603647" y="4310107"/>
            <a:ext cx="4809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65" name="Rectangle 113"/>
          <p:cNvSpPr>
            <a:spLocks noChangeArrowheads="1"/>
          </p:cNvSpPr>
          <p:nvPr/>
        </p:nvSpPr>
        <p:spPr bwMode="auto">
          <a:xfrm>
            <a:off x="6681543" y="4310107"/>
            <a:ext cx="16671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srcB</a:t>
            </a:r>
            <a:endParaRPr lang="en-US"/>
          </a:p>
        </p:txBody>
      </p:sp>
      <p:sp>
        <p:nvSpPr>
          <p:cNvPr id="330866" name="Rectangle 114"/>
          <p:cNvSpPr>
            <a:spLocks noChangeArrowheads="1"/>
          </p:cNvSpPr>
          <p:nvPr/>
        </p:nvSpPr>
        <p:spPr bwMode="auto">
          <a:xfrm>
            <a:off x="6427190" y="4429391"/>
            <a:ext cx="16831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dstA</a:t>
            </a:r>
            <a:endParaRPr lang="en-US"/>
          </a:p>
        </p:txBody>
      </p:sp>
      <p:sp>
        <p:nvSpPr>
          <p:cNvPr id="330867" name="Rectangle 115"/>
          <p:cNvSpPr>
            <a:spLocks noChangeArrowheads="1"/>
          </p:cNvSpPr>
          <p:nvPr/>
        </p:nvSpPr>
        <p:spPr bwMode="auto">
          <a:xfrm>
            <a:off x="6603647" y="4429391"/>
            <a:ext cx="4809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68" name="Rectangle 116"/>
          <p:cNvSpPr>
            <a:spLocks noChangeArrowheads="1"/>
          </p:cNvSpPr>
          <p:nvPr/>
        </p:nvSpPr>
        <p:spPr bwMode="auto">
          <a:xfrm>
            <a:off x="6681543" y="4429391"/>
            <a:ext cx="16831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dstB</a:t>
            </a:r>
            <a:endParaRPr lang="en-US"/>
          </a:p>
        </p:txBody>
      </p:sp>
      <p:sp>
        <p:nvSpPr>
          <p:cNvPr id="330869" name="Rectangle 117"/>
          <p:cNvSpPr>
            <a:spLocks noChangeArrowheads="1"/>
          </p:cNvSpPr>
          <p:nvPr/>
        </p:nvSpPr>
        <p:spPr bwMode="auto">
          <a:xfrm>
            <a:off x="7417578" y="4065179"/>
            <a:ext cx="85844" cy="341946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70" name="Rectangle 118"/>
          <p:cNvSpPr>
            <a:spLocks noChangeArrowheads="1"/>
          </p:cNvSpPr>
          <p:nvPr/>
        </p:nvSpPr>
        <p:spPr bwMode="auto">
          <a:xfrm>
            <a:off x="6481240" y="4065179"/>
            <a:ext cx="1022182" cy="8588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71" name="Freeform 119"/>
          <p:cNvSpPr>
            <a:spLocks/>
          </p:cNvSpPr>
          <p:nvPr/>
        </p:nvSpPr>
        <p:spPr bwMode="auto">
          <a:xfrm>
            <a:off x="6311141" y="3980885"/>
            <a:ext cx="170099" cy="254471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72" name="Rectangle 120"/>
          <p:cNvSpPr>
            <a:spLocks noChangeArrowheads="1"/>
          </p:cNvSpPr>
          <p:nvPr/>
        </p:nvSpPr>
        <p:spPr bwMode="auto">
          <a:xfrm>
            <a:off x="6821438" y="3853649"/>
            <a:ext cx="639063" cy="17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73" name="Rectangle 121"/>
          <p:cNvSpPr>
            <a:spLocks noChangeArrowheads="1"/>
          </p:cNvSpPr>
          <p:nvPr/>
        </p:nvSpPr>
        <p:spPr bwMode="auto">
          <a:xfrm>
            <a:off x="6989947" y="3883867"/>
            <a:ext cx="16350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valA</a:t>
            </a:r>
            <a:endParaRPr lang="en-US"/>
          </a:p>
        </p:txBody>
      </p:sp>
      <p:sp>
        <p:nvSpPr>
          <p:cNvPr id="330874" name="Rectangle 122"/>
          <p:cNvSpPr>
            <a:spLocks noChangeArrowheads="1"/>
          </p:cNvSpPr>
          <p:nvPr/>
        </p:nvSpPr>
        <p:spPr bwMode="auto">
          <a:xfrm>
            <a:off x="7161635" y="3883868"/>
            <a:ext cx="4809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75" name="Rectangle 123"/>
          <p:cNvSpPr>
            <a:spLocks noChangeArrowheads="1"/>
          </p:cNvSpPr>
          <p:nvPr/>
        </p:nvSpPr>
        <p:spPr bwMode="auto">
          <a:xfrm>
            <a:off x="7236351" y="3883867"/>
            <a:ext cx="16350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valB</a:t>
            </a:r>
            <a:endParaRPr lang="en-US"/>
          </a:p>
        </p:txBody>
      </p:sp>
      <p:sp>
        <p:nvSpPr>
          <p:cNvPr id="330876" name="Rectangle 124"/>
          <p:cNvSpPr>
            <a:spLocks noChangeArrowheads="1"/>
          </p:cNvSpPr>
          <p:nvPr/>
        </p:nvSpPr>
        <p:spPr bwMode="auto">
          <a:xfrm>
            <a:off x="6311141" y="3386059"/>
            <a:ext cx="1065104" cy="8588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77" name="Rectangle 125"/>
          <p:cNvSpPr>
            <a:spLocks noChangeArrowheads="1"/>
          </p:cNvSpPr>
          <p:nvPr/>
        </p:nvSpPr>
        <p:spPr bwMode="auto">
          <a:xfrm>
            <a:off x="7290401" y="3300174"/>
            <a:ext cx="85844" cy="17176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78" name="Freeform 126"/>
          <p:cNvSpPr>
            <a:spLocks/>
          </p:cNvSpPr>
          <p:nvPr/>
        </p:nvSpPr>
        <p:spPr bwMode="auto">
          <a:xfrm>
            <a:off x="7204557" y="3129997"/>
            <a:ext cx="255943" cy="170178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79" name="Rectangle 127"/>
          <p:cNvSpPr>
            <a:spLocks noChangeArrowheads="1"/>
          </p:cNvSpPr>
          <p:nvPr/>
        </p:nvSpPr>
        <p:spPr bwMode="auto">
          <a:xfrm>
            <a:off x="6354063" y="3172939"/>
            <a:ext cx="639063" cy="17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80" name="Rectangle 128"/>
          <p:cNvSpPr>
            <a:spLocks noChangeArrowheads="1"/>
          </p:cNvSpPr>
          <p:nvPr/>
        </p:nvSpPr>
        <p:spPr bwMode="auto">
          <a:xfrm>
            <a:off x="6427190" y="3204748"/>
            <a:ext cx="16831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aluA</a:t>
            </a:r>
            <a:endParaRPr lang="en-US"/>
          </a:p>
        </p:txBody>
      </p:sp>
      <p:sp>
        <p:nvSpPr>
          <p:cNvPr id="330881" name="Rectangle 129"/>
          <p:cNvSpPr>
            <a:spLocks noChangeArrowheads="1"/>
          </p:cNvSpPr>
          <p:nvPr/>
        </p:nvSpPr>
        <p:spPr bwMode="auto">
          <a:xfrm>
            <a:off x="6603647" y="3204748"/>
            <a:ext cx="4809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82" name="Rectangle 130"/>
          <p:cNvSpPr>
            <a:spLocks noChangeArrowheads="1"/>
          </p:cNvSpPr>
          <p:nvPr/>
        </p:nvSpPr>
        <p:spPr bwMode="auto">
          <a:xfrm>
            <a:off x="6681543" y="3204748"/>
            <a:ext cx="16831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aluB</a:t>
            </a:r>
            <a:endParaRPr lang="en-US"/>
          </a:p>
        </p:txBody>
      </p:sp>
      <p:sp>
        <p:nvSpPr>
          <p:cNvPr id="330883" name="Rectangle 131"/>
          <p:cNvSpPr>
            <a:spLocks noChangeArrowheads="1"/>
          </p:cNvSpPr>
          <p:nvPr/>
        </p:nvSpPr>
        <p:spPr bwMode="auto">
          <a:xfrm>
            <a:off x="6354063" y="2959819"/>
            <a:ext cx="639063" cy="1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84" name="Rectangle 132"/>
          <p:cNvSpPr>
            <a:spLocks noChangeArrowheads="1"/>
          </p:cNvSpPr>
          <p:nvPr/>
        </p:nvSpPr>
        <p:spPr bwMode="auto">
          <a:xfrm>
            <a:off x="6404934" y="2991628"/>
            <a:ext cx="15388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 dirty="0" err="1">
                <a:solidFill>
                  <a:srgbClr val="000000"/>
                </a:solidFill>
              </a:rPr>
              <a:t>Cnd</a:t>
            </a:r>
            <a:endParaRPr lang="en-US" dirty="0"/>
          </a:p>
        </p:txBody>
      </p:sp>
      <p:sp>
        <p:nvSpPr>
          <p:cNvPr id="330885" name="Rectangle 133"/>
          <p:cNvSpPr>
            <a:spLocks noChangeArrowheads="1"/>
          </p:cNvSpPr>
          <p:nvPr/>
        </p:nvSpPr>
        <p:spPr bwMode="auto">
          <a:xfrm>
            <a:off x="7290401" y="2576521"/>
            <a:ext cx="85844" cy="29900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86" name="Rectangle 134"/>
          <p:cNvSpPr>
            <a:spLocks noChangeArrowheads="1"/>
          </p:cNvSpPr>
          <p:nvPr/>
        </p:nvSpPr>
        <p:spPr bwMode="auto">
          <a:xfrm>
            <a:off x="6439908" y="2576522"/>
            <a:ext cx="936337" cy="8588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87" name="Freeform 135"/>
          <p:cNvSpPr>
            <a:spLocks/>
          </p:cNvSpPr>
          <p:nvPr/>
        </p:nvSpPr>
        <p:spPr bwMode="auto">
          <a:xfrm>
            <a:off x="6311141" y="2492228"/>
            <a:ext cx="170099" cy="254471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88" name="Rectangle 136"/>
          <p:cNvSpPr>
            <a:spLocks noChangeArrowheads="1"/>
          </p:cNvSpPr>
          <p:nvPr/>
        </p:nvSpPr>
        <p:spPr bwMode="auto">
          <a:xfrm>
            <a:off x="6694261" y="2364993"/>
            <a:ext cx="639063" cy="17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89" name="Rectangle 137"/>
          <p:cNvSpPr>
            <a:spLocks noChangeArrowheads="1"/>
          </p:cNvSpPr>
          <p:nvPr/>
        </p:nvSpPr>
        <p:spPr bwMode="auto">
          <a:xfrm>
            <a:off x="7109174" y="2395211"/>
            <a:ext cx="16350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330890" name="Rectangle 138"/>
          <p:cNvSpPr>
            <a:spLocks noChangeArrowheads="1"/>
          </p:cNvSpPr>
          <p:nvPr/>
        </p:nvSpPr>
        <p:spPr bwMode="auto">
          <a:xfrm>
            <a:off x="7927874" y="4575712"/>
            <a:ext cx="468963" cy="8588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91" name="Freeform 139"/>
          <p:cNvSpPr>
            <a:spLocks/>
          </p:cNvSpPr>
          <p:nvPr/>
        </p:nvSpPr>
        <p:spPr bwMode="auto">
          <a:xfrm>
            <a:off x="7757775" y="4491418"/>
            <a:ext cx="170099" cy="254471"/>
          </a:xfrm>
          <a:custGeom>
            <a:avLst/>
            <a:gdLst/>
            <a:ahLst/>
            <a:cxnLst>
              <a:cxn ang="0">
                <a:pos x="213" y="321"/>
              </a:cxn>
              <a:cxn ang="0">
                <a:pos x="0" y="160"/>
              </a:cxn>
              <a:cxn ang="0">
                <a:pos x="213" y="0"/>
              </a:cxn>
              <a:cxn ang="0">
                <a:pos x="213" y="321"/>
              </a:cxn>
            </a:cxnLst>
            <a:rect l="0" t="0" r="r" b="b"/>
            <a:pathLst>
              <a:path w="213" h="321">
                <a:moveTo>
                  <a:pt x="213" y="321"/>
                </a:moveTo>
                <a:lnTo>
                  <a:pt x="0" y="160"/>
                </a:lnTo>
                <a:lnTo>
                  <a:pt x="213" y="0"/>
                </a:lnTo>
                <a:lnTo>
                  <a:pt x="213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92" name="Rectangle 140"/>
          <p:cNvSpPr>
            <a:spLocks noChangeArrowheads="1"/>
          </p:cNvSpPr>
          <p:nvPr/>
        </p:nvSpPr>
        <p:spPr bwMode="auto">
          <a:xfrm>
            <a:off x="8225149" y="876336"/>
            <a:ext cx="171688" cy="378526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93" name="Rectangle 141"/>
          <p:cNvSpPr>
            <a:spLocks noChangeArrowheads="1"/>
          </p:cNvSpPr>
          <p:nvPr/>
        </p:nvSpPr>
        <p:spPr bwMode="auto">
          <a:xfrm>
            <a:off x="6141042" y="747509"/>
            <a:ext cx="2255795" cy="17176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94" name="Rectangle 142"/>
          <p:cNvSpPr>
            <a:spLocks noChangeArrowheads="1"/>
          </p:cNvSpPr>
          <p:nvPr/>
        </p:nvSpPr>
        <p:spPr bwMode="auto">
          <a:xfrm>
            <a:off x="6226886" y="6617844"/>
            <a:ext cx="2467227" cy="8588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95" name="Rectangle 143"/>
          <p:cNvSpPr>
            <a:spLocks noChangeArrowheads="1"/>
          </p:cNvSpPr>
          <p:nvPr/>
        </p:nvSpPr>
        <p:spPr bwMode="auto">
          <a:xfrm>
            <a:off x="6183964" y="6533550"/>
            <a:ext cx="85844" cy="17017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96" name="Freeform 144"/>
          <p:cNvSpPr>
            <a:spLocks/>
          </p:cNvSpPr>
          <p:nvPr/>
        </p:nvSpPr>
        <p:spPr bwMode="auto">
          <a:xfrm>
            <a:off x="6099710" y="6363372"/>
            <a:ext cx="254353" cy="170177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97" name="Rectangle 145"/>
          <p:cNvSpPr>
            <a:spLocks noChangeArrowheads="1"/>
          </p:cNvSpPr>
          <p:nvPr/>
        </p:nvSpPr>
        <p:spPr bwMode="auto">
          <a:xfrm>
            <a:off x="6311140" y="2108931"/>
            <a:ext cx="809162" cy="8588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98" name="Rectangle 146"/>
          <p:cNvSpPr>
            <a:spLocks noChangeArrowheads="1"/>
          </p:cNvSpPr>
          <p:nvPr/>
        </p:nvSpPr>
        <p:spPr bwMode="auto">
          <a:xfrm>
            <a:off x="7034459" y="1981695"/>
            <a:ext cx="85844" cy="17176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899" name="Freeform 147"/>
          <p:cNvSpPr>
            <a:spLocks/>
          </p:cNvSpPr>
          <p:nvPr/>
        </p:nvSpPr>
        <p:spPr bwMode="auto">
          <a:xfrm>
            <a:off x="6950203" y="1811518"/>
            <a:ext cx="254353" cy="170177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00" name="Rectangle 148"/>
          <p:cNvSpPr>
            <a:spLocks noChangeArrowheads="1"/>
          </p:cNvSpPr>
          <p:nvPr/>
        </p:nvSpPr>
        <p:spPr bwMode="auto">
          <a:xfrm>
            <a:off x="6311141" y="1895811"/>
            <a:ext cx="639063" cy="1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01" name="Rectangle 149"/>
          <p:cNvSpPr>
            <a:spLocks noChangeArrowheads="1"/>
          </p:cNvSpPr>
          <p:nvPr/>
        </p:nvSpPr>
        <p:spPr bwMode="auto">
          <a:xfrm>
            <a:off x="6385857" y="1927620"/>
            <a:ext cx="1763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Addr</a:t>
            </a:r>
            <a:endParaRPr lang="en-US"/>
          </a:p>
        </p:txBody>
      </p:sp>
      <p:sp>
        <p:nvSpPr>
          <p:cNvPr id="330902" name="Rectangle 150"/>
          <p:cNvSpPr>
            <a:spLocks noChangeArrowheads="1"/>
          </p:cNvSpPr>
          <p:nvPr/>
        </p:nvSpPr>
        <p:spPr bwMode="auto">
          <a:xfrm>
            <a:off x="6571853" y="1927620"/>
            <a:ext cx="22602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Data</a:t>
            </a:r>
            <a:endParaRPr lang="en-US"/>
          </a:p>
        </p:txBody>
      </p:sp>
      <p:sp>
        <p:nvSpPr>
          <p:cNvPr id="330903" name="Rectangle 151"/>
          <p:cNvSpPr>
            <a:spLocks noChangeArrowheads="1"/>
          </p:cNvSpPr>
          <p:nvPr/>
        </p:nvSpPr>
        <p:spPr bwMode="auto">
          <a:xfrm>
            <a:off x="7034459" y="1130807"/>
            <a:ext cx="85844" cy="29900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04" name="Rectangle 152"/>
          <p:cNvSpPr>
            <a:spLocks noChangeArrowheads="1"/>
          </p:cNvSpPr>
          <p:nvPr/>
        </p:nvSpPr>
        <p:spPr bwMode="auto">
          <a:xfrm>
            <a:off x="6481240" y="1130808"/>
            <a:ext cx="639063" cy="8588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05" name="Freeform 153"/>
          <p:cNvSpPr>
            <a:spLocks/>
          </p:cNvSpPr>
          <p:nvPr/>
        </p:nvSpPr>
        <p:spPr bwMode="auto">
          <a:xfrm>
            <a:off x="6311141" y="1046513"/>
            <a:ext cx="170099" cy="254471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1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1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06" name="Rectangle 154"/>
          <p:cNvSpPr>
            <a:spLocks noChangeArrowheads="1"/>
          </p:cNvSpPr>
          <p:nvPr/>
        </p:nvSpPr>
        <p:spPr bwMode="auto">
          <a:xfrm>
            <a:off x="6439908" y="917687"/>
            <a:ext cx="637472" cy="1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07" name="Rectangle 155"/>
          <p:cNvSpPr>
            <a:spLocks noChangeArrowheads="1"/>
          </p:cNvSpPr>
          <p:nvPr/>
        </p:nvSpPr>
        <p:spPr bwMode="auto">
          <a:xfrm>
            <a:off x="6838924" y="949497"/>
            <a:ext cx="1779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330908" name="Rectangle 156"/>
          <p:cNvSpPr>
            <a:spLocks noChangeArrowheads="1"/>
          </p:cNvSpPr>
          <p:nvPr/>
        </p:nvSpPr>
        <p:spPr bwMode="auto">
          <a:xfrm>
            <a:off x="8608270" y="322861"/>
            <a:ext cx="85844" cy="6380866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09" name="Freeform 157"/>
          <p:cNvSpPr>
            <a:spLocks/>
          </p:cNvSpPr>
          <p:nvPr/>
        </p:nvSpPr>
        <p:spPr bwMode="auto">
          <a:xfrm>
            <a:off x="5970944" y="1598398"/>
            <a:ext cx="340197" cy="170177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10" name="Freeform 158"/>
          <p:cNvSpPr>
            <a:spLocks/>
          </p:cNvSpPr>
          <p:nvPr/>
        </p:nvSpPr>
        <p:spPr bwMode="auto">
          <a:xfrm>
            <a:off x="6141043" y="1598398"/>
            <a:ext cx="340197" cy="170177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11" name="Freeform 159"/>
          <p:cNvSpPr>
            <a:spLocks/>
          </p:cNvSpPr>
          <p:nvPr/>
        </p:nvSpPr>
        <p:spPr bwMode="auto">
          <a:xfrm>
            <a:off x="5970944" y="1598398"/>
            <a:ext cx="340197" cy="170177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12" name="Freeform 160"/>
          <p:cNvSpPr>
            <a:spLocks/>
          </p:cNvSpPr>
          <p:nvPr/>
        </p:nvSpPr>
        <p:spPr bwMode="auto">
          <a:xfrm>
            <a:off x="6141043" y="1598398"/>
            <a:ext cx="340197" cy="170177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13" name="Freeform 161"/>
          <p:cNvSpPr>
            <a:spLocks/>
          </p:cNvSpPr>
          <p:nvPr/>
        </p:nvSpPr>
        <p:spPr bwMode="auto">
          <a:xfrm>
            <a:off x="8055051" y="2406344"/>
            <a:ext cx="340197" cy="17017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14" name="Freeform 162"/>
          <p:cNvSpPr>
            <a:spLocks/>
          </p:cNvSpPr>
          <p:nvPr/>
        </p:nvSpPr>
        <p:spPr bwMode="auto">
          <a:xfrm>
            <a:off x="8225150" y="2406344"/>
            <a:ext cx="340197" cy="17017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15" name="Freeform 163"/>
          <p:cNvSpPr>
            <a:spLocks/>
          </p:cNvSpPr>
          <p:nvPr/>
        </p:nvSpPr>
        <p:spPr bwMode="auto">
          <a:xfrm>
            <a:off x="8055051" y="2406344"/>
            <a:ext cx="340197" cy="17017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16" name="Freeform 164"/>
          <p:cNvSpPr>
            <a:spLocks/>
          </p:cNvSpPr>
          <p:nvPr/>
        </p:nvSpPr>
        <p:spPr bwMode="auto">
          <a:xfrm>
            <a:off x="8225150" y="2406344"/>
            <a:ext cx="340197" cy="17017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17" name="Rectangle 165"/>
          <p:cNvSpPr>
            <a:spLocks noChangeArrowheads="1"/>
          </p:cNvSpPr>
          <p:nvPr/>
        </p:nvSpPr>
        <p:spPr bwMode="auto">
          <a:xfrm>
            <a:off x="6183964" y="5894190"/>
            <a:ext cx="85844" cy="25606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18" name="Rectangle 166"/>
          <p:cNvSpPr>
            <a:spLocks noChangeArrowheads="1"/>
          </p:cNvSpPr>
          <p:nvPr/>
        </p:nvSpPr>
        <p:spPr bwMode="auto">
          <a:xfrm>
            <a:off x="6269808" y="6023017"/>
            <a:ext cx="893416" cy="8588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19" name="Rectangle 167"/>
          <p:cNvSpPr>
            <a:spLocks noChangeArrowheads="1"/>
          </p:cNvSpPr>
          <p:nvPr/>
        </p:nvSpPr>
        <p:spPr bwMode="auto">
          <a:xfrm>
            <a:off x="7077380" y="5894190"/>
            <a:ext cx="85844" cy="214711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20" name="Rectangle 168"/>
          <p:cNvSpPr>
            <a:spLocks noChangeArrowheads="1"/>
          </p:cNvSpPr>
          <p:nvPr/>
        </p:nvSpPr>
        <p:spPr bwMode="auto">
          <a:xfrm>
            <a:off x="5036195" y="236977"/>
            <a:ext cx="260712" cy="18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21" name="Rectangle 169"/>
          <p:cNvSpPr>
            <a:spLocks noChangeArrowheads="1"/>
          </p:cNvSpPr>
          <p:nvPr/>
        </p:nvSpPr>
        <p:spPr bwMode="auto">
          <a:xfrm>
            <a:off x="4959889" y="313318"/>
            <a:ext cx="2180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+mn-lt"/>
              </a:rPr>
              <a:t>PC</a:t>
            </a:r>
            <a:endParaRPr lang="en-US" sz="1600" dirty="0">
              <a:latin typeface="+mn-lt"/>
            </a:endParaRPr>
          </a:p>
        </p:txBody>
      </p:sp>
      <p:sp>
        <p:nvSpPr>
          <p:cNvPr id="330922" name="Rectangle 170"/>
          <p:cNvSpPr>
            <a:spLocks noChangeArrowheads="1"/>
          </p:cNvSpPr>
          <p:nvPr/>
        </p:nvSpPr>
        <p:spPr bwMode="auto">
          <a:xfrm>
            <a:off x="6311140" y="577332"/>
            <a:ext cx="1489557" cy="1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23" name="Rectangle 171"/>
          <p:cNvSpPr>
            <a:spLocks noChangeArrowheads="1"/>
          </p:cNvSpPr>
          <p:nvPr/>
        </p:nvSpPr>
        <p:spPr bwMode="auto">
          <a:xfrm>
            <a:off x="6384268" y="609142"/>
            <a:ext cx="16350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330924" name="Rectangle 172"/>
          <p:cNvSpPr>
            <a:spLocks noChangeArrowheads="1"/>
          </p:cNvSpPr>
          <p:nvPr/>
        </p:nvSpPr>
        <p:spPr bwMode="auto">
          <a:xfrm>
            <a:off x="6578212" y="609142"/>
            <a:ext cx="4809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925" name="Rectangle 173"/>
          <p:cNvSpPr>
            <a:spLocks noChangeArrowheads="1"/>
          </p:cNvSpPr>
          <p:nvPr/>
        </p:nvSpPr>
        <p:spPr bwMode="auto">
          <a:xfrm>
            <a:off x="6630672" y="609142"/>
            <a:ext cx="1779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330926" name="Rectangle 174"/>
          <p:cNvSpPr>
            <a:spLocks noChangeArrowheads="1"/>
          </p:cNvSpPr>
          <p:nvPr/>
        </p:nvSpPr>
        <p:spPr bwMode="auto">
          <a:xfrm>
            <a:off x="6141043" y="322861"/>
            <a:ext cx="2553071" cy="8588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27" name="Freeform 175"/>
          <p:cNvSpPr>
            <a:spLocks/>
          </p:cNvSpPr>
          <p:nvPr/>
        </p:nvSpPr>
        <p:spPr bwMode="auto">
          <a:xfrm>
            <a:off x="8479502" y="3597588"/>
            <a:ext cx="255943" cy="170178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28" name="Freeform 176"/>
          <p:cNvSpPr>
            <a:spLocks/>
          </p:cNvSpPr>
          <p:nvPr/>
        </p:nvSpPr>
        <p:spPr bwMode="auto">
          <a:xfrm>
            <a:off x="8565346" y="3597588"/>
            <a:ext cx="254353" cy="170178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29" name="Rectangle 177"/>
          <p:cNvSpPr>
            <a:spLocks noChangeArrowheads="1"/>
          </p:cNvSpPr>
          <p:nvPr/>
        </p:nvSpPr>
        <p:spPr bwMode="auto">
          <a:xfrm>
            <a:off x="6311140" y="152683"/>
            <a:ext cx="1489557" cy="1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  <p:sp>
        <p:nvSpPr>
          <p:cNvPr id="330930" name="Rectangle 178"/>
          <p:cNvSpPr>
            <a:spLocks noChangeArrowheads="1"/>
          </p:cNvSpPr>
          <p:nvPr/>
        </p:nvSpPr>
        <p:spPr bwMode="auto">
          <a:xfrm>
            <a:off x="6384267" y="184492"/>
            <a:ext cx="27090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newPC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2705532"/>
            <a:ext cx="4346896" cy="789960"/>
          </a:xfrm>
          <a:prstGeom prst="rect">
            <a:avLst/>
          </a:prstGeom>
          <a:solidFill>
            <a:schemeClr val="accent1"/>
          </a:solidFill>
          <a:ln>
            <a:solidFill>
              <a:srgbClr val="008260"/>
            </a:solidFill>
          </a:ln>
        </p:spPr>
        <p:txBody>
          <a:bodyPr wrap="none" lIns="25400" tIns="25400" rIns="25400" bIns="25400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I.e., five different instructions “in 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flight” at the same time!</a:t>
            </a:r>
          </a:p>
        </p:txBody>
      </p:sp>
    </p:spTree>
    <p:extLst>
      <p:ext uri="{BB962C8B-B14F-4D97-AF65-F5344CB8AC3E}">
        <p14:creationId xmlns:p14="http://schemas.microsoft.com/office/powerpoint/2010/main" val="390615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Stylized processor execution stages</a:t>
            </a:r>
          </a:p>
        </p:txBody>
      </p:sp>
      <p:sp>
        <p:nvSpPr>
          <p:cNvPr id="2253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92566" y="6615856"/>
            <a:ext cx="1958870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dirty="0">
                <a:latin typeface="Arial Narrow" pitchFamily="34" charset="0"/>
              </a:rPr>
              <a:t>Computer Architecture III — Pipelining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067600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smtClean="0">
                <a:latin typeface="Arial Narrow" pitchFamily="34" charset="0"/>
              </a:rPr>
              <a:t>CS-2011, B-Term 2017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98796" y="6615856"/>
            <a:ext cx="57708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B784A18A-9C11-487F-8AC0-D36662DC6C65}" type="slidenum">
              <a:rPr lang="en-US" sz="1000">
                <a:latin typeface="Arial Narrow" pitchFamily="34" charset="0"/>
                <a:ea typeface="+mn-ea"/>
                <a:cs typeface="+mn-cs"/>
              </a:rPr>
              <a:pPr>
                <a:defRPr/>
              </a:pPr>
              <a:t>13</a:t>
            </a:fld>
            <a:endParaRPr lang="en-US" sz="1000" dirty="0">
              <a:latin typeface="Arial Narrow" pitchFamily="34" charset="0"/>
              <a:ea typeface="+mn-ea"/>
              <a:cs typeface="+mn-cs"/>
            </a:endParaRPr>
          </a:p>
        </p:txBody>
      </p:sp>
      <p:grpSp>
        <p:nvGrpSpPr>
          <p:cNvPr id="18438" name="Group 14"/>
          <p:cNvGrpSpPr>
            <a:grpSpLocks/>
          </p:cNvGrpSpPr>
          <p:nvPr/>
        </p:nvGrpSpPr>
        <p:grpSpPr bwMode="auto">
          <a:xfrm>
            <a:off x="935831" y="1752600"/>
            <a:ext cx="7272338" cy="2767582"/>
            <a:chOff x="1733549" y="2362200"/>
            <a:chExt cx="7272337" cy="2767582"/>
          </a:xfrm>
        </p:grpSpPr>
        <p:pic>
          <p:nvPicPr>
            <p:cNvPr id="18442" name="Picture 5" descr="f04-28-P37449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549" y="2362200"/>
              <a:ext cx="7272337" cy="140652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43" name="Text Box 6"/>
            <p:cNvSpPr txBox="1">
              <a:spLocks noChangeArrowheads="1"/>
            </p:cNvSpPr>
            <p:nvPr/>
          </p:nvSpPr>
          <p:spPr bwMode="auto">
            <a:xfrm rot="18900000">
              <a:off x="2112302" y="4457854"/>
              <a:ext cx="1750799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Instruction fetch</a:t>
              </a:r>
            </a:p>
          </p:txBody>
        </p:sp>
        <p:sp>
          <p:nvSpPr>
            <p:cNvPr id="18444" name="Text Box 7"/>
            <p:cNvSpPr txBox="1">
              <a:spLocks noChangeArrowheads="1"/>
            </p:cNvSpPr>
            <p:nvPr/>
          </p:nvSpPr>
          <p:spPr bwMode="auto">
            <a:xfrm rot="18900000">
              <a:off x="2960246" y="4514229"/>
              <a:ext cx="1994777" cy="61555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Instruction decode</a:t>
              </a:r>
              <a:br>
                <a:rPr lang="en-US" sz="2000" dirty="0">
                  <a:latin typeface="+mn-lt"/>
                </a:rPr>
              </a:br>
              <a:r>
                <a:rPr lang="en-US" sz="2000" dirty="0">
                  <a:latin typeface="+mn-lt"/>
                </a:rPr>
                <a:t>Register read</a:t>
              </a:r>
            </a:p>
          </p:txBody>
        </p:sp>
        <p:sp>
          <p:nvSpPr>
            <p:cNvPr id="18445" name="Text Box 8"/>
            <p:cNvSpPr txBox="1">
              <a:spLocks noChangeArrowheads="1"/>
            </p:cNvSpPr>
            <p:nvPr/>
          </p:nvSpPr>
          <p:spPr bwMode="auto">
            <a:xfrm rot="18900000">
              <a:off x="3802705" y="4714591"/>
              <a:ext cx="2388667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Execute arithmetic op.</a:t>
              </a:r>
            </a:p>
          </p:txBody>
        </p:sp>
        <p:sp>
          <p:nvSpPr>
            <p:cNvPr id="18446" name="Text Box 9"/>
            <p:cNvSpPr txBox="1">
              <a:spLocks noChangeArrowheads="1"/>
            </p:cNvSpPr>
            <p:nvPr/>
          </p:nvSpPr>
          <p:spPr bwMode="auto">
            <a:xfrm rot="18900000">
              <a:off x="5350376" y="4451062"/>
              <a:ext cx="1661865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Access memory</a:t>
              </a:r>
            </a:p>
          </p:txBody>
        </p:sp>
        <p:sp>
          <p:nvSpPr>
            <p:cNvPr id="18447" name="Text Box 10"/>
            <p:cNvSpPr txBox="1">
              <a:spLocks noChangeArrowheads="1"/>
            </p:cNvSpPr>
            <p:nvPr/>
          </p:nvSpPr>
          <p:spPr bwMode="auto">
            <a:xfrm rot="18900000">
              <a:off x="6363356" y="4451062"/>
              <a:ext cx="1741759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Write to register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939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Stylized processor — not pipelined </a:t>
            </a:r>
            <a:r>
              <a:rPr lang="en-US" i="1" dirty="0" smtClean="0"/>
              <a:t>vs. </a:t>
            </a:r>
            <a:r>
              <a:rPr lang="en-US" dirty="0" smtClean="0"/>
              <a:t>pipelined</a:t>
            </a:r>
            <a:endParaRPr lang="en-US" sz="2800" dirty="0" smtClean="0"/>
          </a:p>
        </p:txBody>
      </p:sp>
      <p:sp>
        <p:nvSpPr>
          <p:cNvPr id="2457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92566" y="6615856"/>
            <a:ext cx="1958870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dirty="0">
                <a:latin typeface="Arial Narrow" pitchFamily="34" charset="0"/>
              </a:rPr>
              <a:t>Computer Architecture III — Pipelining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067600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smtClean="0">
                <a:latin typeface="Arial Narrow" pitchFamily="34" charset="0"/>
              </a:rPr>
              <a:t>CS-2011, B-Term 2017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98796" y="6615856"/>
            <a:ext cx="57708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3FA054C4-1FB1-48D5-90E4-FAAA943881E1}" type="slidenum">
              <a:rPr lang="en-US" sz="1000">
                <a:latin typeface="Arial Narrow" pitchFamily="34" charset="0"/>
                <a:ea typeface="+mn-ea"/>
                <a:cs typeface="+mn-cs"/>
              </a:rPr>
              <a:pPr>
                <a:defRPr/>
              </a:pPr>
              <a:t>14</a:t>
            </a:fld>
            <a:endParaRPr lang="en-US" sz="1000" dirty="0"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20486" name="Picture 5" descr="f04-2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1524000"/>
            <a:ext cx="6708775" cy="47164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108231" y="5828503"/>
            <a:ext cx="3214190" cy="302647"/>
            <a:chOff x="1517546" y="3465795"/>
            <a:chExt cx="3214792" cy="302648"/>
          </a:xfrm>
        </p:grpSpPr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4038600" y="3621088"/>
              <a:ext cx="693738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517546" y="3465795"/>
              <a:ext cx="2562206" cy="3026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algn="ctr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25400" tIns="12700" rIns="25400" bIns="12700" anchor="ctr">
              <a:spAutoFit/>
            </a:bodyPr>
            <a:lstStyle>
              <a:lvl1pPr marL="227013" indent="-227013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 dirty="0">
                  <a:latin typeface="+mn-lt"/>
                </a:rPr>
                <a:t>Each instruction is 1000 </a:t>
              </a:r>
              <a:r>
                <a:rPr lang="en-US" sz="1800" i="1" dirty="0" err="1">
                  <a:latin typeface="+mn-lt"/>
                </a:rPr>
                <a:t>ps</a:t>
              </a:r>
              <a:endParaRPr lang="en-US" sz="1800" i="1" dirty="0">
                <a:latin typeface="+mn-lt"/>
              </a:endParaRPr>
            </a:p>
          </p:txBody>
        </p:sp>
      </p:grpSp>
      <p:grpSp>
        <p:nvGrpSpPr>
          <p:cNvPr id="10" name="Group 1"/>
          <p:cNvGrpSpPr>
            <a:grpSpLocks/>
          </p:cNvGrpSpPr>
          <p:nvPr/>
        </p:nvGrpSpPr>
        <p:grpSpPr bwMode="auto">
          <a:xfrm rot="-1200000">
            <a:off x="1764" y="3367364"/>
            <a:ext cx="3487738" cy="369332"/>
            <a:chOff x="1216025" y="2365651"/>
            <a:chExt cx="3488287" cy="369333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4010575" y="2552700"/>
              <a:ext cx="693737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216025" y="2365651"/>
              <a:ext cx="2820987" cy="369333"/>
            </a:xfrm>
            <a:prstGeom prst="rect">
              <a:avLst/>
            </a:prstGeom>
            <a:solidFill>
              <a:srgbClr val="EBAFAF"/>
            </a:solidFill>
            <a:ln w="9525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marL="227013" indent="-227013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 dirty="0">
                  <a:latin typeface="+mn-lt"/>
                </a:rPr>
                <a:t>Each instruction is 800 </a:t>
              </a:r>
              <a:r>
                <a:rPr lang="en-US" sz="1800" i="1" dirty="0" err="1">
                  <a:latin typeface="+mn-lt"/>
                </a:rPr>
                <a:t>ps</a:t>
              </a:r>
              <a:endParaRPr lang="en-US" sz="1800" i="1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61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Stylized processor pipeline</a:t>
            </a:r>
          </a:p>
        </p:txBody>
      </p:sp>
      <p:sp>
        <p:nvSpPr>
          <p:cNvPr id="2253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92566" y="6615856"/>
            <a:ext cx="1958870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dirty="0">
                <a:latin typeface="Arial Narrow" pitchFamily="34" charset="0"/>
              </a:rPr>
              <a:t>Computer Architecture III — Pipelining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067600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smtClean="0">
                <a:latin typeface="Arial Narrow" pitchFamily="34" charset="0"/>
              </a:rPr>
              <a:t>CS-2011, B-Term 2017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98796" y="6615856"/>
            <a:ext cx="57708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B784A18A-9C11-487F-8AC0-D36662DC6C65}" type="slidenum">
              <a:rPr lang="en-US" sz="1000">
                <a:latin typeface="Arial Narrow" pitchFamily="34" charset="0"/>
                <a:ea typeface="+mn-ea"/>
                <a:cs typeface="+mn-cs"/>
              </a:rPr>
              <a:pPr>
                <a:defRPr/>
              </a:pPr>
              <a:t>15</a:t>
            </a:fld>
            <a:endParaRPr lang="en-US" sz="1000" dirty="0">
              <a:latin typeface="Arial Narrow" pitchFamily="34" charset="0"/>
              <a:ea typeface="+mn-ea"/>
              <a:cs typeface="+mn-cs"/>
            </a:endParaRPr>
          </a:p>
        </p:txBody>
      </p:sp>
      <p:grpSp>
        <p:nvGrpSpPr>
          <p:cNvPr id="18438" name="Group 14"/>
          <p:cNvGrpSpPr>
            <a:grpSpLocks/>
          </p:cNvGrpSpPr>
          <p:nvPr/>
        </p:nvGrpSpPr>
        <p:grpSpPr bwMode="auto">
          <a:xfrm>
            <a:off x="935831" y="1752600"/>
            <a:ext cx="7272338" cy="2767582"/>
            <a:chOff x="1733549" y="2362200"/>
            <a:chExt cx="7272337" cy="2767582"/>
          </a:xfrm>
        </p:grpSpPr>
        <p:pic>
          <p:nvPicPr>
            <p:cNvPr id="18442" name="Picture 5" descr="f04-28-P37449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549" y="2362200"/>
              <a:ext cx="7272337" cy="140652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43" name="Text Box 6"/>
            <p:cNvSpPr txBox="1">
              <a:spLocks noChangeArrowheads="1"/>
            </p:cNvSpPr>
            <p:nvPr/>
          </p:nvSpPr>
          <p:spPr bwMode="auto">
            <a:xfrm rot="18900000">
              <a:off x="2112302" y="4457854"/>
              <a:ext cx="1750799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Instruction fetch</a:t>
              </a:r>
            </a:p>
          </p:txBody>
        </p:sp>
        <p:sp>
          <p:nvSpPr>
            <p:cNvPr id="18444" name="Text Box 7"/>
            <p:cNvSpPr txBox="1">
              <a:spLocks noChangeArrowheads="1"/>
            </p:cNvSpPr>
            <p:nvPr/>
          </p:nvSpPr>
          <p:spPr bwMode="auto">
            <a:xfrm rot="18900000">
              <a:off x="2960246" y="4514229"/>
              <a:ext cx="1994777" cy="61555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Instruction decode</a:t>
              </a:r>
              <a:br>
                <a:rPr lang="en-US" sz="2000" dirty="0">
                  <a:latin typeface="+mn-lt"/>
                </a:rPr>
              </a:br>
              <a:r>
                <a:rPr lang="en-US" sz="2000" dirty="0">
                  <a:latin typeface="+mn-lt"/>
                </a:rPr>
                <a:t>Register read</a:t>
              </a:r>
            </a:p>
          </p:txBody>
        </p:sp>
        <p:sp>
          <p:nvSpPr>
            <p:cNvPr id="18445" name="Text Box 8"/>
            <p:cNvSpPr txBox="1">
              <a:spLocks noChangeArrowheads="1"/>
            </p:cNvSpPr>
            <p:nvPr/>
          </p:nvSpPr>
          <p:spPr bwMode="auto">
            <a:xfrm rot="18900000">
              <a:off x="3802705" y="4714591"/>
              <a:ext cx="2388667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Execute arithmetic op.</a:t>
              </a:r>
            </a:p>
          </p:txBody>
        </p:sp>
        <p:sp>
          <p:nvSpPr>
            <p:cNvPr id="18446" name="Text Box 9"/>
            <p:cNvSpPr txBox="1">
              <a:spLocks noChangeArrowheads="1"/>
            </p:cNvSpPr>
            <p:nvPr/>
          </p:nvSpPr>
          <p:spPr bwMode="auto">
            <a:xfrm rot="18900000">
              <a:off x="5350376" y="4451062"/>
              <a:ext cx="1661865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Access memory</a:t>
              </a:r>
            </a:p>
          </p:txBody>
        </p:sp>
        <p:sp>
          <p:nvSpPr>
            <p:cNvPr id="18447" name="Text Box 10"/>
            <p:cNvSpPr txBox="1">
              <a:spLocks noChangeArrowheads="1"/>
            </p:cNvSpPr>
            <p:nvPr/>
          </p:nvSpPr>
          <p:spPr bwMode="auto">
            <a:xfrm rot="18900000">
              <a:off x="6363356" y="4451062"/>
              <a:ext cx="1741759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Write to register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114800" y="3200400"/>
            <a:ext cx="3886200" cy="2873375"/>
            <a:chOff x="4800600" y="3375025"/>
            <a:chExt cx="3886200" cy="2873375"/>
          </a:xfrm>
        </p:grpSpPr>
        <p:sp>
          <p:nvSpPr>
            <p:cNvPr id="18439" name="Text Box 9"/>
            <p:cNvSpPr txBox="1">
              <a:spLocks noChangeArrowheads="1"/>
            </p:cNvSpPr>
            <p:nvPr/>
          </p:nvSpPr>
          <p:spPr bwMode="auto">
            <a:xfrm>
              <a:off x="5105400" y="5508625"/>
              <a:ext cx="3581400" cy="739775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i="1" dirty="0">
                  <a:latin typeface="+mj-lt"/>
                </a:rPr>
                <a:t>Register “file” can write and read in two half-cycles</a:t>
              </a:r>
            </a:p>
          </p:txBody>
        </p:sp>
        <p:sp>
          <p:nvSpPr>
            <p:cNvPr id="18440" name="Line 10"/>
            <p:cNvSpPr>
              <a:spLocks noChangeShapeType="1"/>
            </p:cNvSpPr>
            <p:nvPr/>
          </p:nvSpPr>
          <p:spPr bwMode="auto">
            <a:xfrm flipH="1" flipV="1">
              <a:off x="4800600" y="3375025"/>
              <a:ext cx="144780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Line 11"/>
            <p:cNvSpPr>
              <a:spLocks noChangeShapeType="1"/>
            </p:cNvSpPr>
            <p:nvPr/>
          </p:nvSpPr>
          <p:spPr bwMode="auto">
            <a:xfrm flipV="1">
              <a:off x="7010400" y="3375025"/>
              <a:ext cx="76200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11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808080"/>
                </a:solidFill>
              </a:rPr>
              <a:t>Analogies in real world</a:t>
            </a:r>
          </a:p>
          <a:p>
            <a:r>
              <a:rPr lang="en-US" dirty="0">
                <a:solidFill>
                  <a:srgbClr val="808080"/>
                </a:solidFill>
              </a:rPr>
              <a:t>Pipelining in modern processors — MIPS</a:t>
            </a:r>
          </a:p>
          <a:p>
            <a:r>
              <a:rPr lang="en-US" dirty="0"/>
              <a:t>Pipelining in Y86</a:t>
            </a:r>
          </a:p>
          <a:p>
            <a:r>
              <a:rPr lang="en-US" dirty="0"/>
              <a:t>Hazards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197408"/>
            <a:ext cx="7591425" cy="762000"/>
          </a:xfrm>
        </p:spPr>
        <p:txBody>
          <a:bodyPr/>
          <a:lstStyle/>
          <a:p>
            <a:r>
              <a:rPr lang="en-US" dirty="0" smtClean="0"/>
              <a:t>Adding pipeline registers to Y86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1648" y="763414"/>
            <a:ext cx="3549639" cy="6024607"/>
            <a:chOff x="4953000" y="152400"/>
            <a:chExt cx="3854450" cy="653891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091238" y="5713413"/>
              <a:ext cx="254000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6981825" y="5713413"/>
              <a:ext cx="255588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0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0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132513" y="322263"/>
              <a:ext cx="171450" cy="505301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983289" y="5445125"/>
              <a:ext cx="372500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Instruction</a:t>
              </a:r>
              <a:endParaRPr lang="en-US" sz="160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032500" y="5564188"/>
              <a:ext cx="288948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memory</a:t>
              </a:r>
              <a:endParaRPr lang="en-US" sz="160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635625" y="5386388"/>
              <a:ext cx="1150938" cy="3444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622925" y="5373688"/>
              <a:ext cx="1147763" cy="341312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969000" y="5430838"/>
              <a:ext cx="372500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Instruction</a:t>
              </a:r>
              <a:endParaRPr lang="en-US" sz="16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6018213" y="5549900"/>
              <a:ext cx="288948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memory</a:t>
              </a:r>
              <a:endParaRPr lang="en-US" sz="16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054850" y="5445125"/>
              <a:ext cx="111402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PC</a:t>
              </a:r>
              <a:endParaRPr lang="en-US" sz="16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905625" y="5564188"/>
              <a:ext cx="353353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increment</a:t>
              </a:r>
              <a:endParaRPr lang="en-US" sz="16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865938" y="5386388"/>
              <a:ext cx="515937" cy="3444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854825" y="5373688"/>
              <a:ext cx="511175" cy="341312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040563" y="5430838"/>
              <a:ext cx="111402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PC</a:t>
              </a:r>
              <a:endParaRPr lang="en-US" sz="1600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891337" y="5549900"/>
              <a:ext cx="353353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increment</a:t>
              </a:r>
              <a:endParaRPr lang="en-US" sz="1600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6734175" y="2894013"/>
              <a:ext cx="114883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CC</a:t>
              </a:r>
              <a:endParaRPr lang="en-US" sz="1600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6654800" y="2838450"/>
              <a:ext cx="301625" cy="2174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642100" y="2827338"/>
              <a:ext cx="298450" cy="21272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719888" y="2879725"/>
              <a:ext cx="114883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CC</a:t>
              </a:r>
              <a:endParaRPr lang="en-US" sz="160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261225" y="2957513"/>
              <a:ext cx="156659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ALU</a:t>
              </a:r>
              <a:endParaRPr lang="en-US" sz="1600"/>
            </a:p>
          </p:txBody>
        </p: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6981834" y="2870200"/>
              <a:ext cx="736601" cy="268288"/>
              <a:chOff x="4398" y="1808"/>
              <a:chExt cx="464" cy="169"/>
            </a:xfrm>
          </p:grpSpPr>
          <p:sp>
            <p:nvSpPr>
              <p:cNvPr id="178" name="Freeform 26"/>
              <p:cNvSpPr>
                <a:spLocks/>
              </p:cNvSpPr>
              <p:nvPr/>
            </p:nvSpPr>
            <p:spPr bwMode="auto">
              <a:xfrm>
                <a:off x="4407" y="1817"/>
                <a:ext cx="455" cy="160"/>
              </a:xfrm>
              <a:custGeom>
                <a:avLst/>
                <a:gdLst/>
                <a:ahLst/>
                <a:cxnLst>
                  <a:cxn ang="0">
                    <a:pos x="0" y="321"/>
                  </a:cxn>
                  <a:cxn ang="0">
                    <a:pos x="228" y="0"/>
                  </a:cxn>
                  <a:cxn ang="0">
                    <a:pos x="683" y="0"/>
                  </a:cxn>
                  <a:cxn ang="0">
                    <a:pos x="910" y="321"/>
                  </a:cxn>
                  <a:cxn ang="0">
                    <a:pos x="0" y="321"/>
                  </a:cxn>
                </a:cxnLst>
                <a:rect l="0" t="0" r="r" b="b"/>
                <a:pathLst>
                  <a:path w="910" h="321">
                    <a:moveTo>
                      <a:pt x="0" y="321"/>
                    </a:moveTo>
                    <a:lnTo>
                      <a:pt x="228" y="0"/>
                    </a:lnTo>
                    <a:lnTo>
                      <a:pt x="683" y="0"/>
                    </a:lnTo>
                    <a:lnTo>
                      <a:pt x="910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9" name="Freeform 27"/>
              <p:cNvSpPr>
                <a:spLocks/>
              </p:cNvSpPr>
              <p:nvPr/>
            </p:nvSpPr>
            <p:spPr bwMode="auto">
              <a:xfrm>
                <a:off x="4398" y="1808"/>
                <a:ext cx="455" cy="160"/>
              </a:xfrm>
              <a:custGeom>
                <a:avLst/>
                <a:gdLst/>
                <a:ahLst/>
                <a:cxnLst>
                  <a:cxn ang="0">
                    <a:pos x="0" y="321"/>
                  </a:cxn>
                  <a:cxn ang="0">
                    <a:pos x="227" y="0"/>
                  </a:cxn>
                  <a:cxn ang="0">
                    <a:pos x="682" y="0"/>
                  </a:cxn>
                  <a:cxn ang="0">
                    <a:pos x="909" y="321"/>
                  </a:cxn>
                  <a:cxn ang="0">
                    <a:pos x="0" y="321"/>
                  </a:cxn>
                </a:cxnLst>
                <a:rect l="0" t="0" r="r" b="b"/>
                <a:pathLst>
                  <a:path w="909" h="321">
                    <a:moveTo>
                      <a:pt x="0" y="321"/>
                    </a:moveTo>
                    <a:lnTo>
                      <a:pt x="227" y="0"/>
                    </a:lnTo>
                    <a:lnTo>
                      <a:pt x="682" y="0"/>
                    </a:lnTo>
                    <a:lnTo>
                      <a:pt x="909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CC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7246938" y="2943225"/>
              <a:ext cx="156659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ALU</a:t>
              </a:r>
              <a:endParaRPr lang="en-US" sz="1600"/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6934200" y="1519238"/>
              <a:ext cx="170584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Data</a:t>
              </a:r>
              <a:endParaRPr lang="en-US" sz="1600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6859587" y="1636714"/>
              <a:ext cx="288948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memory</a:t>
              </a:r>
              <a:endParaRPr lang="en-US" sz="1600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6738938" y="1438275"/>
              <a:ext cx="600075" cy="387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6727825" y="1425575"/>
              <a:ext cx="595313" cy="38417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6919913" y="1504950"/>
              <a:ext cx="170584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Data</a:t>
              </a:r>
              <a:endParaRPr lang="en-US" sz="1600"/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846888" y="1622425"/>
              <a:ext cx="288948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memory</a:t>
              </a:r>
              <a:endParaRPr lang="en-US" sz="1600"/>
            </a:p>
          </p:txBody>
        </p:sp>
        <p:grpSp>
          <p:nvGrpSpPr>
            <p:cNvPr id="34" name="Group 35"/>
            <p:cNvGrpSpPr>
              <a:grpSpLocks/>
            </p:cNvGrpSpPr>
            <p:nvPr/>
          </p:nvGrpSpPr>
          <p:grpSpPr bwMode="auto">
            <a:xfrm>
              <a:off x="6940586" y="2883605"/>
              <a:ext cx="196851" cy="55545"/>
              <a:chOff x="4372" y="1817"/>
              <a:chExt cx="124" cy="35"/>
            </a:xfrm>
          </p:grpSpPr>
          <p:sp>
            <p:nvSpPr>
              <p:cNvPr id="176" name="Line 36"/>
              <p:cNvSpPr>
                <a:spLocks noChangeShapeType="1"/>
              </p:cNvSpPr>
              <p:nvPr/>
            </p:nvSpPr>
            <p:spPr bwMode="auto">
              <a:xfrm flipH="1">
                <a:off x="4405" y="1834"/>
                <a:ext cx="91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7" name="Freeform 37"/>
              <p:cNvSpPr>
                <a:spLocks/>
              </p:cNvSpPr>
              <p:nvPr/>
            </p:nvSpPr>
            <p:spPr bwMode="auto">
              <a:xfrm>
                <a:off x="4372" y="1817"/>
                <a:ext cx="35" cy="35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0" y="35"/>
                  </a:cxn>
                  <a:cxn ang="0">
                    <a:pos x="70" y="70"/>
                  </a:cxn>
                  <a:cxn ang="0">
                    <a:pos x="70" y="0"/>
                  </a:cxn>
                </a:cxnLst>
                <a:rect l="0" t="0" r="r" b="b"/>
                <a:pathLst>
                  <a:path w="70" h="70">
                    <a:moveTo>
                      <a:pt x="70" y="0"/>
                    </a:moveTo>
                    <a:lnTo>
                      <a:pt x="0" y="35"/>
                    </a:lnTo>
                    <a:lnTo>
                      <a:pt x="70" y="7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</p:grp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5029200" y="5502275"/>
              <a:ext cx="404813" cy="18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6" name="Rectangle 39"/>
            <p:cNvSpPr>
              <a:spLocks noChangeArrowheads="1"/>
            </p:cNvSpPr>
            <p:nvPr/>
          </p:nvSpPr>
          <p:spPr bwMode="auto">
            <a:xfrm>
              <a:off x="4953000" y="5562600"/>
              <a:ext cx="426461" cy="233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Fetch</a:t>
              </a:r>
              <a:endParaRPr lang="en-US" sz="1400"/>
            </a:p>
          </p:txBody>
        </p:sp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>
              <a:off x="5029200" y="4356100"/>
              <a:ext cx="511175" cy="18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4953000" y="4343400"/>
              <a:ext cx="576157" cy="233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Decode</a:t>
              </a:r>
              <a:endParaRPr lang="en-US" sz="1400"/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5029200" y="2911475"/>
              <a:ext cx="536575" cy="188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>
              <a:off x="4953000" y="2971800"/>
              <a:ext cx="612710" cy="233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Execute</a:t>
              </a:r>
              <a:endParaRPr lang="en-US" sz="1400"/>
            </a:p>
          </p:txBody>
        </p:sp>
        <p:sp>
          <p:nvSpPr>
            <p:cNvPr id="41" name="Rectangle 44"/>
            <p:cNvSpPr>
              <a:spLocks noChangeArrowheads="1"/>
            </p:cNvSpPr>
            <p:nvPr/>
          </p:nvSpPr>
          <p:spPr bwMode="auto">
            <a:xfrm>
              <a:off x="5029200" y="1554163"/>
              <a:ext cx="536575" cy="18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2" name="Rectangle 45"/>
            <p:cNvSpPr>
              <a:spLocks noChangeArrowheads="1"/>
            </p:cNvSpPr>
            <p:nvPr/>
          </p:nvSpPr>
          <p:spPr bwMode="auto">
            <a:xfrm>
              <a:off x="4953000" y="1600200"/>
              <a:ext cx="614452" cy="233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Memory</a:t>
              </a:r>
              <a:endParaRPr lang="en-US" sz="1400"/>
            </a:p>
          </p:txBody>
        </p:sp>
        <p:sp>
          <p:nvSpPr>
            <p:cNvPr id="43" name="Rectangle 46"/>
            <p:cNvSpPr>
              <a:spLocks noChangeArrowheads="1"/>
            </p:cNvSpPr>
            <p:nvPr/>
          </p:nvSpPr>
          <p:spPr bwMode="auto">
            <a:xfrm>
              <a:off x="5029200" y="746125"/>
              <a:ext cx="676275" cy="188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4953000" y="762000"/>
              <a:ext cx="808360" cy="233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Write back</a:t>
              </a:r>
              <a:endParaRPr lang="en-US" sz="1400"/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5495925" y="4906963"/>
              <a:ext cx="595313" cy="407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5638800" y="4938712"/>
              <a:ext cx="193213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700" b="0">
                  <a:solidFill>
                    <a:srgbClr val="000000"/>
                  </a:solidFill>
                </a:rPr>
                <a:t>icode</a:t>
              </a:r>
              <a:endParaRPr lang="en-US" sz="700"/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5818188" y="4938712"/>
              <a:ext cx="90514" cy="233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</a:rPr>
                <a:t>, </a:t>
              </a:r>
              <a:endParaRPr lang="en-US" sz="1400"/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5902325" y="4938712"/>
              <a:ext cx="130550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ifun</a:t>
              </a:r>
              <a:endParaRPr lang="en-US" sz="1600"/>
            </a:p>
          </p:txBody>
        </p:sp>
        <p:sp>
          <p:nvSpPr>
            <p:cNvPr id="49" name="Rectangle 52"/>
            <p:cNvSpPr>
              <a:spLocks noChangeArrowheads="1"/>
            </p:cNvSpPr>
            <p:nvPr/>
          </p:nvSpPr>
          <p:spPr bwMode="auto">
            <a:xfrm>
              <a:off x="5757863" y="5057775"/>
              <a:ext cx="80070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700" b="0">
                  <a:solidFill>
                    <a:srgbClr val="000000"/>
                  </a:solidFill>
                </a:rPr>
                <a:t>rA</a:t>
              </a:r>
              <a:endParaRPr lang="en-US" sz="700"/>
            </a:p>
          </p:txBody>
        </p:sp>
        <p:sp>
          <p:nvSpPr>
            <p:cNvPr id="50" name="Rectangle 53"/>
            <p:cNvSpPr>
              <a:spLocks noChangeArrowheads="1"/>
            </p:cNvSpPr>
            <p:nvPr/>
          </p:nvSpPr>
          <p:spPr bwMode="auto">
            <a:xfrm>
              <a:off x="5884863" y="5057775"/>
              <a:ext cx="45257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51" name="Rectangle 54"/>
            <p:cNvSpPr>
              <a:spLocks noChangeArrowheads="1"/>
            </p:cNvSpPr>
            <p:nvPr/>
          </p:nvSpPr>
          <p:spPr bwMode="auto">
            <a:xfrm>
              <a:off x="5962650" y="5057775"/>
              <a:ext cx="80070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rB</a:t>
              </a:r>
              <a:endParaRPr lang="en-US" sz="1600"/>
            </a:p>
          </p:txBody>
        </p:sp>
        <p:sp>
          <p:nvSpPr>
            <p:cNvPr id="52" name="Rectangle 55"/>
            <p:cNvSpPr>
              <a:spLocks noChangeArrowheads="1"/>
            </p:cNvSpPr>
            <p:nvPr/>
          </p:nvSpPr>
          <p:spPr bwMode="auto">
            <a:xfrm>
              <a:off x="5864225" y="5175250"/>
              <a:ext cx="160140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valC</a:t>
              </a:r>
              <a:endParaRPr lang="en-US" sz="1600"/>
            </a:p>
          </p:txBody>
        </p:sp>
        <p:sp>
          <p:nvSpPr>
            <p:cNvPr id="53" name="Rectangle 56"/>
            <p:cNvSpPr>
              <a:spLocks noChangeArrowheads="1"/>
            </p:cNvSpPr>
            <p:nvPr/>
          </p:nvSpPr>
          <p:spPr bwMode="auto">
            <a:xfrm>
              <a:off x="7300913" y="4491039"/>
              <a:ext cx="299393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Register</a:t>
              </a:r>
              <a:endParaRPr lang="en-US" sz="1600"/>
            </a:p>
          </p:txBody>
        </p:sp>
        <p:sp>
          <p:nvSpPr>
            <p:cNvPr id="54" name="Rectangle 57"/>
            <p:cNvSpPr>
              <a:spLocks noChangeArrowheads="1"/>
            </p:cNvSpPr>
            <p:nvPr/>
          </p:nvSpPr>
          <p:spPr bwMode="auto">
            <a:xfrm>
              <a:off x="7421563" y="4608514"/>
              <a:ext cx="102700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file</a:t>
              </a:r>
              <a:endParaRPr lang="en-US" sz="1600"/>
            </a:p>
          </p:txBody>
        </p:sp>
        <p:sp>
          <p:nvSpPr>
            <p:cNvPr id="55" name="Rectangle 58"/>
            <p:cNvSpPr>
              <a:spLocks noChangeArrowheads="1"/>
            </p:cNvSpPr>
            <p:nvPr/>
          </p:nvSpPr>
          <p:spPr bwMode="auto">
            <a:xfrm>
              <a:off x="7205663" y="4410075"/>
              <a:ext cx="557212" cy="387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56" name="Rectangle 59"/>
            <p:cNvSpPr>
              <a:spLocks noChangeArrowheads="1"/>
            </p:cNvSpPr>
            <p:nvPr/>
          </p:nvSpPr>
          <p:spPr bwMode="auto">
            <a:xfrm>
              <a:off x="7194550" y="4397375"/>
              <a:ext cx="552450" cy="38417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57" name="Rectangle 60"/>
            <p:cNvSpPr>
              <a:spLocks noChangeArrowheads="1"/>
            </p:cNvSpPr>
            <p:nvPr/>
          </p:nvSpPr>
          <p:spPr bwMode="auto">
            <a:xfrm>
              <a:off x="7286624" y="4476750"/>
              <a:ext cx="299393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Register</a:t>
              </a:r>
              <a:endParaRPr lang="en-US" sz="1600"/>
            </a:p>
          </p:txBody>
        </p:sp>
        <p:sp>
          <p:nvSpPr>
            <p:cNvPr id="58" name="Rectangle 61"/>
            <p:cNvSpPr>
              <a:spLocks noChangeArrowheads="1"/>
            </p:cNvSpPr>
            <p:nvPr/>
          </p:nvSpPr>
          <p:spPr bwMode="auto">
            <a:xfrm>
              <a:off x="7407275" y="4594225"/>
              <a:ext cx="102700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file</a:t>
              </a:r>
              <a:endParaRPr lang="en-US" sz="1600"/>
            </a:p>
          </p:txBody>
        </p:sp>
        <p:sp>
          <p:nvSpPr>
            <p:cNvPr id="59" name="Rectangle 62"/>
            <p:cNvSpPr>
              <a:spLocks noChangeArrowheads="1"/>
            </p:cNvSpPr>
            <p:nvPr/>
          </p:nvSpPr>
          <p:spPr bwMode="auto">
            <a:xfrm>
              <a:off x="7280275" y="4389438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7340600" y="4419600"/>
              <a:ext cx="38294" cy="83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A</a:t>
              </a:r>
              <a:endParaRPr lang="en-US" sz="1600"/>
            </a:p>
          </p:txBody>
        </p:sp>
        <p:sp>
          <p:nvSpPr>
            <p:cNvPr id="61" name="Rectangle 64"/>
            <p:cNvSpPr>
              <a:spLocks noChangeArrowheads="1"/>
            </p:cNvSpPr>
            <p:nvPr/>
          </p:nvSpPr>
          <p:spPr bwMode="auto">
            <a:xfrm>
              <a:off x="7491413" y="4389438"/>
              <a:ext cx="17145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2" name="Rectangle 65"/>
            <p:cNvSpPr>
              <a:spLocks noChangeArrowheads="1"/>
            </p:cNvSpPr>
            <p:nvPr/>
          </p:nvSpPr>
          <p:spPr bwMode="auto">
            <a:xfrm>
              <a:off x="7553325" y="4419600"/>
              <a:ext cx="38294" cy="83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B</a:t>
              </a:r>
              <a:endParaRPr lang="en-US" sz="1600"/>
            </a:p>
          </p:txBody>
        </p:sp>
        <p:sp>
          <p:nvSpPr>
            <p:cNvPr id="63" name="Rectangle 66"/>
            <p:cNvSpPr>
              <a:spLocks noChangeArrowheads="1"/>
            </p:cNvSpPr>
            <p:nvPr/>
          </p:nvSpPr>
          <p:spPr bwMode="auto">
            <a:xfrm>
              <a:off x="7620000" y="4440238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4" name="Rectangle 67"/>
            <p:cNvSpPr>
              <a:spLocks noChangeArrowheads="1"/>
            </p:cNvSpPr>
            <p:nvPr/>
          </p:nvSpPr>
          <p:spPr bwMode="auto">
            <a:xfrm>
              <a:off x="7673976" y="4471988"/>
              <a:ext cx="46999" cy="83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M</a:t>
              </a:r>
              <a:endParaRPr lang="en-US" sz="1600"/>
            </a:p>
          </p:txBody>
        </p:sp>
        <p:sp>
          <p:nvSpPr>
            <p:cNvPr id="65" name="Rectangle 68"/>
            <p:cNvSpPr>
              <a:spLocks noChangeArrowheads="1"/>
            </p:cNvSpPr>
            <p:nvPr/>
          </p:nvSpPr>
          <p:spPr bwMode="auto">
            <a:xfrm>
              <a:off x="7620000" y="4652963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7680325" y="4683125"/>
              <a:ext cx="38294" cy="83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E</a:t>
              </a:r>
              <a:endParaRPr lang="en-US" sz="1600"/>
            </a:p>
          </p:txBody>
        </p:sp>
        <p:sp>
          <p:nvSpPr>
            <p:cNvPr id="67" name="Rectangle 70"/>
            <p:cNvSpPr>
              <a:spLocks noChangeArrowheads="1"/>
            </p:cNvSpPr>
            <p:nvPr/>
          </p:nvSpPr>
          <p:spPr bwMode="auto">
            <a:xfrm>
              <a:off x="7300913" y="4491039"/>
              <a:ext cx="299393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Register</a:t>
              </a:r>
              <a:endParaRPr lang="en-US" sz="1600"/>
            </a:p>
          </p:txBody>
        </p:sp>
        <p:sp>
          <p:nvSpPr>
            <p:cNvPr id="68" name="Rectangle 71"/>
            <p:cNvSpPr>
              <a:spLocks noChangeArrowheads="1"/>
            </p:cNvSpPr>
            <p:nvPr/>
          </p:nvSpPr>
          <p:spPr bwMode="auto">
            <a:xfrm>
              <a:off x="7421563" y="4608514"/>
              <a:ext cx="102700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file</a:t>
              </a:r>
              <a:endParaRPr lang="en-US" sz="1600"/>
            </a:p>
          </p:txBody>
        </p:sp>
        <p:sp>
          <p:nvSpPr>
            <p:cNvPr id="69" name="Rectangle 72"/>
            <p:cNvSpPr>
              <a:spLocks noChangeArrowheads="1"/>
            </p:cNvSpPr>
            <p:nvPr/>
          </p:nvSpPr>
          <p:spPr bwMode="auto">
            <a:xfrm>
              <a:off x="7205663" y="4410075"/>
              <a:ext cx="557212" cy="387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0" name="Rectangle 73"/>
            <p:cNvSpPr>
              <a:spLocks noChangeArrowheads="1"/>
            </p:cNvSpPr>
            <p:nvPr/>
          </p:nvSpPr>
          <p:spPr bwMode="auto">
            <a:xfrm>
              <a:off x="7194550" y="4397375"/>
              <a:ext cx="552450" cy="38417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1" name="Rectangle 74"/>
            <p:cNvSpPr>
              <a:spLocks noChangeArrowheads="1"/>
            </p:cNvSpPr>
            <p:nvPr/>
          </p:nvSpPr>
          <p:spPr bwMode="auto">
            <a:xfrm>
              <a:off x="7286624" y="4476750"/>
              <a:ext cx="299393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Register</a:t>
              </a:r>
              <a:endParaRPr lang="en-US" sz="1600"/>
            </a:p>
          </p:txBody>
        </p:sp>
        <p:sp>
          <p:nvSpPr>
            <p:cNvPr id="72" name="Rectangle 75"/>
            <p:cNvSpPr>
              <a:spLocks noChangeArrowheads="1"/>
            </p:cNvSpPr>
            <p:nvPr/>
          </p:nvSpPr>
          <p:spPr bwMode="auto">
            <a:xfrm>
              <a:off x="7407275" y="4594225"/>
              <a:ext cx="102700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file</a:t>
              </a:r>
              <a:endParaRPr lang="en-US" sz="1600"/>
            </a:p>
          </p:txBody>
        </p:sp>
        <p:sp>
          <p:nvSpPr>
            <p:cNvPr id="73" name="Rectangle 76"/>
            <p:cNvSpPr>
              <a:spLocks noChangeArrowheads="1"/>
            </p:cNvSpPr>
            <p:nvPr/>
          </p:nvSpPr>
          <p:spPr bwMode="auto">
            <a:xfrm>
              <a:off x="7280275" y="4389438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4" name="Rectangle 77"/>
            <p:cNvSpPr>
              <a:spLocks noChangeArrowheads="1"/>
            </p:cNvSpPr>
            <p:nvPr/>
          </p:nvSpPr>
          <p:spPr bwMode="auto">
            <a:xfrm>
              <a:off x="7340600" y="4419600"/>
              <a:ext cx="38294" cy="83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A</a:t>
              </a:r>
              <a:endParaRPr lang="en-US" sz="1600"/>
            </a:p>
          </p:txBody>
        </p:sp>
        <p:sp>
          <p:nvSpPr>
            <p:cNvPr id="75" name="Rectangle 78"/>
            <p:cNvSpPr>
              <a:spLocks noChangeArrowheads="1"/>
            </p:cNvSpPr>
            <p:nvPr/>
          </p:nvSpPr>
          <p:spPr bwMode="auto">
            <a:xfrm>
              <a:off x="7491413" y="4389438"/>
              <a:ext cx="17145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6" name="Rectangle 79"/>
            <p:cNvSpPr>
              <a:spLocks noChangeArrowheads="1"/>
            </p:cNvSpPr>
            <p:nvPr/>
          </p:nvSpPr>
          <p:spPr bwMode="auto">
            <a:xfrm>
              <a:off x="7553325" y="4419600"/>
              <a:ext cx="38294" cy="83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B</a:t>
              </a:r>
              <a:endParaRPr lang="en-US" sz="1600"/>
            </a:p>
          </p:txBody>
        </p:sp>
        <p:sp>
          <p:nvSpPr>
            <p:cNvPr id="77" name="Rectangle 80"/>
            <p:cNvSpPr>
              <a:spLocks noChangeArrowheads="1"/>
            </p:cNvSpPr>
            <p:nvPr/>
          </p:nvSpPr>
          <p:spPr bwMode="auto">
            <a:xfrm>
              <a:off x="7620000" y="4440238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8" name="Rectangle 81"/>
            <p:cNvSpPr>
              <a:spLocks noChangeArrowheads="1"/>
            </p:cNvSpPr>
            <p:nvPr/>
          </p:nvSpPr>
          <p:spPr bwMode="auto">
            <a:xfrm>
              <a:off x="7673976" y="4471988"/>
              <a:ext cx="46999" cy="83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M</a:t>
              </a:r>
              <a:endParaRPr lang="en-US" sz="1600"/>
            </a:p>
          </p:txBody>
        </p:sp>
        <p:sp>
          <p:nvSpPr>
            <p:cNvPr id="79" name="Rectangle 82"/>
            <p:cNvSpPr>
              <a:spLocks noChangeArrowheads="1"/>
            </p:cNvSpPr>
            <p:nvPr/>
          </p:nvSpPr>
          <p:spPr bwMode="auto">
            <a:xfrm>
              <a:off x="7620000" y="4652963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0" name="Rectangle 83"/>
            <p:cNvSpPr>
              <a:spLocks noChangeArrowheads="1"/>
            </p:cNvSpPr>
            <p:nvPr/>
          </p:nvSpPr>
          <p:spPr bwMode="auto">
            <a:xfrm>
              <a:off x="7680325" y="4683125"/>
              <a:ext cx="38294" cy="83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E</a:t>
              </a:r>
              <a:endParaRPr lang="en-US" sz="1600"/>
            </a:p>
          </p:txBody>
        </p:sp>
        <p:sp>
          <p:nvSpPr>
            <p:cNvPr id="81" name="Rectangle 84"/>
            <p:cNvSpPr>
              <a:spLocks noChangeArrowheads="1"/>
            </p:cNvSpPr>
            <p:nvPr/>
          </p:nvSpPr>
          <p:spPr bwMode="auto">
            <a:xfrm>
              <a:off x="6005513" y="6138863"/>
              <a:ext cx="425450" cy="212725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2" name="Rectangle 85"/>
            <p:cNvSpPr>
              <a:spLocks noChangeArrowheads="1"/>
            </p:cNvSpPr>
            <p:nvPr/>
          </p:nvSpPr>
          <p:spPr bwMode="auto">
            <a:xfrm>
              <a:off x="6159499" y="6199188"/>
              <a:ext cx="93995" cy="100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</a:rPr>
                <a:t>PC</a:t>
              </a:r>
              <a:endParaRPr lang="en-US" sz="1600"/>
            </a:p>
          </p:txBody>
        </p:sp>
        <p:grpSp>
          <p:nvGrpSpPr>
            <p:cNvPr id="83" name="Group 86"/>
            <p:cNvGrpSpPr>
              <a:grpSpLocks/>
            </p:cNvGrpSpPr>
            <p:nvPr/>
          </p:nvGrpSpPr>
          <p:grpSpPr bwMode="auto">
            <a:xfrm>
              <a:off x="6302573" y="2890771"/>
              <a:ext cx="346086" cy="42861"/>
              <a:chOff x="3970" y="1821"/>
              <a:chExt cx="218" cy="27"/>
            </a:xfrm>
          </p:grpSpPr>
          <p:sp>
            <p:nvSpPr>
              <p:cNvPr id="160" name="Freeform 87"/>
              <p:cNvSpPr>
                <a:spLocks/>
              </p:cNvSpPr>
              <p:nvPr/>
            </p:nvSpPr>
            <p:spPr bwMode="auto">
              <a:xfrm>
                <a:off x="4181" y="1831"/>
                <a:ext cx="7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1" name="Freeform 88"/>
              <p:cNvSpPr>
                <a:spLocks/>
              </p:cNvSpPr>
              <p:nvPr/>
            </p:nvSpPr>
            <p:spPr bwMode="auto">
              <a:xfrm>
                <a:off x="4168" y="1831"/>
                <a:ext cx="6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2" name="Freeform 89"/>
              <p:cNvSpPr>
                <a:spLocks/>
              </p:cNvSpPr>
              <p:nvPr/>
            </p:nvSpPr>
            <p:spPr bwMode="auto">
              <a:xfrm>
                <a:off x="4154" y="1831"/>
                <a:ext cx="7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3" name="Freeform 90"/>
              <p:cNvSpPr>
                <a:spLocks/>
              </p:cNvSpPr>
              <p:nvPr/>
            </p:nvSpPr>
            <p:spPr bwMode="auto">
              <a:xfrm>
                <a:off x="4141" y="1831"/>
                <a:ext cx="7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4" name="Freeform 91"/>
              <p:cNvSpPr>
                <a:spLocks/>
              </p:cNvSpPr>
              <p:nvPr/>
            </p:nvSpPr>
            <p:spPr bwMode="auto">
              <a:xfrm>
                <a:off x="4128" y="1831"/>
                <a:ext cx="6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5" name="Freeform 92"/>
              <p:cNvSpPr>
                <a:spLocks/>
              </p:cNvSpPr>
              <p:nvPr/>
            </p:nvSpPr>
            <p:spPr bwMode="auto">
              <a:xfrm>
                <a:off x="4114" y="1831"/>
                <a:ext cx="7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6" name="Freeform 93"/>
              <p:cNvSpPr>
                <a:spLocks/>
              </p:cNvSpPr>
              <p:nvPr/>
            </p:nvSpPr>
            <p:spPr bwMode="auto">
              <a:xfrm>
                <a:off x="4101" y="1831"/>
                <a:ext cx="6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7" name="Freeform 94"/>
              <p:cNvSpPr>
                <a:spLocks/>
              </p:cNvSpPr>
              <p:nvPr/>
            </p:nvSpPr>
            <p:spPr bwMode="auto">
              <a:xfrm>
                <a:off x="4087" y="1831"/>
                <a:ext cx="7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8" name="Freeform 95"/>
              <p:cNvSpPr>
                <a:spLocks/>
              </p:cNvSpPr>
              <p:nvPr/>
            </p:nvSpPr>
            <p:spPr bwMode="auto">
              <a:xfrm>
                <a:off x="4074" y="1831"/>
                <a:ext cx="7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9" name="Freeform 96"/>
              <p:cNvSpPr>
                <a:spLocks/>
              </p:cNvSpPr>
              <p:nvPr/>
            </p:nvSpPr>
            <p:spPr bwMode="auto">
              <a:xfrm>
                <a:off x="4061" y="1831"/>
                <a:ext cx="6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0" name="Freeform 97"/>
              <p:cNvSpPr>
                <a:spLocks/>
              </p:cNvSpPr>
              <p:nvPr/>
            </p:nvSpPr>
            <p:spPr bwMode="auto">
              <a:xfrm>
                <a:off x="4047" y="1831"/>
                <a:ext cx="7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1" name="Freeform 98"/>
              <p:cNvSpPr>
                <a:spLocks/>
              </p:cNvSpPr>
              <p:nvPr/>
            </p:nvSpPr>
            <p:spPr bwMode="auto">
              <a:xfrm>
                <a:off x="4034" y="1831"/>
                <a:ext cx="7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2" name="Freeform 99"/>
              <p:cNvSpPr>
                <a:spLocks/>
              </p:cNvSpPr>
              <p:nvPr/>
            </p:nvSpPr>
            <p:spPr bwMode="auto">
              <a:xfrm>
                <a:off x="4021" y="1831"/>
                <a:ext cx="6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3" name="Freeform 100"/>
              <p:cNvSpPr>
                <a:spLocks/>
              </p:cNvSpPr>
              <p:nvPr/>
            </p:nvSpPr>
            <p:spPr bwMode="auto">
              <a:xfrm>
                <a:off x="4007" y="1831"/>
                <a:ext cx="7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4" name="Freeform 101"/>
              <p:cNvSpPr>
                <a:spLocks/>
              </p:cNvSpPr>
              <p:nvPr/>
            </p:nvSpPr>
            <p:spPr bwMode="auto">
              <a:xfrm>
                <a:off x="3994" y="1831"/>
                <a:ext cx="6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5" name="Freeform 102"/>
              <p:cNvSpPr>
                <a:spLocks/>
              </p:cNvSpPr>
              <p:nvPr/>
            </p:nvSpPr>
            <p:spPr bwMode="auto">
              <a:xfrm>
                <a:off x="3970" y="1821"/>
                <a:ext cx="28" cy="27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0" y="27"/>
                  </a:cxn>
                  <a:cxn ang="0">
                    <a:pos x="55" y="55"/>
                  </a:cxn>
                  <a:cxn ang="0">
                    <a:pos x="55" y="0"/>
                  </a:cxn>
                </a:cxnLst>
                <a:rect l="0" t="0" r="r" b="b"/>
                <a:pathLst>
                  <a:path w="55" h="55">
                    <a:moveTo>
                      <a:pt x="55" y="0"/>
                    </a:moveTo>
                    <a:lnTo>
                      <a:pt x="0" y="27"/>
                    </a:lnTo>
                    <a:lnTo>
                      <a:pt x="55" y="5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</p:grpSp>
        <p:sp>
          <p:nvSpPr>
            <p:cNvPr id="84" name="Rectangle 103"/>
            <p:cNvSpPr>
              <a:spLocks noChangeArrowheads="1"/>
            </p:cNvSpPr>
            <p:nvPr/>
          </p:nvSpPr>
          <p:spPr bwMode="auto">
            <a:xfrm>
              <a:off x="7067550" y="5076825"/>
              <a:ext cx="85725" cy="298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5" name="Rectangle 104"/>
            <p:cNvSpPr>
              <a:spLocks noChangeArrowheads="1"/>
            </p:cNvSpPr>
            <p:nvPr/>
          </p:nvSpPr>
          <p:spPr bwMode="auto">
            <a:xfrm>
              <a:off x="6388100" y="5076825"/>
              <a:ext cx="76517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6" name="Freeform 105"/>
            <p:cNvSpPr>
              <a:spLocks/>
            </p:cNvSpPr>
            <p:nvPr/>
          </p:nvSpPr>
          <p:spPr bwMode="auto">
            <a:xfrm>
              <a:off x="6302375" y="4992688"/>
              <a:ext cx="169863" cy="254000"/>
            </a:xfrm>
            <a:custGeom>
              <a:avLst/>
              <a:gdLst/>
              <a:ahLst/>
              <a:cxnLst>
                <a:cxn ang="0">
                  <a:pos x="214" y="320"/>
                </a:cxn>
                <a:cxn ang="0">
                  <a:pos x="0" y="160"/>
                </a:cxn>
                <a:cxn ang="0">
                  <a:pos x="214" y="0"/>
                </a:cxn>
                <a:cxn ang="0">
                  <a:pos x="214" y="320"/>
                </a:cxn>
              </a:cxnLst>
              <a:rect l="0" t="0" r="r" b="b"/>
              <a:pathLst>
                <a:path w="214" h="320">
                  <a:moveTo>
                    <a:pt x="214" y="320"/>
                  </a:moveTo>
                  <a:lnTo>
                    <a:pt x="0" y="160"/>
                  </a:lnTo>
                  <a:lnTo>
                    <a:pt x="214" y="0"/>
                  </a:lnTo>
                  <a:lnTo>
                    <a:pt x="214" y="32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7" name="Rectangle 106"/>
            <p:cNvSpPr>
              <a:spLocks noChangeArrowheads="1"/>
            </p:cNvSpPr>
            <p:nvPr/>
          </p:nvSpPr>
          <p:spPr bwMode="auto">
            <a:xfrm>
              <a:off x="6472238" y="4906963"/>
              <a:ext cx="6381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8" name="Rectangle 107"/>
            <p:cNvSpPr>
              <a:spLocks noChangeArrowheads="1"/>
            </p:cNvSpPr>
            <p:nvPr/>
          </p:nvSpPr>
          <p:spPr bwMode="auto">
            <a:xfrm>
              <a:off x="6886575" y="4938712"/>
              <a:ext cx="156659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valP</a:t>
              </a:r>
              <a:endParaRPr lang="en-US" sz="1600"/>
            </a:p>
          </p:txBody>
        </p:sp>
        <p:sp>
          <p:nvSpPr>
            <p:cNvPr id="89" name="Rectangle 108"/>
            <p:cNvSpPr>
              <a:spLocks noChangeArrowheads="1"/>
            </p:cNvSpPr>
            <p:nvPr/>
          </p:nvSpPr>
          <p:spPr bwMode="auto">
            <a:xfrm>
              <a:off x="6302375" y="4567238"/>
              <a:ext cx="76517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0" name="Freeform 109"/>
            <p:cNvSpPr>
              <a:spLocks/>
            </p:cNvSpPr>
            <p:nvPr/>
          </p:nvSpPr>
          <p:spPr bwMode="auto">
            <a:xfrm>
              <a:off x="7024688" y="4483100"/>
              <a:ext cx="169862" cy="25400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14" y="160"/>
                </a:cxn>
                <a:cxn ang="0">
                  <a:pos x="0" y="0"/>
                </a:cxn>
                <a:cxn ang="0">
                  <a:pos x="0" y="321"/>
                </a:cxn>
              </a:cxnLst>
              <a:rect l="0" t="0" r="r" b="b"/>
              <a:pathLst>
                <a:path w="214" h="321">
                  <a:moveTo>
                    <a:pt x="0" y="321"/>
                  </a:moveTo>
                  <a:lnTo>
                    <a:pt x="214" y="160"/>
                  </a:lnTo>
                  <a:lnTo>
                    <a:pt x="0" y="0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1" name="Rectangle 110"/>
            <p:cNvSpPr>
              <a:spLocks noChangeArrowheads="1"/>
            </p:cNvSpPr>
            <p:nvPr/>
          </p:nvSpPr>
          <p:spPr bwMode="auto">
            <a:xfrm>
              <a:off x="6345238" y="4270375"/>
              <a:ext cx="59531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auto">
            <a:xfrm>
              <a:off x="6418263" y="4302125"/>
              <a:ext cx="160140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srcA</a:t>
              </a:r>
              <a:endParaRPr lang="en-US" sz="1600"/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auto">
            <a:xfrm>
              <a:off x="6594475" y="4302125"/>
              <a:ext cx="45257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94" name="Rectangle 113"/>
            <p:cNvSpPr>
              <a:spLocks noChangeArrowheads="1"/>
            </p:cNvSpPr>
            <p:nvPr/>
          </p:nvSpPr>
          <p:spPr bwMode="auto">
            <a:xfrm>
              <a:off x="6672263" y="4302125"/>
              <a:ext cx="160140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srcB</a:t>
              </a:r>
              <a:endParaRPr lang="en-US" sz="1600"/>
            </a:p>
          </p:txBody>
        </p:sp>
        <p:sp>
          <p:nvSpPr>
            <p:cNvPr id="95" name="Rectangle 114"/>
            <p:cNvSpPr>
              <a:spLocks noChangeArrowheads="1"/>
            </p:cNvSpPr>
            <p:nvPr/>
          </p:nvSpPr>
          <p:spPr bwMode="auto">
            <a:xfrm>
              <a:off x="6418263" y="4421188"/>
              <a:ext cx="161882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dstA</a:t>
              </a:r>
              <a:endParaRPr lang="en-US" sz="1600"/>
            </a:p>
          </p:txBody>
        </p:sp>
        <p:sp>
          <p:nvSpPr>
            <p:cNvPr id="96" name="Rectangle 115"/>
            <p:cNvSpPr>
              <a:spLocks noChangeArrowheads="1"/>
            </p:cNvSpPr>
            <p:nvPr/>
          </p:nvSpPr>
          <p:spPr bwMode="auto">
            <a:xfrm>
              <a:off x="6594475" y="4421188"/>
              <a:ext cx="45257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97" name="Rectangle 116"/>
            <p:cNvSpPr>
              <a:spLocks noChangeArrowheads="1"/>
            </p:cNvSpPr>
            <p:nvPr/>
          </p:nvSpPr>
          <p:spPr bwMode="auto">
            <a:xfrm>
              <a:off x="6672263" y="4421188"/>
              <a:ext cx="161882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dstB</a:t>
              </a:r>
              <a:endParaRPr lang="en-US" sz="1600"/>
            </a:p>
          </p:txBody>
        </p:sp>
        <p:sp>
          <p:nvSpPr>
            <p:cNvPr id="98" name="Rectangle 117"/>
            <p:cNvSpPr>
              <a:spLocks noChangeArrowheads="1"/>
            </p:cNvSpPr>
            <p:nvPr/>
          </p:nvSpPr>
          <p:spPr bwMode="auto">
            <a:xfrm>
              <a:off x="7407275" y="4057650"/>
              <a:ext cx="85725" cy="34131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9" name="Rectangle 118"/>
            <p:cNvSpPr>
              <a:spLocks noChangeArrowheads="1"/>
            </p:cNvSpPr>
            <p:nvPr/>
          </p:nvSpPr>
          <p:spPr bwMode="auto">
            <a:xfrm>
              <a:off x="6472238" y="4057650"/>
              <a:ext cx="1020762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0" name="Freeform 119"/>
            <p:cNvSpPr>
              <a:spLocks/>
            </p:cNvSpPr>
            <p:nvPr/>
          </p:nvSpPr>
          <p:spPr bwMode="auto">
            <a:xfrm>
              <a:off x="6302375" y="3973513"/>
              <a:ext cx="169863" cy="254000"/>
            </a:xfrm>
            <a:custGeom>
              <a:avLst/>
              <a:gdLst/>
              <a:ahLst/>
              <a:cxnLst>
                <a:cxn ang="0">
                  <a:pos x="214" y="321"/>
                </a:cxn>
                <a:cxn ang="0">
                  <a:pos x="0" y="160"/>
                </a:cxn>
                <a:cxn ang="0">
                  <a:pos x="214" y="0"/>
                </a:cxn>
                <a:cxn ang="0">
                  <a:pos x="214" y="321"/>
                </a:cxn>
              </a:cxnLst>
              <a:rect l="0" t="0" r="r" b="b"/>
              <a:pathLst>
                <a:path w="214" h="321">
                  <a:moveTo>
                    <a:pt x="214" y="321"/>
                  </a:moveTo>
                  <a:lnTo>
                    <a:pt x="0" y="160"/>
                  </a:lnTo>
                  <a:lnTo>
                    <a:pt x="214" y="0"/>
                  </a:lnTo>
                  <a:lnTo>
                    <a:pt x="214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1" name="Rectangle 120"/>
            <p:cNvSpPr>
              <a:spLocks noChangeArrowheads="1"/>
            </p:cNvSpPr>
            <p:nvPr/>
          </p:nvSpPr>
          <p:spPr bwMode="auto">
            <a:xfrm>
              <a:off x="6811963" y="3846513"/>
              <a:ext cx="638175" cy="169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2" name="Rectangle 121"/>
            <p:cNvSpPr>
              <a:spLocks noChangeArrowheads="1"/>
            </p:cNvSpPr>
            <p:nvPr/>
          </p:nvSpPr>
          <p:spPr bwMode="auto">
            <a:xfrm>
              <a:off x="6980239" y="3876675"/>
              <a:ext cx="156659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valA</a:t>
              </a:r>
              <a:endParaRPr lang="en-US" sz="1600"/>
            </a:p>
          </p:txBody>
        </p:sp>
        <p:sp>
          <p:nvSpPr>
            <p:cNvPr id="103" name="Rectangle 122"/>
            <p:cNvSpPr>
              <a:spLocks noChangeArrowheads="1"/>
            </p:cNvSpPr>
            <p:nvPr/>
          </p:nvSpPr>
          <p:spPr bwMode="auto">
            <a:xfrm>
              <a:off x="7151688" y="3876675"/>
              <a:ext cx="45257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104" name="Rectangle 123"/>
            <p:cNvSpPr>
              <a:spLocks noChangeArrowheads="1"/>
            </p:cNvSpPr>
            <p:nvPr/>
          </p:nvSpPr>
          <p:spPr bwMode="auto">
            <a:xfrm>
              <a:off x="7226300" y="3876675"/>
              <a:ext cx="156659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valB</a:t>
              </a:r>
              <a:endParaRPr lang="en-US" sz="1600"/>
            </a:p>
          </p:txBody>
        </p:sp>
        <p:sp>
          <p:nvSpPr>
            <p:cNvPr id="105" name="Rectangle 124"/>
            <p:cNvSpPr>
              <a:spLocks noChangeArrowheads="1"/>
            </p:cNvSpPr>
            <p:nvPr/>
          </p:nvSpPr>
          <p:spPr bwMode="auto">
            <a:xfrm>
              <a:off x="6302375" y="3379788"/>
              <a:ext cx="106362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6" name="Rectangle 125"/>
            <p:cNvSpPr>
              <a:spLocks noChangeArrowheads="1"/>
            </p:cNvSpPr>
            <p:nvPr/>
          </p:nvSpPr>
          <p:spPr bwMode="auto">
            <a:xfrm>
              <a:off x="7280275" y="3294063"/>
              <a:ext cx="85725" cy="171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7" name="Freeform 126"/>
            <p:cNvSpPr>
              <a:spLocks/>
            </p:cNvSpPr>
            <p:nvPr/>
          </p:nvSpPr>
          <p:spPr bwMode="auto">
            <a:xfrm>
              <a:off x="7194550" y="3124200"/>
              <a:ext cx="255588" cy="169863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8" name="Rectangle 127"/>
            <p:cNvSpPr>
              <a:spLocks noChangeArrowheads="1"/>
            </p:cNvSpPr>
            <p:nvPr/>
          </p:nvSpPr>
          <p:spPr bwMode="auto">
            <a:xfrm>
              <a:off x="6345238" y="3167063"/>
              <a:ext cx="638175" cy="169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9" name="Rectangle 128"/>
            <p:cNvSpPr>
              <a:spLocks noChangeArrowheads="1"/>
            </p:cNvSpPr>
            <p:nvPr/>
          </p:nvSpPr>
          <p:spPr bwMode="auto">
            <a:xfrm>
              <a:off x="6418263" y="3198813"/>
              <a:ext cx="161882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aluA</a:t>
              </a:r>
              <a:endParaRPr lang="en-US" sz="1600"/>
            </a:p>
          </p:txBody>
        </p:sp>
        <p:sp>
          <p:nvSpPr>
            <p:cNvPr id="110" name="Rectangle 129"/>
            <p:cNvSpPr>
              <a:spLocks noChangeArrowheads="1"/>
            </p:cNvSpPr>
            <p:nvPr/>
          </p:nvSpPr>
          <p:spPr bwMode="auto">
            <a:xfrm>
              <a:off x="6594475" y="3198813"/>
              <a:ext cx="45257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111" name="Rectangle 130"/>
            <p:cNvSpPr>
              <a:spLocks noChangeArrowheads="1"/>
            </p:cNvSpPr>
            <p:nvPr/>
          </p:nvSpPr>
          <p:spPr bwMode="auto">
            <a:xfrm>
              <a:off x="6672263" y="3198813"/>
              <a:ext cx="161882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aluB</a:t>
              </a:r>
              <a:endParaRPr lang="en-US" sz="1600"/>
            </a:p>
          </p:txBody>
        </p:sp>
        <p:sp>
          <p:nvSpPr>
            <p:cNvPr id="112" name="Rectangle 131"/>
            <p:cNvSpPr>
              <a:spLocks noChangeArrowheads="1"/>
            </p:cNvSpPr>
            <p:nvPr/>
          </p:nvSpPr>
          <p:spPr bwMode="auto">
            <a:xfrm>
              <a:off x="6345238" y="2954338"/>
              <a:ext cx="6381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3" name="Rectangle 132"/>
            <p:cNvSpPr>
              <a:spLocks noChangeArrowheads="1"/>
            </p:cNvSpPr>
            <p:nvPr/>
          </p:nvSpPr>
          <p:spPr bwMode="auto">
            <a:xfrm>
              <a:off x="6396038" y="2986088"/>
              <a:ext cx="147956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 dirty="0" err="1">
                  <a:solidFill>
                    <a:srgbClr val="000000"/>
                  </a:solidFill>
                </a:rPr>
                <a:t>Cnd</a:t>
              </a:r>
              <a:endParaRPr lang="en-US" sz="1600" dirty="0"/>
            </a:p>
          </p:txBody>
        </p:sp>
        <p:sp>
          <p:nvSpPr>
            <p:cNvPr id="114" name="Rectangle 133"/>
            <p:cNvSpPr>
              <a:spLocks noChangeArrowheads="1"/>
            </p:cNvSpPr>
            <p:nvPr/>
          </p:nvSpPr>
          <p:spPr bwMode="auto">
            <a:xfrm>
              <a:off x="7280275" y="2571750"/>
              <a:ext cx="85725" cy="298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5" name="Rectangle 134"/>
            <p:cNvSpPr>
              <a:spLocks noChangeArrowheads="1"/>
            </p:cNvSpPr>
            <p:nvPr/>
          </p:nvSpPr>
          <p:spPr bwMode="auto">
            <a:xfrm>
              <a:off x="6430963" y="2571750"/>
              <a:ext cx="935037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6" name="Freeform 135"/>
            <p:cNvSpPr>
              <a:spLocks/>
            </p:cNvSpPr>
            <p:nvPr/>
          </p:nvSpPr>
          <p:spPr bwMode="auto">
            <a:xfrm>
              <a:off x="6302375" y="2487613"/>
              <a:ext cx="169863" cy="254000"/>
            </a:xfrm>
            <a:custGeom>
              <a:avLst/>
              <a:gdLst/>
              <a:ahLst/>
              <a:cxnLst>
                <a:cxn ang="0">
                  <a:pos x="214" y="321"/>
                </a:cxn>
                <a:cxn ang="0">
                  <a:pos x="0" y="160"/>
                </a:cxn>
                <a:cxn ang="0">
                  <a:pos x="214" y="0"/>
                </a:cxn>
                <a:cxn ang="0">
                  <a:pos x="214" y="321"/>
                </a:cxn>
              </a:cxnLst>
              <a:rect l="0" t="0" r="r" b="b"/>
              <a:pathLst>
                <a:path w="214" h="321">
                  <a:moveTo>
                    <a:pt x="214" y="321"/>
                  </a:moveTo>
                  <a:lnTo>
                    <a:pt x="0" y="160"/>
                  </a:lnTo>
                  <a:lnTo>
                    <a:pt x="214" y="0"/>
                  </a:lnTo>
                  <a:lnTo>
                    <a:pt x="214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7" name="Rectangle 136"/>
            <p:cNvSpPr>
              <a:spLocks noChangeArrowheads="1"/>
            </p:cNvSpPr>
            <p:nvPr/>
          </p:nvSpPr>
          <p:spPr bwMode="auto">
            <a:xfrm>
              <a:off x="6684963" y="2360613"/>
              <a:ext cx="638175" cy="169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8" name="Rectangle 137"/>
            <p:cNvSpPr>
              <a:spLocks noChangeArrowheads="1"/>
            </p:cNvSpPr>
            <p:nvPr/>
          </p:nvSpPr>
          <p:spPr bwMode="auto">
            <a:xfrm>
              <a:off x="7099300" y="2390775"/>
              <a:ext cx="156659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valE</a:t>
              </a:r>
              <a:endParaRPr lang="en-US" sz="1600"/>
            </a:p>
          </p:txBody>
        </p:sp>
        <p:sp>
          <p:nvSpPr>
            <p:cNvPr id="119" name="Rectangle 138"/>
            <p:cNvSpPr>
              <a:spLocks noChangeArrowheads="1"/>
            </p:cNvSpPr>
            <p:nvPr/>
          </p:nvSpPr>
          <p:spPr bwMode="auto">
            <a:xfrm>
              <a:off x="7916863" y="4567238"/>
              <a:ext cx="468312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0" name="Freeform 139"/>
            <p:cNvSpPr>
              <a:spLocks/>
            </p:cNvSpPr>
            <p:nvPr/>
          </p:nvSpPr>
          <p:spPr bwMode="auto">
            <a:xfrm>
              <a:off x="7747000" y="4483100"/>
              <a:ext cx="169863" cy="254000"/>
            </a:xfrm>
            <a:custGeom>
              <a:avLst/>
              <a:gdLst/>
              <a:ahLst/>
              <a:cxnLst>
                <a:cxn ang="0">
                  <a:pos x="213" y="321"/>
                </a:cxn>
                <a:cxn ang="0">
                  <a:pos x="0" y="160"/>
                </a:cxn>
                <a:cxn ang="0">
                  <a:pos x="213" y="0"/>
                </a:cxn>
                <a:cxn ang="0">
                  <a:pos x="213" y="321"/>
                </a:cxn>
              </a:cxnLst>
              <a:rect l="0" t="0" r="r" b="b"/>
              <a:pathLst>
                <a:path w="213" h="321">
                  <a:moveTo>
                    <a:pt x="213" y="321"/>
                  </a:moveTo>
                  <a:lnTo>
                    <a:pt x="0" y="160"/>
                  </a:lnTo>
                  <a:lnTo>
                    <a:pt x="213" y="0"/>
                  </a:lnTo>
                  <a:lnTo>
                    <a:pt x="213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1" name="Rectangle 140"/>
            <p:cNvSpPr>
              <a:spLocks noChangeArrowheads="1"/>
            </p:cNvSpPr>
            <p:nvPr/>
          </p:nvSpPr>
          <p:spPr bwMode="auto">
            <a:xfrm>
              <a:off x="8213725" y="874713"/>
              <a:ext cx="171450" cy="37782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2" name="Rectangle 141"/>
            <p:cNvSpPr>
              <a:spLocks noChangeArrowheads="1"/>
            </p:cNvSpPr>
            <p:nvPr/>
          </p:nvSpPr>
          <p:spPr bwMode="auto">
            <a:xfrm>
              <a:off x="6132513" y="746125"/>
              <a:ext cx="2252662" cy="171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3" name="Rectangle 142"/>
            <p:cNvSpPr>
              <a:spLocks noChangeArrowheads="1"/>
            </p:cNvSpPr>
            <p:nvPr/>
          </p:nvSpPr>
          <p:spPr bwMode="auto">
            <a:xfrm>
              <a:off x="6218238" y="6605588"/>
              <a:ext cx="2463800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" name="Rectangle 143"/>
            <p:cNvSpPr>
              <a:spLocks noChangeArrowheads="1"/>
            </p:cNvSpPr>
            <p:nvPr/>
          </p:nvSpPr>
          <p:spPr bwMode="auto">
            <a:xfrm>
              <a:off x="6175375" y="6521450"/>
              <a:ext cx="85725" cy="16986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5" name="Freeform 144"/>
            <p:cNvSpPr>
              <a:spLocks/>
            </p:cNvSpPr>
            <p:nvPr/>
          </p:nvSpPr>
          <p:spPr bwMode="auto">
            <a:xfrm>
              <a:off x="6091238" y="6351588"/>
              <a:ext cx="254000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6" name="Rectangle 145"/>
            <p:cNvSpPr>
              <a:spLocks noChangeArrowheads="1"/>
            </p:cNvSpPr>
            <p:nvPr/>
          </p:nvSpPr>
          <p:spPr bwMode="auto">
            <a:xfrm>
              <a:off x="6302375" y="2105025"/>
              <a:ext cx="808038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7" name="Rectangle 146"/>
            <p:cNvSpPr>
              <a:spLocks noChangeArrowheads="1"/>
            </p:cNvSpPr>
            <p:nvPr/>
          </p:nvSpPr>
          <p:spPr bwMode="auto">
            <a:xfrm>
              <a:off x="7024688" y="1978025"/>
              <a:ext cx="85725" cy="171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8" name="Freeform 147"/>
            <p:cNvSpPr>
              <a:spLocks/>
            </p:cNvSpPr>
            <p:nvPr/>
          </p:nvSpPr>
          <p:spPr bwMode="auto">
            <a:xfrm>
              <a:off x="6940550" y="1808163"/>
              <a:ext cx="254000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9" name="Rectangle 148"/>
            <p:cNvSpPr>
              <a:spLocks noChangeArrowheads="1"/>
            </p:cNvSpPr>
            <p:nvPr/>
          </p:nvSpPr>
          <p:spPr bwMode="auto">
            <a:xfrm>
              <a:off x="6302375" y="1892300"/>
              <a:ext cx="6381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0" name="Rectangle 149"/>
            <p:cNvSpPr>
              <a:spLocks noChangeArrowheads="1"/>
            </p:cNvSpPr>
            <p:nvPr/>
          </p:nvSpPr>
          <p:spPr bwMode="auto">
            <a:xfrm>
              <a:off x="6376988" y="1924050"/>
              <a:ext cx="170584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Addr</a:t>
              </a:r>
              <a:endParaRPr lang="en-US" sz="1600"/>
            </a:p>
          </p:txBody>
        </p:sp>
        <p:sp>
          <p:nvSpPr>
            <p:cNvPr id="131" name="Rectangle 150"/>
            <p:cNvSpPr>
              <a:spLocks noChangeArrowheads="1"/>
            </p:cNvSpPr>
            <p:nvPr/>
          </p:nvSpPr>
          <p:spPr bwMode="auto">
            <a:xfrm>
              <a:off x="6562724" y="1924050"/>
              <a:ext cx="215841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Data</a:t>
              </a:r>
              <a:endParaRPr lang="en-US" sz="1600"/>
            </a:p>
          </p:txBody>
        </p:sp>
        <p:sp>
          <p:nvSpPr>
            <p:cNvPr id="132" name="Rectangle 151"/>
            <p:cNvSpPr>
              <a:spLocks noChangeArrowheads="1"/>
            </p:cNvSpPr>
            <p:nvPr/>
          </p:nvSpPr>
          <p:spPr bwMode="auto">
            <a:xfrm>
              <a:off x="7024688" y="1128713"/>
              <a:ext cx="85725" cy="298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3" name="Rectangle 152"/>
            <p:cNvSpPr>
              <a:spLocks noChangeArrowheads="1"/>
            </p:cNvSpPr>
            <p:nvPr/>
          </p:nvSpPr>
          <p:spPr bwMode="auto">
            <a:xfrm>
              <a:off x="6472238" y="1128713"/>
              <a:ext cx="63817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4" name="Freeform 153"/>
            <p:cNvSpPr>
              <a:spLocks/>
            </p:cNvSpPr>
            <p:nvPr/>
          </p:nvSpPr>
          <p:spPr bwMode="auto">
            <a:xfrm>
              <a:off x="6302375" y="1044575"/>
              <a:ext cx="169863" cy="254000"/>
            </a:xfrm>
            <a:custGeom>
              <a:avLst/>
              <a:gdLst/>
              <a:ahLst/>
              <a:cxnLst>
                <a:cxn ang="0">
                  <a:pos x="214" y="321"/>
                </a:cxn>
                <a:cxn ang="0">
                  <a:pos x="0" y="161"/>
                </a:cxn>
                <a:cxn ang="0">
                  <a:pos x="214" y="0"/>
                </a:cxn>
                <a:cxn ang="0">
                  <a:pos x="214" y="321"/>
                </a:cxn>
              </a:cxnLst>
              <a:rect l="0" t="0" r="r" b="b"/>
              <a:pathLst>
                <a:path w="214" h="321">
                  <a:moveTo>
                    <a:pt x="214" y="321"/>
                  </a:moveTo>
                  <a:lnTo>
                    <a:pt x="0" y="161"/>
                  </a:lnTo>
                  <a:lnTo>
                    <a:pt x="214" y="0"/>
                  </a:lnTo>
                  <a:lnTo>
                    <a:pt x="214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5" name="Rectangle 154"/>
            <p:cNvSpPr>
              <a:spLocks noChangeArrowheads="1"/>
            </p:cNvSpPr>
            <p:nvPr/>
          </p:nvSpPr>
          <p:spPr bwMode="auto">
            <a:xfrm>
              <a:off x="6430963" y="915988"/>
              <a:ext cx="636587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6" name="Rectangle 155"/>
            <p:cNvSpPr>
              <a:spLocks noChangeArrowheads="1"/>
            </p:cNvSpPr>
            <p:nvPr/>
          </p:nvSpPr>
          <p:spPr bwMode="auto">
            <a:xfrm>
              <a:off x="6829425" y="947738"/>
              <a:ext cx="168844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valM</a:t>
              </a:r>
              <a:endParaRPr lang="en-US" sz="1600"/>
            </a:p>
          </p:txBody>
        </p:sp>
        <p:sp>
          <p:nvSpPr>
            <p:cNvPr id="137" name="Rectangle 156"/>
            <p:cNvSpPr>
              <a:spLocks noChangeArrowheads="1"/>
            </p:cNvSpPr>
            <p:nvPr/>
          </p:nvSpPr>
          <p:spPr bwMode="auto">
            <a:xfrm>
              <a:off x="8596313" y="322263"/>
              <a:ext cx="85725" cy="63690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8" name="Freeform 157"/>
            <p:cNvSpPr>
              <a:spLocks/>
            </p:cNvSpPr>
            <p:nvPr/>
          </p:nvSpPr>
          <p:spPr bwMode="auto">
            <a:xfrm>
              <a:off x="5962650" y="1595438"/>
              <a:ext cx="339725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9" name="Freeform 158"/>
            <p:cNvSpPr>
              <a:spLocks/>
            </p:cNvSpPr>
            <p:nvPr/>
          </p:nvSpPr>
          <p:spPr bwMode="auto">
            <a:xfrm>
              <a:off x="6132513" y="1595438"/>
              <a:ext cx="339725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0" name="Freeform 159"/>
            <p:cNvSpPr>
              <a:spLocks/>
            </p:cNvSpPr>
            <p:nvPr/>
          </p:nvSpPr>
          <p:spPr bwMode="auto">
            <a:xfrm>
              <a:off x="5962650" y="1595438"/>
              <a:ext cx="339725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1" name="Freeform 160"/>
            <p:cNvSpPr>
              <a:spLocks/>
            </p:cNvSpPr>
            <p:nvPr/>
          </p:nvSpPr>
          <p:spPr bwMode="auto">
            <a:xfrm>
              <a:off x="6132513" y="1595438"/>
              <a:ext cx="339725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2" name="Freeform 161"/>
            <p:cNvSpPr>
              <a:spLocks/>
            </p:cNvSpPr>
            <p:nvPr/>
          </p:nvSpPr>
          <p:spPr bwMode="auto">
            <a:xfrm>
              <a:off x="8043863" y="2401888"/>
              <a:ext cx="339725" cy="169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3" name="Freeform 162"/>
            <p:cNvSpPr>
              <a:spLocks/>
            </p:cNvSpPr>
            <p:nvPr/>
          </p:nvSpPr>
          <p:spPr bwMode="auto">
            <a:xfrm>
              <a:off x="8213725" y="2401888"/>
              <a:ext cx="339725" cy="169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4" name="Freeform 163"/>
            <p:cNvSpPr>
              <a:spLocks/>
            </p:cNvSpPr>
            <p:nvPr/>
          </p:nvSpPr>
          <p:spPr bwMode="auto">
            <a:xfrm>
              <a:off x="8043863" y="2401888"/>
              <a:ext cx="339725" cy="169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5" name="Freeform 164"/>
            <p:cNvSpPr>
              <a:spLocks/>
            </p:cNvSpPr>
            <p:nvPr/>
          </p:nvSpPr>
          <p:spPr bwMode="auto">
            <a:xfrm>
              <a:off x="8213725" y="2401888"/>
              <a:ext cx="339725" cy="169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6" name="Rectangle 165"/>
            <p:cNvSpPr>
              <a:spLocks noChangeArrowheads="1"/>
            </p:cNvSpPr>
            <p:nvPr/>
          </p:nvSpPr>
          <p:spPr bwMode="auto">
            <a:xfrm>
              <a:off x="6175375" y="5883275"/>
              <a:ext cx="85725" cy="255588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7" name="Rectangle 166"/>
            <p:cNvSpPr>
              <a:spLocks noChangeArrowheads="1"/>
            </p:cNvSpPr>
            <p:nvPr/>
          </p:nvSpPr>
          <p:spPr bwMode="auto">
            <a:xfrm>
              <a:off x="6261100" y="6011863"/>
              <a:ext cx="89217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8" name="Rectangle 167"/>
            <p:cNvSpPr>
              <a:spLocks noChangeArrowheads="1"/>
            </p:cNvSpPr>
            <p:nvPr/>
          </p:nvSpPr>
          <p:spPr bwMode="auto">
            <a:xfrm>
              <a:off x="7067550" y="5883275"/>
              <a:ext cx="85725" cy="21431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9" name="Rectangle 168"/>
            <p:cNvSpPr>
              <a:spLocks noChangeArrowheads="1"/>
            </p:cNvSpPr>
            <p:nvPr/>
          </p:nvSpPr>
          <p:spPr bwMode="auto">
            <a:xfrm>
              <a:off x="5029200" y="236538"/>
              <a:ext cx="260350" cy="188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0" name="Rectangle 169"/>
            <p:cNvSpPr>
              <a:spLocks noChangeArrowheads="1"/>
            </p:cNvSpPr>
            <p:nvPr/>
          </p:nvSpPr>
          <p:spPr bwMode="auto">
            <a:xfrm>
              <a:off x="4953000" y="312738"/>
              <a:ext cx="221064" cy="233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PC</a:t>
              </a:r>
              <a:endParaRPr lang="en-US" sz="1400"/>
            </a:p>
          </p:txBody>
        </p:sp>
        <p:sp>
          <p:nvSpPr>
            <p:cNvPr id="151" name="Rectangle 170"/>
            <p:cNvSpPr>
              <a:spLocks noChangeArrowheads="1"/>
            </p:cNvSpPr>
            <p:nvPr/>
          </p:nvSpPr>
          <p:spPr bwMode="auto">
            <a:xfrm>
              <a:off x="6302375" y="576263"/>
              <a:ext cx="1487488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2" name="Rectangle 171"/>
            <p:cNvSpPr>
              <a:spLocks noChangeArrowheads="1"/>
            </p:cNvSpPr>
            <p:nvPr/>
          </p:nvSpPr>
          <p:spPr bwMode="auto">
            <a:xfrm>
              <a:off x="6375400" y="608013"/>
              <a:ext cx="156659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valE</a:t>
              </a:r>
              <a:endParaRPr lang="en-US" sz="1600"/>
            </a:p>
          </p:txBody>
        </p:sp>
        <p:sp>
          <p:nvSpPr>
            <p:cNvPr id="153" name="Rectangle 172"/>
            <p:cNvSpPr>
              <a:spLocks noChangeArrowheads="1"/>
            </p:cNvSpPr>
            <p:nvPr/>
          </p:nvSpPr>
          <p:spPr bwMode="auto">
            <a:xfrm>
              <a:off x="6569075" y="608013"/>
              <a:ext cx="45257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154" name="Rectangle 173"/>
            <p:cNvSpPr>
              <a:spLocks noChangeArrowheads="1"/>
            </p:cNvSpPr>
            <p:nvPr/>
          </p:nvSpPr>
          <p:spPr bwMode="auto">
            <a:xfrm>
              <a:off x="6621462" y="608013"/>
              <a:ext cx="168844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valM</a:t>
              </a:r>
              <a:endParaRPr lang="en-US" sz="1600"/>
            </a:p>
          </p:txBody>
        </p:sp>
        <p:sp>
          <p:nvSpPr>
            <p:cNvPr id="155" name="Rectangle 174"/>
            <p:cNvSpPr>
              <a:spLocks noChangeArrowheads="1"/>
            </p:cNvSpPr>
            <p:nvPr/>
          </p:nvSpPr>
          <p:spPr bwMode="auto">
            <a:xfrm>
              <a:off x="6132513" y="322263"/>
              <a:ext cx="254952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6" name="Freeform 175"/>
            <p:cNvSpPr>
              <a:spLocks/>
            </p:cNvSpPr>
            <p:nvPr/>
          </p:nvSpPr>
          <p:spPr bwMode="auto">
            <a:xfrm>
              <a:off x="8467725" y="3590925"/>
              <a:ext cx="255588" cy="169863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160" y="214"/>
                </a:cxn>
                <a:cxn ang="0">
                  <a:pos x="0" y="0"/>
                </a:cxn>
                <a:cxn ang="0">
                  <a:pos x="321" y="0"/>
                </a:cxn>
              </a:cxnLst>
              <a:rect l="0" t="0" r="r" b="b"/>
              <a:pathLst>
                <a:path w="321" h="214">
                  <a:moveTo>
                    <a:pt x="321" y="0"/>
                  </a:moveTo>
                  <a:lnTo>
                    <a:pt x="160" y="214"/>
                  </a:lnTo>
                  <a:lnTo>
                    <a:pt x="0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7" name="Freeform 176"/>
            <p:cNvSpPr>
              <a:spLocks/>
            </p:cNvSpPr>
            <p:nvPr/>
          </p:nvSpPr>
          <p:spPr bwMode="auto">
            <a:xfrm>
              <a:off x="8553450" y="3590925"/>
              <a:ext cx="254000" cy="169863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160" y="214"/>
                </a:cxn>
                <a:cxn ang="0">
                  <a:pos x="0" y="0"/>
                </a:cxn>
                <a:cxn ang="0">
                  <a:pos x="321" y="0"/>
                </a:cxn>
              </a:cxnLst>
              <a:rect l="0" t="0" r="r" b="b"/>
              <a:pathLst>
                <a:path w="321" h="214">
                  <a:moveTo>
                    <a:pt x="321" y="0"/>
                  </a:moveTo>
                  <a:lnTo>
                    <a:pt x="160" y="214"/>
                  </a:lnTo>
                  <a:lnTo>
                    <a:pt x="0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8" name="Rectangle 177"/>
            <p:cNvSpPr>
              <a:spLocks noChangeArrowheads="1"/>
            </p:cNvSpPr>
            <p:nvPr/>
          </p:nvSpPr>
          <p:spPr bwMode="auto">
            <a:xfrm>
              <a:off x="6302375" y="152400"/>
              <a:ext cx="1487488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9" name="Rectangle 178"/>
            <p:cNvSpPr>
              <a:spLocks noChangeArrowheads="1"/>
            </p:cNvSpPr>
            <p:nvPr/>
          </p:nvSpPr>
          <p:spPr bwMode="auto">
            <a:xfrm>
              <a:off x="6375400" y="184150"/>
              <a:ext cx="259358" cy="116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newPC</a:t>
              </a:r>
              <a:endParaRPr lang="en-US" sz="1600"/>
            </a:p>
          </p:txBody>
        </p:sp>
      </p:grpSp>
      <p:pic>
        <p:nvPicPr>
          <p:cNvPr id="412760" name="Picture 8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0606" y="741146"/>
            <a:ext cx="4290835" cy="6116854"/>
          </a:xfrm>
          <a:prstGeom prst="rect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sm" len="sm"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8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stages</a:t>
            </a:r>
            <a:endParaRPr lang="en-US" dirty="0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70936" y="1220788"/>
            <a:ext cx="4197350" cy="5224462"/>
          </a:xfrm>
        </p:spPr>
        <p:txBody>
          <a:bodyPr>
            <a:normAutofit fontScale="92500"/>
          </a:bodyPr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Select current PC</a:t>
            </a:r>
          </a:p>
          <a:p>
            <a:pPr lvl="1"/>
            <a:r>
              <a:rPr lang="en-US" dirty="0"/>
              <a:t>Read instruction</a:t>
            </a:r>
          </a:p>
          <a:p>
            <a:pPr lvl="1"/>
            <a:r>
              <a:rPr lang="en-US" dirty="0"/>
              <a:t>Compute incremented PC</a:t>
            </a:r>
          </a:p>
          <a:p>
            <a:r>
              <a:rPr lang="en-US" dirty="0"/>
              <a:t>Decode</a:t>
            </a:r>
          </a:p>
          <a:p>
            <a:pPr lvl="1"/>
            <a:r>
              <a:rPr lang="en-US" dirty="0"/>
              <a:t>Read program registers</a:t>
            </a:r>
          </a:p>
          <a:p>
            <a:r>
              <a:rPr lang="en-US" dirty="0"/>
              <a:t>Execute</a:t>
            </a:r>
          </a:p>
          <a:p>
            <a:pPr lvl="1"/>
            <a:r>
              <a:rPr lang="en-US" dirty="0"/>
              <a:t>Operate ALU</a:t>
            </a:r>
          </a:p>
          <a:p>
            <a:r>
              <a:rPr lang="en-US" dirty="0"/>
              <a:t>Memory</a:t>
            </a:r>
          </a:p>
          <a:p>
            <a:pPr lvl="1"/>
            <a:r>
              <a:rPr lang="en-US" dirty="0"/>
              <a:t>Read or write data memory</a:t>
            </a:r>
          </a:p>
          <a:p>
            <a:r>
              <a:rPr lang="en-US" dirty="0"/>
              <a:t>Write Back</a:t>
            </a:r>
          </a:p>
          <a:p>
            <a:pPr lvl="1"/>
            <a:r>
              <a:rPr lang="en-US" dirty="0"/>
              <a:t>Update register file</a:t>
            </a:r>
          </a:p>
        </p:txBody>
      </p:sp>
      <p:pic>
        <p:nvPicPr>
          <p:cNvPr id="5" name="Picture 8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306" y="594825"/>
            <a:ext cx="4290835" cy="6116854"/>
          </a:xfrm>
          <a:prstGeom prst="rect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sm" len="sm"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9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Analogies in real world</a:t>
            </a:r>
          </a:p>
          <a:p>
            <a:r>
              <a:rPr lang="en-US" dirty="0"/>
              <a:t>Pipelining in modern processors — MIPS</a:t>
            </a:r>
          </a:p>
          <a:p>
            <a:r>
              <a:rPr lang="en-US" dirty="0"/>
              <a:t>Pipelining in Y86</a:t>
            </a:r>
          </a:p>
          <a:p>
            <a:r>
              <a:rPr lang="en-US" dirty="0"/>
              <a:t>Hazards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1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210120"/>
            <a:ext cx="7591425" cy="762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Alternate view </a:t>
            </a:r>
            <a:r>
              <a:rPr lang="en-US" sz="3200" dirty="0" smtClean="0"/>
              <a:t>(Hennessey &amp; Patterson)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92566" y="6615856"/>
            <a:ext cx="1958870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dirty="0">
                <a:latin typeface="Arial Narrow" pitchFamily="34" charset="0"/>
              </a:rPr>
              <a:t>Computer Architecture III — Pipelining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1088" y="6615856"/>
            <a:ext cx="115416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78B55775-68ED-4C69-A0B2-21CD1A2BCE32}" type="slidenum">
              <a:rPr lang="en-US" sz="1000">
                <a:latin typeface="Arial Narrow" pitchFamily="34" charset="0"/>
                <a:ea typeface="+mn-ea"/>
                <a:cs typeface="+mn-cs"/>
              </a:rPr>
              <a:pPr>
                <a:defRPr/>
              </a:pPr>
              <a:t>20</a:t>
            </a:fld>
            <a:endParaRPr lang="en-US" sz="1000" dirty="0"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23558" name="Line 3"/>
          <p:cNvSpPr>
            <a:spLocks noChangeShapeType="1"/>
          </p:cNvSpPr>
          <p:nvPr/>
        </p:nvSpPr>
        <p:spPr bwMode="auto">
          <a:xfrm>
            <a:off x="7645400" y="410527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631825" y="974725"/>
            <a:ext cx="20638" cy="20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 useBgFill="1">
        <p:nvSpPr>
          <p:cNvPr id="23560" name="Rectangle 5"/>
          <p:cNvSpPr>
            <a:spLocks noChangeArrowheads="1"/>
          </p:cNvSpPr>
          <p:nvPr/>
        </p:nvSpPr>
        <p:spPr bwMode="auto">
          <a:xfrm>
            <a:off x="863600" y="1133475"/>
            <a:ext cx="7858125" cy="763588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23561" name="Rectangle 6"/>
          <p:cNvSpPr>
            <a:spLocks noChangeArrowheads="1"/>
          </p:cNvSpPr>
          <p:nvPr/>
        </p:nvSpPr>
        <p:spPr bwMode="auto">
          <a:xfrm>
            <a:off x="6723854" y="1128713"/>
            <a:ext cx="1149354" cy="70532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b="1" dirty="0">
                <a:latin typeface="Comic Sans MS" pitchFamily="66" charset="0"/>
              </a:rPr>
              <a:t>Memory</a:t>
            </a:r>
          </a:p>
          <a:p>
            <a:pPr algn="ctr"/>
            <a:r>
              <a:rPr lang="en-US" sz="2000" b="1" dirty="0">
                <a:latin typeface="Comic Sans MS" pitchFamily="66" charset="0"/>
              </a:rPr>
              <a:t>Access</a:t>
            </a:r>
          </a:p>
        </p:txBody>
      </p:sp>
      <p:sp>
        <p:nvSpPr>
          <p:cNvPr id="23562" name="Rectangle 7"/>
          <p:cNvSpPr>
            <a:spLocks noChangeArrowheads="1"/>
          </p:cNvSpPr>
          <p:nvPr/>
        </p:nvSpPr>
        <p:spPr bwMode="auto">
          <a:xfrm>
            <a:off x="8026400" y="1133475"/>
            <a:ext cx="838200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1800" b="1" dirty="0">
                <a:latin typeface="Comic Sans MS" pitchFamily="66" charset="0"/>
              </a:rPr>
              <a:t>Write</a:t>
            </a:r>
          </a:p>
          <a:p>
            <a:pPr algn="ctr"/>
            <a:r>
              <a:rPr lang="en-US" sz="1800" b="1" dirty="0">
                <a:latin typeface="Comic Sans MS" pitchFamily="66" charset="0"/>
              </a:rPr>
              <a:t>Back</a:t>
            </a:r>
          </a:p>
        </p:txBody>
      </p:sp>
      <p:sp useBgFill="1">
        <p:nvSpPr>
          <p:cNvPr id="23563" name="Rectangle 8"/>
          <p:cNvSpPr>
            <a:spLocks noChangeArrowheads="1"/>
          </p:cNvSpPr>
          <p:nvPr/>
        </p:nvSpPr>
        <p:spPr bwMode="auto">
          <a:xfrm>
            <a:off x="1075965" y="1128713"/>
            <a:ext cx="1551708" cy="70532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b="1" dirty="0">
                <a:latin typeface="Comic Sans MS" pitchFamily="66" charset="0"/>
              </a:rPr>
              <a:t>Instruction</a:t>
            </a:r>
          </a:p>
          <a:p>
            <a:pPr algn="ctr"/>
            <a:r>
              <a:rPr lang="en-US" sz="2000" b="1" dirty="0">
                <a:latin typeface="Comic Sans MS" pitchFamily="66" charset="0"/>
              </a:rPr>
              <a:t>Fetch</a:t>
            </a:r>
          </a:p>
        </p:txBody>
      </p:sp>
      <p:sp useBgFill="1">
        <p:nvSpPr>
          <p:cNvPr id="23564" name="Rectangle 9"/>
          <p:cNvSpPr>
            <a:spLocks noChangeArrowheads="1"/>
          </p:cNvSpPr>
          <p:nvPr/>
        </p:nvSpPr>
        <p:spPr bwMode="auto">
          <a:xfrm>
            <a:off x="2751313" y="1133475"/>
            <a:ext cx="1933223" cy="70532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000" b="1" dirty="0">
                <a:latin typeface="Comic Sans MS" pitchFamily="66" charset="0"/>
              </a:rPr>
              <a:t>Instr. Decode</a:t>
            </a:r>
          </a:p>
          <a:p>
            <a:pPr algn="ctr"/>
            <a:r>
              <a:rPr lang="en-US" sz="2000" b="1" dirty="0">
                <a:latin typeface="Comic Sans MS" pitchFamily="66" charset="0"/>
              </a:rPr>
              <a:t>Reg. Fetch</a:t>
            </a:r>
          </a:p>
        </p:txBody>
      </p:sp>
      <p:sp useBgFill="1">
        <p:nvSpPr>
          <p:cNvPr id="23565" name="Rectangle 10"/>
          <p:cNvSpPr>
            <a:spLocks noChangeArrowheads="1"/>
          </p:cNvSpPr>
          <p:nvPr/>
        </p:nvSpPr>
        <p:spPr bwMode="auto">
          <a:xfrm>
            <a:off x="4864100" y="1128713"/>
            <a:ext cx="1558925" cy="70532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000" b="1" dirty="0">
                <a:latin typeface="Comic Sans MS" pitchFamily="66" charset="0"/>
              </a:rPr>
              <a:t>Execute</a:t>
            </a:r>
          </a:p>
          <a:p>
            <a:pPr algn="ctr"/>
            <a:r>
              <a:rPr lang="en-US" sz="2000" b="1" dirty="0" err="1">
                <a:latin typeface="Comic Sans MS" pitchFamily="66" charset="0"/>
              </a:rPr>
              <a:t>Addr</a:t>
            </a:r>
            <a:r>
              <a:rPr lang="en-US" sz="2000" b="1" dirty="0">
                <a:latin typeface="Comic Sans MS" pitchFamily="66" charset="0"/>
              </a:rPr>
              <a:t>. </a:t>
            </a:r>
            <a:r>
              <a:rPr lang="en-US" sz="2000" b="1" dirty="0" err="1">
                <a:latin typeface="Comic Sans MS" pitchFamily="66" charset="0"/>
              </a:rPr>
              <a:t>Calc</a:t>
            </a:r>
            <a:endParaRPr lang="en-US" sz="2000" b="1" dirty="0">
              <a:latin typeface="Comic Sans MS" pitchFamily="66" charset="0"/>
            </a:endParaRPr>
          </a:p>
        </p:txBody>
      </p:sp>
      <p:grpSp>
        <p:nvGrpSpPr>
          <p:cNvPr id="23566" name="Group 11"/>
          <p:cNvGrpSpPr>
            <a:grpSpLocks/>
          </p:cNvGrpSpPr>
          <p:nvPr/>
        </p:nvGrpSpPr>
        <p:grpSpPr bwMode="auto">
          <a:xfrm>
            <a:off x="5740400" y="3190875"/>
            <a:ext cx="449263" cy="1095375"/>
            <a:chOff x="3360" y="2112"/>
            <a:chExt cx="283" cy="816"/>
          </a:xfrm>
        </p:grpSpPr>
        <p:grpSp>
          <p:nvGrpSpPr>
            <p:cNvPr id="23657" name="Group 12"/>
            <p:cNvGrpSpPr>
              <a:grpSpLocks/>
            </p:cNvGrpSpPr>
            <p:nvPr/>
          </p:nvGrpSpPr>
          <p:grpSpPr bwMode="auto">
            <a:xfrm>
              <a:off x="3360" y="2112"/>
              <a:ext cx="283" cy="816"/>
              <a:chOff x="3360" y="2112"/>
              <a:chExt cx="283" cy="816"/>
            </a:xfrm>
          </p:grpSpPr>
          <p:sp>
            <p:nvSpPr>
              <p:cNvPr id="23659" name="AutoShape 13"/>
              <p:cNvSpPr>
                <a:spLocks noChangeAspect="1" noChangeArrowheads="1"/>
              </p:cNvSpPr>
              <p:nvPr/>
            </p:nvSpPr>
            <p:spPr bwMode="auto">
              <a:xfrm rot="-5400000">
                <a:off x="3101" y="2386"/>
                <a:ext cx="816" cy="2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13 h 21600"/>
                  <a:gd name="T14" fmla="*/ 17100 w 21600"/>
                  <a:gd name="T15" fmla="*/ 1708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3660" name="AutoShape 14"/>
              <p:cNvSpPr>
                <a:spLocks noChangeAspect="1" noChangeArrowheads="1"/>
              </p:cNvSpPr>
              <p:nvPr/>
            </p:nvSpPr>
            <p:spPr bwMode="auto">
              <a:xfrm rot="5400000">
                <a:off x="3301" y="2419"/>
                <a:ext cx="247" cy="129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1" name="Text Box 15"/>
              <p:cNvSpPr txBox="1">
                <a:spLocks noChangeAspect="1" noChangeArrowheads="1"/>
              </p:cNvSpPr>
              <p:nvPr/>
            </p:nvSpPr>
            <p:spPr bwMode="auto">
              <a:xfrm rot="5400000">
                <a:off x="3280" y="2416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b="1">
                    <a:latin typeface="Comic Sans MS" pitchFamily="66" charset="0"/>
                  </a:rPr>
                  <a:t>ALU</a:t>
                </a:r>
                <a:endParaRPr lang="en-US" sz="1000" b="1">
                  <a:latin typeface="Comic Sans MS" pitchFamily="66" charset="0"/>
                </a:endParaRPr>
              </a:p>
            </p:txBody>
          </p:sp>
        </p:grpSp>
        <p:sp>
          <p:nvSpPr>
            <p:cNvPr id="23658" name="Freeform 16"/>
            <p:cNvSpPr>
              <a:spLocks noChangeAspect="1"/>
            </p:cNvSpPr>
            <p:nvPr/>
          </p:nvSpPr>
          <p:spPr bwMode="auto">
            <a:xfrm rot="5400000">
              <a:off x="3307" y="2425"/>
              <a:ext cx="245" cy="115"/>
            </a:xfrm>
            <a:custGeom>
              <a:avLst/>
              <a:gdLst>
                <a:gd name="T0" fmla="*/ 0 w 384"/>
                <a:gd name="T1" fmla="*/ 3 h 288"/>
                <a:gd name="T2" fmla="*/ 20 w 384"/>
                <a:gd name="T3" fmla="*/ 0 h 288"/>
                <a:gd name="T4" fmla="*/ 41 w 384"/>
                <a:gd name="T5" fmla="*/ 3 h 288"/>
                <a:gd name="T6" fmla="*/ 0 60000 65536"/>
                <a:gd name="T7" fmla="*/ 0 60000 65536"/>
                <a:gd name="T8" fmla="*/ 0 60000 65536"/>
                <a:gd name="T9" fmla="*/ 0 w 384"/>
                <a:gd name="T10" fmla="*/ 0 h 288"/>
                <a:gd name="T11" fmla="*/ 384 w 38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7" name="Rectangle 17"/>
          <p:cNvSpPr>
            <a:spLocks noChangeArrowheads="1"/>
          </p:cNvSpPr>
          <p:nvPr/>
        </p:nvSpPr>
        <p:spPr bwMode="auto">
          <a:xfrm>
            <a:off x="1549400" y="3190875"/>
            <a:ext cx="762000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>
              <a:lnSpc>
                <a:spcPct val="80000"/>
              </a:lnSpc>
            </a:pPr>
            <a:r>
              <a:rPr lang="en-US" sz="2000">
                <a:latin typeface="Comic Sans MS" pitchFamily="66" charset="0"/>
              </a:rPr>
              <a:t>Instr.</a:t>
            </a:r>
            <a:br>
              <a:rPr lang="en-US" sz="2000">
                <a:latin typeface="Comic Sans MS" pitchFamily="66" charset="0"/>
              </a:rPr>
            </a:br>
            <a:r>
              <a:rPr lang="en-US" sz="2000">
                <a:latin typeface="Comic Sans MS" pitchFamily="66" charset="0"/>
              </a:rPr>
              <a:t>Memory</a:t>
            </a:r>
          </a:p>
        </p:txBody>
      </p:sp>
      <p:sp>
        <p:nvSpPr>
          <p:cNvPr id="23568" name="Freeform 18"/>
          <p:cNvSpPr>
            <a:spLocks/>
          </p:cNvSpPr>
          <p:nvPr/>
        </p:nvSpPr>
        <p:spPr bwMode="auto">
          <a:xfrm>
            <a:off x="6215063" y="2468563"/>
            <a:ext cx="922337" cy="365125"/>
          </a:xfrm>
          <a:custGeom>
            <a:avLst/>
            <a:gdLst>
              <a:gd name="T0" fmla="*/ 0 w 576"/>
              <a:gd name="T1" fmla="*/ 2147483647 h 240"/>
              <a:gd name="T2" fmla="*/ 2147483647 w 576"/>
              <a:gd name="T3" fmla="*/ 2147483647 h 240"/>
              <a:gd name="T4" fmla="*/ 2147483647 w 576"/>
              <a:gd name="T5" fmla="*/ 0 h 240"/>
              <a:gd name="T6" fmla="*/ 0 60000 65536"/>
              <a:gd name="T7" fmla="*/ 0 60000 65536"/>
              <a:gd name="T8" fmla="*/ 0 60000 65536"/>
              <a:gd name="T9" fmla="*/ 0 w 576"/>
              <a:gd name="T10" fmla="*/ 0 h 240"/>
              <a:gd name="T11" fmla="*/ 576 w 57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40">
                <a:moveTo>
                  <a:pt x="0" y="240"/>
                </a:moveTo>
                <a:lnTo>
                  <a:pt x="576" y="240"/>
                </a:lnTo>
                <a:lnTo>
                  <a:pt x="576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9"/>
          <p:cNvSpPr>
            <a:spLocks noChangeArrowheads="1"/>
          </p:cNvSpPr>
          <p:nvPr/>
        </p:nvSpPr>
        <p:spPr bwMode="auto">
          <a:xfrm>
            <a:off x="3835400" y="2938463"/>
            <a:ext cx="590550" cy="14763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>
                <a:latin typeface="Comic Sans MS" pitchFamily="66" charset="0"/>
              </a:rPr>
              <a:t>Reg File</a:t>
            </a:r>
          </a:p>
        </p:txBody>
      </p:sp>
      <p:sp>
        <p:nvSpPr>
          <p:cNvPr id="23570" name="Oval 20"/>
          <p:cNvSpPr>
            <a:spLocks noChangeArrowheads="1"/>
          </p:cNvSpPr>
          <p:nvPr/>
        </p:nvSpPr>
        <p:spPr bwMode="auto">
          <a:xfrm>
            <a:off x="5300663" y="3138488"/>
            <a:ext cx="209550" cy="5524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600">
                <a:latin typeface="Comic Sans MS" pitchFamily="66" charset="0"/>
              </a:rPr>
              <a:t>MUX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3571" name="Oval 21"/>
          <p:cNvSpPr>
            <a:spLocks noChangeArrowheads="1"/>
          </p:cNvSpPr>
          <p:nvPr/>
        </p:nvSpPr>
        <p:spPr bwMode="auto">
          <a:xfrm>
            <a:off x="5300663" y="3748088"/>
            <a:ext cx="209550" cy="5524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600">
                <a:latin typeface="Comic Sans MS" pitchFamily="66" charset="0"/>
              </a:rPr>
              <a:t>MUX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3572" name="Freeform 22"/>
          <p:cNvSpPr>
            <a:spLocks/>
          </p:cNvSpPr>
          <p:nvPr/>
        </p:nvSpPr>
        <p:spPr bwMode="auto">
          <a:xfrm>
            <a:off x="4978400" y="2833688"/>
            <a:ext cx="750888" cy="661987"/>
          </a:xfrm>
          <a:custGeom>
            <a:avLst/>
            <a:gdLst>
              <a:gd name="T0" fmla="*/ 0 w 336"/>
              <a:gd name="T1" fmla="*/ 2147483647 h 480"/>
              <a:gd name="T2" fmla="*/ 0 w 336"/>
              <a:gd name="T3" fmla="*/ 0 h 480"/>
              <a:gd name="T4" fmla="*/ 2147483647 w 336"/>
              <a:gd name="T5" fmla="*/ 0 h 480"/>
              <a:gd name="T6" fmla="*/ 0 60000 65536"/>
              <a:gd name="T7" fmla="*/ 0 60000 65536"/>
              <a:gd name="T8" fmla="*/ 0 60000 65536"/>
              <a:gd name="T9" fmla="*/ 0 w 336"/>
              <a:gd name="T10" fmla="*/ 0 h 480"/>
              <a:gd name="T11" fmla="*/ 336 w 33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480">
                <a:moveTo>
                  <a:pt x="0" y="480"/>
                </a:moveTo>
                <a:lnTo>
                  <a:pt x="0" y="0"/>
                </a:lnTo>
                <a:lnTo>
                  <a:pt x="336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Rectangle 23"/>
          <p:cNvSpPr>
            <a:spLocks noChangeArrowheads="1"/>
          </p:cNvSpPr>
          <p:nvPr/>
        </p:nvSpPr>
        <p:spPr bwMode="auto">
          <a:xfrm>
            <a:off x="7129463" y="3519488"/>
            <a:ext cx="533400" cy="1143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dirty="0">
                <a:latin typeface="Comic Sans MS" pitchFamily="66" charset="0"/>
              </a:rPr>
              <a:t>Data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Memory</a:t>
            </a:r>
          </a:p>
        </p:txBody>
      </p:sp>
      <p:sp>
        <p:nvSpPr>
          <p:cNvPr id="23574" name="Oval 24"/>
          <p:cNvSpPr>
            <a:spLocks noChangeArrowheads="1"/>
          </p:cNvSpPr>
          <p:nvPr/>
        </p:nvSpPr>
        <p:spPr bwMode="auto">
          <a:xfrm>
            <a:off x="8331200" y="4029075"/>
            <a:ext cx="209550" cy="5524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600">
                <a:latin typeface="Comic Sans MS" pitchFamily="66" charset="0"/>
              </a:rPr>
              <a:t>MUX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3575" name="Oval 25"/>
          <p:cNvSpPr>
            <a:spLocks noChangeArrowheads="1"/>
          </p:cNvSpPr>
          <p:nvPr/>
        </p:nvSpPr>
        <p:spPr bwMode="auto">
          <a:xfrm>
            <a:off x="3835400" y="4498975"/>
            <a:ext cx="447675" cy="67627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latin typeface="Comic Sans MS" pitchFamily="66" charset="0"/>
              </a:rPr>
              <a:t>Sign</a:t>
            </a:r>
          </a:p>
          <a:p>
            <a:pPr algn="ctr"/>
            <a:r>
              <a:rPr lang="en-US" sz="1000" b="1">
                <a:latin typeface="Comic Sans MS" pitchFamily="66" charset="0"/>
              </a:rPr>
              <a:t>Extend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23576" name="Line 26"/>
          <p:cNvSpPr>
            <a:spLocks noChangeShapeType="1"/>
          </p:cNvSpPr>
          <p:nvPr/>
        </p:nvSpPr>
        <p:spPr bwMode="auto">
          <a:xfrm>
            <a:off x="2798763" y="1066800"/>
            <a:ext cx="0" cy="533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Line 27"/>
          <p:cNvSpPr>
            <a:spLocks noChangeShapeType="1"/>
          </p:cNvSpPr>
          <p:nvPr/>
        </p:nvSpPr>
        <p:spPr bwMode="auto">
          <a:xfrm>
            <a:off x="4673600" y="1057275"/>
            <a:ext cx="0" cy="533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Line 28"/>
          <p:cNvSpPr>
            <a:spLocks noChangeShapeType="1"/>
          </p:cNvSpPr>
          <p:nvPr/>
        </p:nvSpPr>
        <p:spPr bwMode="auto">
          <a:xfrm>
            <a:off x="6457950" y="1074738"/>
            <a:ext cx="0" cy="533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Line 29"/>
          <p:cNvSpPr>
            <a:spLocks noChangeShapeType="1"/>
          </p:cNvSpPr>
          <p:nvPr/>
        </p:nvSpPr>
        <p:spPr bwMode="auto">
          <a:xfrm>
            <a:off x="7950200" y="1057275"/>
            <a:ext cx="0" cy="533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Line 30"/>
          <p:cNvSpPr>
            <a:spLocks noChangeShapeType="1"/>
          </p:cNvSpPr>
          <p:nvPr/>
        </p:nvSpPr>
        <p:spPr bwMode="auto">
          <a:xfrm>
            <a:off x="2311400" y="364807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Line 31"/>
          <p:cNvSpPr>
            <a:spLocks noChangeShapeType="1"/>
          </p:cNvSpPr>
          <p:nvPr/>
        </p:nvSpPr>
        <p:spPr bwMode="auto">
          <a:xfrm>
            <a:off x="2921000" y="364807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Freeform 32"/>
          <p:cNvSpPr>
            <a:spLocks/>
          </p:cNvSpPr>
          <p:nvPr/>
        </p:nvSpPr>
        <p:spPr bwMode="auto">
          <a:xfrm>
            <a:off x="3149600" y="3109913"/>
            <a:ext cx="685800" cy="1757362"/>
          </a:xfrm>
          <a:custGeom>
            <a:avLst/>
            <a:gdLst>
              <a:gd name="T0" fmla="*/ 0 w 480"/>
              <a:gd name="T1" fmla="*/ 0 h 1056"/>
              <a:gd name="T2" fmla="*/ 0 w 480"/>
              <a:gd name="T3" fmla="*/ 2147483647 h 1056"/>
              <a:gd name="T4" fmla="*/ 2147483647 w 480"/>
              <a:gd name="T5" fmla="*/ 2147483647 h 1056"/>
              <a:gd name="T6" fmla="*/ 0 60000 65536"/>
              <a:gd name="T7" fmla="*/ 0 60000 65536"/>
              <a:gd name="T8" fmla="*/ 0 60000 65536"/>
              <a:gd name="T9" fmla="*/ 0 w 480"/>
              <a:gd name="T10" fmla="*/ 0 h 1056"/>
              <a:gd name="T11" fmla="*/ 480 w 480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056">
                <a:moveTo>
                  <a:pt x="0" y="0"/>
                </a:moveTo>
                <a:lnTo>
                  <a:pt x="0" y="1056"/>
                </a:lnTo>
                <a:lnTo>
                  <a:pt x="480" y="105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Line 33"/>
          <p:cNvSpPr>
            <a:spLocks noChangeShapeType="1"/>
          </p:cNvSpPr>
          <p:nvPr/>
        </p:nvSpPr>
        <p:spPr bwMode="auto">
          <a:xfrm>
            <a:off x="3149600" y="311467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4" name="Line 34"/>
          <p:cNvSpPr>
            <a:spLocks noChangeShapeType="1"/>
          </p:cNvSpPr>
          <p:nvPr/>
        </p:nvSpPr>
        <p:spPr bwMode="auto">
          <a:xfrm>
            <a:off x="3149600" y="341947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Line 35"/>
          <p:cNvSpPr>
            <a:spLocks noChangeShapeType="1"/>
          </p:cNvSpPr>
          <p:nvPr/>
        </p:nvSpPr>
        <p:spPr bwMode="auto">
          <a:xfrm>
            <a:off x="4445000" y="349567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6" name="Rectangle 36"/>
          <p:cNvSpPr>
            <a:spLocks noChangeArrowheads="1"/>
          </p:cNvSpPr>
          <p:nvPr/>
        </p:nvSpPr>
        <p:spPr bwMode="auto">
          <a:xfrm>
            <a:off x="5740400" y="2657475"/>
            <a:ext cx="4572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mic Sans MS" pitchFamily="66" charset="0"/>
              </a:rPr>
              <a:t>Zero?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3587" name="Line 37"/>
          <p:cNvSpPr>
            <a:spLocks noChangeShapeType="1"/>
          </p:cNvSpPr>
          <p:nvPr/>
        </p:nvSpPr>
        <p:spPr bwMode="auto">
          <a:xfrm>
            <a:off x="5511800" y="341947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8" name="Line 38"/>
          <p:cNvSpPr>
            <a:spLocks noChangeShapeType="1"/>
          </p:cNvSpPr>
          <p:nvPr/>
        </p:nvSpPr>
        <p:spPr bwMode="auto">
          <a:xfrm>
            <a:off x="5511800" y="402907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9" name="Freeform 39"/>
          <p:cNvSpPr>
            <a:spLocks/>
          </p:cNvSpPr>
          <p:nvPr/>
        </p:nvSpPr>
        <p:spPr bwMode="auto">
          <a:xfrm>
            <a:off x="482600" y="1819275"/>
            <a:ext cx="7086600" cy="1812925"/>
          </a:xfrm>
          <a:custGeom>
            <a:avLst/>
            <a:gdLst>
              <a:gd name="T0" fmla="*/ 2147483647 w 4464"/>
              <a:gd name="T1" fmla="*/ 2147483647 h 1142"/>
              <a:gd name="T2" fmla="*/ 2147483647 w 4464"/>
              <a:gd name="T3" fmla="*/ 2147483647 h 1142"/>
              <a:gd name="T4" fmla="*/ 2147483647 w 4464"/>
              <a:gd name="T5" fmla="*/ 0 h 1142"/>
              <a:gd name="T6" fmla="*/ 0 w 4464"/>
              <a:gd name="T7" fmla="*/ 0 h 1142"/>
              <a:gd name="T8" fmla="*/ 2147483647 w 4464"/>
              <a:gd name="T9" fmla="*/ 2147483647 h 1142"/>
              <a:gd name="T10" fmla="*/ 2147483647 w 4464"/>
              <a:gd name="T11" fmla="*/ 2147483647 h 11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64"/>
              <a:gd name="T19" fmla="*/ 0 h 1142"/>
              <a:gd name="T20" fmla="*/ 4464 w 4464"/>
              <a:gd name="T21" fmla="*/ 1142 h 11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64" h="1142">
                <a:moveTo>
                  <a:pt x="4224" y="253"/>
                </a:moveTo>
                <a:lnTo>
                  <a:pt x="4464" y="253"/>
                </a:lnTo>
                <a:lnTo>
                  <a:pt x="4464" y="0"/>
                </a:lnTo>
                <a:lnTo>
                  <a:pt x="0" y="0"/>
                </a:lnTo>
                <a:lnTo>
                  <a:pt x="2" y="1142"/>
                </a:lnTo>
                <a:lnTo>
                  <a:pt x="172" y="114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Line 40"/>
          <p:cNvSpPr>
            <a:spLocks noChangeShapeType="1"/>
          </p:cNvSpPr>
          <p:nvPr/>
        </p:nvSpPr>
        <p:spPr bwMode="auto">
          <a:xfrm>
            <a:off x="6197600" y="372427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1" name="Freeform 41"/>
          <p:cNvSpPr>
            <a:spLocks/>
          </p:cNvSpPr>
          <p:nvPr/>
        </p:nvSpPr>
        <p:spPr bwMode="auto">
          <a:xfrm>
            <a:off x="6723063" y="2336800"/>
            <a:ext cx="304800" cy="1371600"/>
          </a:xfrm>
          <a:custGeom>
            <a:avLst/>
            <a:gdLst>
              <a:gd name="T0" fmla="*/ 0 w 192"/>
              <a:gd name="T1" fmla="*/ 2147483647 h 960"/>
              <a:gd name="T2" fmla="*/ 0 w 192"/>
              <a:gd name="T3" fmla="*/ 0 h 960"/>
              <a:gd name="T4" fmla="*/ 2147483647 w 192"/>
              <a:gd name="T5" fmla="*/ 0 h 960"/>
              <a:gd name="T6" fmla="*/ 0 60000 65536"/>
              <a:gd name="T7" fmla="*/ 0 60000 65536"/>
              <a:gd name="T8" fmla="*/ 0 60000 65536"/>
              <a:gd name="T9" fmla="*/ 0 w 192"/>
              <a:gd name="T10" fmla="*/ 0 h 960"/>
              <a:gd name="T11" fmla="*/ 192 w 192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960">
                <a:moveTo>
                  <a:pt x="0" y="960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Line 42"/>
          <p:cNvSpPr>
            <a:spLocks noChangeShapeType="1"/>
          </p:cNvSpPr>
          <p:nvPr/>
        </p:nvSpPr>
        <p:spPr bwMode="auto">
          <a:xfrm>
            <a:off x="4445000" y="395287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Line 43"/>
          <p:cNvSpPr>
            <a:spLocks noChangeShapeType="1"/>
          </p:cNvSpPr>
          <p:nvPr/>
        </p:nvSpPr>
        <p:spPr bwMode="auto">
          <a:xfrm>
            <a:off x="1092200" y="36480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4" name="Line 44"/>
          <p:cNvSpPr>
            <a:spLocks noChangeShapeType="1"/>
          </p:cNvSpPr>
          <p:nvPr/>
        </p:nvSpPr>
        <p:spPr bwMode="auto">
          <a:xfrm>
            <a:off x="1549400" y="288607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Freeform 45"/>
          <p:cNvSpPr>
            <a:spLocks/>
          </p:cNvSpPr>
          <p:nvPr/>
        </p:nvSpPr>
        <p:spPr bwMode="auto">
          <a:xfrm>
            <a:off x="1244600" y="2276475"/>
            <a:ext cx="533400" cy="1371600"/>
          </a:xfrm>
          <a:custGeom>
            <a:avLst/>
            <a:gdLst>
              <a:gd name="T0" fmla="*/ 0 w 336"/>
              <a:gd name="T1" fmla="*/ 2147483647 h 864"/>
              <a:gd name="T2" fmla="*/ 0 w 336"/>
              <a:gd name="T3" fmla="*/ 0 h 864"/>
              <a:gd name="T4" fmla="*/ 2147483647 w 336"/>
              <a:gd name="T5" fmla="*/ 0 h 864"/>
              <a:gd name="T6" fmla="*/ 0 60000 65536"/>
              <a:gd name="T7" fmla="*/ 0 60000 65536"/>
              <a:gd name="T8" fmla="*/ 0 60000 65536"/>
              <a:gd name="T9" fmla="*/ 0 w 336"/>
              <a:gd name="T10" fmla="*/ 0 h 864"/>
              <a:gd name="T11" fmla="*/ 336 w 33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864">
                <a:moveTo>
                  <a:pt x="0" y="864"/>
                </a:moveTo>
                <a:lnTo>
                  <a:pt x="0" y="0"/>
                </a:lnTo>
                <a:lnTo>
                  <a:pt x="336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Freeform 46"/>
          <p:cNvSpPr>
            <a:spLocks/>
          </p:cNvSpPr>
          <p:nvPr/>
        </p:nvSpPr>
        <p:spPr bwMode="auto">
          <a:xfrm>
            <a:off x="6716713" y="3724275"/>
            <a:ext cx="1614487" cy="1143000"/>
          </a:xfrm>
          <a:custGeom>
            <a:avLst/>
            <a:gdLst>
              <a:gd name="T0" fmla="*/ 0 w 1008"/>
              <a:gd name="T1" fmla="*/ 0 h 720"/>
              <a:gd name="T2" fmla="*/ 0 w 1008"/>
              <a:gd name="T3" fmla="*/ 2147483647 h 720"/>
              <a:gd name="T4" fmla="*/ 2147483647 w 1008"/>
              <a:gd name="T5" fmla="*/ 2147483647 h 720"/>
              <a:gd name="T6" fmla="*/ 2147483647 w 1008"/>
              <a:gd name="T7" fmla="*/ 2147483647 h 720"/>
              <a:gd name="T8" fmla="*/ 2147483647 w 1008"/>
              <a:gd name="T9" fmla="*/ 2147483647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720"/>
              <a:gd name="T17" fmla="*/ 1008 w 1008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720">
                <a:moveTo>
                  <a:pt x="0" y="0"/>
                </a:moveTo>
                <a:lnTo>
                  <a:pt x="0" y="720"/>
                </a:lnTo>
                <a:lnTo>
                  <a:pt x="864" y="720"/>
                </a:lnTo>
                <a:lnTo>
                  <a:pt x="864" y="480"/>
                </a:lnTo>
                <a:lnTo>
                  <a:pt x="1008" y="48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Freeform 47"/>
          <p:cNvSpPr>
            <a:spLocks/>
          </p:cNvSpPr>
          <p:nvPr/>
        </p:nvSpPr>
        <p:spPr bwMode="auto">
          <a:xfrm>
            <a:off x="3454400" y="4029075"/>
            <a:ext cx="5334000" cy="1828800"/>
          </a:xfrm>
          <a:custGeom>
            <a:avLst/>
            <a:gdLst>
              <a:gd name="T0" fmla="*/ 2147483647 w 3312"/>
              <a:gd name="T1" fmla="*/ 2147483647 h 768"/>
              <a:gd name="T2" fmla="*/ 2147483647 w 3312"/>
              <a:gd name="T3" fmla="*/ 2147483647 h 768"/>
              <a:gd name="T4" fmla="*/ 2147483647 w 3312"/>
              <a:gd name="T5" fmla="*/ 2147483647 h 768"/>
              <a:gd name="T6" fmla="*/ 0 w 3312"/>
              <a:gd name="T7" fmla="*/ 2147483647 h 768"/>
              <a:gd name="T8" fmla="*/ 0 w 3312"/>
              <a:gd name="T9" fmla="*/ 0 h 768"/>
              <a:gd name="T10" fmla="*/ 2147483647 w 3312"/>
              <a:gd name="T11" fmla="*/ 0 h 7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12"/>
              <a:gd name="T19" fmla="*/ 0 h 768"/>
              <a:gd name="T20" fmla="*/ 3312 w 3312"/>
              <a:gd name="T21" fmla="*/ 768 h 7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12" h="768">
                <a:moveTo>
                  <a:pt x="3168" y="96"/>
                </a:moveTo>
                <a:lnTo>
                  <a:pt x="3312" y="96"/>
                </a:lnTo>
                <a:lnTo>
                  <a:pt x="3312" y="768"/>
                </a:lnTo>
                <a:lnTo>
                  <a:pt x="0" y="768"/>
                </a:ln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Freeform 48"/>
          <p:cNvSpPr>
            <a:spLocks/>
          </p:cNvSpPr>
          <p:nvPr/>
        </p:nvSpPr>
        <p:spPr bwMode="auto">
          <a:xfrm>
            <a:off x="4978400" y="3952875"/>
            <a:ext cx="2133600" cy="533400"/>
          </a:xfrm>
          <a:custGeom>
            <a:avLst/>
            <a:gdLst>
              <a:gd name="T0" fmla="*/ 0 w 1344"/>
              <a:gd name="T1" fmla="*/ 0 h 336"/>
              <a:gd name="T2" fmla="*/ 0 w 1344"/>
              <a:gd name="T3" fmla="*/ 2147483647 h 336"/>
              <a:gd name="T4" fmla="*/ 2147483647 w 1344"/>
              <a:gd name="T5" fmla="*/ 2147483647 h 336"/>
              <a:gd name="T6" fmla="*/ 0 60000 65536"/>
              <a:gd name="T7" fmla="*/ 0 60000 65536"/>
              <a:gd name="T8" fmla="*/ 0 60000 65536"/>
              <a:gd name="T9" fmla="*/ 0 w 1344"/>
              <a:gd name="T10" fmla="*/ 0 h 336"/>
              <a:gd name="T11" fmla="*/ 1344 w 134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336">
                <a:moveTo>
                  <a:pt x="0" y="0"/>
                </a:moveTo>
                <a:lnTo>
                  <a:pt x="0" y="336"/>
                </a:lnTo>
                <a:lnTo>
                  <a:pt x="1344" y="33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9" name="Freeform 49"/>
          <p:cNvSpPr>
            <a:spLocks/>
          </p:cNvSpPr>
          <p:nvPr/>
        </p:nvSpPr>
        <p:spPr bwMode="auto">
          <a:xfrm>
            <a:off x="3302000" y="3800475"/>
            <a:ext cx="5257800" cy="1828800"/>
          </a:xfrm>
          <a:custGeom>
            <a:avLst/>
            <a:gdLst>
              <a:gd name="T0" fmla="*/ 2147483647 w 3312"/>
              <a:gd name="T1" fmla="*/ 2147483647 h 1200"/>
              <a:gd name="T2" fmla="*/ 2147483647 w 3312"/>
              <a:gd name="T3" fmla="*/ 2147483647 h 1200"/>
              <a:gd name="T4" fmla="*/ 2147483647 w 3312"/>
              <a:gd name="T5" fmla="*/ 2147483647 h 1200"/>
              <a:gd name="T6" fmla="*/ 0 w 3312"/>
              <a:gd name="T7" fmla="*/ 2147483647 h 1200"/>
              <a:gd name="T8" fmla="*/ 0 w 3312"/>
              <a:gd name="T9" fmla="*/ 0 h 1200"/>
              <a:gd name="T10" fmla="*/ 2147483647 w 3312"/>
              <a:gd name="T11" fmla="*/ 0 h 1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12"/>
              <a:gd name="T19" fmla="*/ 0 h 1200"/>
              <a:gd name="T20" fmla="*/ 3312 w 3312"/>
              <a:gd name="T21" fmla="*/ 1200 h 12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12" h="1200">
                <a:moveTo>
                  <a:pt x="3024" y="960"/>
                </a:moveTo>
                <a:lnTo>
                  <a:pt x="3312" y="960"/>
                </a:lnTo>
                <a:lnTo>
                  <a:pt x="3312" y="1200"/>
                </a:lnTo>
                <a:lnTo>
                  <a:pt x="0" y="1200"/>
                </a:lnTo>
                <a:lnTo>
                  <a:pt x="0" y="0"/>
                </a:lnTo>
                <a:lnTo>
                  <a:pt x="336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600" name="Group 50"/>
          <p:cNvGrpSpPr>
            <a:grpSpLocks/>
          </p:cNvGrpSpPr>
          <p:nvPr/>
        </p:nvGrpSpPr>
        <p:grpSpPr bwMode="auto">
          <a:xfrm>
            <a:off x="2616200" y="1895475"/>
            <a:ext cx="5487988" cy="3643313"/>
            <a:chOff x="1631" y="1405"/>
            <a:chExt cx="3457" cy="2295"/>
          </a:xfrm>
        </p:grpSpPr>
        <p:grpSp>
          <p:nvGrpSpPr>
            <p:cNvPr id="23645" name="Group 51"/>
            <p:cNvGrpSpPr>
              <a:grpSpLocks/>
            </p:cNvGrpSpPr>
            <p:nvPr/>
          </p:nvGrpSpPr>
          <p:grpSpPr bwMode="auto">
            <a:xfrm>
              <a:off x="1631" y="1405"/>
              <a:ext cx="192" cy="2295"/>
              <a:chOff x="1486" y="1488"/>
              <a:chExt cx="192" cy="2295"/>
            </a:xfrm>
          </p:grpSpPr>
          <p:sp>
            <p:nvSpPr>
              <p:cNvPr id="23655" name="Rectangle 52"/>
              <p:cNvSpPr>
                <a:spLocks noChangeArrowheads="1"/>
              </p:cNvSpPr>
              <p:nvPr/>
            </p:nvSpPr>
            <p:spPr bwMode="auto">
              <a:xfrm>
                <a:off x="1486" y="1488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r>
                  <a:rPr lang="en-US" b="1">
                    <a:latin typeface="Comic Sans MS" pitchFamily="66" charset="0"/>
                  </a:rPr>
                  <a:t>IF/ID</a:t>
                </a:r>
              </a:p>
            </p:txBody>
          </p:sp>
          <p:sp>
            <p:nvSpPr>
              <p:cNvPr id="23656" name="AutoShape 53"/>
              <p:cNvSpPr>
                <a:spLocks noChangeArrowheads="1"/>
              </p:cNvSpPr>
              <p:nvPr/>
            </p:nvSpPr>
            <p:spPr bwMode="auto">
              <a:xfrm>
                <a:off x="1486" y="3591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646" name="Group 54"/>
            <p:cNvGrpSpPr>
              <a:grpSpLocks/>
            </p:cNvGrpSpPr>
            <p:nvPr/>
          </p:nvGrpSpPr>
          <p:grpSpPr bwMode="auto">
            <a:xfrm>
              <a:off x="2832" y="1405"/>
              <a:ext cx="193" cy="2295"/>
              <a:chOff x="2740" y="1436"/>
              <a:chExt cx="193" cy="2295"/>
            </a:xfrm>
          </p:grpSpPr>
          <p:sp>
            <p:nvSpPr>
              <p:cNvPr id="23653" name="Rectangle 55"/>
              <p:cNvSpPr>
                <a:spLocks noChangeArrowheads="1"/>
              </p:cNvSpPr>
              <p:nvPr/>
            </p:nvSpPr>
            <p:spPr bwMode="auto">
              <a:xfrm>
                <a:off x="2741" y="1436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r>
                  <a:rPr lang="en-US" b="1">
                    <a:latin typeface="Comic Sans MS" pitchFamily="66" charset="0"/>
                  </a:rPr>
                  <a:t>ID/EX</a:t>
                </a:r>
              </a:p>
            </p:txBody>
          </p:sp>
          <p:sp>
            <p:nvSpPr>
              <p:cNvPr id="23654" name="AutoShape 56"/>
              <p:cNvSpPr>
                <a:spLocks noChangeArrowheads="1"/>
              </p:cNvSpPr>
              <p:nvPr/>
            </p:nvSpPr>
            <p:spPr bwMode="auto">
              <a:xfrm>
                <a:off x="2740" y="3533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647" name="Group 57"/>
            <p:cNvGrpSpPr>
              <a:grpSpLocks/>
            </p:cNvGrpSpPr>
            <p:nvPr/>
          </p:nvGrpSpPr>
          <p:grpSpPr bwMode="auto">
            <a:xfrm>
              <a:off x="4896" y="1405"/>
              <a:ext cx="192" cy="2295"/>
              <a:chOff x="4972" y="1431"/>
              <a:chExt cx="192" cy="2295"/>
            </a:xfrm>
          </p:grpSpPr>
          <p:sp>
            <p:nvSpPr>
              <p:cNvPr id="23651" name="Rectangle 58"/>
              <p:cNvSpPr>
                <a:spLocks noChangeArrowheads="1"/>
              </p:cNvSpPr>
              <p:nvPr/>
            </p:nvSpPr>
            <p:spPr bwMode="auto">
              <a:xfrm>
                <a:off x="4972" y="1431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r>
                  <a:rPr lang="en-US" b="1">
                    <a:latin typeface="Comic Sans MS" pitchFamily="66" charset="0"/>
                  </a:rPr>
                  <a:t>MEM/WB</a:t>
                </a:r>
              </a:p>
            </p:txBody>
          </p:sp>
          <p:sp>
            <p:nvSpPr>
              <p:cNvPr id="23652" name="AutoShape 59"/>
              <p:cNvSpPr>
                <a:spLocks noChangeArrowheads="1"/>
              </p:cNvSpPr>
              <p:nvPr/>
            </p:nvSpPr>
            <p:spPr bwMode="auto">
              <a:xfrm>
                <a:off x="4972" y="3534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648" name="Group 60"/>
            <p:cNvGrpSpPr>
              <a:grpSpLocks/>
            </p:cNvGrpSpPr>
            <p:nvPr/>
          </p:nvGrpSpPr>
          <p:grpSpPr bwMode="auto">
            <a:xfrm>
              <a:off x="3966" y="1405"/>
              <a:ext cx="192" cy="2295"/>
              <a:chOff x="3920" y="1447"/>
              <a:chExt cx="192" cy="2295"/>
            </a:xfrm>
          </p:grpSpPr>
          <p:sp>
            <p:nvSpPr>
              <p:cNvPr id="23649" name="Rectangle 61"/>
              <p:cNvSpPr>
                <a:spLocks noChangeArrowheads="1"/>
              </p:cNvSpPr>
              <p:nvPr/>
            </p:nvSpPr>
            <p:spPr bwMode="auto">
              <a:xfrm>
                <a:off x="3920" y="1447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r>
                  <a:rPr lang="en-US" b="1">
                    <a:latin typeface="Comic Sans MS" pitchFamily="66" charset="0"/>
                  </a:rPr>
                  <a:t>EX/MEM</a:t>
                </a:r>
              </a:p>
            </p:txBody>
          </p:sp>
          <p:sp>
            <p:nvSpPr>
              <p:cNvPr id="23650" name="AutoShape 62"/>
              <p:cNvSpPr>
                <a:spLocks noChangeArrowheads="1"/>
              </p:cNvSpPr>
              <p:nvPr/>
            </p:nvSpPr>
            <p:spPr bwMode="auto">
              <a:xfrm>
                <a:off x="3920" y="3544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3601" name="Line 63"/>
          <p:cNvSpPr>
            <a:spLocks noChangeShapeType="1"/>
          </p:cNvSpPr>
          <p:nvPr/>
        </p:nvSpPr>
        <p:spPr bwMode="auto">
          <a:xfrm>
            <a:off x="4292600" y="4867275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2" name="Freeform 64"/>
          <p:cNvSpPr>
            <a:spLocks/>
          </p:cNvSpPr>
          <p:nvPr/>
        </p:nvSpPr>
        <p:spPr bwMode="auto">
          <a:xfrm>
            <a:off x="4826000" y="4181475"/>
            <a:ext cx="457200" cy="685800"/>
          </a:xfrm>
          <a:custGeom>
            <a:avLst/>
            <a:gdLst>
              <a:gd name="T0" fmla="*/ 0 w 336"/>
              <a:gd name="T1" fmla="*/ 2147483647 h 432"/>
              <a:gd name="T2" fmla="*/ 2147483647 w 336"/>
              <a:gd name="T3" fmla="*/ 2147483647 h 432"/>
              <a:gd name="T4" fmla="*/ 2147483647 w 336"/>
              <a:gd name="T5" fmla="*/ 0 h 432"/>
              <a:gd name="T6" fmla="*/ 2147483647 w 336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432"/>
              <a:gd name="T14" fmla="*/ 336 w 336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432">
                <a:moveTo>
                  <a:pt x="0" y="432"/>
                </a:moveTo>
                <a:lnTo>
                  <a:pt x="192" y="432"/>
                </a:lnTo>
                <a:lnTo>
                  <a:pt x="192" y="0"/>
                </a:lnTo>
                <a:lnTo>
                  <a:pt x="336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3" name="Line 65"/>
          <p:cNvSpPr>
            <a:spLocks noChangeShapeType="1"/>
          </p:cNvSpPr>
          <p:nvPr/>
        </p:nvSpPr>
        <p:spPr bwMode="auto">
          <a:xfrm>
            <a:off x="2921000" y="2047875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4" name="Freeform 66"/>
          <p:cNvSpPr>
            <a:spLocks/>
          </p:cNvSpPr>
          <p:nvPr/>
        </p:nvSpPr>
        <p:spPr bwMode="auto">
          <a:xfrm>
            <a:off x="3149600" y="4867275"/>
            <a:ext cx="1371600" cy="381000"/>
          </a:xfrm>
          <a:custGeom>
            <a:avLst/>
            <a:gdLst>
              <a:gd name="T0" fmla="*/ 0 w 864"/>
              <a:gd name="T1" fmla="*/ 0 h 288"/>
              <a:gd name="T2" fmla="*/ 0 w 864"/>
              <a:gd name="T3" fmla="*/ 2147483647 h 288"/>
              <a:gd name="T4" fmla="*/ 2147483647 w 864"/>
              <a:gd name="T5" fmla="*/ 2147483647 h 288"/>
              <a:gd name="T6" fmla="*/ 0 60000 65536"/>
              <a:gd name="T7" fmla="*/ 0 60000 65536"/>
              <a:gd name="T8" fmla="*/ 0 60000 65536"/>
              <a:gd name="T9" fmla="*/ 0 w 864"/>
              <a:gd name="T10" fmla="*/ 0 h 288"/>
              <a:gd name="T11" fmla="*/ 864 w 86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288">
                <a:moveTo>
                  <a:pt x="0" y="0"/>
                </a:moveTo>
                <a:lnTo>
                  <a:pt x="0" y="288"/>
                </a:lnTo>
                <a:lnTo>
                  <a:pt x="864" y="28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5" name="Line 67"/>
          <p:cNvSpPr>
            <a:spLocks noChangeShapeType="1"/>
          </p:cNvSpPr>
          <p:nvPr/>
        </p:nvSpPr>
        <p:spPr bwMode="auto">
          <a:xfrm>
            <a:off x="4826000" y="5248275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6" name="Line 68"/>
          <p:cNvSpPr>
            <a:spLocks noChangeShapeType="1"/>
          </p:cNvSpPr>
          <p:nvPr/>
        </p:nvSpPr>
        <p:spPr bwMode="auto">
          <a:xfrm>
            <a:off x="6654800" y="5248275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7" name="Freeform 69"/>
          <p:cNvSpPr>
            <a:spLocks/>
          </p:cNvSpPr>
          <p:nvPr/>
        </p:nvSpPr>
        <p:spPr bwMode="auto">
          <a:xfrm>
            <a:off x="2159000" y="2047875"/>
            <a:ext cx="457200" cy="533400"/>
          </a:xfrm>
          <a:custGeom>
            <a:avLst/>
            <a:gdLst>
              <a:gd name="T0" fmla="*/ 0 w 240"/>
              <a:gd name="T1" fmla="*/ 2147483647 h 336"/>
              <a:gd name="T2" fmla="*/ 2147483647 w 240"/>
              <a:gd name="T3" fmla="*/ 2147483647 h 336"/>
              <a:gd name="T4" fmla="*/ 2147483647 w 240"/>
              <a:gd name="T5" fmla="*/ 0 h 336"/>
              <a:gd name="T6" fmla="*/ 2147483647 w 240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336"/>
              <a:gd name="T14" fmla="*/ 240 w 240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336">
                <a:moveTo>
                  <a:pt x="0" y="336"/>
                </a:moveTo>
                <a:lnTo>
                  <a:pt x="144" y="336"/>
                </a:lnTo>
                <a:lnTo>
                  <a:pt x="144" y="0"/>
                </a:lnTo>
                <a:lnTo>
                  <a:pt x="24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608" name="Group 70"/>
          <p:cNvGrpSpPr>
            <a:grpSpLocks/>
          </p:cNvGrpSpPr>
          <p:nvPr/>
        </p:nvGrpSpPr>
        <p:grpSpPr bwMode="auto">
          <a:xfrm>
            <a:off x="1338263" y="2147888"/>
            <a:ext cx="914400" cy="990600"/>
            <a:chOff x="827" y="1455"/>
            <a:chExt cx="576" cy="624"/>
          </a:xfrm>
        </p:grpSpPr>
        <p:sp useBgFill="1">
          <p:nvSpPr>
            <p:cNvPr id="23640" name="Text Box 71"/>
            <p:cNvSpPr txBox="1">
              <a:spLocks noChangeArrowheads="1"/>
            </p:cNvSpPr>
            <p:nvPr/>
          </p:nvSpPr>
          <p:spPr bwMode="auto">
            <a:xfrm>
              <a:off x="827" y="1791"/>
              <a:ext cx="192" cy="288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2400" b="1" dirty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23641" name="AutoShape 72"/>
            <p:cNvSpPr>
              <a:spLocks noChangeAspect="1" noChangeArrowheads="1"/>
            </p:cNvSpPr>
            <p:nvPr/>
          </p:nvSpPr>
          <p:spPr bwMode="auto">
            <a:xfrm rot="-5400000">
              <a:off x="965" y="1592"/>
              <a:ext cx="576" cy="30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21 h 21600"/>
                <a:gd name="T14" fmla="*/ 17100 w 21600"/>
                <a:gd name="T15" fmla="*/ 1707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F70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3642" name="AutoShape 73"/>
            <p:cNvSpPr>
              <a:spLocks noChangeAspect="1" noChangeArrowheads="1"/>
            </p:cNvSpPr>
            <p:nvPr/>
          </p:nvSpPr>
          <p:spPr bwMode="auto">
            <a:xfrm rot="5400000">
              <a:off x="1071" y="1644"/>
              <a:ext cx="174" cy="14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3" name="Text Box 74"/>
            <p:cNvSpPr txBox="1">
              <a:spLocks noChangeAspect="1" noChangeArrowheads="1"/>
            </p:cNvSpPr>
            <p:nvPr/>
          </p:nvSpPr>
          <p:spPr bwMode="auto">
            <a:xfrm rot="5400000">
              <a:off x="1015" y="1643"/>
              <a:ext cx="4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600" b="1" dirty="0">
                  <a:latin typeface="Comic Sans MS" pitchFamily="66" charset="0"/>
                </a:rPr>
                <a:t>Adder</a:t>
              </a:r>
              <a:endParaRPr lang="en-US" sz="1000" b="1" dirty="0">
                <a:latin typeface="Comic Sans MS" pitchFamily="66" charset="0"/>
              </a:endParaRPr>
            </a:p>
          </p:txBody>
        </p:sp>
        <p:sp useBgFill="1">
          <p:nvSpPr>
            <p:cNvPr id="23644" name="Freeform 75"/>
            <p:cNvSpPr>
              <a:spLocks noChangeAspect="1"/>
            </p:cNvSpPr>
            <p:nvPr/>
          </p:nvSpPr>
          <p:spPr bwMode="auto">
            <a:xfrm rot="5400000">
              <a:off x="1076" y="1652"/>
              <a:ext cx="173" cy="130"/>
            </a:xfrm>
            <a:custGeom>
              <a:avLst/>
              <a:gdLst>
                <a:gd name="T0" fmla="*/ 0 w 384"/>
                <a:gd name="T1" fmla="*/ 5 h 288"/>
                <a:gd name="T2" fmla="*/ 4 w 384"/>
                <a:gd name="T3" fmla="*/ 0 h 288"/>
                <a:gd name="T4" fmla="*/ 7 w 384"/>
                <a:gd name="T5" fmla="*/ 5 h 288"/>
                <a:gd name="T6" fmla="*/ 0 60000 65536"/>
                <a:gd name="T7" fmla="*/ 0 60000 65536"/>
                <a:gd name="T8" fmla="*/ 0 60000 65536"/>
                <a:gd name="T9" fmla="*/ 0 w 384"/>
                <a:gd name="T10" fmla="*/ 0 h 288"/>
                <a:gd name="T11" fmla="*/ 384 w 38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09" name="Line 76"/>
          <p:cNvSpPr>
            <a:spLocks noChangeShapeType="1"/>
          </p:cNvSpPr>
          <p:nvPr/>
        </p:nvSpPr>
        <p:spPr bwMode="auto">
          <a:xfrm>
            <a:off x="4826000" y="2047875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0" name="Line 77"/>
          <p:cNvSpPr>
            <a:spLocks noChangeShapeType="1"/>
          </p:cNvSpPr>
          <p:nvPr/>
        </p:nvSpPr>
        <p:spPr bwMode="auto">
          <a:xfrm>
            <a:off x="6654800" y="20478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1" name="Freeform 78"/>
          <p:cNvSpPr>
            <a:spLocks/>
          </p:cNvSpPr>
          <p:nvPr/>
        </p:nvSpPr>
        <p:spPr bwMode="auto">
          <a:xfrm>
            <a:off x="5054600" y="2047875"/>
            <a:ext cx="228600" cy="1219200"/>
          </a:xfrm>
          <a:custGeom>
            <a:avLst/>
            <a:gdLst>
              <a:gd name="T0" fmla="*/ 0 w 96"/>
              <a:gd name="T1" fmla="*/ 0 h 768"/>
              <a:gd name="T2" fmla="*/ 0 w 96"/>
              <a:gd name="T3" fmla="*/ 2147483647 h 768"/>
              <a:gd name="T4" fmla="*/ 2147483647 w 96"/>
              <a:gd name="T5" fmla="*/ 2147483647 h 768"/>
              <a:gd name="T6" fmla="*/ 0 60000 65536"/>
              <a:gd name="T7" fmla="*/ 0 60000 65536"/>
              <a:gd name="T8" fmla="*/ 0 60000 65536"/>
              <a:gd name="T9" fmla="*/ 0 w 96"/>
              <a:gd name="T10" fmla="*/ 0 h 768"/>
              <a:gd name="T11" fmla="*/ 96 w 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768">
                <a:moveTo>
                  <a:pt x="0" y="0"/>
                </a:moveTo>
                <a:lnTo>
                  <a:pt x="0" y="768"/>
                </a:lnTo>
                <a:lnTo>
                  <a:pt x="96" y="76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2" name="Text Box 79"/>
          <p:cNvSpPr txBox="1">
            <a:spLocks noChangeArrowheads="1"/>
          </p:cNvSpPr>
          <p:nvPr/>
        </p:nvSpPr>
        <p:spPr bwMode="auto">
          <a:xfrm>
            <a:off x="2951163" y="2001838"/>
            <a:ext cx="1304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400">
                <a:latin typeface="Comic Sans MS" pitchFamily="66" charset="0"/>
              </a:rPr>
              <a:t>Next SEQ PC</a:t>
            </a:r>
          </a:p>
        </p:txBody>
      </p:sp>
      <p:sp>
        <p:nvSpPr>
          <p:cNvPr id="23613" name="Oval 80"/>
          <p:cNvSpPr>
            <a:spLocks noChangeArrowheads="1"/>
          </p:cNvSpPr>
          <p:nvPr/>
        </p:nvSpPr>
        <p:spPr bwMode="auto">
          <a:xfrm>
            <a:off x="6678613" y="3686175"/>
            <a:ext cx="74612" cy="7461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4" name="Oval 81"/>
          <p:cNvSpPr>
            <a:spLocks noChangeArrowheads="1"/>
          </p:cNvSpPr>
          <p:nvPr/>
        </p:nvSpPr>
        <p:spPr bwMode="auto">
          <a:xfrm>
            <a:off x="4940300" y="3919538"/>
            <a:ext cx="74613" cy="7461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5" name="Oval 82"/>
          <p:cNvSpPr>
            <a:spLocks noChangeArrowheads="1"/>
          </p:cNvSpPr>
          <p:nvPr/>
        </p:nvSpPr>
        <p:spPr bwMode="auto">
          <a:xfrm>
            <a:off x="4935538" y="3452813"/>
            <a:ext cx="74612" cy="7461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6" name="Oval 83"/>
          <p:cNvSpPr>
            <a:spLocks noChangeArrowheads="1"/>
          </p:cNvSpPr>
          <p:nvPr/>
        </p:nvSpPr>
        <p:spPr bwMode="auto">
          <a:xfrm>
            <a:off x="3106738" y="3376613"/>
            <a:ext cx="74612" cy="7461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7" name="Oval 84"/>
          <p:cNvSpPr>
            <a:spLocks noChangeArrowheads="1"/>
          </p:cNvSpPr>
          <p:nvPr/>
        </p:nvSpPr>
        <p:spPr bwMode="auto">
          <a:xfrm>
            <a:off x="3125788" y="4810125"/>
            <a:ext cx="74612" cy="7461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8" name="Oval 85"/>
          <p:cNvSpPr>
            <a:spLocks noChangeArrowheads="1"/>
          </p:cNvSpPr>
          <p:nvPr/>
        </p:nvSpPr>
        <p:spPr bwMode="auto">
          <a:xfrm>
            <a:off x="1196975" y="3605213"/>
            <a:ext cx="74613" cy="7461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9" name="Oval 86"/>
          <p:cNvSpPr>
            <a:spLocks noChangeArrowheads="1"/>
          </p:cNvSpPr>
          <p:nvPr/>
        </p:nvSpPr>
        <p:spPr bwMode="auto">
          <a:xfrm>
            <a:off x="3106738" y="4829175"/>
            <a:ext cx="74612" cy="7461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0" name="Oval 87"/>
          <p:cNvSpPr>
            <a:spLocks noChangeArrowheads="1"/>
          </p:cNvSpPr>
          <p:nvPr/>
        </p:nvSpPr>
        <p:spPr bwMode="auto">
          <a:xfrm>
            <a:off x="5018088" y="2011363"/>
            <a:ext cx="74612" cy="7461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21" name="Text Box 88"/>
          <p:cNvSpPr txBox="1">
            <a:spLocks noChangeArrowheads="1"/>
          </p:cNvSpPr>
          <p:nvPr/>
        </p:nvSpPr>
        <p:spPr bwMode="auto">
          <a:xfrm>
            <a:off x="4986338" y="2008188"/>
            <a:ext cx="1304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400">
                <a:latin typeface="Comic Sans MS" pitchFamily="66" charset="0"/>
              </a:rPr>
              <a:t>Next SEQ PC</a:t>
            </a:r>
          </a:p>
        </p:txBody>
      </p:sp>
      <p:sp>
        <p:nvSpPr>
          <p:cNvPr id="23622" name="Text Box 89"/>
          <p:cNvSpPr txBox="1">
            <a:spLocks noChangeArrowheads="1"/>
          </p:cNvSpPr>
          <p:nvPr/>
        </p:nvSpPr>
        <p:spPr bwMode="auto">
          <a:xfrm>
            <a:off x="3844925" y="5262563"/>
            <a:ext cx="3889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>
                <a:latin typeface="Comic Sans MS" pitchFamily="66" charset="0"/>
              </a:rPr>
              <a:t>RD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23623" name="Text Box 90"/>
          <p:cNvSpPr txBox="1">
            <a:spLocks noChangeArrowheads="1"/>
          </p:cNvSpPr>
          <p:nvPr/>
        </p:nvSpPr>
        <p:spPr bwMode="auto">
          <a:xfrm>
            <a:off x="5264150" y="5262563"/>
            <a:ext cx="3889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>
                <a:latin typeface="Comic Sans MS" pitchFamily="66" charset="0"/>
              </a:rPr>
              <a:t>RD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23624" name="Text Box 91"/>
          <p:cNvSpPr txBox="1">
            <a:spLocks noChangeArrowheads="1"/>
          </p:cNvSpPr>
          <p:nvPr/>
        </p:nvSpPr>
        <p:spPr bwMode="auto">
          <a:xfrm>
            <a:off x="6940550" y="5262563"/>
            <a:ext cx="3889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>
                <a:latin typeface="Comic Sans MS" pitchFamily="66" charset="0"/>
              </a:rPr>
              <a:t>RD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23625" name="Text Box 92"/>
          <p:cNvSpPr txBox="1">
            <a:spLocks noChangeArrowheads="1"/>
          </p:cNvSpPr>
          <p:nvPr/>
        </p:nvSpPr>
        <p:spPr bwMode="auto">
          <a:xfrm rot="-5400000">
            <a:off x="8456613" y="4846638"/>
            <a:ext cx="927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400">
                <a:latin typeface="Comic Sans MS" pitchFamily="66" charset="0"/>
              </a:rPr>
              <a:t>WB Data</a:t>
            </a:r>
          </a:p>
        </p:txBody>
      </p:sp>
      <p:sp>
        <p:nvSpPr>
          <p:cNvPr id="23626" name="Text Box 93"/>
          <p:cNvSpPr txBox="1">
            <a:spLocks noChangeArrowheads="1"/>
          </p:cNvSpPr>
          <p:nvPr/>
        </p:nvSpPr>
        <p:spPr bwMode="auto">
          <a:xfrm>
            <a:off x="609600" y="1828800"/>
            <a:ext cx="862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400">
                <a:latin typeface="Comic Sans MS" pitchFamily="66" charset="0"/>
              </a:rPr>
              <a:t>Next PC</a:t>
            </a:r>
          </a:p>
        </p:txBody>
      </p:sp>
      <p:grpSp>
        <p:nvGrpSpPr>
          <p:cNvPr id="23627" name="Group 94"/>
          <p:cNvGrpSpPr>
            <a:grpSpLocks/>
          </p:cNvGrpSpPr>
          <p:nvPr/>
        </p:nvGrpSpPr>
        <p:grpSpPr bwMode="auto">
          <a:xfrm>
            <a:off x="774700" y="3038475"/>
            <a:ext cx="304800" cy="1228725"/>
            <a:chOff x="488" y="1914"/>
            <a:chExt cx="192" cy="774"/>
          </a:xfrm>
        </p:grpSpPr>
        <p:sp>
          <p:nvSpPr>
            <p:cNvPr id="23638" name="Rectangle 95"/>
            <p:cNvSpPr>
              <a:spLocks noChangeArrowheads="1"/>
            </p:cNvSpPr>
            <p:nvPr/>
          </p:nvSpPr>
          <p:spPr bwMode="auto">
            <a:xfrm>
              <a:off x="488" y="1914"/>
              <a:ext cx="192" cy="768"/>
            </a:xfrm>
            <a:prstGeom prst="rect">
              <a:avLst/>
            </a:prstGeom>
            <a:solidFill>
              <a:srgbClr val="07F70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en-US" sz="2000" dirty="0">
                  <a:latin typeface="Comic Sans MS" pitchFamily="66" charset="0"/>
                </a:rPr>
                <a:t>Address</a:t>
              </a:r>
            </a:p>
          </p:txBody>
        </p:sp>
        <p:sp>
          <p:nvSpPr>
            <p:cNvPr id="23639" name="AutoShape 96"/>
            <p:cNvSpPr>
              <a:spLocks noChangeArrowheads="1"/>
            </p:cNvSpPr>
            <p:nvPr/>
          </p:nvSpPr>
          <p:spPr bwMode="auto">
            <a:xfrm>
              <a:off x="496" y="2544"/>
              <a:ext cx="175" cy="144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  <p:sp>
        <p:nvSpPr>
          <p:cNvPr id="23628" name="Text Box 97"/>
          <p:cNvSpPr txBox="1">
            <a:spLocks noChangeArrowheads="1"/>
          </p:cNvSpPr>
          <p:nvPr/>
        </p:nvSpPr>
        <p:spPr bwMode="auto">
          <a:xfrm>
            <a:off x="3276600" y="2895600"/>
            <a:ext cx="4079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000">
                <a:latin typeface="Comic Sans MS" pitchFamily="66" charset="0"/>
              </a:rPr>
              <a:t>RS1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23629" name="Text Box 98"/>
          <p:cNvSpPr txBox="1">
            <a:spLocks noChangeArrowheads="1"/>
          </p:cNvSpPr>
          <p:nvPr/>
        </p:nvSpPr>
        <p:spPr bwMode="auto">
          <a:xfrm>
            <a:off x="3276600" y="3200400"/>
            <a:ext cx="428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000">
                <a:latin typeface="Comic Sans MS" pitchFamily="66" charset="0"/>
              </a:rPr>
              <a:t>RS2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23630" name="Text Box 99"/>
          <p:cNvSpPr txBox="1">
            <a:spLocks noChangeArrowheads="1"/>
          </p:cNvSpPr>
          <p:nvPr/>
        </p:nvSpPr>
        <p:spPr bwMode="auto">
          <a:xfrm>
            <a:off x="3416300" y="4860925"/>
            <a:ext cx="450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000">
                <a:latin typeface="Comic Sans MS" pitchFamily="66" charset="0"/>
              </a:rPr>
              <a:t>Imm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23631" name="Oval 100"/>
          <p:cNvSpPr>
            <a:spLocks noChangeArrowheads="1"/>
          </p:cNvSpPr>
          <p:nvPr/>
        </p:nvSpPr>
        <p:spPr bwMode="auto">
          <a:xfrm>
            <a:off x="7035800" y="1919288"/>
            <a:ext cx="209550" cy="552450"/>
          </a:xfrm>
          <a:prstGeom prst="ellipse">
            <a:avLst/>
          </a:prstGeom>
          <a:solidFill>
            <a:srgbClr val="07F70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sz="1600">
                <a:latin typeface="Comic Sans MS" pitchFamily="66" charset="0"/>
              </a:rPr>
              <a:t>MUX</a:t>
            </a:r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026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152400"/>
            <a:ext cx="7591425" cy="762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Visualizing pipeline behavior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92566" y="6615856"/>
            <a:ext cx="1958870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dirty="0">
                <a:latin typeface="Arial Narrow" pitchFamily="34" charset="0"/>
              </a:rPr>
              <a:t>Computer Architecture III — Pipelining</a:t>
            </a:r>
          </a:p>
        </p:txBody>
      </p:sp>
      <p:sp>
        <p:nvSpPr>
          <p:cNvPr id="28675" name="Date Placeholder 4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067600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smtClean="0">
                <a:latin typeface="Arial Narrow" pitchFamily="34" charset="0"/>
              </a:rPr>
              <a:t>CS-2011, B-Term 2017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1088" y="6615856"/>
            <a:ext cx="115416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11B14D9B-3766-4B7A-B75A-16BA3F750185}" type="slidenum">
              <a:rPr lang="en-US" sz="1000">
                <a:latin typeface="Arial Narrow" pitchFamily="34" charset="0"/>
                <a:ea typeface="+mn-ea"/>
                <a:cs typeface="+mn-cs"/>
              </a:rPr>
              <a:pPr>
                <a:defRPr/>
              </a:pPr>
              <a:t>21</a:t>
            </a:fld>
            <a:endParaRPr lang="en-US" sz="1000" dirty="0">
              <a:latin typeface="Arial Narrow" pitchFamily="34" charset="0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8031" y="1279525"/>
            <a:ext cx="7627938" cy="4968875"/>
            <a:chOff x="1257300" y="1279525"/>
            <a:chExt cx="7627938" cy="4968875"/>
          </a:xfrm>
        </p:grpSpPr>
        <p:sp>
          <p:nvSpPr>
            <p:cNvPr id="24582" name="Rectangle 3"/>
            <p:cNvSpPr>
              <a:spLocks noChangeArrowheads="1"/>
            </p:cNvSpPr>
            <p:nvPr/>
          </p:nvSpPr>
          <p:spPr bwMode="auto">
            <a:xfrm>
              <a:off x="1257300" y="2209800"/>
              <a:ext cx="388938" cy="310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b="1" i="1">
                  <a:latin typeface="Comic Sans MS" pitchFamily="66" charset="0"/>
                </a:rPr>
                <a:t>I</a:t>
              </a:r>
            </a:p>
            <a:p>
              <a:pPr algn="ctr"/>
              <a:r>
                <a:rPr lang="en-US" b="1" i="1">
                  <a:latin typeface="Comic Sans MS" pitchFamily="66" charset="0"/>
                </a:rPr>
                <a:t>n</a:t>
              </a:r>
            </a:p>
            <a:p>
              <a:pPr algn="ctr"/>
              <a:r>
                <a:rPr lang="en-US" b="1" i="1">
                  <a:latin typeface="Comic Sans MS" pitchFamily="66" charset="0"/>
                </a:rPr>
                <a:t>s</a:t>
              </a:r>
            </a:p>
            <a:p>
              <a:pPr algn="ctr"/>
              <a:r>
                <a:rPr lang="en-US" b="1" i="1">
                  <a:latin typeface="Comic Sans MS" pitchFamily="66" charset="0"/>
                </a:rPr>
                <a:t>t</a:t>
              </a:r>
            </a:p>
            <a:p>
              <a:pPr algn="ctr"/>
              <a:r>
                <a:rPr lang="en-US" b="1" i="1">
                  <a:latin typeface="Comic Sans MS" pitchFamily="66" charset="0"/>
                </a:rPr>
                <a:t>r.</a:t>
              </a:r>
            </a:p>
            <a:p>
              <a:pPr algn="ctr"/>
              <a:endParaRPr lang="en-US" b="1" i="1">
                <a:latin typeface="Comic Sans MS" pitchFamily="66" charset="0"/>
              </a:endParaRPr>
            </a:p>
            <a:p>
              <a:pPr algn="ctr"/>
              <a:r>
                <a:rPr lang="en-US" b="1" i="1">
                  <a:latin typeface="Comic Sans MS" pitchFamily="66" charset="0"/>
                </a:rPr>
                <a:t>O</a:t>
              </a:r>
            </a:p>
            <a:p>
              <a:pPr algn="ctr"/>
              <a:r>
                <a:rPr lang="en-US" b="1" i="1">
                  <a:latin typeface="Comic Sans MS" pitchFamily="66" charset="0"/>
                </a:rPr>
                <a:t>r</a:t>
              </a:r>
            </a:p>
            <a:p>
              <a:pPr algn="ctr"/>
              <a:r>
                <a:rPr lang="en-US" b="1" i="1">
                  <a:latin typeface="Comic Sans MS" pitchFamily="66" charset="0"/>
                </a:rPr>
                <a:t>d</a:t>
              </a:r>
            </a:p>
            <a:p>
              <a:pPr algn="ctr"/>
              <a:r>
                <a:rPr lang="en-US" b="1" i="1">
                  <a:latin typeface="Comic Sans MS" pitchFamily="66" charset="0"/>
                </a:rPr>
                <a:t>e</a:t>
              </a:r>
            </a:p>
            <a:p>
              <a:pPr algn="ctr"/>
              <a:r>
                <a:rPr lang="en-US" b="1" i="1">
                  <a:latin typeface="Comic Sans MS" pitchFamily="66" charset="0"/>
                </a:rPr>
                <a:t>r</a:t>
              </a:r>
            </a:p>
          </p:txBody>
        </p:sp>
        <p:sp>
          <p:nvSpPr>
            <p:cNvPr id="24583" name="Line 4"/>
            <p:cNvSpPr>
              <a:spLocks noChangeShapeType="1"/>
            </p:cNvSpPr>
            <p:nvPr/>
          </p:nvSpPr>
          <p:spPr bwMode="auto">
            <a:xfrm>
              <a:off x="1804988" y="2286000"/>
              <a:ext cx="0" cy="3022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24584" name="Rectangle 5"/>
            <p:cNvSpPr>
              <a:spLocks noChangeArrowheads="1"/>
            </p:cNvSpPr>
            <p:nvPr/>
          </p:nvSpPr>
          <p:spPr bwMode="auto">
            <a:xfrm>
              <a:off x="3991203" y="1279525"/>
              <a:ext cx="2536597" cy="397545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r>
                <a:rPr lang="en-US" sz="2000" i="1" dirty="0">
                  <a:latin typeface="Comic Sans MS" pitchFamily="66" charset="0"/>
                </a:rPr>
                <a:t>Time </a:t>
              </a:r>
              <a:r>
                <a:rPr lang="en-US" sz="2000" dirty="0">
                  <a:latin typeface="Comic Sans MS" pitchFamily="66" charset="0"/>
                </a:rPr>
                <a:t>(</a:t>
              </a:r>
              <a:r>
                <a:rPr lang="en-US" sz="2000" i="1" dirty="0">
                  <a:latin typeface="Comic Sans MS" pitchFamily="66" charset="0"/>
                </a:rPr>
                <a:t>clock cycles</a:t>
              </a:r>
              <a:r>
                <a:rPr lang="en-US" sz="2000" dirty="0">
                  <a:latin typeface="Comic Sans MS" pitchFamily="66" charset="0"/>
                </a:rPr>
                <a:t>)</a:t>
              </a:r>
            </a:p>
          </p:txBody>
        </p:sp>
        <p:sp useBgFill="1">
          <p:nvSpPr>
            <p:cNvPr id="24585" name="Rectangle 6"/>
            <p:cNvSpPr>
              <a:spLocks noChangeArrowheads="1"/>
            </p:cNvSpPr>
            <p:nvPr/>
          </p:nvSpPr>
          <p:spPr bwMode="auto">
            <a:xfrm>
              <a:off x="1995488" y="1314450"/>
              <a:ext cx="1447800" cy="28575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586" name="Group 7"/>
            <p:cNvGrpSpPr>
              <a:grpSpLocks/>
            </p:cNvGrpSpPr>
            <p:nvPr/>
          </p:nvGrpSpPr>
          <p:grpSpPr bwMode="auto">
            <a:xfrm>
              <a:off x="2033588" y="1676400"/>
              <a:ext cx="6851650" cy="4572000"/>
              <a:chOff x="816" y="1056"/>
              <a:chExt cx="4316" cy="2880"/>
            </a:xfrm>
          </p:grpSpPr>
          <p:sp>
            <p:nvSpPr>
              <p:cNvPr id="24587" name="Line 8"/>
              <p:cNvSpPr>
                <a:spLocks noChangeShapeType="1"/>
              </p:cNvSpPr>
              <p:nvPr/>
            </p:nvSpPr>
            <p:spPr bwMode="auto">
              <a:xfrm>
                <a:off x="816" y="1056"/>
                <a:ext cx="4144" cy="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588" name="Group 9"/>
              <p:cNvGrpSpPr>
                <a:grpSpLocks/>
              </p:cNvGrpSpPr>
              <p:nvPr/>
            </p:nvGrpSpPr>
            <p:grpSpPr bwMode="auto">
              <a:xfrm>
                <a:off x="1094" y="1440"/>
                <a:ext cx="2444" cy="441"/>
                <a:chOff x="1962" y="1200"/>
                <a:chExt cx="1910" cy="441"/>
              </a:xfrm>
            </p:grpSpPr>
            <p:grpSp>
              <p:nvGrpSpPr>
                <p:cNvPr id="24706" name="Group 10"/>
                <p:cNvGrpSpPr>
                  <a:grpSpLocks noChangeAspect="1"/>
                </p:cNvGrpSpPr>
                <p:nvPr/>
              </p:nvGrpSpPr>
              <p:grpSpPr bwMode="auto">
                <a:xfrm>
                  <a:off x="2429" y="1304"/>
                  <a:ext cx="221" cy="233"/>
                  <a:chOff x="1374" y="528"/>
                  <a:chExt cx="480" cy="432"/>
                </a:xfrm>
              </p:grpSpPr>
              <p:grpSp>
                <p:nvGrpSpPr>
                  <p:cNvPr id="24735" name="Group 1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24737" name="Rectangle 1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38" name="Rectangle 1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24736" name="Text Box 14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400" y="574"/>
                    <a:ext cx="432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  <p:sp>
              <p:nvSpPr>
                <p:cNvPr id="24707" name="Line 15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08" name="Line 16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4709" name="Group 17"/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199" cy="371"/>
                  <a:chOff x="2991" y="411"/>
                  <a:chExt cx="359" cy="768"/>
                </a:xfrm>
              </p:grpSpPr>
              <p:sp useBgFill="1">
                <p:nvSpPr>
                  <p:cNvPr id="24731" name="AutoShape 18"/>
                  <p:cNvSpPr>
                    <a:spLocks noChangeAspect="1" noChangeArrowheads="1"/>
                  </p:cNvSpPr>
                  <p:nvPr/>
                </p:nvSpPr>
                <p:spPr bwMode="auto">
                  <a:xfrm rot="16200000">
                    <a:off x="2798" y="626"/>
                    <a:ext cx="768" cy="33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 useBgFill="1">
                <p:nvSpPr>
                  <p:cNvPr id="24732" name="AutoShape 19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733" name="Freeform 20"/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7 h 288"/>
                      <a:gd name="T2" fmla="*/ 11 w 384"/>
                      <a:gd name="T3" fmla="*/ 0 h 288"/>
                      <a:gd name="T4" fmla="*/ 23 w 384"/>
                      <a:gd name="T5" fmla="*/ 7 h 288"/>
                      <a:gd name="T6" fmla="*/ 0 60000 65536"/>
                      <a:gd name="T7" fmla="*/ 0 60000 65536"/>
                      <a:gd name="T8" fmla="*/ 0 60000 65536"/>
                      <a:gd name="T9" fmla="*/ 0 w 384"/>
                      <a:gd name="T10" fmla="*/ 0 h 288"/>
                      <a:gd name="T11" fmla="*/ 384 w 384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734" name="Text Box 21"/>
                  <p:cNvSpPr txBox="1">
                    <a:spLocks noChangeAspect="1" noChangeArrowheads="1"/>
                  </p:cNvSpPr>
                  <p:nvPr/>
                </p:nvSpPr>
                <p:spPr bwMode="auto">
                  <a:xfrm rot="16200000">
                    <a:off x="2942" y="685"/>
                    <a:ext cx="575" cy="2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 dirty="0">
                        <a:latin typeface="Comic Sans MS" pitchFamily="66" charset="0"/>
                      </a:rPr>
                      <a:t>ALU</a:t>
                    </a:r>
                  </a:p>
                </p:txBody>
              </p:sp>
            </p:grpSp>
            <p:sp>
              <p:nvSpPr>
                <p:cNvPr id="24710" name="Line 22"/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11" name="Line 23"/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4712" name="Group 24"/>
                <p:cNvGrpSpPr>
                  <a:grpSpLocks noChangeAspect="1"/>
                </p:cNvGrpSpPr>
                <p:nvPr/>
              </p:nvGrpSpPr>
              <p:grpSpPr bwMode="auto">
                <a:xfrm>
                  <a:off x="3209" y="1305"/>
                  <a:ext cx="275" cy="232"/>
                  <a:chOff x="3853" y="576"/>
                  <a:chExt cx="594" cy="480"/>
                </a:xfrm>
              </p:grpSpPr>
              <p:sp useBgFill="1">
                <p:nvSpPr>
                  <p:cNvPr id="24729" name="Rectangle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en-US" sz="1000" b="1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24730" name="Text Box 2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853" y="628"/>
                    <a:ext cx="594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 dirty="0" err="1">
                        <a:latin typeface="Comic Sans MS" pitchFamily="66" charset="0"/>
                      </a:rPr>
                      <a:t>DMem</a:t>
                    </a:r>
                    <a:endParaRPr lang="en-US" sz="1000" b="1" dirty="0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24713" name="Freeform 27"/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10 h 384"/>
                    <a:gd name="T4" fmla="*/ 8 w 816"/>
                    <a:gd name="T5" fmla="*/ 10 h 384"/>
                    <a:gd name="T6" fmla="*/ 8 w 816"/>
                    <a:gd name="T7" fmla="*/ 4 h 384"/>
                    <a:gd name="T8" fmla="*/ 9 w 816"/>
                    <a:gd name="T9" fmla="*/ 4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6"/>
                    <a:gd name="T16" fmla="*/ 0 h 384"/>
                    <a:gd name="T17" fmla="*/ 816 w 816"/>
                    <a:gd name="T18" fmla="*/ 384 h 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14" name="Line 28"/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15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4716" name="Group 30"/>
                <p:cNvGrpSpPr>
                  <a:grpSpLocks noChangeAspect="1"/>
                </p:cNvGrpSpPr>
                <p:nvPr/>
              </p:nvGrpSpPr>
              <p:grpSpPr bwMode="auto">
                <a:xfrm>
                  <a:off x="1962" y="1305"/>
                  <a:ext cx="290" cy="232"/>
                  <a:chOff x="1123" y="576"/>
                  <a:chExt cx="626" cy="480"/>
                </a:xfrm>
              </p:grpSpPr>
              <p:sp useBgFill="1">
                <p:nvSpPr>
                  <p:cNvPr id="24727" name="Rectangle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en-US" sz="1000" b="1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24728" name="Text Box 32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123" y="628"/>
                    <a:ext cx="626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 dirty="0" err="1">
                        <a:latin typeface="Comic Sans MS" pitchFamily="66" charset="0"/>
                      </a:rPr>
                      <a:t>Ifetch</a:t>
                    </a:r>
                    <a:endParaRPr lang="en-US" sz="1000" b="1" dirty="0">
                      <a:latin typeface="Comic Sans MS" pitchFamily="66" charset="0"/>
                    </a:endParaRPr>
                  </a:p>
                </p:txBody>
              </p:sp>
            </p:grpSp>
            <p:grpSp>
              <p:nvGrpSpPr>
                <p:cNvPr id="24717" name="Group 33"/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24723" name="Rectangle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724" name="Rectangle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725" name="Rectangle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726" name="Rectangle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718" name="Group 38"/>
                <p:cNvGrpSpPr>
                  <a:grpSpLocks noChangeAspect="1"/>
                </p:cNvGrpSpPr>
                <p:nvPr/>
              </p:nvGrpSpPr>
              <p:grpSpPr bwMode="auto">
                <a:xfrm flipH="1">
                  <a:off x="3649" y="1296"/>
                  <a:ext cx="223" cy="233"/>
                  <a:chOff x="1374" y="528"/>
                  <a:chExt cx="480" cy="432"/>
                </a:xfrm>
              </p:grpSpPr>
              <p:grpSp>
                <p:nvGrpSpPr>
                  <p:cNvPr id="24719" name="Group 3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24721" name="Rectangle 4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22" name="Rectangle 4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24720" name="Text Box 42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96" y="574"/>
                    <a:ext cx="42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24589" name="Group 43"/>
              <p:cNvGrpSpPr>
                <a:grpSpLocks/>
              </p:cNvGrpSpPr>
              <p:nvPr/>
            </p:nvGrpSpPr>
            <p:grpSpPr bwMode="auto">
              <a:xfrm>
                <a:off x="1632" y="2016"/>
                <a:ext cx="2444" cy="441"/>
                <a:chOff x="1962" y="1200"/>
                <a:chExt cx="1910" cy="441"/>
              </a:xfrm>
            </p:grpSpPr>
            <p:grpSp>
              <p:nvGrpSpPr>
                <p:cNvPr id="24673" name="Group 44"/>
                <p:cNvGrpSpPr>
                  <a:grpSpLocks noChangeAspect="1"/>
                </p:cNvGrpSpPr>
                <p:nvPr/>
              </p:nvGrpSpPr>
              <p:grpSpPr bwMode="auto">
                <a:xfrm>
                  <a:off x="2429" y="1304"/>
                  <a:ext cx="221" cy="233"/>
                  <a:chOff x="1374" y="528"/>
                  <a:chExt cx="480" cy="432"/>
                </a:xfrm>
              </p:grpSpPr>
              <p:grpSp>
                <p:nvGrpSpPr>
                  <p:cNvPr id="24702" name="Group 45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24704" name="Rectangle 4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05" name="Rectangle 4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24703" name="Text Box 48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400" y="574"/>
                    <a:ext cx="432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  <p:sp>
              <p:nvSpPr>
                <p:cNvPr id="24674" name="Line 49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75" name="Line 50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4676" name="Group 51"/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199" cy="371"/>
                  <a:chOff x="2991" y="411"/>
                  <a:chExt cx="359" cy="768"/>
                </a:xfrm>
              </p:grpSpPr>
              <p:sp useBgFill="1">
                <p:nvSpPr>
                  <p:cNvPr id="24698" name="AutoShape 52"/>
                  <p:cNvSpPr>
                    <a:spLocks noChangeAspect="1" noChangeArrowheads="1"/>
                  </p:cNvSpPr>
                  <p:nvPr/>
                </p:nvSpPr>
                <p:spPr bwMode="auto">
                  <a:xfrm rot="16200000">
                    <a:off x="2798" y="626"/>
                    <a:ext cx="768" cy="33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 useBgFill="1">
                <p:nvSpPr>
                  <p:cNvPr id="24699" name="AutoShape 53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700" name="Freeform 54"/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7 h 288"/>
                      <a:gd name="T2" fmla="*/ 11 w 384"/>
                      <a:gd name="T3" fmla="*/ 0 h 288"/>
                      <a:gd name="T4" fmla="*/ 23 w 384"/>
                      <a:gd name="T5" fmla="*/ 7 h 288"/>
                      <a:gd name="T6" fmla="*/ 0 60000 65536"/>
                      <a:gd name="T7" fmla="*/ 0 60000 65536"/>
                      <a:gd name="T8" fmla="*/ 0 60000 65536"/>
                      <a:gd name="T9" fmla="*/ 0 w 384"/>
                      <a:gd name="T10" fmla="*/ 0 h 288"/>
                      <a:gd name="T11" fmla="*/ 384 w 384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701" name="Text Box 55"/>
                  <p:cNvSpPr txBox="1">
                    <a:spLocks noChangeAspect="1" noChangeArrowheads="1"/>
                  </p:cNvSpPr>
                  <p:nvPr/>
                </p:nvSpPr>
                <p:spPr bwMode="auto">
                  <a:xfrm rot="16200000">
                    <a:off x="2942" y="686"/>
                    <a:ext cx="575" cy="2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ALU</a:t>
                    </a:r>
                  </a:p>
                </p:txBody>
              </p:sp>
            </p:grpSp>
            <p:sp>
              <p:nvSpPr>
                <p:cNvPr id="24677" name="Line 56"/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78" name="Line 57"/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4679" name="Group 58"/>
                <p:cNvGrpSpPr>
                  <a:grpSpLocks noChangeAspect="1"/>
                </p:cNvGrpSpPr>
                <p:nvPr/>
              </p:nvGrpSpPr>
              <p:grpSpPr bwMode="auto">
                <a:xfrm>
                  <a:off x="3209" y="1305"/>
                  <a:ext cx="275" cy="232"/>
                  <a:chOff x="3853" y="576"/>
                  <a:chExt cx="594" cy="480"/>
                </a:xfrm>
              </p:grpSpPr>
              <p:sp useBgFill="1">
                <p:nvSpPr>
                  <p:cNvPr id="24696" name="Rectangle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en-US" sz="1000" b="1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24697" name="Text Box 60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853" y="628"/>
                    <a:ext cx="594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DMem</a:t>
                    </a:r>
                  </a:p>
                </p:txBody>
              </p:sp>
            </p:grpSp>
            <p:sp>
              <p:nvSpPr>
                <p:cNvPr id="24680" name="Freeform 61"/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10 h 384"/>
                    <a:gd name="T4" fmla="*/ 8 w 816"/>
                    <a:gd name="T5" fmla="*/ 10 h 384"/>
                    <a:gd name="T6" fmla="*/ 8 w 816"/>
                    <a:gd name="T7" fmla="*/ 4 h 384"/>
                    <a:gd name="T8" fmla="*/ 9 w 816"/>
                    <a:gd name="T9" fmla="*/ 4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6"/>
                    <a:gd name="T16" fmla="*/ 0 h 384"/>
                    <a:gd name="T17" fmla="*/ 816 w 816"/>
                    <a:gd name="T18" fmla="*/ 384 h 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81" name="Line 62"/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82" name="Line 63"/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4683" name="Group 64"/>
                <p:cNvGrpSpPr>
                  <a:grpSpLocks noChangeAspect="1"/>
                </p:cNvGrpSpPr>
                <p:nvPr/>
              </p:nvGrpSpPr>
              <p:grpSpPr bwMode="auto">
                <a:xfrm>
                  <a:off x="1962" y="1305"/>
                  <a:ext cx="290" cy="232"/>
                  <a:chOff x="1123" y="576"/>
                  <a:chExt cx="626" cy="480"/>
                </a:xfrm>
              </p:grpSpPr>
              <p:sp useBgFill="1">
                <p:nvSpPr>
                  <p:cNvPr id="24694" name="Rectangle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en-US" sz="1000" b="1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24695" name="Text Box 6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123" y="628"/>
                    <a:ext cx="626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Ifetch</a:t>
                    </a:r>
                  </a:p>
                </p:txBody>
              </p:sp>
            </p:grpSp>
            <p:grpSp>
              <p:nvGrpSpPr>
                <p:cNvPr id="24684" name="Group 67"/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24690" name="Rectangle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91" name="Rectangle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92" name="Rectangle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93" name="Rectangle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685" name="Group 72"/>
                <p:cNvGrpSpPr>
                  <a:grpSpLocks noChangeAspect="1"/>
                </p:cNvGrpSpPr>
                <p:nvPr/>
              </p:nvGrpSpPr>
              <p:grpSpPr bwMode="auto">
                <a:xfrm flipH="1">
                  <a:off x="3649" y="1296"/>
                  <a:ext cx="223" cy="233"/>
                  <a:chOff x="1374" y="528"/>
                  <a:chExt cx="480" cy="432"/>
                </a:xfrm>
              </p:grpSpPr>
              <p:grpSp>
                <p:nvGrpSpPr>
                  <p:cNvPr id="24686" name="Group 73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24688" name="Rectangle 7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89" name="Rectangle 7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24687" name="Text Box 7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96" y="574"/>
                    <a:ext cx="42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24590" name="Group 77"/>
              <p:cNvGrpSpPr>
                <a:grpSpLocks/>
              </p:cNvGrpSpPr>
              <p:nvPr/>
            </p:nvGrpSpPr>
            <p:grpSpPr bwMode="auto">
              <a:xfrm>
                <a:off x="2160" y="2544"/>
                <a:ext cx="2444" cy="441"/>
                <a:chOff x="1962" y="1200"/>
                <a:chExt cx="1910" cy="441"/>
              </a:xfrm>
            </p:grpSpPr>
            <p:grpSp>
              <p:nvGrpSpPr>
                <p:cNvPr id="24640" name="Group 78"/>
                <p:cNvGrpSpPr>
                  <a:grpSpLocks noChangeAspect="1"/>
                </p:cNvGrpSpPr>
                <p:nvPr/>
              </p:nvGrpSpPr>
              <p:grpSpPr bwMode="auto">
                <a:xfrm>
                  <a:off x="2429" y="1304"/>
                  <a:ext cx="221" cy="233"/>
                  <a:chOff x="1374" y="528"/>
                  <a:chExt cx="480" cy="432"/>
                </a:xfrm>
              </p:grpSpPr>
              <p:grpSp>
                <p:nvGrpSpPr>
                  <p:cNvPr id="24669" name="Group 7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24671" name="Rectangle 8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72" name="Rectangle 8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24670" name="Text Box 82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400" y="574"/>
                    <a:ext cx="432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  <p:sp>
              <p:nvSpPr>
                <p:cNvPr id="24641" name="Line 83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2" name="Line 84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4643" name="Group 85"/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199" cy="371"/>
                  <a:chOff x="2991" y="411"/>
                  <a:chExt cx="359" cy="768"/>
                </a:xfrm>
              </p:grpSpPr>
              <p:sp useBgFill="1">
                <p:nvSpPr>
                  <p:cNvPr id="24665" name="AutoShape 86"/>
                  <p:cNvSpPr>
                    <a:spLocks noChangeAspect="1" noChangeArrowheads="1"/>
                  </p:cNvSpPr>
                  <p:nvPr/>
                </p:nvSpPr>
                <p:spPr bwMode="auto">
                  <a:xfrm rot="16200000">
                    <a:off x="2798" y="626"/>
                    <a:ext cx="768" cy="33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 useBgFill="1">
                <p:nvSpPr>
                  <p:cNvPr id="24666" name="AutoShape 87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67" name="Freeform 88"/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7 h 288"/>
                      <a:gd name="T2" fmla="*/ 11 w 384"/>
                      <a:gd name="T3" fmla="*/ 0 h 288"/>
                      <a:gd name="T4" fmla="*/ 23 w 384"/>
                      <a:gd name="T5" fmla="*/ 7 h 288"/>
                      <a:gd name="T6" fmla="*/ 0 60000 65536"/>
                      <a:gd name="T7" fmla="*/ 0 60000 65536"/>
                      <a:gd name="T8" fmla="*/ 0 60000 65536"/>
                      <a:gd name="T9" fmla="*/ 0 w 384"/>
                      <a:gd name="T10" fmla="*/ 0 h 288"/>
                      <a:gd name="T11" fmla="*/ 384 w 384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68" name="Text Box 89"/>
                  <p:cNvSpPr txBox="1">
                    <a:spLocks noChangeAspect="1" noChangeArrowheads="1"/>
                  </p:cNvSpPr>
                  <p:nvPr/>
                </p:nvSpPr>
                <p:spPr bwMode="auto">
                  <a:xfrm rot="16200000">
                    <a:off x="2942" y="686"/>
                    <a:ext cx="575" cy="2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 dirty="0">
                        <a:latin typeface="Comic Sans MS" pitchFamily="66" charset="0"/>
                      </a:rPr>
                      <a:t>ALU</a:t>
                    </a:r>
                  </a:p>
                </p:txBody>
              </p:sp>
            </p:grpSp>
            <p:sp>
              <p:nvSpPr>
                <p:cNvPr id="24644" name="Line 90"/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5" name="Line 91"/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4646" name="Group 92"/>
                <p:cNvGrpSpPr>
                  <a:grpSpLocks noChangeAspect="1"/>
                </p:cNvGrpSpPr>
                <p:nvPr/>
              </p:nvGrpSpPr>
              <p:grpSpPr bwMode="auto">
                <a:xfrm>
                  <a:off x="3209" y="1305"/>
                  <a:ext cx="275" cy="232"/>
                  <a:chOff x="3853" y="576"/>
                  <a:chExt cx="594" cy="480"/>
                </a:xfrm>
              </p:grpSpPr>
              <p:sp useBgFill="1">
                <p:nvSpPr>
                  <p:cNvPr id="24663" name="Rectangle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en-US" sz="1000" b="1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24664" name="Text Box 94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853" y="628"/>
                    <a:ext cx="594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DMem</a:t>
                    </a:r>
                  </a:p>
                </p:txBody>
              </p:sp>
            </p:grpSp>
            <p:sp>
              <p:nvSpPr>
                <p:cNvPr id="24647" name="Freeform 95"/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10 h 384"/>
                    <a:gd name="T4" fmla="*/ 8 w 816"/>
                    <a:gd name="T5" fmla="*/ 10 h 384"/>
                    <a:gd name="T6" fmla="*/ 8 w 816"/>
                    <a:gd name="T7" fmla="*/ 4 h 384"/>
                    <a:gd name="T8" fmla="*/ 9 w 816"/>
                    <a:gd name="T9" fmla="*/ 4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6"/>
                    <a:gd name="T16" fmla="*/ 0 h 384"/>
                    <a:gd name="T17" fmla="*/ 816 w 816"/>
                    <a:gd name="T18" fmla="*/ 384 h 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8" name="Line 96"/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9" name="Line 97"/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4650" name="Group 98"/>
                <p:cNvGrpSpPr>
                  <a:grpSpLocks noChangeAspect="1"/>
                </p:cNvGrpSpPr>
                <p:nvPr/>
              </p:nvGrpSpPr>
              <p:grpSpPr bwMode="auto">
                <a:xfrm>
                  <a:off x="1962" y="1305"/>
                  <a:ext cx="290" cy="232"/>
                  <a:chOff x="1123" y="576"/>
                  <a:chExt cx="626" cy="480"/>
                </a:xfrm>
              </p:grpSpPr>
              <p:sp useBgFill="1">
                <p:nvSpPr>
                  <p:cNvPr id="24661" name="Rectangle 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en-US" sz="1000" b="1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24662" name="Text Box 100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123" y="628"/>
                    <a:ext cx="626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Ifetch</a:t>
                    </a:r>
                  </a:p>
                </p:txBody>
              </p:sp>
            </p:grpSp>
            <p:grpSp>
              <p:nvGrpSpPr>
                <p:cNvPr id="24651" name="Group 101"/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24657" name="Rectangle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58" name="Rectangle 1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59" name="Rectangle 10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60" name="Rectangle 10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652" name="Group 106"/>
                <p:cNvGrpSpPr>
                  <a:grpSpLocks noChangeAspect="1"/>
                </p:cNvGrpSpPr>
                <p:nvPr/>
              </p:nvGrpSpPr>
              <p:grpSpPr bwMode="auto">
                <a:xfrm flipH="1">
                  <a:off x="3649" y="1296"/>
                  <a:ext cx="223" cy="233"/>
                  <a:chOff x="1374" y="528"/>
                  <a:chExt cx="480" cy="432"/>
                </a:xfrm>
              </p:grpSpPr>
              <p:grpSp>
                <p:nvGrpSpPr>
                  <p:cNvPr id="24653" name="Group 10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24655" name="Rectangle 108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56" name="Rectangle 10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24654" name="Text Box 110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96" y="574"/>
                    <a:ext cx="42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24591" name="Group 111"/>
              <p:cNvGrpSpPr>
                <a:grpSpLocks/>
              </p:cNvGrpSpPr>
              <p:nvPr/>
            </p:nvGrpSpPr>
            <p:grpSpPr bwMode="auto">
              <a:xfrm>
                <a:off x="2688" y="3072"/>
                <a:ext cx="2444" cy="441"/>
                <a:chOff x="1962" y="1200"/>
                <a:chExt cx="1910" cy="441"/>
              </a:xfrm>
            </p:grpSpPr>
            <p:grpSp>
              <p:nvGrpSpPr>
                <p:cNvPr id="24607" name="Group 112"/>
                <p:cNvGrpSpPr>
                  <a:grpSpLocks noChangeAspect="1"/>
                </p:cNvGrpSpPr>
                <p:nvPr/>
              </p:nvGrpSpPr>
              <p:grpSpPr bwMode="auto">
                <a:xfrm>
                  <a:off x="2429" y="1304"/>
                  <a:ext cx="221" cy="233"/>
                  <a:chOff x="1374" y="528"/>
                  <a:chExt cx="480" cy="432"/>
                </a:xfrm>
              </p:grpSpPr>
              <p:grpSp>
                <p:nvGrpSpPr>
                  <p:cNvPr id="24636" name="Group 113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24638" name="Rectangle 11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39" name="Rectangle 11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24637" name="Text Box 11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400" y="574"/>
                    <a:ext cx="432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  <p:sp>
              <p:nvSpPr>
                <p:cNvPr id="24608" name="Line 117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09" name="Line 118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4610" name="Group 119"/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199" cy="371"/>
                  <a:chOff x="2991" y="411"/>
                  <a:chExt cx="359" cy="768"/>
                </a:xfrm>
              </p:grpSpPr>
              <p:sp useBgFill="1">
                <p:nvSpPr>
                  <p:cNvPr id="24632" name="AutoShape 120"/>
                  <p:cNvSpPr>
                    <a:spLocks noChangeAspect="1" noChangeArrowheads="1"/>
                  </p:cNvSpPr>
                  <p:nvPr/>
                </p:nvSpPr>
                <p:spPr bwMode="auto">
                  <a:xfrm rot="16200000">
                    <a:off x="2798" y="626"/>
                    <a:ext cx="768" cy="33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 useBgFill="1">
                <p:nvSpPr>
                  <p:cNvPr id="24633" name="AutoShape 121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34" name="Freeform 122"/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7 h 288"/>
                      <a:gd name="T2" fmla="*/ 11 w 384"/>
                      <a:gd name="T3" fmla="*/ 0 h 288"/>
                      <a:gd name="T4" fmla="*/ 23 w 384"/>
                      <a:gd name="T5" fmla="*/ 7 h 288"/>
                      <a:gd name="T6" fmla="*/ 0 60000 65536"/>
                      <a:gd name="T7" fmla="*/ 0 60000 65536"/>
                      <a:gd name="T8" fmla="*/ 0 60000 65536"/>
                      <a:gd name="T9" fmla="*/ 0 w 384"/>
                      <a:gd name="T10" fmla="*/ 0 h 288"/>
                      <a:gd name="T11" fmla="*/ 384 w 384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35" name="Text Box 123"/>
                  <p:cNvSpPr txBox="1">
                    <a:spLocks noChangeAspect="1" noChangeArrowheads="1"/>
                  </p:cNvSpPr>
                  <p:nvPr/>
                </p:nvSpPr>
                <p:spPr bwMode="auto">
                  <a:xfrm rot="16200000">
                    <a:off x="2942" y="686"/>
                    <a:ext cx="575" cy="2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 dirty="0">
                        <a:latin typeface="Comic Sans MS" pitchFamily="66" charset="0"/>
                      </a:rPr>
                      <a:t>ALU</a:t>
                    </a:r>
                  </a:p>
                </p:txBody>
              </p:sp>
            </p:grpSp>
            <p:sp>
              <p:nvSpPr>
                <p:cNvPr id="24611" name="Line 124"/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2" name="Line 125"/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4613" name="Group 126"/>
                <p:cNvGrpSpPr>
                  <a:grpSpLocks noChangeAspect="1"/>
                </p:cNvGrpSpPr>
                <p:nvPr/>
              </p:nvGrpSpPr>
              <p:grpSpPr bwMode="auto">
                <a:xfrm>
                  <a:off x="3209" y="1305"/>
                  <a:ext cx="275" cy="232"/>
                  <a:chOff x="3853" y="576"/>
                  <a:chExt cx="594" cy="480"/>
                </a:xfrm>
              </p:grpSpPr>
              <p:sp useBgFill="1">
                <p:nvSpPr>
                  <p:cNvPr id="24630" name="Rectangle 1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en-US" sz="1000" b="1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24631" name="Text Box 128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853" y="628"/>
                    <a:ext cx="594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DMem</a:t>
                    </a:r>
                  </a:p>
                </p:txBody>
              </p:sp>
            </p:grpSp>
            <p:sp>
              <p:nvSpPr>
                <p:cNvPr id="24614" name="Freeform 129"/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10 h 384"/>
                    <a:gd name="T4" fmla="*/ 8 w 816"/>
                    <a:gd name="T5" fmla="*/ 10 h 384"/>
                    <a:gd name="T6" fmla="*/ 8 w 816"/>
                    <a:gd name="T7" fmla="*/ 4 h 384"/>
                    <a:gd name="T8" fmla="*/ 9 w 816"/>
                    <a:gd name="T9" fmla="*/ 4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6"/>
                    <a:gd name="T16" fmla="*/ 0 h 384"/>
                    <a:gd name="T17" fmla="*/ 816 w 816"/>
                    <a:gd name="T18" fmla="*/ 384 h 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5" name="Line 130"/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6" name="Line 131"/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4617" name="Group 132"/>
                <p:cNvGrpSpPr>
                  <a:grpSpLocks noChangeAspect="1"/>
                </p:cNvGrpSpPr>
                <p:nvPr/>
              </p:nvGrpSpPr>
              <p:grpSpPr bwMode="auto">
                <a:xfrm>
                  <a:off x="1962" y="1305"/>
                  <a:ext cx="290" cy="232"/>
                  <a:chOff x="1123" y="576"/>
                  <a:chExt cx="626" cy="480"/>
                </a:xfrm>
              </p:grpSpPr>
              <p:sp useBgFill="1">
                <p:nvSpPr>
                  <p:cNvPr id="24628" name="Rectangle 1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en-US" sz="1000" b="1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24629" name="Text Box 134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123" y="628"/>
                    <a:ext cx="626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Ifetch</a:t>
                    </a:r>
                  </a:p>
                </p:txBody>
              </p:sp>
            </p:grpSp>
            <p:grpSp>
              <p:nvGrpSpPr>
                <p:cNvPr id="24618" name="Group 135"/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24624" name="Rectangle 1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25" name="Rectangle 1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26" name="Rectangle 1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27" name="Rectangle 1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619" name="Group 140"/>
                <p:cNvGrpSpPr>
                  <a:grpSpLocks noChangeAspect="1"/>
                </p:cNvGrpSpPr>
                <p:nvPr/>
              </p:nvGrpSpPr>
              <p:grpSpPr bwMode="auto">
                <a:xfrm flipH="1">
                  <a:off x="3649" y="1296"/>
                  <a:ext cx="223" cy="233"/>
                  <a:chOff x="1374" y="528"/>
                  <a:chExt cx="480" cy="432"/>
                </a:xfrm>
              </p:grpSpPr>
              <p:grpSp>
                <p:nvGrpSpPr>
                  <p:cNvPr id="24620" name="Group 14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24622" name="Rectangle 14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23" name="Rectangle 14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24621" name="Text Box 144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96" y="574"/>
                    <a:ext cx="42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</p:grpSp>
          <p:sp>
            <p:nvSpPr>
              <p:cNvPr id="24592" name="Line 145"/>
              <p:cNvSpPr>
                <a:spLocks noChangeShapeType="1"/>
              </p:cNvSpPr>
              <p:nvPr/>
            </p:nvSpPr>
            <p:spPr bwMode="auto">
              <a:xfrm>
                <a:off x="1536" y="1056"/>
                <a:ext cx="0" cy="28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3" name="Line 146"/>
              <p:cNvSpPr>
                <a:spLocks noChangeShapeType="1"/>
              </p:cNvSpPr>
              <p:nvPr/>
            </p:nvSpPr>
            <p:spPr bwMode="auto">
              <a:xfrm>
                <a:off x="2064" y="1056"/>
                <a:ext cx="0" cy="28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4" name="Line 147"/>
              <p:cNvSpPr>
                <a:spLocks noChangeShapeType="1"/>
              </p:cNvSpPr>
              <p:nvPr/>
            </p:nvSpPr>
            <p:spPr bwMode="auto">
              <a:xfrm>
                <a:off x="2592" y="1056"/>
                <a:ext cx="0" cy="28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5" name="Line 148"/>
              <p:cNvSpPr>
                <a:spLocks noChangeShapeType="1"/>
              </p:cNvSpPr>
              <p:nvPr/>
            </p:nvSpPr>
            <p:spPr bwMode="auto">
              <a:xfrm>
                <a:off x="3696" y="1056"/>
                <a:ext cx="0" cy="28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6" name="Line 149"/>
              <p:cNvSpPr>
                <a:spLocks noChangeShapeType="1"/>
              </p:cNvSpPr>
              <p:nvPr/>
            </p:nvSpPr>
            <p:spPr bwMode="auto">
              <a:xfrm>
                <a:off x="3120" y="1056"/>
                <a:ext cx="0" cy="28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7" name="Line 150"/>
              <p:cNvSpPr>
                <a:spLocks noChangeShapeType="1"/>
              </p:cNvSpPr>
              <p:nvPr/>
            </p:nvSpPr>
            <p:spPr bwMode="auto">
              <a:xfrm>
                <a:off x="4224" y="1056"/>
                <a:ext cx="0" cy="28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8" name="Line 151"/>
              <p:cNvSpPr>
                <a:spLocks noChangeShapeType="1"/>
              </p:cNvSpPr>
              <p:nvPr/>
            </p:nvSpPr>
            <p:spPr bwMode="auto">
              <a:xfrm>
                <a:off x="4752" y="1056"/>
                <a:ext cx="0" cy="28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9" name="Line 152"/>
              <p:cNvSpPr>
                <a:spLocks noChangeShapeType="1"/>
              </p:cNvSpPr>
              <p:nvPr/>
            </p:nvSpPr>
            <p:spPr bwMode="auto">
              <a:xfrm>
                <a:off x="1008" y="1056"/>
                <a:ext cx="0" cy="28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0" name="Text Box 153"/>
              <p:cNvSpPr txBox="1">
                <a:spLocks noChangeArrowheads="1"/>
              </p:cNvSpPr>
              <p:nvPr/>
            </p:nvSpPr>
            <p:spPr bwMode="auto">
              <a:xfrm>
                <a:off x="987" y="1168"/>
                <a:ext cx="57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sz="1600" b="1">
                    <a:latin typeface="Comic Sans MS" pitchFamily="66" charset="0"/>
                  </a:rPr>
                  <a:t>Cycle 1</a:t>
                </a:r>
                <a:endParaRPr lang="en-US" sz="1600">
                  <a:latin typeface="Comic Sans MS" pitchFamily="66" charset="0"/>
                </a:endParaRPr>
              </a:p>
            </p:txBody>
          </p:sp>
          <p:sp>
            <p:nvSpPr>
              <p:cNvPr id="24601" name="Text Box 154"/>
              <p:cNvSpPr txBox="1">
                <a:spLocks noChangeArrowheads="1"/>
              </p:cNvSpPr>
              <p:nvPr/>
            </p:nvSpPr>
            <p:spPr bwMode="auto">
              <a:xfrm>
                <a:off x="1501" y="1168"/>
                <a:ext cx="57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sz="1600" b="1">
                    <a:latin typeface="Comic Sans MS" pitchFamily="66" charset="0"/>
                  </a:rPr>
                  <a:t>Cycle 2</a:t>
                </a:r>
                <a:endParaRPr lang="en-US" sz="1600">
                  <a:latin typeface="Comic Sans MS" pitchFamily="66" charset="0"/>
                </a:endParaRPr>
              </a:p>
            </p:txBody>
          </p:sp>
          <p:sp>
            <p:nvSpPr>
              <p:cNvPr id="24602" name="Text Box 155"/>
              <p:cNvSpPr txBox="1">
                <a:spLocks noChangeArrowheads="1"/>
              </p:cNvSpPr>
              <p:nvPr/>
            </p:nvSpPr>
            <p:spPr bwMode="auto">
              <a:xfrm>
                <a:off x="2046" y="1168"/>
                <a:ext cx="57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sz="1600" b="1">
                    <a:latin typeface="Comic Sans MS" pitchFamily="66" charset="0"/>
                  </a:rPr>
                  <a:t>Cycle 3</a:t>
                </a:r>
                <a:endParaRPr lang="en-US" sz="1600">
                  <a:latin typeface="Comic Sans MS" pitchFamily="66" charset="0"/>
                </a:endParaRPr>
              </a:p>
            </p:txBody>
          </p:sp>
          <p:sp>
            <p:nvSpPr>
              <p:cNvPr id="24603" name="Text Box 156"/>
              <p:cNvSpPr txBox="1">
                <a:spLocks noChangeArrowheads="1"/>
              </p:cNvSpPr>
              <p:nvPr/>
            </p:nvSpPr>
            <p:spPr bwMode="auto">
              <a:xfrm>
                <a:off x="2581" y="1168"/>
                <a:ext cx="57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sz="1600" b="1">
                    <a:latin typeface="Comic Sans MS" pitchFamily="66" charset="0"/>
                  </a:rPr>
                  <a:t>Cycle 4</a:t>
                </a:r>
                <a:endParaRPr lang="en-US" sz="1600">
                  <a:latin typeface="Comic Sans MS" pitchFamily="66" charset="0"/>
                </a:endParaRPr>
              </a:p>
            </p:txBody>
          </p:sp>
          <p:sp>
            <p:nvSpPr>
              <p:cNvPr id="24604" name="Text Box 157"/>
              <p:cNvSpPr txBox="1">
                <a:spLocks noChangeArrowheads="1"/>
              </p:cNvSpPr>
              <p:nvPr/>
            </p:nvSpPr>
            <p:spPr bwMode="auto">
              <a:xfrm>
                <a:off x="3673" y="1168"/>
                <a:ext cx="57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sz="1600" b="1">
                    <a:latin typeface="Comic Sans MS" pitchFamily="66" charset="0"/>
                  </a:rPr>
                  <a:t>Cycle 6</a:t>
                </a:r>
                <a:endParaRPr lang="en-US" sz="1600">
                  <a:latin typeface="Comic Sans MS" pitchFamily="66" charset="0"/>
                </a:endParaRPr>
              </a:p>
            </p:txBody>
          </p:sp>
          <p:sp>
            <p:nvSpPr>
              <p:cNvPr id="24605" name="Text Box 158"/>
              <p:cNvSpPr txBox="1">
                <a:spLocks noChangeArrowheads="1"/>
              </p:cNvSpPr>
              <p:nvPr/>
            </p:nvSpPr>
            <p:spPr bwMode="auto">
              <a:xfrm>
                <a:off x="4201" y="1168"/>
                <a:ext cx="57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sz="1600" b="1">
                    <a:latin typeface="Comic Sans MS" pitchFamily="66" charset="0"/>
                  </a:rPr>
                  <a:t>Cycle 7</a:t>
                </a:r>
                <a:endParaRPr lang="en-US" sz="1600">
                  <a:latin typeface="Comic Sans MS" pitchFamily="66" charset="0"/>
                </a:endParaRPr>
              </a:p>
            </p:txBody>
          </p:sp>
          <p:sp>
            <p:nvSpPr>
              <p:cNvPr id="24606" name="Text Box 159"/>
              <p:cNvSpPr txBox="1">
                <a:spLocks noChangeArrowheads="1"/>
              </p:cNvSpPr>
              <p:nvPr/>
            </p:nvSpPr>
            <p:spPr bwMode="auto">
              <a:xfrm>
                <a:off x="3097" y="1168"/>
                <a:ext cx="57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sz="1600" b="1">
                    <a:latin typeface="Comic Sans MS" pitchFamily="66" charset="0"/>
                  </a:rPr>
                  <a:t>Cycle 5</a:t>
                </a:r>
                <a:endParaRPr lang="en-US" sz="1600">
                  <a:latin typeface="Comic Sans MS" pitchFamily="66" charset="0"/>
                </a:endParaRPr>
              </a:p>
            </p:txBody>
          </p:sp>
        </p:grpSp>
      </p:grpSp>
      <p:sp>
        <p:nvSpPr>
          <p:cNvPr id="3" name="Action Button: Forward or Next 2">
            <a:hlinkClick r:id="rId3" action="ppaction://hlinksldjump" highlightClick="1"/>
          </p:cNvPr>
          <p:cNvSpPr/>
          <p:nvPr/>
        </p:nvSpPr>
        <p:spPr bwMode="auto">
          <a:xfrm>
            <a:off x="8365207" y="6248400"/>
            <a:ext cx="473993" cy="473993"/>
          </a:xfrm>
          <a:prstGeom prst="actionButtonForwardNex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2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Stylized pipeline performance</a:t>
            </a:r>
          </a:p>
        </p:txBody>
      </p:sp>
      <p:sp>
        <p:nvSpPr>
          <p:cNvPr id="2969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92566" y="6615856"/>
            <a:ext cx="1958870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dirty="0">
                <a:latin typeface="Arial Narrow" pitchFamily="34" charset="0"/>
              </a:rPr>
              <a:t>Computer Architecture III — Pipelining</a:t>
            </a:r>
          </a:p>
        </p:txBody>
      </p:sp>
      <p:sp>
        <p:nvSpPr>
          <p:cNvPr id="29699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067600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smtClean="0">
                <a:latin typeface="Arial Narrow" pitchFamily="34" charset="0"/>
              </a:rPr>
              <a:t>CS-2011, B-Term 2017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41088" y="6615856"/>
            <a:ext cx="115416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74FB22E6-ED5C-4774-BF62-625DFA104659}" type="slidenum">
              <a:rPr lang="en-US" sz="1000">
                <a:latin typeface="Arial Narrow" pitchFamily="34" charset="0"/>
                <a:ea typeface="+mn-ea"/>
                <a:cs typeface="+mn-cs"/>
              </a:rPr>
              <a:pPr>
                <a:defRPr/>
              </a:pPr>
              <a:t>22</a:t>
            </a:fld>
            <a:endParaRPr lang="en-US" sz="1000" dirty="0"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25606" name="Picture 3" descr="f04-2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" y="1936750"/>
            <a:ext cx="7272338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48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Stylized pipeline performance</a:t>
            </a:r>
            <a:endParaRPr lang="en-US" dirty="0" smtClean="0"/>
          </a:p>
        </p:txBody>
      </p:sp>
      <p:sp>
        <p:nvSpPr>
          <p:cNvPr id="2969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92566" y="6615856"/>
            <a:ext cx="1958870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dirty="0">
                <a:latin typeface="Arial Narrow" pitchFamily="34" charset="0"/>
              </a:rPr>
              <a:t>Computer Architecture III — Pipelining</a:t>
            </a:r>
          </a:p>
        </p:txBody>
      </p:sp>
      <p:sp>
        <p:nvSpPr>
          <p:cNvPr id="29699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067600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smtClean="0">
                <a:latin typeface="Arial Narrow" pitchFamily="34" charset="0"/>
              </a:rPr>
              <a:t>CS-2011, B-Term 2017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41088" y="6615856"/>
            <a:ext cx="115416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74FB22E6-ED5C-4774-BF62-625DFA104659}" type="slidenum">
              <a:rPr lang="en-US" sz="1000">
                <a:latin typeface="Arial Narrow" pitchFamily="34" charset="0"/>
                <a:ea typeface="+mn-ea"/>
                <a:cs typeface="+mn-cs"/>
              </a:rPr>
              <a:pPr>
                <a:defRPr/>
              </a:pPr>
              <a:t>23</a:t>
            </a:fld>
            <a:endParaRPr lang="en-US" sz="1000" dirty="0"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25606" name="Picture 3" descr="f04-2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" y="1936750"/>
            <a:ext cx="7272338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7"/>
          <p:cNvGrpSpPr>
            <a:grpSpLocks/>
          </p:cNvGrpSpPr>
          <p:nvPr/>
        </p:nvGrpSpPr>
        <p:grpSpPr bwMode="auto">
          <a:xfrm rot="1800000">
            <a:off x="3417813" y="4254610"/>
            <a:ext cx="2971800" cy="400051"/>
            <a:chOff x="2160" y="2583"/>
            <a:chExt cx="1872" cy="252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2160" y="2713"/>
              <a:ext cx="43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589" y="2583"/>
              <a:ext cx="1443" cy="252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marL="227013" indent="-227013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latin typeface="Calibri" pitchFamily="34" charset="0"/>
                </a:rPr>
                <a:t>Assumes L1 I-cache</a:t>
              </a:r>
            </a:p>
          </p:txBody>
        </p:sp>
      </p:grpSp>
      <p:grpSp>
        <p:nvGrpSpPr>
          <p:cNvPr id="10" name="Group 11"/>
          <p:cNvGrpSpPr>
            <a:grpSpLocks/>
          </p:cNvGrpSpPr>
          <p:nvPr/>
        </p:nvGrpSpPr>
        <p:grpSpPr bwMode="auto">
          <a:xfrm rot="-1800000">
            <a:off x="5943206" y="978011"/>
            <a:ext cx="3048000" cy="400051"/>
            <a:chOff x="2256" y="2679"/>
            <a:chExt cx="1920" cy="252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2256" y="2809"/>
              <a:ext cx="4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685" y="2679"/>
              <a:ext cx="1491" cy="252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marL="227013" indent="-227013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latin typeface="Calibri" pitchFamily="34" charset="0"/>
                </a:rPr>
                <a:t>Assumes L1 D-cache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310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Quantifying the speedup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2566" y="6615856"/>
            <a:ext cx="1958870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dirty="0">
                <a:latin typeface="Arial Narrow" pitchFamily="34" charset="0"/>
              </a:rPr>
              <a:t>Computer Architecture III — Pipelining</a:t>
            </a:r>
          </a:p>
        </p:txBody>
      </p:sp>
      <p:sp>
        <p:nvSpPr>
          <p:cNvPr id="2052" name="Date Placeholder 5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067600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smtClean="0">
                <a:latin typeface="Arial Narrow" pitchFamily="34" charset="0"/>
              </a:rPr>
              <a:t>CS-2011, B-Term 2017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05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942832" y="6620256"/>
            <a:ext cx="115416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B9E347A7-650E-4C28-93D6-971DBDC48256}" type="slidenum">
              <a:rPr lang="en-US" sz="1000">
                <a:latin typeface="Arial Narrow" pitchFamily="34" charset="0"/>
                <a:ea typeface="+mn-ea"/>
                <a:cs typeface="+mn-cs"/>
              </a:rPr>
              <a:pPr>
                <a:defRPr/>
              </a:pPr>
              <a:t>24</a:t>
            </a:fld>
            <a:endParaRPr lang="en-US" sz="1000" dirty="0"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30726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57762" y="3946525"/>
            <a:ext cx="7772400" cy="24542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Assume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 smtClean="0"/>
              <a:t>40% ALU operations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 smtClean="0"/>
              <a:t>20% branches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 smtClean="0"/>
              <a:t>30% Load operations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 smtClean="0"/>
              <a:t>10% Store operations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 smtClean="0"/>
              <a:t>No pipeline penalty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Average (non-pipelined) instruction duration = 650 </a:t>
            </a:r>
            <a:r>
              <a:rPr lang="en-US" sz="2400" dirty="0" err="1" smtClean="0"/>
              <a:t>ps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/>
              <a:t> 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sz="1800" dirty="0" smtClean="0"/>
          </a:p>
        </p:txBody>
      </p:sp>
      <p:graphicFrame>
        <p:nvGraphicFramePr>
          <p:cNvPr id="29703" name="Object 6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1761906" y="5973763"/>
          <a:ext cx="496411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4" imgW="2958840" imgH="164880" progId="Equation.3">
                  <p:embed/>
                </p:oleObj>
              </mc:Choice>
              <mc:Fallback>
                <p:oleObj name="Equation" r:id="rId4" imgW="2958840" imgH="164880" progId="Equation.3">
                  <p:embed/>
                  <p:pic>
                    <p:nvPicPr>
                      <p:cNvPr id="2970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906" y="5973763"/>
                        <a:ext cx="496411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4" name="Picture 3" descr="f04-26-P37449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2" y="1938338"/>
            <a:ext cx="7272337" cy="177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77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Quantifying the speedup </a:t>
            </a:r>
            <a:r>
              <a:rPr lang="en-US" sz="2800" dirty="0" smtClean="0"/>
              <a:t>(</a:t>
            </a:r>
            <a:r>
              <a:rPr lang="en-US" sz="2800" dirty="0"/>
              <a:t>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2590799"/>
            <a:ext cx="7896225" cy="3743325"/>
          </a:xfrm>
        </p:spPr>
        <p:txBody>
          <a:bodyPr/>
          <a:lstStyle/>
          <a:p>
            <a:pPr>
              <a:defRPr/>
            </a:pPr>
            <a:r>
              <a:rPr lang="en-US" sz="2800" dirty="0" err="1"/>
              <a:t>Unpipelined</a:t>
            </a:r>
            <a:r>
              <a:rPr lang="en-US" sz="2800" dirty="0"/>
              <a:t> architecture would allow variable duration instructions</a:t>
            </a:r>
          </a:p>
          <a:p>
            <a:pPr lvl="2">
              <a:defRPr/>
            </a:pPr>
            <a:r>
              <a:rPr lang="en-US" dirty="0"/>
              <a:t>Branches much faster than Loads</a:t>
            </a:r>
          </a:p>
          <a:p>
            <a:pPr>
              <a:defRPr/>
            </a:pPr>
            <a:r>
              <a:rPr lang="en-US" sz="2800" dirty="0"/>
              <a:t>Pipelined architecture requires every cycle to take exactly the same time</a:t>
            </a:r>
          </a:p>
          <a:p>
            <a:pPr lvl="2">
              <a:defRPr/>
            </a:pPr>
            <a:r>
              <a:rPr lang="en-US" dirty="0"/>
              <a:t>Some wasted time in Branch, ALU, and Store operations</a:t>
            </a:r>
          </a:p>
          <a:p>
            <a:pPr>
              <a:defRPr/>
            </a:pPr>
            <a:r>
              <a:rPr lang="en-US" sz="2800" dirty="0"/>
              <a:t>Speedup is less if there is a penalty for pipelining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2832" y="6615856"/>
            <a:ext cx="128240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Grp="1" noChangeAspect="1"/>
          </p:cNvGraphicFramePr>
          <p:nvPr>
            <p:extLst/>
          </p:nvPr>
        </p:nvGraphicFramePr>
        <p:xfrm>
          <a:off x="1689100" y="1447800"/>
          <a:ext cx="576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4" imgW="2882880" imgH="419040" progId="Equation.3">
                  <p:embed/>
                </p:oleObj>
              </mc:Choice>
              <mc:Fallback>
                <p:oleObj name="Equation" r:id="rId4" imgW="2882880" imgH="419040" progId="Equation.3">
                  <p:embed/>
                  <p:pic>
                    <p:nvPicPr>
                      <p:cNvPr id="8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1447800"/>
                        <a:ext cx="5765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86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Quantifying the speedup </a:t>
            </a:r>
            <a:r>
              <a:rPr lang="en-US" sz="2800" dirty="0" smtClean="0"/>
              <a:t>(</a:t>
            </a:r>
            <a:r>
              <a:rPr lang="en-US" sz="2800" dirty="0"/>
              <a:t>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2590799"/>
            <a:ext cx="7896225" cy="3743325"/>
          </a:xfrm>
        </p:spPr>
        <p:txBody>
          <a:bodyPr/>
          <a:lstStyle/>
          <a:p>
            <a:pPr>
              <a:defRPr/>
            </a:pPr>
            <a:r>
              <a:rPr lang="en-US" sz="2800" dirty="0" err="1"/>
              <a:t>Unpipelined</a:t>
            </a:r>
            <a:r>
              <a:rPr lang="en-US" sz="2800" dirty="0"/>
              <a:t> architecture would allow variable duration instructions</a:t>
            </a:r>
          </a:p>
          <a:p>
            <a:pPr lvl="2">
              <a:defRPr/>
            </a:pPr>
            <a:r>
              <a:rPr lang="en-US" dirty="0"/>
              <a:t>Branches much faster than Loads</a:t>
            </a:r>
          </a:p>
          <a:p>
            <a:pPr>
              <a:defRPr/>
            </a:pPr>
            <a:r>
              <a:rPr lang="en-US" sz="2800" dirty="0"/>
              <a:t>Pipelined architecture requires every cycle to take exactly the same time</a:t>
            </a:r>
          </a:p>
          <a:p>
            <a:pPr lvl="2">
              <a:defRPr/>
            </a:pPr>
            <a:r>
              <a:rPr lang="en-US" dirty="0"/>
              <a:t>Some wasted time in Branch, ALU, and Store operations</a:t>
            </a:r>
          </a:p>
          <a:p>
            <a:pPr>
              <a:defRPr/>
            </a:pPr>
            <a:r>
              <a:rPr lang="en-US" sz="2800" dirty="0"/>
              <a:t>Speedup is less if there is a penalty for pipelining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/>
          </p:nvPr>
        </p:nvGraphicFramePr>
        <p:xfrm>
          <a:off x="1689100" y="1447800"/>
          <a:ext cx="576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4" imgW="2882880" imgH="419040" progId="Equation.3">
                  <p:embed/>
                </p:oleObj>
              </mc:Choice>
              <mc:Fallback>
                <p:oleObj name="Equation" r:id="rId4" imgW="2882880" imgH="419040" progId="Equation.3">
                  <p:embed/>
                  <p:pic>
                    <p:nvPicPr>
                      <p:cNvPr id="7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1447800"/>
                        <a:ext cx="5765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70037" y="3048000"/>
            <a:ext cx="4191000" cy="948978"/>
          </a:xfrm>
          <a:prstGeom prst="rect">
            <a:avLst/>
          </a:prstGeom>
          <a:solidFill>
            <a:srgbClr val="DB6F6F"/>
          </a:solidFill>
          <a:ln>
            <a:solidFill>
              <a:srgbClr val="9A0000"/>
            </a:solidFill>
          </a:ln>
        </p:spPr>
        <p:txBody>
          <a:bodyPr wrap="square" lIns="25400" tIns="12700" rIns="25400" bIns="12700" rtlCol="0" anchor="ctr" anchorCtr="0">
            <a:spAutoFit/>
          </a:bodyPr>
          <a:lstStyle/>
          <a:p>
            <a:pPr algn="r"/>
            <a:r>
              <a:rPr lang="en-US" sz="2000" i="1" dirty="0" smtClean="0">
                <a:latin typeface="+mn-lt"/>
              </a:rPr>
              <a:t>Note: If there </a:t>
            </a:r>
            <a:r>
              <a:rPr lang="en-US" sz="2000" i="1" dirty="0">
                <a:latin typeface="+mn-lt"/>
              </a:rPr>
              <a:t>is a penalty for including pipelining (vs. non-pipelined design</a:t>
            </a:r>
            <a:r>
              <a:rPr lang="en-US" sz="2000" i="1" dirty="0" smtClean="0">
                <a:latin typeface="+mn-lt"/>
              </a:rPr>
              <a:t>), speed-up decreases</a:t>
            </a:r>
            <a:endParaRPr lang="en-US" sz="1800" i="1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4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Life is never that simple!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Introducing </a:t>
            </a:r>
            <a:r>
              <a:rPr lang="en-US" i="1" dirty="0" smtClean="0"/>
              <a:t>hazards</a:t>
            </a:r>
          </a:p>
          <a:p>
            <a:pPr lvl="2"/>
            <a:endParaRPr lang="en-US" dirty="0" smtClean="0"/>
          </a:p>
          <a:p>
            <a:pPr eaLnBrk="1" hangingPunct="1"/>
            <a:r>
              <a:rPr lang="en-US" dirty="0" smtClean="0"/>
              <a:t>I.e., factors that interfere with full and efficient pipelining</a:t>
            </a:r>
          </a:p>
          <a:p>
            <a:pPr lvl="2"/>
            <a:endParaRPr lang="en-US" dirty="0" smtClean="0"/>
          </a:p>
          <a:p>
            <a:pPr eaLnBrk="1" hangingPunct="1"/>
            <a:r>
              <a:rPr lang="en-US" dirty="0" smtClean="0"/>
              <a:t>Prevent instruction from starting or continuing on next cycle</a:t>
            </a: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92566" y="6615856"/>
            <a:ext cx="1958870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dirty="0">
                <a:latin typeface="Arial Narrow" pitchFamily="34" charset="0"/>
              </a:rPr>
              <a:t>Computer Architecture III — Pipelining</a:t>
            </a:r>
          </a:p>
        </p:txBody>
      </p:sp>
      <p:sp>
        <p:nvSpPr>
          <p:cNvPr id="35843" name="Date Placeholder 4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067600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smtClean="0">
                <a:latin typeface="Arial Narrow" pitchFamily="34" charset="0"/>
              </a:rPr>
              <a:t>CS-2011, B-Term 2017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1088" y="6615856"/>
            <a:ext cx="115416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DE955FD5-2125-47E4-ABF3-1BB27A5895C7}" type="slidenum">
              <a:rPr lang="en-US" sz="1000">
                <a:latin typeface="Arial Narrow" pitchFamily="34" charset="0"/>
                <a:ea typeface="+mn-ea"/>
                <a:cs typeface="+mn-cs"/>
              </a:rPr>
              <a:pPr>
                <a:defRPr/>
              </a:pPr>
              <a:t>27</a:t>
            </a:fld>
            <a:endParaRPr lang="en-US" sz="1000" dirty="0"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75337" y="1362075"/>
            <a:ext cx="1550988" cy="461963"/>
          </a:xfrm>
          <a:prstGeom prst="rect">
            <a:avLst/>
          </a:prstGeom>
          <a:solidFill>
            <a:srgbClr val="DB6F6F"/>
          </a:solidFill>
          <a:ln>
            <a:solidFill>
              <a:srgbClr val="9A0000"/>
            </a:solidFill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i="1" dirty="0">
                <a:latin typeface="+mj-lt"/>
              </a:rPr>
              <a:t>Definition</a:t>
            </a:r>
            <a:r>
              <a:rPr lang="en-US" sz="2400" i="1" dirty="0">
                <a:latin typeface="Calibri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6041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 build="p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Hazards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i="1" dirty="0" smtClean="0"/>
              <a:t>Structural</a:t>
            </a:r>
            <a:r>
              <a:rPr lang="en-US" sz="2800" dirty="0" smtClean="0"/>
              <a:t> – resource conflicts among successive instructions</a:t>
            </a:r>
          </a:p>
          <a:p>
            <a:pPr lvl="2" eaLnBrk="1" hangingPunct="1">
              <a:defRPr/>
            </a:pPr>
            <a:r>
              <a:rPr lang="en-US" sz="2000" dirty="0" smtClean="0"/>
              <a:t>Hardware cannot support all possible combinations of instructions in rapid succession</a:t>
            </a:r>
          </a:p>
          <a:p>
            <a:pPr eaLnBrk="1" hangingPunct="1">
              <a:defRPr/>
            </a:pPr>
            <a:r>
              <a:rPr lang="en-US" sz="2800" i="1" dirty="0" smtClean="0"/>
              <a:t>Data</a:t>
            </a:r>
            <a:r>
              <a:rPr lang="en-US" sz="2800" dirty="0" smtClean="0"/>
              <a:t> – dependencies of instructions on results of other instructions</a:t>
            </a:r>
          </a:p>
          <a:p>
            <a:pPr lvl="2" eaLnBrk="1" hangingPunct="1">
              <a:defRPr/>
            </a:pPr>
            <a:r>
              <a:rPr lang="en-US" sz="2000" i="1" dirty="0" smtClean="0"/>
              <a:t>x = a * b + c</a:t>
            </a:r>
            <a:r>
              <a:rPr lang="en-US" sz="2000" dirty="0" smtClean="0"/>
              <a:t>     Cannot add until multiply is done</a:t>
            </a:r>
          </a:p>
          <a:p>
            <a:pPr eaLnBrk="1" hangingPunct="1">
              <a:defRPr/>
            </a:pPr>
            <a:r>
              <a:rPr lang="en-US" sz="2800" i="1" dirty="0" smtClean="0"/>
              <a:t>Control</a:t>
            </a:r>
            <a:r>
              <a:rPr lang="en-US" sz="2800" dirty="0" smtClean="0"/>
              <a:t> – branches that change instruction fetch order</a:t>
            </a:r>
          </a:p>
          <a:p>
            <a:pPr lvl="2" eaLnBrk="1" hangingPunct="1">
              <a:defRPr/>
            </a:pPr>
            <a:r>
              <a:rPr lang="en-US" sz="2000" dirty="0" smtClean="0"/>
              <a:t>Will affect instructions that have already been fetched!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dirty="0">
                <a:latin typeface="Arial Narrow" pitchFamily="34" charset="0"/>
              </a:rPr>
              <a:t>Computer Architecture III — Pipelining</a:t>
            </a:r>
          </a:p>
        </p:txBody>
      </p:sp>
      <p:sp>
        <p:nvSpPr>
          <p:cNvPr id="36867" name="Date Placeholder 4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smtClean="0">
                <a:latin typeface="Arial Narrow" pitchFamily="34" charset="0"/>
              </a:rPr>
              <a:t>CS-2011, B-Term 2017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5336054B-D0A2-4EBB-8479-E685F9177D90}" type="slidenum">
              <a:rPr lang="en-US" sz="1000">
                <a:latin typeface="Arial Narrow" pitchFamily="34" charset="0"/>
              </a:rPr>
              <a:pPr>
                <a:defRPr/>
              </a:pPr>
              <a:t>28</a:t>
            </a:fld>
            <a:endParaRPr lang="en-US" sz="1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4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445070"/>
            <a:ext cx="8131808" cy="762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200" dirty="0" smtClean="0"/>
              <a:t>Structural hazard example:– one memory port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dirty="0">
                <a:latin typeface="Arial Narrow" pitchFamily="34" charset="0"/>
              </a:rPr>
              <a:t>Computer Architecture III — Pipelining</a:t>
            </a:r>
          </a:p>
        </p:txBody>
      </p:sp>
      <p:sp>
        <p:nvSpPr>
          <p:cNvPr id="37891" name="Date Placeholder 4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smtClean="0">
                <a:latin typeface="Arial Narrow" pitchFamily="34" charset="0"/>
              </a:rPr>
              <a:t>CS-2011, B-Term 2017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C12EB708-BF43-4C32-8991-BBCFA37AF709}" type="slidenum">
              <a:rPr lang="en-US" sz="1000">
                <a:latin typeface="Arial Narrow" pitchFamily="34" charset="0"/>
              </a:rPr>
              <a:pPr>
                <a:defRPr/>
              </a:pPr>
              <a:t>29</a:t>
            </a:fld>
            <a:endParaRPr lang="en-US" sz="1000" dirty="0">
              <a:latin typeface="Arial Narrow" pitchFamily="34" charset="0"/>
            </a:endParaRPr>
          </a:p>
        </p:txBody>
      </p:sp>
      <p:grpSp>
        <p:nvGrpSpPr>
          <p:cNvPr id="35846" name="Group 1"/>
          <p:cNvGrpSpPr>
            <a:grpSpLocks/>
          </p:cNvGrpSpPr>
          <p:nvPr/>
        </p:nvGrpSpPr>
        <p:grpSpPr bwMode="auto">
          <a:xfrm>
            <a:off x="381000" y="1295400"/>
            <a:ext cx="8691563" cy="5105400"/>
            <a:chOff x="381000" y="1295400"/>
            <a:chExt cx="8691563" cy="5105400"/>
          </a:xfrm>
        </p:grpSpPr>
        <p:sp>
          <p:nvSpPr>
            <p:cNvPr id="35847" name="Rectangle 3"/>
            <p:cNvSpPr>
              <a:spLocks noChangeArrowheads="1"/>
            </p:cNvSpPr>
            <p:nvPr/>
          </p:nvSpPr>
          <p:spPr bwMode="auto">
            <a:xfrm>
              <a:off x="381000" y="2362200"/>
              <a:ext cx="412750" cy="344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2000" b="1" i="1">
                  <a:latin typeface="Comic Sans MS" pitchFamily="66" charset="0"/>
                </a:rPr>
                <a:t>I</a:t>
              </a:r>
            </a:p>
            <a:p>
              <a:pPr algn="ctr"/>
              <a:r>
                <a:rPr lang="en-US" sz="2000" b="1" i="1">
                  <a:latin typeface="Comic Sans MS" pitchFamily="66" charset="0"/>
                </a:rPr>
                <a:t>n</a:t>
              </a:r>
            </a:p>
            <a:p>
              <a:pPr algn="ctr"/>
              <a:r>
                <a:rPr lang="en-US" sz="2000" b="1" i="1">
                  <a:latin typeface="Comic Sans MS" pitchFamily="66" charset="0"/>
                </a:rPr>
                <a:t>s</a:t>
              </a:r>
            </a:p>
            <a:p>
              <a:pPr algn="ctr"/>
              <a:r>
                <a:rPr lang="en-US" sz="2000" b="1" i="1">
                  <a:latin typeface="Comic Sans MS" pitchFamily="66" charset="0"/>
                </a:rPr>
                <a:t>t</a:t>
              </a:r>
            </a:p>
            <a:p>
              <a:pPr algn="ctr"/>
              <a:r>
                <a:rPr lang="en-US" sz="2000" b="1" i="1">
                  <a:latin typeface="Comic Sans MS" pitchFamily="66" charset="0"/>
                </a:rPr>
                <a:t>r.</a:t>
              </a:r>
            </a:p>
            <a:p>
              <a:pPr algn="ctr"/>
              <a:endParaRPr lang="en-US" sz="2000" b="1" i="1">
                <a:latin typeface="Comic Sans MS" pitchFamily="66" charset="0"/>
              </a:endParaRPr>
            </a:p>
            <a:p>
              <a:pPr algn="ctr"/>
              <a:r>
                <a:rPr lang="en-US" sz="2000" b="1" i="1">
                  <a:latin typeface="Comic Sans MS" pitchFamily="66" charset="0"/>
                </a:rPr>
                <a:t>O</a:t>
              </a:r>
            </a:p>
            <a:p>
              <a:pPr algn="ctr"/>
              <a:r>
                <a:rPr lang="en-US" sz="2000" b="1" i="1">
                  <a:latin typeface="Comic Sans MS" pitchFamily="66" charset="0"/>
                </a:rPr>
                <a:t>r</a:t>
              </a:r>
            </a:p>
            <a:p>
              <a:pPr algn="ctr"/>
              <a:r>
                <a:rPr lang="en-US" sz="2000" b="1" i="1">
                  <a:latin typeface="Comic Sans MS" pitchFamily="66" charset="0"/>
                </a:rPr>
                <a:t>d</a:t>
              </a:r>
            </a:p>
            <a:p>
              <a:pPr algn="ctr"/>
              <a:r>
                <a:rPr lang="en-US" sz="2000" b="1" i="1">
                  <a:latin typeface="Comic Sans MS" pitchFamily="66" charset="0"/>
                </a:rPr>
                <a:t>e</a:t>
              </a:r>
            </a:p>
            <a:p>
              <a:pPr algn="ctr"/>
              <a:r>
                <a:rPr lang="en-US" sz="2000" b="1" i="1">
                  <a:latin typeface="Comic Sans MS" pitchFamily="66" charset="0"/>
                </a:rPr>
                <a:t>r</a:t>
              </a:r>
            </a:p>
          </p:txBody>
        </p:sp>
        <p:sp>
          <p:nvSpPr>
            <p:cNvPr id="35848" name="Line 4"/>
            <p:cNvSpPr>
              <a:spLocks noChangeShapeType="1"/>
            </p:cNvSpPr>
            <p:nvPr/>
          </p:nvSpPr>
          <p:spPr bwMode="auto">
            <a:xfrm flipH="1">
              <a:off x="838200" y="1981200"/>
              <a:ext cx="0" cy="396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35849" name="Rectangle 5"/>
            <p:cNvSpPr>
              <a:spLocks noChangeArrowheads="1"/>
            </p:cNvSpPr>
            <p:nvPr/>
          </p:nvSpPr>
          <p:spPr bwMode="auto">
            <a:xfrm>
              <a:off x="3300845" y="1295400"/>
              <a:ext cx="2301913" cy="366767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i="1" dirty="0">
                  <a:latin typeface="Comic Sans MS" pitchFamily="66" charset="0"/>
                </a:rPr>
                <a:t>Time </a:t>
              </a:r>
              <a:r>
                <a:rPr lang="en-US" sz="1800" b="1" dirty="0">
                  <a:latin typeface="Comic Sans MS" pitchFamily="66" charset="0"/>
                </a:rPr>
                <a:t>(</a:t>
              </a:r>
              <a:r>
                <a:rPr lang="en-US" sz="1800" b="1" i="1" dirty="0">
                  <a:latin typeface="Comic Sans MS" pitchFamily="66" charset="0"/>
                </a:rPr>
                <a:t>clock cycles</a:t>
              </a:r>
              <a:r>
                <a:rPr lang="en-US" sz="1800" b="1" dirty="0">
                  <a:latin typeface="Comic Sans MS" pitchFamily="66" charset="0"/>
                </a:rPr>
                <a:t>)</a:t>
              </a:r>
            </a:p>
          </p:txBody>
        </p:sp>
        <p:sp useBgFill="1">
          <p:nvSpPr>
            <p:cNvPr id="35850" name="Rectangle 6"/>
            <p:cNvSpPr>
              <a:spLocks noChangeArrowheads="1"/>
            </p:cNvSpPr>
            <p:nvPr/>
          </p:nvSpPr>
          <p:spPr bwMode="auto">
            <a:xfrm>
              <a:off x="903287" y="2362200"/>
              <a:ext cx="798296" cy="397545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dirty="0">
                  <a:latin typeface="Courier New" pitchFamily="49" charset="0"/>
                </a:rPr>
                <a:t>Load</a:t>
              </a:r>
            </a:p>
          </p:txBody>
        </p:sp>
        <p:sp useBgFill="1">
          <p:nvSpPr>
            <p:cNvPr id="35851" name="Rectangle 7"/>
            <p:cNvSpPr>
              <a:spLocks noChangeArrowheads="1"/>
            </p:cNvSpPr>
            <p:nvPr/>
          </p:nvSpPr>
          <p:spPr bwMode="auto">
            <a:xfrm>
              <a:off x="903287" y="3108325"/>
              <a:ext cx="1259961" cy="397545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dirty="0" err="1">
                  <a:latin typeface="Courier New" pitchFamily="49" charset="0"/>
                </a:rPr>
                <a:t>Instr</a:t>
              </a:r>
              <a:r>
                <a:rPr lang="en-US" sz="2000" b="1" dirty="0">
                  <a:latin typeface="Courier New" pitchFamily="49" charset="0"/>
                </a:rPr>
                <a:t> 1</a:t>
              </a:r>
            </a:p>
          </p:txBody>
        </p:sp>
        <p:sp useBgFill="1">
          <p:nvSpPr>
            <p:cNvPr id="35852" name="Rectangle 8"/>
            <p:cNvSpPr>
              <a:spLocks noChangeArrowheads="1"/>
            </p:cNvSpPr>
            <p:nvPr/>
          </p:nvSpPr>
          <p:spPr bwMode="auto">
            <a:xfrm>
              <a:off x="903287" y="3902075"/>
              <a:ext cx="1259961" cy="397545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dirty="0" err="1">
                  <a:latin typeface="Courier New" pitchFamily="49" charset="0"/>
                </a:rPr>
                <a:t>Instr</a:t>
              </a:r>
              <a:r>
                <a:rPr lang="en-US" sz="2000" b="1" dirty="0">
                  <a:latin typeface="Courier New" pitchFamily="49" charset="0"/>
                </a:rPr>
                <a:t> 2</a:t>
              </a:r>
            </a:p>
          </p:txBody>
        </p:sp>
        <p:sp useBgFill="1">
          <p:nvSpPr>
            <p:cNvPr id="35853" name="Rectangle 9"/>
            <p:cNvSpPr>
              <a:spLocks noChangeArrowheads="1"/>
            </p:cNvSpPr>
            <p:nvPr/>
          </p:nvSpPr>
          <p:spPr bwMode="auto">
            <a:xfrm>
              <a:off x="903287" y="4652963"/>
              <a:ext cx="1259961" cy="397545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dirty="0" err="1">
                  <a:latin typeface="Courier New" pitchFamily="49" charset="0"/>
                </a:rPr>
                <a:t>Instr</a:t>
              </a:r>
              <a:r>
                <a:rPr lang="en-US" sz="2000" b="1" dirty="0">
                  <a:latin typeface="Courier New" pitchFamily="49" charset="0"/>
                </a:rPr>
                <a:t> 3</a:t>
              </a:r>
            </a:p>
          </p:txBody>
        </p:sp>
        <p:sp useBgFill="1">
          <p:nvSpPr>
            <p:cNvPr id="35854" name="Rectangle 10"/>
            <p:cNvSpPr>
              <a:spLocks noChangeArrowheads="1"/>
            </p:cNvSpPr>
            <p:nvPr/>
          </p:nvSpPr>
          <p:spPr bwMode="auto">
            <a:xfrm>
              <a:off x="903287" y="5434013"/>
              <a:ext cx="1259961" cy="397545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dirty="0" err="1">
                  <a:latin typeface="Courier New" pitchFamily="49" charset="0"/>
                </a:rPr>
                <a:t>Instr</a:t>
              </a:r>
              <a:r>
                <a:rPr lang="en-US" sz="2000" b="1" dirty="0">
                  <a:latin typeface="Courier New" pitchFamily="49" charset="0"/>
                </a:rPr>
                <a:t> 4</a:t>
              </a:r>
            </a:p>
          </p:txBody>
        </p:sp>
        <p:sp>
          <p:nvSpPr>
            <p:cNvPr id="35855" name="Line 11"/>
            <p:cNvSpPr>
              <a:spLocks noChangeShapeType="1"/>
            </p:cNvSpPr>
            <p:nvPr/>
          </p:nvSpPr>
          <p:spPr bwMode="auto">
            <a:xfrm>
              <a:off x="1371600" y="1752600"/>
              <a:ext cx="655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56" name="Group 12"/>
            <p:cNvGrpSpPr>
              <a:grpSpLocks noChangeAspect="1"/>
            </p:cNvGrpSpPr>
            <p:nvPr/>
          </p:nvGrpSpPr>
          <p:grpSpPr bwMode="auto">
            <a:xfrm>
              <a:off x="2762250" y="2374900"/>
              <a:ext cx="447675" cy="369888"/>
              <a:chOff x="1374" y="528"/>
              <a:chExt cx="480" cy="432"/>
            </a:xfrm>
          </p:grpSpPr>
          <p:grpSp>
            <p:nvGrpSpPr>
              <p:cNvPr id="36032" name="Group 13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36034" name="Rectangle 14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35" name="Rectangle 15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1000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36033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sz="1000" b="1"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35857" name="Line 17"/>
            <p:cNvSpPr>
              <a:spLocks noChangeAspect="1" noChangeShapeType="1"/>
            </p:cNvSpPr>
            <p:nvPr/>
          </p:nvSpPr>
          <p:spPr bwMode="auto">
            <a:xfrm>
              <a:off x="3213100" y="2449513"/>
              <a:ext cx="495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8" name="Line 18"/>
            <p:cNvSpPr>
              <a:spLocks noChangeAspect="1" noChangeShapeType="1"/>
            </p:cNvSpPr>
            <p:nvPr/>
          </p:nvSpPr>
          <p:spPr bwMode="auto">
            <a:xfrm>
              <a:off x="3213100" y="2670175"/>
              <a:ext cx="495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59" name="Group 19"/>
            <p:cNvGrpSpPr>
              <a:grpSpLocks noChangeAspect="1"/>
            </p:cNvGrpSpPr>
            <p:nvPr/>
          </p:nvGrpSpPr>
          <p:grpSpPr bwMode="auto">
            <a:xfrm>
              <a:off x="3619500" y="2265363"/>
              <a:ext cx="403225" cy="588962"/>
              <a:chOff x="2991" y="411"/>
              <a:chExt cx="359" cy="768"/>
            </a:xfrm>
          </p:grpSpPr>
          <p:sp useBgFill="1">
            <p:nvSpPr>
              <p:cNvPr id="36028" name="AutoShape 20"/>
              <p:cNvSpPr>
                <a:spLocks noChangeAspect="1" noChangeArrowheads="1"/>
              </p:cNvSpPr>
              <p:nvPr/>
            </p:nvSpPr>
            <p:spPr bwMode="auto">
              <a:xfrm rot="16200000">
                <a:off x="2798" y="626"/>
                <a:ext cx="768" cy="3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 useBgFill="1">
            <p:nvSpPr>
              <p:cNvPr id="36029" name="AutoShape 21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30" name="Freeform 22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7 h 288"/>
                  <a:gd name="T2" fmla="*/ 11 w 384"/>
                  <a:gd name="T3" fmla="*/ 0 h 288"/>
                  <a:gd name="T4" fmla="*/ 23 w 384"/>
                  <a:gd name="T5" fmla="*/ 7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31" name="Text Box 23"/>
              <p:cNvSpPr txBox="1">
                <a:spLocks noChangeAspect="1" noChangeArrowheads="1"/>
              </p:cNvSpPr>
              <p:nvPr/>
            </p:nvSpPr>
            <p:spPr bwMode="auto">
              <a:xfrm rot="16200000">
                <a:off x="2942" y="686"/>
                <a:ext cx="57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sz="1000" b="1"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35860" name="Line 24"/>
            <p:cNvSpPr>
              <a:spLocks noChangeAspect="1" noChangeShapeType="1"/>
            </p:cNvSpPr>
            <p:nvPr/>
          </p:nvSpPr>
          <p:spPr bwMode="auto">
            <a:xfrm>
              <a:off x="4027488" y="2560638"/>
              <a:ext cx="4968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1" name="Line 25"/>
            <p:cNvSpPr>
              <a:spLocks noChangeAspect="1" noChangeShapeType="1"/>
            </p:cNvSpPr>
            <p:nvPr/>
          </p:nvSpPr>
          <p:spPr bwMode="auto">
            <a:xfrm>
              <a:off x="4886325" y="2560638"/>
              <a:ext cx="498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2" name="Rectangle 26"/>
            <p:cNvSpPr>
              <a:spLocks noChangeAspect="1" noChangeArrowheads="1"/>
            </p:cNvSpPr>
            <p:nvPr/>
          </p:nvSpPr>
          <p:spPr bwMode="auto">
            <a:xfrm>
              <a:off x="4419600" y="2362200"/>
              <a:ext cx="450850" cy="3683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1000" b="1">
                <a:latin typeface="Comic Sans MS" pitchFamily="66" charset="0"/>
              </a:endParaRPr>
            </a:p>
          </p:txBody>
        </p:sp>
        <p:sp>
          <p:nvSpPr>
            <p:cNvPr id="35863" name="Text Box 27"/>
            <p:cNvSpPr txBox="1">
              <a:spLocks noChangeAspect="1" noChangeArrowheads="1"/>
            </p:cNvSpPr>
            <p:nvPr/>
          </p:nvSpPr>
          <p:spPr bwMode="auto">
            <a:xfrm>
              <a:off x="4346575" y="2416175"/>
              <a:ext cx="558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latin typeface="Comic Sans MS" pitchFamily="66" charset="0"/>
                </a:rPr>
                <a:t>DMem</a:t>
              </a:r>
            </a:p>
          </p:txBody>
        </p:sp>
        <p:sp>
          <p:nvSpPr>
            <p:cNvPr id="35864" name="Freeform 28"/>
            <p:cNvSpPr>
              <a:spLocks noChangeAspect="1"/>
            </p:cNvSpPr>
            <p:nvPr/>
          </p:nvSpPr>
          <p:spPr bwMode="auto">
            <a:xfrm>
              <a:off x="4343400" y="2560638"/>
              <a:ext cx="674688" cy="293687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2147483647 h 384"/>
                <a:gd name="T4" fmla="*/ 2147483647 w 816"/>
                <a:gd name="T5" fmla="*/ 2147483647 h 384"/>
                <a:gd name="T6" fmla="*/ 2147483647 w 816"/>
                <a:gd name="T7" fmla="*/ 2147483647 h 384"/>
                <a:gd name="T8" fmla="*/ 2147483647 w 816"/>
                <a:gd name="T9" fmla="*/ 2147483647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5" name="Line 29"/>
            <p:cNvSpPr>
              <a:spLocks noChangeAspect="1" noChangeShapeType="1"/>
            </p:cNvSpPr>
            <p:nvPr/>
          </p:nvSpPr>
          <p:spPr bwMode="auto">
            <a:xfrm>
              <a:off x="2293938" y="2671763"/>
              <a:ext cx="468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6" name="Line 30"/>
            <p:cNvSpPr>
              <a:spLocks noChangeAspect="1" noChangeShapeType="1"/>
            </p:cNvSpPr>
            <p:nvPr/>
          </p:nvSpPr>
          <p:spPr bwMode="auto">
            <a:xfrm>
              <a:off x="2233613" y="2449513"/>
              <a:ext cx="5254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67" name="Group 31"/>
            <p:cNvGrpSpPr>
              <a:grpSpLocks noChangeAspect="1"/>
            </p:cNvGrpSpPr>
            <p:nvPr/>
          </p:nvGrpSpPr>
          <p:grpSpPr bwMode="auto">
            <a:xfrm>
              <a:off x="1812925" y="2376488"/>
              <a:ext cx="588963" cy="368300"/>
              <a:chOff x="1123" y="576"/>
              <a:chExt cx="626" cy="480"/>
            </a:xfrm>
          </p:grpSpPr>
          <p:sp useBgFill="1">
            <p:nvSpPr>
              <p:cNvPr id="36026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36027" name="Text Box 33"/>
              <p:cNvSpPr txBox="1">
                <a:spLocks noChangeAspect="1" noChangeArrowheads="1"/>
              </p:cNvSpPr>
              <p:nvPr/>
            </p:nvSpPr>
            <p:spPr bwMode="auto">
              <a:xfrm>
                <a:off x="1123" y="628"/>
                <a:ext cx="626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sz="1000" b="1" dirty="0" err="1">
                    <a:latin typeface="Comic Sans MS" pitchFamily="66" charset="0"/>
                  </a:rPr>
                  <a:t>Ifetch</a:t>
                </a:r>
                <a:endParaRPr lang="en-US" sz="1000" b="1" dirty="0">
                  <a:latin typeface="Comic Sans MS" pitchFamily="66" charset="0"/>
                </a:endParaRPr>
              </a:p>
            </p:txBody>
          </p:sp>
        </p:grpSp>
        <p:grpSp>
          <p:nvGrpSpPr>
            <p:cNvPr id="35868" name="Group 34"/>
            <p:cNvGrpSpPr>
              <a:grpSpLocks/>
            </p:cNvGrpSpPr>
            <p:nvPr/>
          </p:nvGrpSpPr>
          <p:grpSpPr bwMode="auto">
            <a:xfrm>
              <a:off x="2474913" y="2209800"/>
              <a:ext cx="2635250" cy="700088"/>
              <a:chOff x="2112" y="528"/>
              <a:chExt cx="2088" cy="681"/>
            </a:xfrm>
          </p:grpSpPr>
          <p:sp>
            <p:nvSpPr>
              <p:cNvPr id="36022" name="Rectangle 35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3" name="Rectangle 36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4" name="Rectangle 37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5" name="Rectangle 38"/>
              <p:cNvSpPr>
                <a:spLocks noChangeAspect="1" noChangeArrowheads="1"/>
              </p:cNvSpPr>
              <p:nvPr/>
            </p:nvSpPr>
            <p:spPr bwMode="auto">
              <a:xfrm>
                <a:off x="3461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9" name="Group 39"/>
            <p:cNvGrpSpPr>
              <a:grpSpLocks noChangeAspect="1"/>
            </p:cNvGrpSpPr>
            <p:nvPr/>
          </p:nvGrpSpPr>
          <p:grpSpPr bwMode="auto">
            <a:xfrm flipH="1">
              <a:off x="5240338" y="2362200"/>
              <a:ext cx="452437" cy="369888"/>
              <a:chOff x="1374" y="528"/>
              <a:chExt cx="480" cy="432"/>
            </a:xfrm>
          </p:grpSpPr>
          <p:grpSp>
            <p:nvGrpSpPr>
              <p:cNvPr id="36018" name="Group 40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36020" name="Rectangle 41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21" name="Rectangle 42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1000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36019" name="Text Box 43"/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2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sz="1000" b="1">
                    <a:latin typeface="Comic Sans MS" pitchFamily="66" charset="0"/>
                  </a:rPr>
                  <a:t>Reg</a:t>
                </a:r>
              </a:p>
            </p:txBody>
          </p:sp>
        </p:grpSp>
        <p:grpSp>
          <p:nvGrpSpPr>
            <p:cNvPr id="35870" name="Group 44"/>
            <p:cNvGrpSpPr>
              <a:grpSpLocks/>
            </p:cNvGrpSpPr>
            <p:nvPr/>
          </p:nvGrpSpPr>
          <p:grpSpPr bwMode="auto">
            <a:xfrm>
              <a:off x="2667000" y="2971800"/>
              <a:ext cx="3879850" cy="700088"/>
              <a:chOff x="1962" y="1200"/>
              <a:chExt cx="1910" cy="441"/>
            </a:xfrm>
          </p:grpSpPr>
          <p:grpSp>
            <p:nvGrpSpPr>
              <p:cNvPr id="35985" name="Group 45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36014" name="Group 46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6016" name="Rectangle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017" name="Rectangle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6015" name="Text Box 4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35986" name="Line 50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7" name="Line 51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88" name="Group 52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 useBgFill="1">
              <p:nvSpPr>
                <p:cNvPr id="36010" name="AutoShape 53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 useBgFill="1">
              <p:nvSpPr>
                <p:cNvPr id="36011" name="AutoShape 54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12" name="Freeform 55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7 h 288"/>
                    <a:gd name="T2" fmla="*/ 11 w 384"/>
                    <a:gd name="T3" fmla="*/ 0 h 288"/>
                    <a:gd name="T4" fmla="*/ 23 w 384"/>
                    <a:gd name="T5" fmla="*/ 7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13" name="Text Box 56"/>
                <p:cNvSpPr txBox="1">
                  <a:spLocks noChangeAspect="1" noChangeArrowheads="1"/>
                </p:cNvSpPr>
                <p:nvPr/>
              </p:nvSpPr>
              <p:spPr bwMode="auto">
                <a:xfrm rot="16200000">
                  <a:off x="2942" y="686"/>
                  <a:ext cx="575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35989" name="Line 57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0" name="Line 58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91" name="Group 59"/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 useBgFill="1">
              <p:nvSpPr>
                <p:cNvPr id="36008" name="Rectangle 60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36009" name="Text Box 6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35992" name="Freeform 62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0 h 384"/>
                  <a:gd name="T4" fmla="*/ 8 w 816"/>
                  <a:gd name="T5" fmla="*/ 10 h 384"/>
                  <a:gd name="T6" fmla="*/ 8 w 816"/>
                  <a:gd name="T7" fmla="*/ 4 h 384"/>
                  <a:gd name="T8" fmla="*/ 9 w 816"/>
                  <a:gd name="T9" fmla="*/ 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3" name="Line 63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4" name="Line 64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95" name="Group 65"/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 useBgFill="1">
              <p:nvSpPr>
                <p:cNvPr id="36006" name="Rectangle 66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36007" name="Text Box 6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35996" name="Group 68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36002" name="Rectangle 69"/>
                <p:cNvSpPr>
                  <a:spLocks noChangeAspect="1" noChangeArrowheads="1"/>
                </p:cNvSpPr>
                <p:nvPr/>
              </p:nvSpPr>
              <p:spPr bwMode="auto">
                <a:xfrm>
                  <a:off x="2783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03" name="Rectangle 70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04" name="Rectangle 71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05" name="Rectangle 72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997" name="Group 73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35998" name="Group 74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6000" name="Rectangle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001" name="Rectangle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5999" name="Text Box 7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35871" name="Group 78"/>
            <p:cNvGrpSpPr>
              <a:grpSpLocks/>
            </p:cNvGrpSpPr>
            <p:nvPr/>
          </p:nvGrpSpPr>
          <p:grpSpPr bwMode="auto">
            <a:xfrm>
              <a:off x="3505200" y="3733800"/>
              <a:ext cx="3879850" cy="700088"/>
              <a:chOff x="1962" y="1200"/>
              <a:chExt cx="1910" cy="441"/>
            </a:xfrm>
          </p:grpSpPr>
          <p:grpSp>
            <p:nvGrpSpPr>
              <p:cNvPr id="35952" name="Group 79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35981" name="Group 80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5983" name="Rectangle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984" name="Rectangle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5982" name="Text Box 8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35953" name="Line 84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54" name="Line 85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55" name="Group 86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 useBgFill="1">
              <p:nvSpPr>
                <p:cNvPr id="35977" name="AutoShape 87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 useBgFill="1">
              <p:nvSpPr>
                <p:cNvPr id="35978" name="AutoShape 88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79" name="Freeform 89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7 h 288"/>
                    <a:gd name="T2" fmla="*/ 11 w 384"/>
                    <a:gd name="T3" fmla="*/ 0 h 288"/>
                    <a:gd name="T4" fmla="*/ 23 w 384"/>
                    <a:gd name="T5" fmla="*/ 7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80" name="Text Box 90"/>
                <p:cNvSpPr txBox="1">
                  <a:spLocks noChangeAspect="1" noChangeArrowheads="1"/>
                </p:cNvSpPr>
                <p:nvPr/>
              </p:nvSpPr>
              <p:spPr bwMode="auto">
                <a:xfrm rot="16200000">
                  <a:off x="2942" y="686"/>
                  <a:ext cx="575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35956" name="Line 91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57" name="Line 92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58" name="Group 93"/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 useBgFill="1">
              <p:nvSpPr>
                <p:cNvPr id="35975" name="Rectangle 94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35976" name="Text Box 9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35959" name="Freeform 96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0 h 384"/>
                  <a:gd name="T4" fmla="*/ 8 w 816"/>
                  <a:gd name="T5" fmla="*/ 10 h 384"/>
                  <a:gd name="T6" fmla="*/ 8 w 816"/>
                  <a:gd name="T7" fmla="*/ 4 h 384"/>
                  <a:gd name="T8" fmla="*/ 9 w 816"/>
                  <a:gd name="T9" fmla="*/ 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0" name="Line 97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1" name="Line 98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62" name="Group 99"/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 useBgFill="1">
              <p:nvSpPr>
                <p:cNvPr id="35973" name="Rectangle 100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35974" name="Text Box 10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35963" name="Group 102"/>
              <p:cNvGrpSpPr>
                <a:grpSpLocks/>
              </p:cNvGrpSpPr>
              <p:nvPr/>
            </p:nvGrpSpPr>
            <p:grpSpPr bwMode="auto">
              <a:xfrm>
                <a:off x="2292" y="1200"/>
                <a:ext cx="1291" cy="441"/>
                <a:chOff x="2120" y="528"/>
                <a:chExt cx="2080" cy="681"/>
              </a:xfrm>
            </p:grpSpPr>
            <p:sp>
              <p:nvSpPr>
                <p:cNvPr id="35969" name="Rectangle 103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70" name="Rectangle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71" name="Rectangle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2120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72" name="Rectangle 106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964" name="Group 107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35965" name="Group 108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5967" name="Rectangle 1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968" name="Rectangle 1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5966" name="Text Box 11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35872" name="Group 112"/>
            <p:cNvGrpSpPr>
              <a:grpSpLocks noChangeAspect="1"/>
            </p:cNvGrpSpPr>
            <p:nvPr/>
          </p:nvGrpSpPr>
          <p:grpSpPr bwMode="auto">
            <a:xfrm>
              <a:off x="5292725" y="4660900"/>
              <a:ext cx="447675" cy="369888"/>
              <a:chOff x="1374" y="528"/>
              <a:chExt cx="480" cy="432"/>
            </a:xfrm>
          </p:grpSpPr>
          <p:grpSp>
            <p:nvGrpSpPr>
              <p:cNvPr id="35948" name="Group 113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35950" name="Rectangle 114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51" name="Rectangle 115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1000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35949" name="Text Box 116"/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sz="1000" b="1"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35873" name="Line 117"/>
            <p:cNvSpPr>
              <a:spLocks noChangeAspect="1" noChangeShapeType="1"/>
            </p:cNvSpPr>
            <p:nvPr/>
          </p:nvSpPr>
          <p:spPr bwMode="auto">
            <a:xfrm>
              <a:off x="5743575" y="4735513"/>
              <a:ext cx="495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4" name="Line 118"/>
            <p:cNvSpPr>
              <a:spLocks noChangeAspect="1" noChangeShapeType="1"/>
            </p:cNvSpPr>
            <p:nvPr/>
          </p:nvSpPr>
          <p:spPr bwMode="auto">
            <a:xfrm>
              <a:off x="5743575" y="4956175"/>
              <a:ext cx="495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75" name="Group 119"/>
            <p:cNvGrpSpPr>
              <a:grpSpLocks noChangeAspect="1"/>
            </p:cNvGrpSpPr>
            <p:nvPr/>
          </p:nvGrpSpPr>
          <p:grpSpPr bwMode="auto">
            <a:xfrm>
              <a:off x="6149975" y="4551363"/>
              <a:ext cx="403225" cy="588962"/>
              <a:chOff x="2991" y="411"/>
              <a:chExt cx="359" cy="768"/>
            </a:xfrm>
          </p:grpSpPr>
          <p:sp useBgFill="1">
            <p:nvSpPr>
              <p:cNvPr id="35944" name="AutoShape 120"/>
              <p:cNvSpPr>
                <a:spLocks noChangeAspect="1" noChangeArrowheads="1"/>
              </p:cNvSpPr>
              <p:nvPr/>
            </p:nvSpPr>
            <p:spPr bwMode="auto">
              <a:xfrm rot="16200000">
                <a:off x="2798" y="626"/>
                <a:ext cx="768" cy="3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 useBgFill="1">
            <p:nvSpPr>
              <p:cNvPr id="35945" name="AutoShape 121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5946" name="Freeform 122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7 h 288"/>
                  <a:gd name="T2" fmla="*/ 11 w 384"/>
                  <a:gd name="T3" fmla="*/ 0 h 288"/>
                  <a:gd name="T4" fmla="*/ 23 w 384"/>
                  <a:gd name="T5" fmla="*/ 7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7" name="Text Box 123"/>
              <p:cNvSpPr txBox="1">
                <a:spLocks noChangeAspect="1" noChangeArrowheads="1"/>
              </p:cNvSpPr>
              <p:nvPr/>
            </p:nvSpPr>
            <p:spPr bwMode="auto">
              <a:xfrm rot="16200000">
                <a:off x="2942" y="686"/>
                <a:ext cx="57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sz="1000" b="1"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35876" name="Line 124"/>
            <p:cNvSpPr>
              <a:spLocks noChangeAspect="1" noChangeShapeType="1"/>
            </p:cNvSpPr>
            <p:nvPr/>
          </p:nvSpPr>
          <p:spPr bwMode="auto">
            <a:xfrm>
              <a:off x="6557963" y="4846638"/>
              <a:ext cx="4968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7" name="Line 125"/>
            <p:cNvSpPr>
              <a:spLocks noChangeAspect="1" noChangeShapeType="1"/>
            </p:cNvSpPr>
            <p:nvPr/>
          </p:nvSpPr>
          <p:spPr bwMode="auto">
            <a:xfrm>
              <a:off x="7416800" y="4846638"/>
              <a:ext cx="498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78" name="Group 126"/>
            <p:cNvGrpSpPr>
              <a:grpSpLocks noChangeAspect="1"/>
            </p:cNvGrpSpPr>
            <p:nvPr/>
          </p:nvGrpSpPr>
          <p:grpSpPr bwMode="auto">
            <a:xfrm>
              <a:off x="6877050" y="4662488"/>
              <a:ext cx="558800" cy="368300"/>
              <a:chOff x="3853" y="576"/>
              <a:chExt cx="594" cy="480"/>
            </a:xfrm>
          </p:grpSpPr>
          <p:sp useBgFill="1">
            <p:nvSpPr>
              <p:cNvPr id="35942" name="Rectangle 127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35943" name="Text Box 128"/>
              <p:cNvSpPr txBox="1">
                <a:spLocks noChangeAspect="1" noChangeArrowheads="1"/>
              </p:cNvSpPr>
              <p:nvPr/>
            </p:nvSpPr>
            <p:spPr bwMode="auto">
              <a:xfrm>
                <a:off x="3853" y="628"/>
                <a:ext cx="594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sz="1000" b="1">
                    <a:latin typeface="Comic Sans MS" pitchFamily="66" charset="0"/>
                  </a:rPr>
                  <a:t>DMem</a:t>
                </a:r>
              </a:p>
            </p:txBody>
          </p:sp>
        </p:grpSp>
        <p:sp>
          <p:nvSpPr>
            <p:cNvPr id="35879" name="Freeform 129"/>
            <p:cNvSpPr>
              <a:spLocks noChangeAspect="1"/>
            </p:cNvSpPr>
            <p:nvPr/>
          </p:nvSpPr>
          <p:spPr bwMode="auto">
            <a:xfrm>
              <a:off x="6873875" y="4846638"/>
              <a:ext cx="674688" cy="293687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2147483647 h 384"/>
                <a:gd name="T4" fmla="*/ 2147483647 w 816"/>
                <a:gd name="T5" fmla="*/ 2147483647 h 384"/>
                <a:gd name="T6" fmla="*/ 2147483647 w 816"/>
                <a:gd name="T7" fmla="*/ 2147483647 h 384"/>
                <a:gd name="T8" fmla="*/ 2147483647 w 816"/>
                <a:gd name="T9" fmla="*/ 2147483647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0" name="Line 130"/>
            <p:cNvSpPr>
              <a:spLocks noChangeAspect="1" noChangeShapeType="1"/>
            </p:cNvSpPr>
            <p:nvPr/>
          </p:nvSpPr>
          <p:spPr bwMode="auto">
            <a:xfrm>
              <a:off x="4824413" y="4957763"/>
              <a:ext cx="468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1" name="Line 131"/>
            <p:cNvSpPr>
              <a:spLocks noChangeAspect="1" noChangeShapeType="1"/>
            </p:cNvSpPr>
            <p:nvPr/>
          </p:nvSpPr>
          <p:spPr bwMode="auto">
            <a:xfrm>
              <a:off x="4764088" y="4735513"/>
              <a:ext cx="5254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Rectangle 132"/>
            <p:cNvSpPr>
              <a:spLocks noChangeAspect="1" noChangeArrowheads="1"/>
            </p:cNvSpPr>
            <p:nvPr/>
          </p:nvSpPr>
          <p:spPr bwMode="auto">
            <a:xfrm>
              <a:off x="4413250" y="4662488"/>
              <a:ext cx="450850" cy="3683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1000" b="1">
                <a:latin typeface="Comic Sans MS" pitchFamily="66" charset="0"/>
              </a:endParaRPr>
            </a:p>
          </p:txBody>
        </p:sp>
        <p:sp>
          <p:nvSpPr>
            <p:cNvPr id="35883" name="Text Box 133"/>
            <p:cNvSpPr txBox="1">
              <a:spLocks noChangeAspect="1" noChangeArrowheads="1"/>
            </p:cNvSpPr>
            <p:nvPr/>
          </p:nvSpPr>
          <p:spPr bwMode="auto">
            <a:xfrm>
              <a:off x="4343400" y="4702175"/>
              <a:ext cx="5889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latin typeface="Comic Sans MS" pitchFamily="66" charset="0"/>
                </a:rPr>
                <a:t>Ifetch</a:t>
              </a:r>
            </a:p>
          </p:txBody>
        </p:sp>
        <p:grpSp>
          <p:nvGrpSpPr>
            <p:cNvPr id="35884" name="Group 134"/>
            <p:cNvGrpSpPr>
              <a:grpSpLocks/>
            </p:cNvGrpSpPr>
            <p:nvPr/>
          </p:nvGrpSpPr>
          <p:grpSpPr bwMode="auto">
            <a:xfrm>
              <a:off x="5005388" y="4495800"/>
              <a:ext cx="2635250" cy="700088"/>
              <a:chOff x="2112" y="528"/>
              <a:chExt cx="2088" cy="681"/>
            </a:xfrm>
          </p:grpSpPr>
          <p:sp>
            <p:nvSpPr>
              <p:cNvPr id="35938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9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0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1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85" name="Group 139"/>
            <p:cNvGrpSpPr>
              <a:grpSpLocks noChangeAspect="1"/>
            </p:cNvGrpSpPr>
            <p:nvPr/>
          </p:nvGrpSpPr>
          <p:grpSpPr bwMode="auto">
            <a:xfrm flipH="1">
              <a:off x="7770813" y="4648200"/>
              <a:ext cx="452437" cy="369888"/>
              <a:chOff x="1374" y="528"/>
              <a:chExt cx="480" cy="432"/>
            </a:xfrm>
          </p:grpSpPr>
          <p:grpSp>
            <p:nvGrpSpPr>
              <p:cNvPr id="35934" name="Group 140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35936" name="Rectangle 141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37" name="Rectangle 142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1000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35935" name="Text Box 143"/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2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sz="1000" b="1"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35886" name="Text Box 144"/>
            <p:cNvSpPr txBox="1">
              <a:spLocks noChangeArrowheads="1"/>
            </p:cNvSpPr>
            <p:nvPr/>
          </p:nvSpPr>
          <p:spPr bwMode="auto">
            <a:xfrm>
              <a:off x="1643063" y="1778000"/>
              <a:ext cx="9096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mic Sans MS" pitchFamily="66" charset="0"/>
                </a:rPr>
                <a:t>Cycle 1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35887" name="Text Box 145"/>
            <p:cNvSpPr txBox="1">
              <a:spLocks noChangeArrowheads="1"/>
            </p:cNvSpPr>
            <p:nvPr/>
          </p:nvSpPr>
          <p:spPr bwMode="auto">
            <a:xfrm>
              <a:off x="2459038" y="1778000"/>
              <a:ext cx="9096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mic Sans MS" pitchFamily="66" charset="0"/>
                </a:rPr>
                <a:t>Cycle 2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35888" name="Text Box 146"/>
            <p:cNvSpPr txBox="1">
              <a:spLocks noChangeArrowheads="1"/>
            </p:cNvSpPr>
            <p:nvPr/>
          </p:nvSpPr>
          <p:spPr bwMode="auto">
            <a:xfrm>
              <a:off x="3324225" y="1778000"/>
              <a:ext cx="9096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mic Sans MS" pitchFamily="66" charset="0"/>
                </a:rPr>
                <a:t>Cycle 3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35889" name="Text Box 147"/>
            <p:cNvSpPr txBox="1">
              <a:spLocks noChangeArrowheads="1"/>
            </p:cNvSpPr>
            <p:nvPr/>
          </p:nvSpPr>
          <p:spPr bwMode="auto">
            <a:xfrm>
              <a:off x="4173538" y="1778000"/>
              <a:ext cx="9096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mic Sans MS" pitchFamily="66" charset="0"/>
                </a:rPr>
                <a:t>Cycle 4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35890" name="Text Box 148"/>
            <p:cNvSpPr txBox="1">
              <a:spLocks noChangeArrowheads="1"/>
            </p:cNvSpPr>
            <p:nvPr/>
          </p:nvSpPr>
          <p:spPr bwMode="auto">
            <a:xfrm>
              <a:off x="5907088" y="1778000"/>
              <a:ext cx="9096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mic Sans MS" pitchFamily="66" charset="0"/>
                </a:rPr>
                <a:t>Cycle 6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35891" name="Text Box 149"/>
            <p:cNvSpPr txBox="1">
              <a:spLocks noChangeArrowheads="1"/>
            </p:cNvSpPr>
            <p:nvPr/>
          </p:nvSpPr>
          <p:spPr bwMode="auto">
            <a:xfrm>
              <a:off x="6745288" y="1778000"/>
              <a:ext cx="9096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mic Sans MS" pitchFamily="66" charset="0"/>
                </a:rPr>
                <a:t>Cycle 7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35892" name="Text Box 150"/>
            <p:cNvSpPr txBox="1">
              <a:spLocks noChangeArrowheads="1"/>
            </p:cNvSpPr>
            <p:nvPr/>
          </p:nvSpPr>
          <p:spPr bwMode="auto">
            <a:xfrm>
              <a:off x="4992688" y="1778000"/>
              <a:ext cx="9096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mic Sans MS" pitchFamily="66" charset="0"/>
                </a:rPr>
                <a:t>Cycle 5</a:t>
              </a:r>
              <a:endParaRPr lang="en-US" sz="1600">
                <a:latin typeface="Comic Sans MS" pitchFamily="66" charset="0"/>
              </a:endParaRPr>
            </a:p>
          </p:txBody>
        </p:sp>
        <p:grpSp>
          <p:nvGrpSpPr>
            <p:cNvPr id="35893" name="Group 151"/>
            <p:cNvGrpSpPr>
              <a:grpSpLocks/>
            </p:cNvGrpSpPr>
            <p:nvPr/>
          </p:nvGrpSpPr>
          <p:grpSpPr bwMode="auto">
            <a:xfrm>
              <a:off x="5192713" y="5275263"/>
              <a:ext cx="3879850" cy="700087"/>
              <a:chOff x="1962" y="1200"/>
              <a:chExt cx="1910" cy="441"/>
            </a:xfrm>
          </p:grpSpPr>
          <p:grpSp>
            <p:nvGrpSpPr>
              <p:cNvPr id="35901" name="Group 152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35930" name="Group 153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5932" name="Rectangle 1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933" name="Rectangle 1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5931" name="Text Box 15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35902" name="Line 157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3" name="Line 158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04" name="Group 159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 useBgFill="1">
              <p:nvSpPr>
                <p:cNvPr id="35926" name="AutoShape 160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 useBgFill="1">
              <p:nvSpPr>
                <p:cNvPr id="35927" name="AutoShape 161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28" name="Freeform 162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7 h 288"/>
                    <a:gd name="T2" fmla="*/ 11 w 384"/>
                    <a:gd name="T3" fmla="*/ 0 h 288"/>
                    <a:gd name="T4" fmla="*/ 23 w 384"/>
                    <a:gd name="T5" fmla="*/ 7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29" name="Text Box 163"/>
                <p:cNvSpPr txBox="1">
                  <a:spLocks noChangeAspect="1" noChangeArrowheads="1"/>
                </p:cNvSpPr>
                <p:nvPr/>
              </p:nvSpPr>
              <p:spPr bwMode="auto">
                <a:xfrm rot="16200000">
                  <a:off x="2942" y="686"/>
                  <a:ext cx="575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35905" name="Line 164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6" name="Line 165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07" name="Group 166"/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 useBgFill="1">
              <p:nvSpPr>
                <p:cNvPr id="35924" name="Rectangle 167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35925" name="Text Box 16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35908" name="Freeform 169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0 h 384"/>
                  <a:gd name="T4" fmla="*/ 8 w 816"/>
                  <a:gd name="T5" fmla="*/ 10 h 384"/>
                  <a:gd name="T6" fmla="*/ 8 w 816"/>
                  <a:gd name="T7" fmla="*/ 4 h 384"/>
                  <a:gd name="T8" fmla="*/ 9 w 816"/>
                  <a:gd name="T9" fmla="*/ 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9" name="Line 170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0" name="Line 171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11" name="Group 172"/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 useBgFill="1">
              <p:nvSpPr>
                <p:cNvPr id="35922" name="Rectangle 173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35923" name="Text Box 17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35912" name="Group 175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35918" name="Rectangle 176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19" name="Rectangle 177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20" name="Rectangle 178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21" name="Rectangle 179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913" name="Group 180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35914" name="Group 181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5916" name="Rectangle 1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917" name="Rectangle 1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5915" name="Text Box 18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sp>
          <p:nvSpPr>
            <p:cNvPr id="35894" name="Line 185"/>
            <p:cNvSpPr>
              <a:spLocks noChangeShapeType="1"/>
            </p:cNvSpPr>
            <p:nvPr/>
          </p:nvSpPr>
          <p:spPr bwMode="auto">
            <a:xfrm>
              <a:off x="2514600" y="1752600"/>
              <a:ext cx="0" cy="464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5" name="Line 186"/>
            <p:cNvSpPr>
              <a:spLocks noChangeShapeType="1"/>
            </p:cNvSpPr>
            <p:nvPr/>
          </p:nvSpPr>
          <p:spPr bwMode="auto">
            <a:xfrm>
              <a:off x="5029200" y="1752600"/>
              <a:ext cx="0" cy="464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6" name="Line 187"/>
            <p:cNvSpPr>
              <a:spLocks noChangeShapeType="1"/>
            </p:cNvSpPr>
            <p:nvPr/>
          </p:nvSpPr>
          <p:spPr bwMode="auto">
            <a:xfrm>
              <a:off x="4191000" y="1752600"/>
              <a:ext cx="0" cy="464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7" name="Line 188"/>
            <p:cNvSpPr>
              <a:spLocks noChangeShapeType="1"/>
            </p:cNvSpPr>
            <p:nvPr/>
          </p:nvSpPr>
          <p:spPr bwMode="auto">
            <a:xfrm>
              <a:off x="3352800" y="1752600"/>
              <a:ext cx="0" cy="464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8" name="Line 189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64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9" name="Line 190"/>
            <p:cNvSpPr>
              <a:spLocks noChangeShapeType="1"/>
            </p:cNvSpPr>
            <p:nvPr/>
          </p:nvSpPr>
          <p:spPr bwMode="auto">
            <a:xfrm>
              <a:off x="5883275" y="1752600"/>
              <a:ext cx="0" cy="464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0" name="Line 191"/>
            <p:cNvSpPr>
              <a:spLocks noChangeShapeType="1"/>
            </p:cNvSpPr>
            <p:nvPr/>
          </p:nvSpPr>
          <p:spPr bwMode="auto">
            <a:xfrm>
              <a:off x="7620000" y="1752600"/>
              <a:ext cx="0" cy="464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1725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Clothes-washing analogy</a:t>
            </a:r>
          </a:p>
        </p:txBody>
      </p:sp>
      <p:sp>
        <p:nvSpPr>
          <p:cNvPr id="1638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92566" y="6615856"/>
            <a:ext cx="1958870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dirty="0">
                <a:latin typeface="Arial Narrow" pitchFamily="34" charset="0"/>
              </a:rPr>
              <a:t>Computer Architecture III — Pipelining</a:t>
            </a:r>
          </a:p>
        </p:txBody>
      </p:sp>
      <p:sp>
        <p:nvSpPr>
          <p:cNvPr id="16387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067600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smtClean="0">
                <a:latin typeface="Arial Narrow" pitchFamily="34" charset="0"/>
              </a:rPr>
              <a:t>CS-2011, B-Term 2017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98796" y="6615856"/>
            <a:ext cx="57708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ED1F4490-A9EB-42C0-8983-E23F689F5557}" type="slidenum">
              <a:rPr lang="en-US" sz="1000">
                <a:latin typeface="Arial Narrow" pitchFamily="34" charset="0"/>
                <a:ea typeface="+mn-ea"/>
                <a:cs typeface="+mn-cs"/>
              </a:rPr>
              <a:pPr>
                <a:defRPr/>
              </a:pPr>
              <a:t>3</a:t>
            </a:fld>
            <a:endParaRPr lang="en-US" sz="1000" dirty="0"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11270" name="Picture 3" descr="f04-2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94" y="1489075"/>
            <a:ext cx="6389688" cy="4980995"/>
          </a:xfrm>
          <a:prstGeom prst="rect">
            <a:avLst/>
          </a:prstGeom>
          <a:noFill/>
          <a:ln w="9525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7044208" y="1885331"/>
            <a:ext cx="1947392" cy="1564531"/>
          </a:xfrm>
          <a:prstGeom prst="rect">
            <a:avLst/>
          </a:prstGeom>
          <a:solidFill>
            <a:srgbClr val="EBAFAF"/>
          </a:solidFill>
          <a:ln>
            <a:solidFill>
              <a:srgbClr val="C00000"/>
            </a:solidFill>
          </a:ln>
        </p:spPr>
        <p:txBody>
          <a:bodyPr wrap="none" lIns="25400" tIns="12700" rIns="25400" bIns="12700" anchor="ctr">
            <a:spAutoFit/>
          </a:bodyPr>
          <a:lstStyle>
            <a:lvl1pPr marL="227013" indent="-22701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2000" i="1" dirty="0">
                <a:latin typeface="Calibri" pitchFamily="34" charset="0"/>
              </a:rPr>
              <a:t>Time per load:–</a:t>
            </a:r>
            <a:br>
              <a:rPr lang="en-US" sz="2000" i="1" dirty="0">
                <a:latin typeface="Calibri" pitchFamily="34" charset="0"/>
              </a:rPr>
            </a:br>
            <a:r>
              <a:rPr lang="en-US" sz="2000" i="1" dirty="0">
                <a:latin typeface="Calibri" pitchFamily="34" charset="0"/>
              </a:rPr>
              <a:t>2 hours</a:t>
            </a:r>
          </a:p>
          <a:p>
            <a:pPr algn="r"/>
            <a:r>
              <a:rPr lang="en-US" sz="2000" i="1" dirty="0">
                <a:latin typeface="Calibri" pitchFamily="34" charset="0"/>
              </a:rPr>
              <a:t>Time for 4 loads:–</a:t>
            </a:r>
            <a:br>
              <a:rPr lang="en-US" sz="2000" i="1" dirty="0">
                <a:latin typeface="Calibri" pitchFamily="34" charset="0"/>
              </a:rPr>
            </a:br>
            <a:r>
              <a:rPr lang="en-US" sz="2000" i="1" dirty="0">
                <a:latin typeface="Calibri" pitchFamily="34" charset="0"/>
              </a:rPr>
              <a:t>8 hours!</a:t>
            </a:r>
          </a:p>
          <a:p>
            <a:pPr algn="r"/>
            <a:r>
              <a:rPr lang="en-US" sz="2000" i="1" dirty="0">
                <a:latin typeface="Calibri" pitchFamily="34" charset="0"/>
              </a:rPr>
              <a:t>0.5 Loads/hour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025014" y="4467116"/>
            <a:ext cx="1947392" cy="187230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lIns="25400" tIns="12700" rIns="25400" bIns="12700" anchor="ctr">
            <a:spAutoFit/>
          </a:bodyPr>
          <a:lstStyle>
            <a:lvl1pPr marL="227013" indent="-22701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2000" i="1" dirty="0">
                <a:solidFill>
                  <a:srgbClr val="FFFFFF"/>
                </a:solidFill>
                <a:latin typeface="Calibri" pitchFamily="34" charset="0"/>
              </a:rPr>
              <a:t>Time per load:–</a:t>
            </a:r>
            <a:br>
              <a:rPr lang="en-US" sz="2000" i="1" dirty="0">
                <a:solidFill>
                  <a:srgbClr val="FFFFFF"/>
                </a:solidFill>
                <a:latin typeface="Calibri" pitchFamily="34" charset="0"/>
              </a:rPr>
            </a:br>
            <a:r>
              <a:rPr lang="en-US" sz="2000" i="1" dirty="0">
                <a:solidFill>
                  <a:srgbClr val="FFFFFF"/>
                </a:solidFill>
                <a:latin typeface="Calibri" pitchFamily="34" charset="0"/>
              </a:rPr>
              <a:t>2 hours (still)</a:t>
            </a:r>
          </a:p>
          <a:p>
            <a:pPr algn="r"/>
            <a:r>
              <a:rPr lang="en-US" sz="2000" i="1" dirty="0">
                <a:solidFill>
                  <a:srgbClr val="FFFFFF"/>
                </a:solidFill>
                <a:latin typeface="Calibri" pitchFamily="34" charset="0"/>
              </a:rPr>
              <a:t>Time for 4 loads:–</a:t>
            </a:r>
            <a:br>
              <a:rPr lang="en-US" sz="2000" i="1" dirty="0">
                <a:solidFill>
                  <a:srgbClr val="FFFFFF"/>
                </a:solidFill>
                <a:latin typeface="Calibri" pitchFamily="34" charset="0"/>
              </a:rPr>
            </a:br>
            <a:r>
              <a:rPr lang="en-US" sz="2000" i="1" dirty="0">
                <a:solidFill>
                  <a:srgbClr val="FFFFFF"/>
                </a:solidFill>
                <a:latin typeface="Calibri" pitchFamily="34" charset="0"/>
              </a:rPr>
              <a:t>3.5 hours!</a:t>
            </a:r>
          </a:p>
          <a:p>
            <a:pPr algn="r"/>
            <a:r>
              <a:rPr lang="en-US" sz="2000" i="1" dirty="0">
                <a:solidFill>
                  <a:srgbClr val="FFFFFF"/>
                </a:solidFill>
                <a:latin typeface="Calibri" pitchFamily="34" charset="0"/>
              </a:rPr>
              <a:t>2 loads per hour </a:t>
            </a:r>
            <a:r>
              <a:rPr lang="en-US" sz="2000" i="1" dirty="0" smtClean="0">
                <a:solidFill>
                  <a:srgbClr val="FFFFFF"/>
                </a:solidFill>
                <a:latin typeface="Calibri" pitchFamily="34" charset="0"/>
              </a:rPr>
              <a:t/>
            </a:r>
            <a:br>
              <a:rPr lang="en-US" sz="2000" i="1" dirty="0" smtClean="0">
                <a:solidFill>
                  <a:srgbClr val="FFFFFF"/>
                </a:solidFill>
                <a:latin typeface="Calibri" pitchFamily="34" charset="0"/>
              </a:rPr>
            </a:br>
            <a:r>
              <a:rPr lang="en-US" sz="2000" i="1" dirty="0" smtClean="0">
                <a:solidFill>
                  <a:srgbClr val="FFFFFF"/>
                </a:solidFill>
                <a:latin typeface="Calibri" pitchFamily="34" charset="0"/>
              </a:rPr>
              <a:t>sustained </a:t>
            </a:r>
            <a:r>
              <a:rPr lang="en-US" sz="2000" i="1" dirty="0">
                <a:solidFill>
                  <a:srgbClr val="FFFFFF"/>
                </a:solidFill>
                <a:latin typeface="Calibri" pitchFamily="34" charset="0"/>
              </a:rPr>
              <a:t>rate!</a:t>
            </a:r>
          </a:p>
        </p:txBody>
      </p:sp>
      <p:sp useBgFill="1">
        <p:nvSpPr>
          <p:cNvPr id="2" name="Rectangle 1"/>
          <p:cNvSpPr/>
          <p:nvPr/>
        </p:nvSpPr>
        <p:spPr bwMode="auto">
          <a:xfrm>
            <a:off x="347472" y="3733800"/>
            <a:ext cx="6409944" cy="2880360"/>
          </a:xfrm>
          <a:prstGeom prst="rect">
            <a:avLst/>
          </a:prstGeom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47472" y="3713672"/>
            <a:ext cx="6389688" cy="0"/>
          </a:xfrm>
          <a:prstGeom prst="line">
            <a:avLst/>
          </a:prstGeom>
          <a:noFill/>
          <a:ln w="12700">
            <a:solidFill>
              <a:srgbClr val="3333CC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355794" y="3713672"/>
            <a:ext cx="6391656" cy="0"/>
          </a:xfrm>
          <a:prstGeom prst="line">
            <a:avLst/>
          </a:prstGeom>
          <a:noFill/>
          <a:ln w="12700">
            <a:solidFill>
              <a:srgbClr val="3333CC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2336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nimBg="1"/>
      <p:bldP spid="11271" grpId="1" animBg="1"/>
      <p:bldP spid="8" grpId="0" animBg="1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445070"/>
            <a:ext cx="8290125" cy="762000"/>
          </a:xfrm>
          <a:noFill/>
        </p:spPr>
        <p:txBody>
          <a:bodyPr lIns="90488" tIns="44450" rIns="90488" bIns="44450"/>
          <a:lstStyle/>
          <a:p>
            <a:r>
              <a:rPr lang="en-US" sz="3200" dirty="0"/>
              <a:t>Structural hazard example:– one memory port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dirty="0">
                <a:latin typeface="Arial Narrow" pitchFamily="34" charset="0"/>
              </a:rPr>
              <a:t>Computer Architecture III — Pipelining</a:t>
            </a:r>
          </a:p>
        </p:txBody>
      </p:sp>
      <p:sp>
        <p:nvSpPr>
          <p:cNvPr id="37891" name="Date Placeholder 4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smtClean="0">
                <a:latin typeface="Arial Narrow" pitchFamily="34" charset="0"/>
              </a:rPr>
              <a:t>CS-2011, B-Term 2017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C12EB708-BF43-4C32-8991-BBCFA37AF709}" type="slidenum">
              <a:rPr lang="en-US" sz="1000">
                <a:latin typeface="Arial Narrow" pitchFamily="34" charset="0"/>
              </a:rPr>
              <a:pPr>
                <a:defRPr/>
              </a:pPr>
              <a:t>30</a:t>
            </a:fld>
            <a:endParaRPr lang="en-US" sz="1000" dirty="0">
              <a:latin typeface="Arial Narrow" pitchFamily="34" charset="0"/>
            </a:endParaRPr>
          </a:p>
        </p:txBody>
      </p:sp>
      <p:grpSp>
        <p:nvGrpSpPr>
          <p:cNvPr id="35846" name="Group 1"/>
          <p:cNvGrpSpPr>
            <a:grpSpLocks/>
          </p:cNvGrpSpPr>
          <p:nvPr/>
        </p:nvGrpSpPr>
        <p:grpSpPr bwMode="auto">
          <a:xfrm>
            <a:off x="381000" y="1295400"/>
            <a:ext cx="8691563" cy="5105400"/>
            <a:chOff x="381000" y="1295400"/>
            <a:chExt cx="8691563" cy="5105400"/>
          </a:xfrm>
        </p:grpSpPr>
        <p:sp>
          <p:nvSpPr>
            <p:cNvPr id="35847" name="Rectangle 3"/>
            <p:cNvSpPr>
              <a:spLocks noChangeArrowheads="1"/>
            </p:cNvSpPr>
            <p:nvPr/>
          </p:nvSpPr>
          <p:spPr bwMode="auto">
            <a:xfrm>
              <a:off x="381000" y="2362200"/>
              <a:ext cx="412750" cy="344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2000" b="1" i="1">
                  <a:latin typeface="Comic Sans MS" pitchFamily="66" charset="0"/>
                </a:rPr>
                <a:t>I</a:t>
              </a:r>
            </a:p>
            <a:p>
              <a:pPr algn="ctr"/>
              <a:r>
                <a:rPr lang="en-US" sz="2000" b="1" i="1">
                  <a:latin typeface="Comic Sans MS" pitchFamily="66" charset="0"/>
                </a:rPr>
                <a:t>n</a:t>
              </a:r>
            </a:p>
            <a:p>
              <a:pPr algn="ctr"/>
              <a:r>
                <a:rPr lang="en-US" sz="2000" b="1" i="1">
                  <a:latin typeface="Comic Sans MS" pitchFamily="66" charset="0"/>
                </a:rPr>
                <a:t>s</a:t>
              </a:r>
            </a:p>
            <a:p>
              <a:pPr algn="ctr"/>
              <a:r>
                <a:rPr lang="en-US" sz="2000" b="1" i="1">
                  <a:latin typeface="Comic Sans MS" pitchFamily="66" charset="0"/>
                </a:rPr>
                <a:t>t</a:t>
              </a:r>
            </a:p>
            <a:p>
              <a:pPr algn="ctr"/>
              <a:r>
                <a:rPr lang="en-US" sz="2000" b="1" i="1">
                  <a:latin typeface="Comic Sans MS" pitchFamily="66" charset="0"/>
                </a:rPr>
                <a:t>r.</a:t>
              </a:r>
            </a:p>
            <a:p>
              <a:pPr algn="ctr"/>
              <a:endParaRPr lang="en-US" sz="2000" b="1" i="1">
                <a:latin typeface="Comic Sans MS" pitchFamily="66" charset="0"/>
              </a:endParaRPr>
            </a:p>
            <a:p>
              <a:pPr algn="ctr"/>
              <a:r>
                <a:rPr lang="en-US" sz="2000" b="1" i="1">
                  <a:latin typeface="Comic Sans MS" pitchFamily="66" charset="0"/>
                </a:rPr>
                <a:t>O</a:t>
              </a:r>
            </a:p>
            <a:p>
              <a:pPr algn="ctr"/>
              <a:r>
                <a:rPr lang="en-US" sz="2000" b="1" i="1">
                  <a:latin typeface="Comic Sans MS" pitchFamily="66" charset="0"/>
                </a:rPr>
                <a:t>r</a:t>
              </a:r>
            </a:p>
            <a:p>
              <a:pPr algn="ctr"/>
              <a:r>
                <a:rPr lang="en-US" sz="2000" b="1" i="1">
                  <a:latin typeface="Comic Sans MS" pitchFamily="66" charset="0"/>
                </a:rPr>
                <a:t>d</a:t>
              </a:r>
            </a:p>
            <a:p>
              <a:pPr algn="ctr"/>
              <a:r>
                <a:rPr lang="en-US" sz="2000" b="1" i="1">
                  <a:latin typeface="Comic Sans MS" pitchFamily="66" charset="0"/>
                </a:rPr>
                <a:t>e</a:t>
              </a:r>
            </a:p>
            <a:p>
              <a:pPr algn="ctr"/>
              <a:r>
                <a:rPr lang="en-US" sz="2000" b="1" i="1">
                  <a:latin typeface="Comic Sans MS" pitchFamily="66" charset="0"/>
                </a:rPr>
                <a:t>r</a:t>
              </a:r>
            </a:p>
          </p:txBody>
        </p:sp>
        <p:sp>
          <p:nvSpPr>
            <p:cNvPr id="35848" name="Line 4"/>
            <p:cNvSpPr>
              <a:spLocks noChangeShapeType="1"/>
            </p:cNvSpPr>
            <p:nvPr/>
          </p:nvSpPr>
          <p:spPr bwMode="auto">
            <a:xfrm flipH="1">
              <a:off x="838200" y="1981200"/>
              <a:ext cx="0" cy="396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35849" name="Rectangle 5"/>
            <p:cNvSpPr>
              <a:spLocks noChangeArrowheads="1"/>
            </p:cNvSpPr>
            <p:nvPr/>
          </p:nvSpPr>
          <p:spPr bwMode="auto">
            <a:xfrm>
              <a:off x="3300845" y="1295400"/>
              <a:ext cx="2301913" cy="366767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i="1" dirty="0">
                  <a:latin typeface="Comic Sans MS" pitchFamily="66" charset="0"/>
                </a:rPr>
                <a:t>Time </a:t>
              </a:r>
              <a:r>
                <a:rPr lang="en-US" sz="1800" b="1" dirty="0">
                  <a:latin typeface="Comic Sans MS" pitchFamily="66" charset="0"/>
                </a:rPr>
                <a:t>(</a:t>
              </a:r>
              <a:r>
                <a:rPr lang="en-US" sz="1800" b="1" i="1" dirty="0">
                  <a:latin typeface="Comic Sans MS" pitchFamily="66" charset="0"/>
                </a:rPr>
                <a:t>clock cycles</a:t>
              </a:r>
              <a:r>
                <a:rPr lang="en-US" sz="1800" b="1" dirty="0">
                  <a:latin typeface="Comic Sans MS" pitchFamily="66" charset="0"/>
                </a:rPr>
                <a:t>)</a:t>
              </a:r>
            </a:p>
          </p:txBody>
        </p:sp>
        <p:sp useBgFill="1">
          <p:nvSpPr>
            <p:cNvPr id="35850" name="Rectangle 6"/>
            <p:cNvSpPr>
              <a:spLocks noChangeArrowheads="1"/>
            </p:cNvSpPr>
            <p:nvPr/>
          </p:nvSpPr>
          <p:spPr bwMode="auto">
            <a:xfrm>
              <a:off x="903287" y="2362200"/>
              <a:ext cx="798296" cy="397545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dirty="0">
                  <a:latin typeface="Courier New" pitchFamily="49" charset="0"/>
                </a:rPr>
                <a:t>Load</a:t>
              </a:r>
            </a:p>
          </p:txBody>
        </p:sp>
        <p:sp useBgFill="1">
          <p:nvSpPr>
            <p:cNvPr id="35851" name="Rectangle 7"/>
            <p:cNvSpPr>
              <a:spLocks noChangeArrowheads="1"/>
            </p:cNvSpPr>
            <p:nvPr/>
          </p:nvSpPr>
          <p:spPr bwMode="auto">
            <a:xfrm>
              <a:off x="903287" y="3108325"/>
              <a:ext cx="1259961" cy="397545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dirty="0" err="1">
                  <a:latin typeface="Courier New" pitchFamily="49" charset="0"/>
                </a:rPr>
                <a:t>Instr</a:t>
              </a:r>
              <a:r>
                <a:rPr lang="en-US" sz="2000" b="1" dirty="0">
                  <a:latin typeface="Courier New" pitchFamily="49" charset="0"/>
                </a:rPr>
                <a:t> 1</a:t>
              </a:r>
            </a:p>
          </p:txBody>
        </p:sp>
        <p:sp useBgFill="1">
          <p:nvSpPr>
            <p:cNvPr id="35852" name="Rectangle 8"/>
            <p:cNvSpPr>
              <a:spLocks noChangeArrowheads="1"/>
            </p:cNvSpPr>
            <p:nvPr/>
          </p:nvSpPr>
          <p:spPr bwMode="auto">
            <a:xfrm>
              <a:off x="903287" y="3902075"/>
              <a:ext cx="1259961" cy="397545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dirty="0" err="1">
                  <a:latin typeface="Courier New" pitchFamily="49" charset="0"/>
                </a:rPr>
                <a:t>Instr</a:t>
              </a:r>
              <a:r>
                <a:rPr lang="en-US" sz="2000" b="1" dirty="0">
                  <a:latin typeface="Courier New" pitchFamily="49" charset="0"/>
                </a:rPr>
                <a:t> 2</a:t>
              </a:r>
            </a:p>
          </p:txBody>
        </p:sp>
        <p:sp useBgFill="1">
          <p:nvSpPr>
            <p:cNvPr id="35853" name="Rectangle 9"/>
            <p:cNvSpPr>
              <a:spLocks noChangeArrowheads="1"/>
            </p:cNvSpPr>
            <p:nvPr/>
          </p:nvSpPr>
          <p:spPr bwMode="auto">
            <a:xfrm>
              <a:off x="903287" y="4652963"/>
              <a:ext cx="1259961" cy="397545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dirty="0" err="1">
                  <a:latin typeface="Courier New" pitchFamily="49" charset="0"/>
                </a:rPr>
                <a:t>Instr</a:t>
              </a:r>
              <a:r>
                <a:rPr lang="en-US" sz="2000" b="1" dirty="0">
                  <a:latin typeface="Courier New" pitchFamily="49" charset="0"/>
                </a:rPr>
                <a:t> 3</a:t>
              </a:r>
            </a:p>
          </p:txBody>
        </p:sp>
        <p:sp useBgFill="1">
          <p:nvSpPr>
            <p:cNvPr id="35854" name="Rectangle 10"/>
            <p:cNvSpPr>
              <a:spLocks noChangeArrowheads="1"/>
            </p:cNvSpPr>
            <p:nvPr/>
          </p:nvSpPr>
          <p:spPr bwMode="auto">
            <a:xfrm>
              <a:off x="903287" y="5434013"/>
              <a:ext cx="1259961" cy="397545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dirty="0" err="1">
                  <a:latin typeface="Courier New" pitchFamily="49" charset="0"/>
                </a:rPr>
                <a:t>Instr</a:t>
              </a:r>
              <a:r>
                <a:rPr lang="en-US" sz="2000" b="1" dirty="0">
                  <a:latin typeface="Courier New" pitchFamily="49" charset="0"/>
                </a:rPr>
                <a:t> 4</a:t>
              </a:r>
            </a:p>
          </p:txBody>
        </p:sp>
        <p:sp>
          <p:nvSpPr>
            <p:cNvPr id="35855" name="Line 11"/>
            <p:cNvSpPr>
              <a:spLocks noChangeShapeType="1"/>
            </p:cNvSpPr>
            <p:nvPr/>
          </p:nvSpPr>
          <p:spPr bwMode="auto">
            <a:xfrm>
              <a:off x="1371600" y="1752600"/>
              <a:ext cx="655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56" name="Group 12"/>
            <p:cNvGrpSpPr>
              <a:grpSpLocks noChangeAspect="1"/>
            </p:cNvGrpSpPr>
            <p:nvPr/>
          </p:nvGrpSpPr>
          <p:grpSpPr bwMode="auto">
            <a:xfrm>
              <a:off x="2762250" y="2374900"/>
              <a:ext cx="447675" cy="369888"/>
              <a:chOff x="1374" y="528"/>
              <a:chExt cx="480" cy="432"/>
            </a:xfrm>
          </p:grpSpPr>
          <p:grpSp>
            <p:nvGrpSpPr>
              <p:cNvPr id="36032" name="Group 13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36034" name="Rectangle 14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35" name="Rectangle 15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1000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36033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sz="1000" b="1"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35857" name="Line 17"/>
            <p:cNvSpPr>
              <a:spLocks noChangeAspect="1" noChangeShapeType="1"/>
            </p:cNvSpPr>
            <p:nvPr/>
          </p:nvSpPr>
          <p:spPr bwMode="auto">
            <a:xfrm>
              <a:off x="3213100" y="2449513"/>
              <a:ext cx="495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8" name="Line 18"/>
            <p:cNvSpPr>
              <a:spLocks noChangeAspect="1" noChangeShapeType="1"/>
            </p:cNvSpPr>
            <p:nvPr/>
          </p:nvSpPr>
          <p:spPr bwMode="auto">
            <a:xfrm>
              <a:off x="3213100" y="2670175"/>
              <a:ext cx="495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59" name="Group 19"/>
            <p:cNvGrpSpPr>
              <a:grpSpLocks noChangeAspect="1"/>
            </p:cNvGrpSpPr>
            <p:nvPr/>
          </p:nvGrpSpPr>
          <p:grpSpPr bwMode="auto">
            <a:xfrm>
              <a:off x="3619500" y="2265363"/>
              <a:ext cx="403225" cy="588962"/>
              <a:chOff x="2991" y="411"/>
              <a:chExt cx="359" cy="768"/>
            </a:xfrm>
          </p:grpSpPr>
          <p:sp useBgFill="1">
            <p:nvSpPr>
              <p:cNvPr id="36028" name="AutoShape 20"/>
              <p:cNvSpPr>
                <a:spLocks noChangeAspect="1" noChangeArrowheads="1"/>
              </p:cNvSpPr>
              <p:nvPr/>
            </p:nvSpPr>
            <p:spPr bwMode="auto">
              <a:xfrm rot="16200000">
                <a:off x="2798" y="626"/>
                <a:ext cx="768" cy="3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6029" name="AutoShape 21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rgbClr val="F5F5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30" name="Freeform 22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7 h 288"/>
                  <a:gd name="T2" fmla="*/ 11 w 384"/>
                  <a:gd name="T3" fmla="*/ 0 h 288"/>
                  <a:gd name="T4" fmla="*/ 23 w 384"/>
                  <a:gd name="T5" fmla="*/ 7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31" name="Text Box 23"/>
              <p:cNvSpPr txBox="1">
                <a:spLocks noChangeAspect="1" noChangeArrowheads="1"/>
              </p:cNvSpPr>
              <p:nvPr/>
            </p:nvSpPr>
            <p:spPr bwMode="auto">
              <a:xfrm rot="16200000">
                <a:off x="2942" y="686"/>
                <a:ext cx="57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sz="1000" b="1"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35860" name="Line 24"/>
            <p:cNvSpPr>
              <a:spLocks noChangeAspect="1" noChangeShapeType="1"/>
            </p:cNvSpPr>
            <p:nvPr/>
          </p:nvSpPr>
          <p:spPr bwMode="auto">
            <a:xfrm>
              <a:off x="4027488" y="2560638"/>
              <a:ext cx="4968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1" name="Line 25"/>
            <p:cNvSpPr>
              <a:spLocks noChangeAspect="1" noChangeShapeType="1"/>
            </p:cNvSpPr>
            <p:nvPr/>
          </p:nvSpPr>
          <p:spPr bwMode="auto">
            <a:xfrm>
              <a:off x="4886325" y="2560638"/>
              <a:ext cx="498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2" name="Rectangle 26"/>
            <p:cNvSpPr>
              <a:spLocks noChangeAspect="1" noChangeArrowheads="1"/>
            </p:cNvSpPr>
            <p:nvPr/>
          </p:nvSpPr>
          <p:spPr bwMode="auto">
            <a:xfrm>
              <a:off x="4419600" y="2362200"/>
              <a:ext cx="450850" cy="3683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1000" b="1">
                <a:latin typeface="Comic Sans MS" pitchFamily="66" charset="0"/>
              </a:endParaRPr>
            </a:p>
          </p:txBody>
        </p:sp>
        <p:sp>
          <p:nvSpPr>
            <p:cNvPr id="35863" name="Text Box 27"/>
            <p:cNvSpPr txBox="1">
              <a:spLocks noChangeAspect="1" noChangeArrowheads="1"/>
            </p:cNvSpPr>
            <p:nvPr/>
          </p:nvSpPr>
          <p:spPr bwMode="auto">
            <a:xfrm>
              <a:off x="4346575" y="2416175"/>
              <a:ext cx="558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latin typeface="Comic Sans MS" pitchFamily="66" charset="0"/>
                </a:rPr>
                <a:t>DMem</a:t>
              </a:r>
            </a:p>
          </p:txBody>
        </p:sp>
        <p:sp>
          <p:nvSpPr>
            <p:cNvPr id="35864" name="Freeform 28"/>
            <p:cNvSpPr>
              <a:spLocks noChangeAspect="1"/>
            </p:cNvSpPr>
            <p:nvPr/>
          </p:nvSpPr>
          <p:spPr bwMode="auto">
            <a:xfrm>
              <a:off x="4343400" y="2560638"/>
              <a:ext cx="674688" cy="293687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2147483647 h 384"/>
                <a:gd name="T4" fmla="*/ 2147483647 w 816"/>
                <a:gd name="T5" fmla="*/ 2147483647 h 384"/>
                <a:gd name="T6" fmla="*/ 2147483647 w 816"/>
                <a:gd name="T7" fmla="*/ 2147483647 h 384"/>
                <a:gd name="T8" fmla="*/ 2147483647 w 816"/>
                <a:gd name="T9" fmla="*/ 2147483647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5" name="Line 29"/>
            <p:cNvSpPr>
              <a:spLocks noChangeAspect="1" noChangeShapeType="1"/>
            </p:cNvSpPr>
            <p:nvPr/>
          </p:nvSpPr>
          <p:spPr bwMode="auto">
            <a:xfrm>
              <a:off x="2293938" y="2671763"/>
              <a:ext cx="468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6" name="Line 30"/>
            <p:cNvSpPr>
              <a:spLocks noChangeAspect="1" noChangeShapeType="1"/>
            </p:cNvSpPr>
            <p:nvPr/>
          </p:nvSpPr>
          <p:spPr bwMode="auto">
            <a:xfrm>
              <a:off x="2233613" y="2449513"/>
              <a:ext cx="5254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67" name="Group 31"/>
            <p:cNvGrpSpPr>
              <a:grpSpLocks noChangeAspect="1"/>
            </p:cNvGrpSpPr>
            <p:nvPr/>
          </p:nvGrpSpPr>
          <p:grpSpPr bwMode="auto">
            <a:xfrm>
              <a:off x="1812925" y="2376488"/>
              <a:ext cx="588963" cy="368300"/>
              <a:chOff x="1123" y="576"/>
              <a:chExt cx="626" cy="480"/>
            </a:xfrm>
          </p:grpSpPr>
          <p:sp useBgFill="1">
            <p:nvSpPr>
              <p:cNvPr id="36026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36027" name="Text Box 33"/>
              <p:cNvSpPr txBox="1">
                <a:spLocks noChangeAspect="1" noChangeArrowheads="1"/>
              </p:cNvSpPr>
              <p:nvPr/>
            </p:nvSpPr>
            <p:spPr bwMode="auto">
              <a:xfrm>
                <a:off x="1123" y="628"/>
                <a:ext cx="626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sz="1000" b="1" dirty="0" err="1">
                    <a:latin typeface="Comic Sans MS" pitchFamily="66" charset="0"/>
                  </a:rPr>
                  <a:t>Ifetch</a:t>
                </a:r>
                <a:endParaRPr lang="en-US" sz="1000" b="1" dirty="0">
                  <a:latin typeface="Comic Sans MS" pitchFamily="66" charset="0"/>
                </a:endParaRPr>
              </a:p>
            </p:txBody>
          </p:sp>
        </p:grpSp>
        <p:grpSp>
          <p:nvGrpSpPr>
            <p:cNvPr id="35868" name="Group 34"/>
            <p:cNvGrpSpPr>
              <a:grpSpLocks/>
            </p:cNvGrpSpPr>
            <p:nvPr/>
          </p:nvGrpSpPr>
          <p:grpSpPr bwMode="auto">
            <a:xfrm>
              <a:off x="2474913" y="2209800"/>
              <a:ext cx="2635250" cy="700088"/>
              <a:chOff x="2112" y="528"/>
              <a:chExt cx="2088" cy="681"/>
            </a:xfrm>
          </p:grpSpPr>
          <p:sp>
            <p:nvSpPr>
              <p:cNvPr id="36022" name="Rectangle 35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3" name="Rectangle 36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4" name="Rectangle 37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5" name="Rectangle 38"/>
              <p:cNvSpPr>
                <a:spLocks noChangeAspect="1" noChangeArrowheads="1"/>
              </p:cNvSpPr>
              <p:nvPr/>
            </p:nvSpPr>
            <p:spPr bwMode="auto">
              <a:xfrm>
                <a:off x="3461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9" name="Group 39"/>
            <p:cNvGrpSpPr>
              <a:grpSpLocks noChangeAspect="1"/>
            </p:cNvGrpSpPr>
            <p:nvPr/>
          </p:nvGrpSpPr>
          <p:grpSpPr bwMode="auto">
            <a:xfrm flipH="1">
              <a:off x="5240338" y="2362200"/>
              <a:ext cx="452437" cy="369888"/>
              <a:chOff x="1374" y="528"/>
              <a:chExt cx="480" cy="432"/>
            </a:xfrm>
          </p:grpSpPr>
          <p:grpSp>
            <p:nvGrpSpPr>
              <p:cNvPr id="36018" name="Group 40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36020" name="Rectangle 41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21" name="Rectangle 42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1000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36019" name="Text Box 43"/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2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sz="1000" b="1">
                    <a:latin typeface="Comic Sans MS" pitchFamily="66" charset="0"/>
                  </a:rPr>
                  <a:t>Reg</a:t>
                </a:r>
              </a:p>
            </p:txBody>
          </p:sp>
        </p:grpSp>
        <p:grpSp>
          <p:nvGrpSpPr>
            <p:cNvPr id="35870" name="Group 44"/>
            <p:cNvGrpSpPr>
              <a:grpSpLocks/>
            </p:cNvGrpSpPr>
            <p:nvPr/>
          </p:nvGrpSpPr>
          <p:grpSpPr bwMode="auto">
            <a:xfrm>
              <a:off x="2667000" y="2971800"/>
              <a:ext cx="3879850" cy="700088"/>
              <a:chOff x="1962" y="1200"/>
              <a:chExt cx="1910" cy="441"/>
            </a:xfrm>
          </p:grpSpPr>
          <p:grpSp>
            <p:nvGrpSpPr>
              <p:cNvPr id="35985" name="Group 45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36014" name="Group 46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6016" name="Rectangle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017" name="Rectangle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6015" name="Text Box 4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35986" name="Line 50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7" name="Line 51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88" name="Group 52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 useBgFill="1">
              <p:nvSpPr>
                <p:cNvPr id="36010" name="AutoShape 53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6011" name="AutoShape 54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5F5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12" name="Freeform 55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7 h 288"/>
                    <a:gd name="T2" fmla="*/ 11 w 384"/>
                    <a:gd name="T3" fmla="*/ 0 h 288"/>
                    <a:gd name="T4" fmla="*/ 23 w 384"/>
                    <a:gd name="T5" fmla="*/ 7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13" name="Text Box 56"/>
                <p:cNvSpPr txBox="1">
                  <a:spLocks noChangeAspect="1" noChangeArrowheads="1"/>
                </p:cNvSpPr>
                <p:nvPr/>
              </p:nvSpPr>
              <p:spPr bwMode="auto">
                <a:xfrm rot="16200000">
                  <a:off x="2942" y="686"/>
                  <a:ext cx="575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35989" name="Line 57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0" name="Line 58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91" name="Group 59"/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 useBgFill="1">
              <p:nvSpPr>
                <p:cNvPr id="36008" name="Rectangle 60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36009" name="Text Box 6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35992" name="Freeform 62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0 h 384"/>
                  <a:gd name="T4" fmla="*/ 8 w 816"/>
                  <a:gd name="T5" fmla="*/ 10 h 384"/>
                  <a:gd name="T6" fmla="*/ 8 w 816"/>
                  <a:gd name="T7" fmla="*/ 4 h 384"/>
                  <a:gd name="T8" fmla="*/ 9 w 816"/>
                  <a:gd name="T9" fmla="*/ 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3" name="Line 63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4" name="Line 64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95" name="Group 65"/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 useBgFill="1">
              <p:nvSpPr>
                <p:cNvPr id="36006" name="Rectangle 66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36007" name="Text Box 6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35996" name="Group 68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36002" name="Rectangle 69"/>
                <p:cNvSpPr>
                  <a:spLocks noChangeAspect="1" noChangeArrowheads="1"/>
                </p:cNvSpPr>
                <p:nvPr/>
              </p:nvSpPr>
              <p:spPr bwMode="auto">
                <a:xfrm>
                  <a:off x="2783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03" name="Rectangle 70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04" name="Rectangle 71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05" name="Rectangle 72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997" name="Group 73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35998" name="Group 74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6000" name="Rectangle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001" name="Rectangle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5999" name="Text Box 7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35871" name="Group 78"/>
            <p:cNvGrpSpPr>
              <a:grpSpLocks/>
            </p:cNvGrpSpPr>
            <p:nvPr/>
          </p:nvGrpSpPr>
          <p:grpSpPr bwMode="auto">
            <a:xfrm>
              <a:off x="3505200" y="3733800"/>
              <a:ext cx="3879850" cy="700088"/>
              <a:chOff x="1962" y="1200"/>
              <a:chExt cx="1910" cy="441"/>
            </a:xfrm>
          </p:grpSpPr>
          <p:grpSp>
            <p:nvGrpSpPr>
              <p:cNvPr id="35952" name="Group 79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35981" name="Group 80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5983" name="Rectangle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984" name="Rectangle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5982" name="Text Box 8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35953" name="Line 84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54" name="Line 85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55" name="Group 86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 useBgFill="1">
              <p:nvSpPr>
                <p:cNvPr id="35977" name="AutoShape 87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5978" name="AutoShape 88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5F5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79" name="Freeform 89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7 h 288"/>
                    <a:gd name="T2" fmla="*/ 11 w 384"/>
                    <a:gd name="T3" fmla="*/ 0 h 288"/>
                    <a:gd name="T4" fmla="*/ 23 w 384"/>
                    <a:gd name="T5" fmla="*/ 7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80" name="Text Box 90"/>
                <p:cNvSpPr txBox="1">
                  <a:spLocks noChangeAspect="1" noChangeArrowheads="1"/>
                </p:cNvSpPr>
                <p:nvPr/>
              </p:nvSpPr>
              <p:spPr bwMode="auto">
                <a:xfrm rot="16200000">
                  <a:off x="2942" y="686"/>
                  <a:ext cx="575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35956" name="Line 91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57" name="Line 92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58" name="Group 93"/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 useBgFill="1">
              <p:nvSpPr>
                <p:cNvPr id="35975" name="Rectangle 94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35976" name="Text Box 9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35959" name="Freeform 96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0 h 384"/>
                  <a:gd name="T4" fmla="*/ 8 w 816"/>
                  <a:gd name="T5" fmla="*/ 10 h 384"/>
                  <a:gd name="T6" fmla="*/ 8 w 816"/>
                  <a:gd name="T7" fmla="*/ 4 h 384"/>
                  <a:gd name="T8" fmla="*/ 9 w 816"/>
                  <a:gd name="T9" fmla="*/ 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0" name="Line 97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1" name="Line 98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62" name="Group 99"/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 useBgFill="1">
              <p:nvSpPr>
                <p:cNvPr id="35973" name="Rectangle 100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35974" name="Text Box 10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35963" name="Group 102"/>
              <p:cNvGrpSpPr>
                <a:grpSpLocks/>
              </p:cNvGrpSpPr>
              <p:nvPr/>
            </p:nvGrpSpPr>
            <p:grpSpPr bwMode="auto">
              <a:xfrm>
                <a:off x="2292" y="1200"/>
                <a:ext cx="1291" cy="441"/>
                <a:chOff x="2120" y="528"/>
                <a:chExt cx="2080" cy="681"/>
              </a:xfrm>
            </p:grpSpPr>
            <p:sp>
              <p:nvSpPr>
                <p:cNvPr id="35969" name="Rectangle 103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70" name="Rectangle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71" name="Rectangle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2120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72" name="Rectangle 106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964" name="Group 107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35965" name="Group 108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5967" name="Rectangle 1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968" name="Rectangle 1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5966" name="Text Box 11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35872" name="Group 112"/>
            <p:cNvGrpSpPr>
              <a:grpSpLocks noChangeAspect="1"/>
            </p:cNvGrpSpPr>
            <p:nvPr/>
          </p:nvGrpSpPr>
          <p:grpSpPr bwMode="auto">
            <a:xfrm>
              <a:off x="5292725" y="4660900"/>
              <a:ext cx="447675" cy="369888"/>
              <a:chOff x="1374" y="528"/>
              <a:chExt cx="480" cy="432"/>
            </a:xfrm>
          </p:grpSpPr>
          <p:grpSp>
            <p:nvGrpSpPr>
              <p:cNvPr id="35948" name="Group 113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35950" name="Rectangle 114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51" name="Rectangle 115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1000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35949" name="Text Box 116"/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sz="1000" b="1"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35873" name="Line 117"/>
            <p:cNvSpPr>
              <a:spLocks noChangeAspect="1" noChangeShapeType="1"/>
            </p:cNvSpPr>
            <p:nvPr/>
          </p:nvSpPr>
          <p:spPr bwMode="auto">
            <a:xfrm>
              <a:off x="5743575" y="4735513"/>
              <a:ext cx="495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4" name="Line 118"/>
            <p:cNvSpPr>
              <a:spLocks noChangeAspect="1" noChangeShapeType="1"/>
            </p:cNvSpPr>
            <p:nvPr/>
          </p:nvSpPr>
          <p:spPr bwMode="auto">
            <a:xfrm>
              <a:off x="5743575" y="4956175"/>
              <a:ext cx="495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75" name="Group 119"/>
            <p:cNvGrpSpPr>
              <a:grpSpLocks noChangeAspect="1"/>
            </p:cNvGrpSpPr>
            <p:nvPr/>
          </p:nvGrpSpPr>
          <p:grpSpPr bwMode="auto">
            <a:xfrm>
              <a:off x="6149975" y="4551363"/>
              <a:ext cx="403225" cy="588962"/>
              <a:chOff x="2991" y="411"/>
              <a:chExt cx="359" cy="768"/>
            </a:xfrm>
          </p:grpSpPr>
          <p:sp useBgFill="1">
            <p:nvSpPr>
              <p:cNvPr id="35944" name="AutoShape 120"/>
              <p:cNvSpPr>
                <a:spLocks noChangeAspect="1" noChangeArrowheads="1"/>
              </p:cNvSpPr>
              <p:nvPr/>
            </p:nvSpPr>
            <p:spPr bwMode="auto">
              <a:xfrm rot="16200000">
                <a:off x="2798" y="626"/>
                <a:ext cx="768" cy="3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5945" name="AutoShape 121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6" name="Freeform 122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7 h 288"/>
                  <a:gd name="T2" fmla="*/ 11 w 384"/>
                  <a:gd name="T3" fmla="*/ 0 h 288"/>
                  <a:gd name="T4" fmla="*/ 23 w 384"/>
                  <a:gd name="T5" fmla="*/ 7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7" name="Text Box 123"/>
              <p:cNvSpPr txBox="1">
                <a:spLocks noChangeAspect="1" noChangeArrowheads="1"/>
              </p:cNvSpPr>
              <p:nvPr/>
            </p:nvSpPr>
            <p:spPr bwMode="auto">
              <a:xfrm rot="16200000">
                <a:off x="2942" y="686"/>
                <a:ext cx="57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sz="1000" b="1"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35876" name="Line 124"/>
            <p:cNvSpPr>
              <a:spLocks noChangeAspect="1" noChangeShapeType="1"/>
            </p:cNvSpPr>
            <p:nvPr/>
          </p:nvSpPr>
          <p:spPr bwMode="auto">
            <a:xfrm>
              <a:off x="6557963" y="4846638"/>
              <a:ext cx="4968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7" name="Line 125"/>
            <p:cNvSpPr>
              <a:spLocks noChangeAspect="1" noChangeShapeType="1"/>
            </p:cNvSpPr>
            <p:nvPr/>
          </p:nvSpPr>
          <p:spPr bwMode="auto">
            <a:xfrm>
              <a:off x="7416800" y="4846638"/>
              <a:ext cx="498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78" name="Group 126"/>
            <p:cNvGrpSpPr>
              <a:grpSpLocks noChangeAspect="1"/>
            </p:cNvGrpSpPr>
            <p:nvPr/>
          </p:nvGrpSpPr>
          <p:grpSpPr bwMode="auto">
            <a:xfrm>
              <a:off x="6877050" y="4662488"/>
              <a:ext cx="558800" cy="368300"/>
              <a:chOff x="3853" y="576"/>
              <a:chExt cx="594" cy="480"/>
            </a:xfrm>
          </p:grpSpPr>
          <p:sp useBgFill="1">
            <p:nvSpPr>
              <p:cNvPr id="35942" name="Rectangle 127"/>
              <p:cNvSpPr>
                <a:spLocks noChangeAspect="1" noChangeArrowheads="1"/>
              </p:cNvSpPr>
              <p:nvPr/>
            </p:nvSpPr>
            <p:spPr bwMode="auto">
              <a:xfrm>
                <a:off x="3915" y="576"/>
                <a:ext cx="480" cy="480"/>
              </a:xfrm>
              <a:prstGeom prst="rect">
                <a:avLst/>
              </a:prstGeom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35943" name="Text Box 128"/>
              <p:cNvSpPr txBox="1">
                <a:spLocks noChangeAspect="1" noChangeArrowheads="1"/>
              </p:cNvSpPr>
              <p:nvPr/>
            </p:nvSpPr>
            <p:spPr bwMode="auto">
              <a:xfrm>
                <a:off x="3853" y="628"/>
                <a:ext cx="594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sz="1000" b="1">
                    <a:latin typeface="Comic Sans MS" pitchFamily="66" charset="0"/>
                  </a:rPr>
                  <a:t>DMem</a:t>
                </a:r>
              </a:p>
            </p:txBody>
          </p:sp>
        </p:grpSp>
        <p:sp>
          <p:nvSpPr>
            <p:cNvPr id="35879" name="Freeform 129"/>
            <p:cNvSpPr>
              <a:spLocks noChangeAspect="1"/>
            </p:cNvSpPr>
            <p:nvPr/>
          </p:nvSpPr>
          <p:spPr bwMode="auto">
            <a:xfrm>
              <a:off x="6873875" y="4846638"/>
              <a:ext cx="674688" cy="293687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2147483647 h 384"/>
                <a:gd name="T4" fmla="*/ 2147483647 w 816"/>
                <a:gd name="T5" fmla="*/ 2147483647 h 384"/>
                <a:gd name="T6" fmla="*/ 2147483647 w 816"/>
                <a:gd name="T7" fmla="*/ 2147483647 h 384"/>
                <a:gd name="T8" fmla="*/ 2147483647 w 816"/>
                <a:gd name="T9" fmla="*/ 2147483647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0" name="Line 130"/>
            <p:cNvSpPr>
              <a:spLocks noChangeAspect="1" noChangeShapeType="1"/>
            </p:cNvSpPr>
            <p:nvPr/>
          </p:nvSpPr>
          <p:spPr bwMode="auto">
            <a:xfrm>
              <a:off x="4824413" y="4957763"/>
              <a:ext cx="468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1" name="Line 131"/>
            <p:cNvSpPr>
              <a:spLocks noChangeAspect="1" noChangeShapeType="1"/>
            </p:cNvSpPr>
            <p:nvPr/>
          </p:nvSpPr>
          <p:spPr bwMode="auto">
            <a:xfrm>
              <a:off x="4764088" y="4735513"/>
              <a:ext cx="5254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Rectangle 132"/>
            <p:cNvSpPr>
              <a:spLocks noChangeAspect="1" noChangeArrowheads="1"/>
            </p:cNvSpPr>
            <p:nvPr/>
          </p:nvSpPr>
          <p:spPr bwMode="auto">
            <a:xfrm>
              <a:off x="4413250" y="4662488"/>
              <a:ext cx="450850" cy="3683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1000" b="1">
                <a:latin typeface="Comic Sans MS" pitchFamily="66" charset="0"/>
              </a:endParaRPr>
            </a:p>
          </p:txBody>
        </p:sp>
        <p:sp>
          <p:nvSpPr>
            <p:cNvPr id="35883" name="Text Box 133"/>
            <p:cNvSpPr txBox="1">
              <a:spLocks noChangeAspect="1" noChangeArrowheads="1"/>
            </p:cNvSpPr>
            <p:nvPr/>
          </p:nvSpPr>
          <p:spPr bwMode="auto">
            <a:xfrm>
              <a:off x="4343400" y="4702175"/>
              <a:ext cx="5889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latin typeface="Comic Sans MS" pitchFamily="66" charset="0"/>
                </a:rPr>
                <a:t>Ifetch</a:t>
              </a:r>
            </a:p>
          </p:txBody>
        </p:sp>
        <p:grpSp>
          <p:nvGrpSpPr>
            <p:cNvPr id="35884" name="Group 134"/>
            <p:cNvGrpSpPr>
              <a:grpSpLocks/>
            </p:cNvGrpSpPr>
            <p:nvPr/>
          </p:nvGrpSpPr>
          <p:grpSpPr bwMode="auto">
            <a:xfrm>
              <a:off x="5005388" y="4495800"/>
              <a:ext cx="2635250" cy="700088"/>
              <a:chOff x="2112" y="528"/>
              <a:chExt cx="2088" cy="681"/>
            </a:xfrm>
          </p:grpSpPr>
          <p:sp>
            <p:nvSpPr>
              <p:cNvPr id="35938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9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0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1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85" name="Group 139"/>
            <p:cNvGrpSpPr>
              <a:grpSpLocks noChangeAspect="1"/>
            </p:cNvGrpSpPr>
            <p:nvPr/>
          </p:nvGrpSpPr>
          <p:grpSpPr bwMode="auto">
            <a:xfrm flipH="1">
              <a:off x="7770813" y="4648200"/>
              <a:ext cx="452437" cy="369888"/>
              <a:chOff x="1374" y="528"/>
              <a:chExt cx="480" cy="432"/>
            </a:xfrm>
          </p:grpSpPr>
          <p:grpSp>
            <p:nvGrpSpPr>
              <p:cNvPr id="35934" name="Group 140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35936" name="Rectangle 141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37" name="Rectangle 142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1000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35935" name="Text Box 143"/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2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sz="1000" b="1"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35886" name="Text Box 144"/>
            <p:cNvSpPr txBox="1">
              <a:spLocks noChangeArrowheads="1"/>
            </p:cNvSpPr>
            <p:nvPr/>
          </p:nvSpPr>
          <p:spPr bwMode="auto">
            <a:xfrm>
              <a:off x="1643063" y="1778000"/>
              <a:ext cx="9096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mic Sans MS" pitchFamily="66" charset="0"/>
                </a:rPr>
                <a:t>Cycle 1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35887" name="Text Box 145"/>
            <p:cNvSpPr txBox="1">
              <a:spLocks noChangeArrowheads="1"/>
            </p:cNvSpPr>
            <p:nvPr/>
          </p:nvSpPr>
          <p:spPr bwMode="auto">
            <a:xfrm>
              <a:off x="2459038" y="1778000"/>
              <a:ext cx="9096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mic Sans MS" pitchFamily="66" charset="0"/>
                </a:rPr>
                <a:t>Cycle 2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35888" name="Text Box 146"/>
            <p:cNvSpPr txBox="1">
              <a:spLocks noChangeArrowheads="1"/>
            </p:cNvSpPr>
            <p:nvPr/>
          </p:nvSpPr>
          <p:spPr bwMode="auto">
            <a:xfrm>
              <a:off x="3324225" y="1778000"/>
              <a:ext cx="9096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mic Sans MS" pitchFamily="66" charset="0"/>
                </a:rPr>
                <a:t>Cycle 3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35889" name="Text Box 147"/>
            <p:cNvSpPr txBox="1">
              <a:spLocks noChangeArrowheads="1"/>
            </p:cNvSpPr>
            <p:nvPr/>
          </p:nvSpPr>
          <p:spPr bwMode="auto">
            <a:xfrm>
              <a:off x="4173538" y="1778000"/>
              <a:ext cx="9096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mic Sans MS" pitchFamily="66" charset="0"/>
                </a:rPr>
                <a:t>Cycle 4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35890" name="Text Box 148"/>
            <p:cNvSpPr txBox="1">
              <a:spLocks noChangeArrowheads="1"/>
            </p:cNvSpPr>
            <p:nvPr/>
          </p:nvSpPr>
          <p:spPr bwMode="auto">
            <a:xfrm>
              <a:off x="5907088" y="1778000"/>
              <a:ext cx="9096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mic Sans MS" pitchFamily="66" charset="0"/>
                </a:rPr>
                <a:t>Cycle 6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35891" name="Text Box 149"/>
            <p:cNvSpPr txBox="1">
              <a:spLocks noChangeArrowheads="1"/>
            </p:cNvSpPr>
            <p:nvPr/>
          </p:nvSpPr>
          <p:spPr bwMode="auto">
            <a:xfrm>
              <a:off x="6745288" y="1778000"/>
              <a:ext cx="9096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mic Sans MS" pitchFamily="66" charset="0"/>
                </a:rPr>
                <a:t>Cycle 7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35892" name="Text Box 150"/>
            <p:cNvSpPr txBox="1">
              <a:spLocks noChangeArrowheads="1"/>
            </p:cNvSpPr>
            <p:nvPr/>
          </p:nvSpPr>
          <p:spPr bwMode="auto">
            <a:xfrm>
              <a:off x="4992688" y="1778000"/>
              <a:ext cx="9096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mic Sans MS" pitchFamily="66" charset="0"/>
                </a:rPr>
                <a:t>Cycle 5</a:t>
              </a:r>
              <a:endParaRPr lang="en-US" sz="1600">
                <a:latin typeface="Comic Sans MS" pitchFamily="66" charset="0"/>
              </a:endParaRPr>
            </a:p>
          </p:txBody>
        </p:sp>
        <p:grpSp>
          <p:nvGrpSpPr>
            <p:cNvPr id="35893" name="Group 151"/>
            <p:cNvGrpSpPr>
              <a:grpSpLocks/>
            </p:cNvGrpSpPr>
            <p:nvPr/>
          </p:nvGrpSpPr>
          <p:grpSpPr bwMode="auto">
            <a:xfrm>
              <a:off x="5192713" y="5275263"/>
              <a:ext cx="3879850" cy="700087"/>
              <a:chOff x="1962" y="1200"/>
              <a:chExt cx="1910" cy="441"/>
            </a:xfrm>
          </p:grpSpPr>
          <p:grpSp>
            <p:nvGrpSpPr>
              <p:cNvPr id="35901" name="Group 152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35930" name="Group 153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5932" name="Rectangle 1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933" name="Rectangle 1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5931" name="Text Box 15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35902" name="Line 157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3" name="Line 158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04" name="Group 159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 useBgFill="1">
              <p:nvSpPr>
                <p:cNvPr id="35926" name="AutoShape 160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5927" name="AutoShape 161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5F5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28" name="Freeform 162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7 h 288"/>
                    <a:gd name="T2" fmla="*/ 11 w 384"/>
                    <a:gd name="T3" fmla="*/ 0 h 288"/>
                    <a:gd name="T4" fmla="*/ 23 w 384"/>
                    <a:gd name="T5" fmla="*/ 7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29" name="Text Box 163"/>
                <p:cNvSpPr txBox="1">
                  <a:spLocks noChangeAspect="1" noChangeArrowheads="1"/>
                </p:cNvSpPr>
                <p:nvPr/>
              </p:nvSpPr>
              <p:spPr bwMode="auto">
                <a:xfrm rot="16200000">
                  <a:off x="2942" y="686"/>
                  <a:ext cx="575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35905" name="Line 164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6" name="Line 165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07" name="Group 166"/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 useBgFill="1">
              <p:nvSpPr>
                <p:cNvPr id="35924" name="Rectangle 167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35925" name="Text Box 16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35908" name="Freeform 169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0 h 384"/>
                  <a:gd name="T4" fmla="*/ 8 w 816"/>
                  <a:gd name="T5" fmla="*/ 10 h 384"/>
                  <a:gd name="T6" fmla="*/ 8 w 816"/>
                  <a:gd name="T7" fmla="*/ 4 h 384"/>
                  <a:gd name="T8" fmla="*/ 9 w 816"/>
                  <a:gd name="T9" fmla="*/ 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9" name="Line 170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0" name="Line 171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11" name="Group 172"/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 useBgFill="1">
              <p:nvSpPr>
                <p:cNvPr id="35922" name="Rectangle 173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35923" name="Text Box 17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35912" name="Group 175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35918" name="Rectangle 176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19" name="Rectangle 177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20" name="Rectangle 178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21" name="Rectangle 179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913" name="Group 180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35914" name="Group 181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5916" name="Rectangle 1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917" name="Rectangle 1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5915" name="Text Box 18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sp>
          <p:nvSpPr>
            <p:cNvPr id="35894" name="Line 185"/>
            <p:cNvSpPr>
              <a:spLocks noChangeShapeType="1"/>
            </p:cNvSpPr>
            <p:nvPr/>
          </p:nvSpPr>
          <p:spPr bwMode="auto">
            <a:xfrm>
              <a:off x="2514600" y="1752600"/>
              <a:ext cx="0" cy="464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5" name="Line 186"/>
            <p:cNvSpPr>
              <a:spLocks noChangeShapeType="1"/>
            </p:cNvSpPr>
            <p:nvPr/>
          </p:nvSpPr>
          <p:spPr bwMode="auto">
            <a:xfrm>
              <a:off x="5029200" y="1752600"/>
              <a:ext cx="0" cy="464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6" name="Line 187"/>
            <p:cNvSpPr>
              <a:spLocks noChangeShapeType="1"/>
            </p:cNvSpPr>
            <p:nvPr/>
          </p:nvSpPr>
          <p:spPr bwMode="auto">
            <a:xfrm>
              <a:off x="4191000" y="1752600"/>
              <a:ext cx="0" cy="464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7" name="Line 188"/>
            <p:cNvSpPr>
              <a:spLocks noChangeShapeType="1"/>
            </p:cNvSpPr>
            <p:nvPr/>
          </p:nvSpPr>
          <p:spPr bwMode="auto">
            <a:xfrm>
              <a:off x="3352800" y="1752600"/>
              <a:ext cx="0" cy="464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8" name="Line 189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64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9" name="Line 190"/>
            <p:cNvSpPr>
              <a:spLocks noChangeShapeType="1"/>
            </p:cNvSpPr>
            <p:nvPr/>
          </p:nvSpPr>
          <p:spPr bwMode="auto">
            <a:xfrm>
              <a:off x="5883275" y="1752600"/>
              <a:ext cx="0" cy="464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0" name="Line 191"/>
            <p:cNvSpPr>
              <a:spLocks noChangeShapeType="1"/>
            </p:cNvSpPr>
            <p:nvPr/>
          </p:nvSpPr>
          <p:spPr bwMode="auto">
            <a:xfrm>
              <a:off x="7620000" y="1752600"/>
              <a:ext cx="0" cy="464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6" name="Group 192"/>
          <p:cNvGrpSpPr>
            <a:grpSpLocks/>
          </p:cNvGrpSpPr>
          <p:nvPr/>
        </p:nvGrpSpPr>
        <p:grpSpPr bwMode="auto">
          <a:xfrm rot="-1800000">
            <a:off x="4713288" y="1220788"/>
            <a:ext cx="3046412" cy="650875"/>
            <a:chOff x="2256" y="2600"/>
            <a:chExt cx="1919" cy="410"/>
          </a:xfrm>
        </p:grpSpPr>
        <p:sp>
          <p:nvSpPr>
            <p:cNvPr id="197" name="Line 193"/>
            <p:cNvSpPr>
              <a:spLocks noChangeShapeType="1"/>
            </p:cNvSpPr>
            <p:nvPr/>
          </p:nvSpPr>
          <p:spPr bwMode="auto">
            <a:xfrm flipH="1">
              <a:off x="2256" y="2809"/>
              <a:ext cx="4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 Box 194"/>
            <p:cNvSpPr txBox="1">
              <a:spLocks noChangeArrowheads="1"/>
            </p:cNvSpPr>
            <p:nvPr/>
          </p:nvSpPr>
          <p:spPr bwMode="auto">
            <a:xfrm>
              <a:off x="2684" y="2600"/>
              <a:ext cx="1491" cy="410"/>
            </a:xfrm>
            <a:prstGeom prst="rect">
              <a:avLst/>
            </a:prstGeom>
            <a:solidFill>
              <a:srgbClr val="DC727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marL="227013" indent="-227013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 dirty="0">
                  <a:latin typeface="+mn-lt"/>
                </a:rPr>
                <a:t>Assume combined I- and D-cache</a:t>
              </a:r>
            </a:p>
          </p:txBody>
        </p:sp>
      </p:grpSp>
      <p:grpSp>
        <p:nvGrpSpPr>
          <p:cNvPr id="199" name="Group 199"/>
          <p:cNvGrpSpPr>
            <a:grpSpLocks/>
          </p:cNvGrpSpPr>
          <p:nvPr/>
        </p:nvGrpSpPr>
        <p:grpSpPr bwMode="auto">
          <a:xfrm rot="-1190702">
            <a:off x="979759" y="5252994"/>
            <a:ext cx="3513137" cy="579438"/>
            <a:chOff x="480" y="3489"/>
            <a:chExt cx="2213" cy="365"/>
          </a:xfrm>
        </p:grpSpPr>
        <p:sp>
          <p:nvSpPr>
            <p:cNvPr id="200" name="Line 196"/>
            <p:cNvSpPr>
              <a:spLocks noChangeShapeType="1"/>
            </p:cNvSpPr>
            <p:nvPr/>
          </p:nvSpPr>
          <p:spPr bwMode="auto">
            <a:xfrm>
              <a:off x="2155" y="3674"/>
              <a:ext cx="53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Text Box 197"/>
            <p:cNvSpPr txBox="1">
              <a:spLocks noChangeArrowheads="1"/>
            </p:cNvSpPr>
            <p:nvPr/>
          </p:nvSpPr>
          <p:spPr bwMode="auto">
            <a:xfrm>
              <a:off x="480" y="3489"/>
              <a:ext cx="1776" cy="365"/>
            </a:xfrm>
            <a:prstGeom prst="rect">
              <a:avLst/>
            </a:prstGeom>
            <a:solidFill>
              <a:srgbClr val="DC727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5400" tIns="12700" rIns="25400" bIns="127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 dirty="0">
                  <a:latin typeface="+mn-lt"/>
                </a:rPr>
                <a:t>Cannot read two different words in one cycle!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0322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445070"/>
            <a:ext cx="8290125" cy="762000"/>
          </a:xfrm>
          <a:noFill/>
        </p:spPr>
        <p:txBody>
          <a:bodyPr lIns="90488" tIns="44450" rIns="90488" bIns="44450"/>
          <a:lstStyle/>
          <a:p>
            <a:r>
              <a:rPr lang="en-US" sz="3200" dirty="0"/>
              <a:t>Structural hazard example:– one memory port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dirty="0">
                <a:latin typeface="Arial Narrow" pitchFamily="34" charset="0"/>
              </a:rPr>
              <a:t>Computer Architecture III — Pipelining</a:t>
            </a:r>
          </a:p>
        </p:txBody>
      </p:sp>
      <p:sp>
        <p:nvSpPr>
          <p:cNvPr id="37891" name="Date Placeholder 4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smtClean="0">
                <a:latin typeface="Arial Narrow" pitchFamily="34" charset="0"/>
              </a:rPr>
              <a:t>CS-2011, B-Term 2017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C12EB708-BF43-4C32-8991-BBCFA37AF709}" type="slidenum">
              <a:rPr lang="en-US" sz="1000">
                <a:latin typeface="Arial Narrow" pitchFamily="34" charset="0"/>
              </a:rPr>
              <a:pPr>
                <a:defRPr/>
              </a:pPr>
              <a:t>31</a:t>
            </a:fld>
            <a:endParaRPr lang="en-US" sz="1000" dirty="0">
              <a:latin typeface="Arial Narrow" pitchFamily="34" charset="0"/>
            </a:endParaRPr>
          </a:p>
        </p:txBody>
      </p:sp>
      <p:grpSp>
        <p:nvGrpSpPr>
          <p:cNvPr id="35846" name="Group 1"/>
          <p:cNvGrpSpPr>
            <a:grpSpLocks/>
          </p:cNvGrpSpPr>
          <p:nvPr/>
        </p:nvGrpSpPr>
        <p:grpSpPr bwMode="auto">
          <a:xfrm>
            <a:off x="381000" y="1295400"/>
            <a:ext cx="8691563" cy="5105400"/>
            <a:chOff x="381000" y="1295400"/>
            <a:chExt cx="8691563" cy="5105400"/>
          </a:xfrm>
        </p:grpSpPr>
        <p:sp>
          <p:nvSpPr>
            <p:cNvPr id="35847" name="Rectangle 3"/>
            <p:cNvSpPr>
              <a:spLocks noChangeArrowheads="1"/>
            </p:cNvSpPr>
            <p:nvPr/>
          </p:nvSpPr>
          <p:spPr bwMode="auto">
            <a:xfrm>
              <a:off x="381000" y="2362200"/>
              <a:ext cx="412750" cy="344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2000" b="1" i="1">
                  <a:latin typeface="Comic Sans MS" pitchFamily="66" charset="0"/>
                </a:rPr>
                <a:t>I</a:t>
              </a:r>
            </a:p>
            <a:p>
              <a:pPr algn="ctr"/>
              <a:r>
                <a:rPr lang="en-US" sz="2000" b="1" i="1">
                  <a:latin typeface="Comic Sans MS" pitchFamily="66" charset="0"/>
                </a:rPr>
                <a:t>n</a:t>
              </a:r>
            </a:p>
            <a:p>
              <a:pPr algn="ctr"/>
              <a:r>
                <a:rPr lang="en-US" sz="2000" b="1" i="1">
                  <a:latin typeface="Comic Sans MS" pitchFamily="66" charset="0"/>
                </a:rPr>
                <a:t>s</a:t>
              </a:r>
            </a:p>
            <a:p>
              <a:pPr algn="ctr"/>
              <a:r>
                <a:rPr lang="en-US" sz="2000" b="1" i="1">
                  <a:latin typeface="Comic Sans MS" pitchFamily="66" charset="0"/>
                </a:rPr>
                <a:t>t</a:t>
              </a:r>
            </a:p>
            <a:p>
              <a:pPr algn="ctr"/>
              <a:r>
                <a:rPr lang="en-US" sz="2000" b="1" i="1">
                  <a:latin typeface="Comic Sans MS" pitchFamily="66" charset="0"/>
                </a:rPr>
                <a:t>r.</a:t>
              </a:r>
            </a:p>
            <a:p>
              <a:pPr algn="ctr"/>
              <a:endParaRPr lang="en-US" sz="2000" b="1" i="1">
                <a:latin typeface="Comic Sans MS" pitchFamily="66" charset="0"/>
              </a:endParaRPr>
            </a:p>
            <a:p>
              <a:pPr algn="ctr"/>
              <a:r>
                <a:rPr lang="en-US" sz="2000" b="1" i="1">
                  <a:latin typeface="Comic Sans MS" pitchFamily="66" charset="0"/>
                </a:rPr>
                <a:t>O</a:t>
              </a:r>
            </a:p>
            <a:p>
              <a:pPr algn="ctr"/>
              <a:r>
                <a:rPr lang="en-US" sz="2000" b="1" i="1">
                  <a:latin typeface="Comic Sans MS" pitchFamily="66" charset="0"/>
                </a:rPr>
                <a:t>r</a:t>
              </a:r>
            </a:p>
            <a:p>
              <a:pPr algn="ctr"/>
              <a:r>
                <a:rPr lang="en-US" sz="2000" b="1" i="1">
                  <a:latin typeface="Comic Sans MS" pitchFamily="66" charset="0"/>
                </a:rPr>
                <a:t>d</a:t>
              </a:r>
            </a:p>
            <a:p>
              <a:pPr algn="ctr"/>
              <a:r>
                <a:rPr lang="en-US" sz="2000" b="1" i="1">
                  <a:latin typeface="Comic Sans MS" pitchFamily="66" charset="0"/>
                </a:rPr>
                <a:t>e</a:t>
              </a:r>
            </a:p>
            <a:p>
              <a:pPr algn="ctr"/>
              <a:r>
                <a:rPr lang="en-US" sz="2000" b="1" i="1">
                  <a:latin typeface="Comic Sans MS" pitchFamily="66" charset="0"/>
                </a:rPr>
                <a:t>r</a:t>
              </a:r>
            </a:p>
          </p:txBody>
        </p:sp>
        <p:sp>
          <p:nvSpPr>
            <p:cNvPr id="35848" name="Line 4"/>
            <p:cNvSpPr>
              <a:spLocks noChangeShapeType="1"/>
            </p:cNvSpPr>
            <p:nvPr/>
          </p:nvSpPr>
          <p:spPr bwMode="auto">
            <a:xfrm flipH="1">
              <a:off x="838200" y="1981200"/>
              <a:ext cx="0" cy="396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35849" name="Rectangle 5"/>
            <p:cNvSpPr>
              <a:spLocks noChangeArrowheads="1"/>
            </p:cNvSpPr>
            <p:nvPr/>
          </p:nvSpPr>
          <p:spPr bwMode="auto">
            <a:xfrm>
              <a:off x="3300845" y="1295400"/>
              <a:ext cx="2301913" cy="366767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i="1" dirty="0">
                  <a:latin typeface="Comic Sans MS" pitchFamily="66" charset="0"/>
                </a:rPr>
                <a:t>Time </a:t>
              </a:r>
              <a:r>
                <a:rPr lang="en-US" sz="1800" b="1" dirty="0">
                  <a:latin typeface="Comic Sans MS" pitchFamily="66" charset="0"/>
                </a:rPr>
                <a:t>(</a:t>
              </a:r>
              <a:r>
                <a:rPr lang="en-US" sz="1800" b="1" i="1" dirty="0">
                  <a:latin typeface="Comic Sans MS" pitchFamily="66" charset="0"/>
                </a:rPr>
                <a:t>clock cycles</a:t>
              </a:r>
              <a:r>
                <a:rPr lang="en-US" sz="1800" b="1" dirty="0">
                  <a:latin typeface="Comic Sans MS" pitchFamily="66" charset="0"/>
                </a:rPr>
                <a:t>)</a:t>
              </a:r>
            </a:p>
          </p:txBody>
        </p:sp>
        <p:sp useBgFill="1">
          <p:nvSpPr>
            <p:cNvPr id="35850" name="Rectangle 6"/>
            <p:cNvSpPr>
              <a:spLocks noChangeArrowheads="1"/>
            </p:cNvSpPr>
            <p:nvPr/>
          </p:nvSpPr>
          <p:spPr bwMode="auto">
            <a:xfrm>
              <a:off x="903287" y="2362200"/>
              <a:ext cx="798296" cy="397545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dirty="0">
                  <a:latin typeface="Courier New" pitchFamily="49" charset="0"/>
                </a:rPr>
                <a:t>Load</a:t>
              </a:r>
            </a:p>
          </p:txBody>
        </p:sp>
        <p:sp useBgFill="1">
          <p:nvSpPr>
            <p:cNvPr id="35851" name="Rectangle 7"/>
            <p:cNvSpPr>
              <a:spLocks noChangeArrowheads="1"/>
            </p:cNvSpPr>
            <p:nvPr/>
          </p:nvSpPr>
          <p:spPr bwMode="auto">
            <a:xfrm>
              <a:off x="903287" y="3108325"/>
              <a:ext cx="1259961" cy="397545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dirty="0" err="1">
                  <a:latin typeface="Courier New" pitchFamily="49" charset="0"/>
                </a:rPr>
                <a:t>Instr</a:t>
              </a:r>
              <a:r>
                <a:rPr lang="en-US" sz="2000" b="1" dirty="0">
                  <a:latin typeface="Courier New" pitchFamily="49" charset="0"/>
                </a:rPr>
                <a:t> 1</a:t>
              </a:r>
            </a:p>
          </p:txBody>
        </p:sp>
        <p:sp useBgFill="1">
          <p:nvSpPr>
            <p:cNvPr id="35852" name="Rectangle 8"/>
            <p:cNvSpPr>
              <a:spLocks noChangeArrowheads="1"/>
            </p:cNvSpPr>
            <p:nvPr/>
          </p:nvSpPr>
          <p:spPr bwMode="auto">
            <a:xfrm>
              <a:off x="903287" y="3902075"/>
              <a:ext cx="1259961" cy="397545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dirty="0" err="1">
                  <a:latin typeface="Courier New" pitchFamily="49" charset="0"/>
                </a:rPr>
                <a:t>Instr</a:t>
              </a:r>
              <a:r>
                <a:rPr lang="en-US" sz="2000" b="1" dirty="0">
                  <a:latin typeface="Courier New" pitchFamily="49" charset="0"/>
                </a:rPr>
                <a:t> 2</a:t>
              </a:r>
            </a:p>
          </p:txBody>
        </p:sp>
        <p:sp useBgFill="1">
          <p:nvSpPr>
            <p:cNvPr id="35853" name="Rectangle 9"/>
            <p:cNvSpPr>
              <a:spLocks noChangeArrowheads="1"/>
            </p:cNvSpPr>
            <p:nvPr/>
          </p:nvSpPr>
          <p:spPr bwMode="auto">
            <a:xfrm>
              <a:off x="903287" y="4652963"/>
              <a:ext cx="952185" cy="397545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dirty="0" smtClean="0">
                  <a:latin typeface="Courier New" pitchFamily="49" charset="0"/>
                </a:rPr>
                <a:t>stall</a:t>
              </a:r>
              <a:endParaRPr lang="en-US" sz="2000" b="1" dirty="0">
                <a:latin typeface="Courier New" pitchFamily="49" charset="0"/>
              </a:endParaRPr>
            </a:p>
          </p:txBody>
        </p:sp>
        <p:sp useBgFill="1">
          <p:nvSpPr>
            <p:cNvPr id="35854" name="Rectangle 10"/>
            <p:cNvSpPr>
              <a:spLocks noChangeArrowheads="1"/>
            </p:cNvSpPr>
            <p:nvPr/>
          </p:nvSpPr>
          <p:spPr bwMode="auto">
            <a:xfrm>
              <a:off x="903287" y="5434013"/>
              <a:ext cx="1259961" cy="397545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dirty="0" err="1">
                  <a:latin typeface="Courier New" pitchFamily="49" charset="0"/>
                </a:rPr>
                <a:t>Instr</a:t>
              </a:r>
              <a:r>
                <a:rPr lang="en-US" sz="2000" b="1" dirty="0">
                  <a:latin typeface="Courier New" pitchFamily="49" charset="0"/>
                </a:rPr>
                <a:t> </a:t>
              </a:r>
              <a:r>
                <a:rPr lang="en-US" sz="2000" b="1" dirty="0" smtClean="0">
                  <a:latin typeface="Courier New" pitchFamily="49" charset="0"/>
                </a:rPr>
                <a:t>3</a:t>
              </a:r>
              <a:endParaRPr lang="en-US" sz="2000" b="1" dirty="0">
                <a:latin typeface="Courier New" pitchFamily="49" charset="0"/>
              </a:endParaRPr>
            </a:p>
          </p:txBody>
        </p:sp>
        <p:sp>
          <p:nvSpPr>
            <p:cNvPr id="35855" name="Line 11"/>
            <p:cNvSpPr>
              <a:spLocks noChangeShapeType="1"/>
            </p:cNvSpPr>
            <p:nvPr/>
          </p:nvSpPr>
          <p:spPr bwMode="auto">
            <a:xfrm>
              <a:off x="1371600" y="1752600"/>
              <a:ext cx="655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56" name="Group 12"/>
            <p:cNvGrpSpPr>
              <a:grpSpLocks noChangeAspect="1"/>
            </p:cNvGrpSpPr>
            <p:nvPr/>
          </p:nvGrpSpPr>
          <p:grpSpPr bwMode="auto">
            <a:xfrm>
              <a:off x="2762250" y="2374900"/>
              <a:ext cx="447675" cy="369888"/>
              <a:chOff x="1374" y="528"/>
              <a:chExt cx="480" cy="432"/>
            </a:xfrm>
          </p:grpSpPr>
          <p:grpSp>
            <p:nvGrpSpPr>
              <p:cNvPr id="36032" name="Group 13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36034" name="Rectangle 14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35" name="Rectangle 15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1000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36033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sz="1000" b="1"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35857" name="Line 17"/>
            <p:cNvSpPr>
              <a:spLocks noChangeAspect="1" noChangeShapeType="1"/>
            </p:cNvSpPr>
            <p:nvPr/>
          </p:nvSpPr>
          <p:spPr bwMode="auto">
            <a:xfrm>
              <a:off x="3213100" y="2449513"/>
              <a:ext cx="495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8" name="Line 18"/>
            <p:cNvSpPr>
              <a:spLocks noChangeAspect="1" noChangeShapeType="1"/>
            </p:cNvSpPr>
            <p:nvPr/>
          </p:nvSpPr>
          <p:spPr bwMode="auto">
            <a:xfrm>
              <a:off x="3213100" y="2670175"/>
              <a:ext cx="495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59" name="Group 19"/>
            <p:cNvGrpSpPr>
              <a:grpSpLocks noChangeAspect="1"/>
            </p:cNvGrpSpPr>
            <p:nvPr/>
          </p:nvGrpSpPr>
          <p:grpSpPr bwMode="auto">
            <a:xfrm>
              <a:off x="3619500" y="2265363"/>
              <a:ext cx="403225" cy="588962"/>
              <a:chOff x="2991" y="411"/>
              <a:chExt cx="359" cy="768"/>
            </a:xfrm>
          </p:grpSpPr>
          <p:sp useBgFill="1">
            <p:nvSpPr>
              <p:cNvPr id="36028" name="AutoShape 20"/>
              <p:cNvSpPr>
                <a:spLocks noChangeAspect="1" noChangeArrowheads="1"/>
              </p:cNvSpPr>
              <p:nvPr/>
            </p:nvSpPr>
            <p:spPr bwMode="auto">
              <a:xfrm rot="16200000">
                <a:off x="2798" y="626"/>
                <a:ext cx="768" cy="3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6029" name="AutoShape 21"/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30" name="Freeform 22"/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7 h 288"/>
                  <a:gd name="T2" fmla="*/ 11 w 384"/>
                  <a:gd name="T3" fmla="*/ 0 h 288"/>
                  <a:gd name="T4" fmla="*/ 23 w 384"/>
                  <a:gd name="T5" fmla="*/ 7 h 28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288"/>
                  <a:gd name="T11" fmla="*/ 384 w 384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31" name="Text Box 23"/>
              <p:cNvSpPr txBox="1">
                <a:spLocks noChangeAspect="1" noChangeArrowheads="1"/>
              </p:cNvSpPr>
              <p:nvPr/>
            </p:nvSpPr>
            <p:spPr bwMode="auto">
              <a:xfrm rot="16200000">
                <a:off x="2942" y="686"/>
                <a:ext cx="57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sz="1000" b="1"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35860" name="Line 24"/>
            <p:cNvSpPr>
              <a:spLocks noChangeAspect="1" noChangeShapeType="1"/>
            </p:cNvSpPr>
            <p:nvPr/>
          </p:nvSpPr>
          <p:spPr bwMode="auto">
            <a:xfrm>
              <a:off x="4027488" y="2560638"/>
              <a:ext cx="4968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1" name="Line 25"/>
            <p:cNvSpPr>
              <a:spLocks noChangeAspect="1" noChangeShapeType="1"/>
            </p:cNvSpPr>
            <p:nvPr/>
          </p:nvSpPr>
          <p:spPr bwMode="auto">
            <a:xfrm>
              <a:off x="4886325" y="2560638"/>
              <a:ext cx="498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2" name="Rectangle 26"/>
            <p:cNvSpPr>
              <a:spLocks noChangeAspect="1" noChangeArrowheads="1"/>
            </p:cNvSpPr>
            <p:nvPr/>
          </p:nvSpPr>
          <p:spPr bwMode="auto">
            <a:xfrm>
              <a:off x="4419600" y="2362200"/>
              <a:ext cx="450850" cy="3683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1000" b="1">
                <a:latin typeface="Comic Sans MS" pitchFamily="66" charset="0"/>
              </a:endParaRPr>
            </a:p>
          </p:txBody>
        </p:sp>
        <p:sp>
          <p:nvSpPr>
            <p:cNvPr id="35863" name="Text Box 27"/>
            <p:cNvSpPr txBox="1">
              <a:spLocks noChangeAspect="1" noChangeArrowheads="1"/>
            </p:cNvSpPr>
            <p:nvPr/>
          </p:nvSpPr>
          <p:spPr bwMode="auto">
            <a:xfrm>
              <a:off x="4346575" y="2416175"/>
              <a:ext cx="558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latin typeface="Comic Sans MS" pitchFamily="66" charset="0"/>
                </a:rPr>
                <a:t>DMem</a:t>
              </a:r>
            </a:p>
          </p:txBody>
        </p:sp>
        <p:sp>
          <p:nvSpPr>
            <p:cNvPr id="35864" name="Freeform 28"/>
            <p:cNvSpPr>
              <a:spLocks noChangeAspect="1"/>
            </p:cNvSpPr>
            <p:nvPr/>
          </p:nvSpPr>
          <p:spPr bwMode="auto">
            <a:xfrm>
              <a:off x="4343400" y="2560638"/>
              <a:ext cx="674688" cy="293687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2147483647 h 384"/>
                <a:gd name="T4" fmla="*/ 2147483647 w 816"/>
                <a:gd name="T5" fmla="*/ 2147483647 h 384"/>
                <a:gd name="T6" fmla="*/ 2147483647 w 816"/>
                <a:gd name="T7" fmla="*/ 2147483647 h 384"/>
                <a:gd name="T8" fmla="*/ 2147483647 w 816"/>
                <a:gd name="T9" fmla="*/ 2147483647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5" name="Line 29"/>
            <p:cNvSpPr>
              <a:spLocks noChangeAspect="1" noChangeShapeType="1"/>
            </p:cNvSpPr>
            <p:nvPr/>
          </p:nvSpPr>
          <p:spPr bwMode="auto">
            <a:xfrm>
              <a:off x="2293938" y="2671763"/>
              <a:ext cx="468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6" name="Line 30"/>
            <p:cNvSpPr>
              <a:spLocks noChangeAspect="1" noChangeShapeType="1"/>
            </p:cNvSpPr>
            <p:nvPr/>
          </p:nvSpPr>
          <p:spPr bwMode="auto">
            <a:xfrm>
              <a:off x="2233613" y="2449513"/>
              <a:ext cx="5254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67" name="Group 31"/>
            <p:cNvGrpSpPr>
              <a:grpSpLocks noChangeAspect="1"/>
            </p:cNvGrpSpPr>
            <p:nvPr/>
          </p:nvGrpSpPr>
          <p:grpSpPr bwMode="auto">
            <a:xfrm>
              <a:off x="1812925" y="2376488"/>
              <a:ext cx="588963" cy="368300"/>
              <a:chOff x="1123" y="576"/>
              <a:chExt cx="626" cy="480"/>
            </a:xfrm>
          </p:grpSpPr>
          <p:sp useBgFill="1">
            <p:nvSpPr>
              <p:cNvPr id="36026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endParaRPr lang="en-US" sz="1000" b="1">
                  <a:latin typeface="Comic Sans MS" pitchFamily="66" charset="0"/>
                </a:endParaRPr>
              </a:p>
            </p:txBody>
          </p:sp>
          <p:sp>
            <p:nvSpPr>
              <p:cNvPr id="36027" name="Text Box 33"/>
              <p:cNvSpPr txBox="1">
                <a:spLocks noChangeAspect="1" noChangeArrowheads="1"/>
              </p:cNvSpPr>
              <p:nvPr/>
            </p:nvSpPr>
            <p:spPr bwMode="auto">
              <a:xfrm>
                <a:off x="1123" y="628"/>
                <a:ext cx="626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sz="1000" b="1" dirty="0" err="1">
                    <a:latin typeface="Comic Sans MS" pitchFamily="66" charset="0"/>
                  </a:rPr>
                  <a:t>Ifetch</a:t>
                </a:r>
                <a:endParaRPr lang="en-US" sz="1000" b="1" dirty="0">
                  <a:latin typeface="Comic Sans MS" pitchFamily="66" charset="0"/>
                </a:endParaRPr>
              </a:p>
            </p:txBody>
          </p:sp>
        </p:grpSp>
        <p:grpSp>
          <p:nvGrpSpPr>
            <p:cNvPr id="35868" name="Group 34"/>
            <p:cNvGrpSpPr>
              <a:grpSpLocks/>
            </p:cNvGrpSpPr>
            <p:nvPr/>
          </p:nvGrpSpPr>
          <p:grpSpPr bwMode="auto">
            <a:xfrm>
              <a:off x="2474913" y="2209800"/>
              <a:ext cx="2635250" cy="700088"/>
              <a:chOff x="2112" y="528"/>
              <a:chExt cx="2088" cy="681"/>
            </a:xfrm>
          </p:grpSpPr>
          <p:sp>
            <p:nvSpPr>
              <p:cNvPr id="36022" name="Rectangle 35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3" name="Rectangle 36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4" name="Rectangle 37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5" name="Rectangle 38"/>
              <p:cNvSpPr>
                <a:spLocks noChangeAspect="1" noChangeArrowheads="1"/>
              </p:cNvSpPr>
              <p:nvPr/>
            </p:nvSpPr>
            <p:spPr bwMode="auto">
              <a:xfrm>
                <a:off x="3461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9" name="Group 39"/>
            <p:cNvGrpSpPr>
              <a:grpSpLocks noChangeAspect="1"/>
            </p:cNvGrpSpPr>
            <p:nvPr/>
          </p:nvGrpSpPr>
          <p:grpSpPr bwMode="auto">
            <a:xfrm flipH="1">
              <a:off x="5240338" y="2362200"/>
              <a:ext cx="452437" cy="369888"/>
              <a:chOff x="1374" y="528"/>
              <a:chExt cx="480" cy="432"/>
            </a:xfrm>
          </p:grpSpPr>
          <p:grpSp>
            <p:nvGrpSpPr>
              <p:cNvPr id="36018" name="Group 40"/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36020" name="Rectangle 41"/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21" name="Rectangle 42"/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1000" b="1">
                    <a:latin typeface="Comic Sans MS" pitchFamily="66" charset="0"/>
                  </a:endParaRPr>
                </a:p>
              </p:txBody>
            </p:sp>
          </p:grpSp>
          <p:sp>
            <p:nvSpPr>
              <p:cNvPr id="36019" name="Text Box 43"/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2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sz="1000" b="1">
                    <a:latin typeface="Comic Sans MS" pitchFamily="66" charset="0"/>
                  </a:rPr>
                  <a:t>Reg</a:t>
                </a:r>
              </a:p>
            </p:txBody>
          </p:sp>
        </p:grpSp>
        <p:grpSp>
          <p:nvGrpSpPr>
            <p:cNvPr id="35870" name="Group 44"/>
            <p:cNvGrpSpPr>
              <a:grpSpLocks/>
            </p:cNvGrpSpPr>
            <p:nvPr/>
          </p:nvGrpSpPr>
          <p:grpSpPr bwMode="auto">
            <a:xfrm>
              <a:off x="2667000" y="2971800"/>
              <a:ext cx="3879850" cy="700088"/>
              <a:chOff x="1962" y="1200"/>
              <a:chExt cx="1910" cy="441"/>
            </a:xfrm>
          </p:grpSpPr>
          <p:grpSp>
            <p:nvGrpSpPr>
              <p:cNvPr id="35985" name="Group 45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36014" name="Group 46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6016" name="Rectangle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017" name="Rectangle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6015" name="Text Box 4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35986" name="Line 50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7" name="Line 51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88" name="Group 52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 useBgFill="1">
              <p:nvSpPr>
                <p:cNvPr id="36010" name="AutoShape 53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6011" name="AutoShape 54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12" name="Freeform 55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7 h 288"/>
                    <a:gd name="T2" fmla="*/ 11 w 384"/>
                    <a:gd name="T3" fmla="*/ 0 h 288"/>
                    <a:gd name="T4" fmla="*/ 23 w 384"/>
                    <a:gd name="T5" fmla="*/ 7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13" name="Text Box 56"/>
                <p:cNvSpPr txBox="1">
                  <a:spLocks noChangeAspect="1" noChangeArrowheads="1"/>
                </p:cNvSpPr>
                <p:nvPr/>
              </p:nvSpPr>
              <p:spPr bwMode="auto">
                <a:xfrm rot="16200000">
                  <a:off x="2942" y="686"/>
                  <a:ext cx="575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35989" name="Line 57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0" name="Line 58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91" name="Group 59"/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 useBgFill="1">
              <p:nvSpPr>
                <p:cNvPr id="36008" name="Rectangle 60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36009" name="Text Box 6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35992" name="Freeform 62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0 h 384"/>
                  <a:gd name="T4" fmla="*/ 8 w 816"/>
                  <a:gd name="T5" fmla="*/ 10 h 384"/>
                  <a:gd name="T6" fmla="*/ 8 w 816"/>
                  <a:gd name="T7" fmla="*/ 4 h 384"/>
                  <a:gd name="T8" fmla="*/ 9 w 816"/>
                  <a:gd name="T9" fmla="*/ 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3" name="Line 63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4" name="Line 64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95" name="Group 65"/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 useBgFill="1">
              <p:nvSpPr>
                <p:cNvPr id="36006" name="Rectangle 66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36007" name="Text Box 6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35996" name="Group 68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36002" name="Rectangle 69"/>
                <p:cNvSpPr>
                  <a:spLocks noChangeAspect="1" noChangeArrowheads="1"/>
                </p:cNvSpPr>
                <p:nvPr/>
              </p:nvSpPr>
              <p:spPr bwMode="auto">
                <a:xfrm>
                  <a:off x="2783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03" name="Rectangle 70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04" name="Rectangle 71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05" name="Rectangle 72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997" name="Group 73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35998" name="Group 74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6000" name="Rectangle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001" name="Rectangle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5999" name="Text Box 7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35871" name="Group 78"/>
            <p:cNvGrpSpPr>
              <a:grpSpLocks/>
            </p:cNvGrpSpPr>
            <p:nvPr/>
          </p:nvGrpSpPr>
          <p:grpSpPr bwMode="auto">
            <a:xfrm>
              <a:off x="3505200" y="3733800"/>
              <a:ext cx="3879850" cy="700088"/>
              <a:chOff x="1962" y="1200"/>
              <a:chExt cx="1910" cy="441"/>
            </a:xfrm>
          </p:grpSpPr>
          <p:grpSp>
            <p:nvGrpSpPr>
              <p:cNvPr id="35952" name="Group 79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35981" name="Group 80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5983" name="Rectangle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984" name="Rectangle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5982" name="Text Box 8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35953" name="Line 84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54" name="Line 85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55" name="Group 86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 useBgFill="1">
              <p:nvSpPr>
                <p:cNvPr id="35977" name="AutoShape 87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5978" name="AutoShape 88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79" name="Freeform 89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7 h 288"/>
                    <a:gd name="T2" fmla="*/ 11 w 384"/>
                    <a:gd name="T3" fmla="*/ 0 h 288"/>
                    <a:gd name="T4" fmla="*/ 23 w 384"/>
                    <a:gd name="T5" fmla="*/ 7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80" name="Text Box 90"/>
                <p:cNvSpPr txBox="1">
                  <a:spLocks noChangeAspect="1" noChangeArrowheads="1"/>
                </p:cNvSpPr>
                <p:nvPr/>
              </p:nvSpPr>
              <p:spPr bwMode="auto">
                <a:xfrm rot="16200000">
                  <a:off x="2942" y="686"/>
                  <a:ext cx="575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35956" name="Line 91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57" name="Line 92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58" name="Group 93"/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 useBgFill="1">
              <p:nvSpPr>
                <p:cNvPr id="35975" name="Rectangle 94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35976" name="Text Box 9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35959" name="Freeform 96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0 h 384"/>
                  <a:gd name="T4" fmla="*/ 8 w 816"/>
                  <a:gd name="T5" fmla="*/ 10 h 384"/>
                  <a:gd name="T6" fmla="*/ 8 w 816"/>
                  <a:gd name="T7" fmla="*/ 4 h 384"/>
                  <a:gd name="T8" fmla="*/ 9 w 816"/>
                  <a:gd name="T9" fmla="*/ 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0" name="Line 97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1" name="Line 98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62" name="Group 99"/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 useBgFill="1">
              <p:nvSpPr>
                <p:cNvPr id="35973" name="Rectangle 100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35974" name="Text Box 10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35963" name="Group 102"/>
              <p:cNvGrpSpPr>
                <a:grpSpLocks/>
              </p:cNvGrpSpPr>
              <p:nvPr/>
            </p:nvGrpSpPr>
            <p:grpSpPr bwMode="auto">
              <a:xfrm>
                <a:off x="2292" y="1200"/>
                <a:ext cx="1291" cy="441"/>
                <a:chOff x="2120" y="528"/>
                <a:chExt cx="2080" cy="681"/>
              </a:xfrm>
            </p:grpSpPr>
            <p:sp>
              <p:nvSpPr>
                <p:cNvPr id="35969" name="Rectangle 103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70" name="Rectangle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71" name="Rectangle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2120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72" name="Rectangle 106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964" name="Group 107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35965" name="Group 108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5967" name="Rectangle 1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968" name="Rectangle 1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5966" name="Text Box 11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sp>
          <p:nvSpPr>
            <p:cNvPr id="35945" name="AutoShape 121"/>
            <p:cNvSpPr>
              <a:spLocks noChangeAspect="1" noChangeArrowheads="1"/>
            </p:cNvSpPr>
            <p:nvPr/>
          </p:nvSpPr>
          <p:spPr bwMode="auto">
            <a:xfrm rot="5400000">
              <a:off x="6155968" y="4744759"/>
              <a:ext cx="190186" cy="20217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84" name="Group 134"/>
            <p:cNvGrpSpPr>
              <a:grpSpLocks/>
            </p:cNvGrpSpPr>
            <p:nvPr/>
          </p:nvGrpSpPr>
          <p:grpSpPr bwMode="auto">
            <a:xfrm>
              <a:off x="5005388" y="4495800"/>
              <a:ext cx="2635250" cy="700088"/>
              <a:chOff x="2112" y="528"/>
              <a:chExt cx="2088" cy="681"/>
            </a:xfrm>
          </p:grpSpPr>
          <p:sp>
            <p:nvSpPr>
              <p:cNvPr id="35938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9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0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1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86" name="Text Box 144"/>
            <p:cNvSpPr txBox="1">
              <a:spLocks noChangeArrowheads="1"/>
            </p:cNvSpPr>
            <p:nvPr/>
          </p:nvSpPr>
          <p:spPr bwMode="auto">
            <a:xfrm>
              <a:off x="1643063" y="1778000"/>
              <a:ext cx="9096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mic Sans MS" pitchFamily="66" charset="0"/>
                </a:rPr>
                <a:t>Cycle 1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35887" name="Text Box 145"/>
            <p:cNvSpPr txBox="1">
              <a:spLocks noChangeArrowheads="1"/>
            </p:cNvSpPr>
            <p:nvPr/>
          </p:nvSpPr>
          <p:spPr bwMode="auto">
            <a:xfrm>
              <a:off x="2459038" y="1778000"/>
              <a:ext cx="9096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mic Sans MS" pitchFamily="66" charset="0"/>
                </a:rPr>
                <a:t>Cycle 2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35888" name="Text Box 146"/>
            <p:cNvSpPr txBox="1">
              <a:spLocks noChangeArrowheads="1"/>
            </p:cNvSpPr>
            <p:nvPr/>
          </p:nvSpPr>
          <p:spPr bwMode="auto">
            <a:xfrm>
              <a:off x="3324225" y="1778000"/>
              <a:ext cx="9096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mic Sans MS" pitchFamily="66" charset="0"/>
                </a:rPr>
                <a:t>Cycle 3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35889" name="Text Box 147"/>
            <p:cNvSpPr txBox="1">
              <a:spLocks noChangeArrowheads="1"/>
            </p:cNvSpPr>
            <p:nvPr/>
          </p:nvSpPr>
          <p:spPr bwMode="auto">
            <a:xfrm>
              <a:off x="4173538" y="1778000"/>
              <a:ext cx="9096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mic Sans MS" pitchFamily="66" charset="0"/>
                </a:rPr>
                <a:t>Cycle 4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35890" name="Text Box 148"/>
            <p:cNvSpPr txBox="1">
              <a:spLocks noChangeArrowheads="1"/>
            </p:cNvSpPr>
            <p:nvPr/>
          </p:nvSpPr>
          <p:spPr bwMode="auto">
            <a:xfrm>
              <a:off x="5907088" y="1778000"/>
              <a:ext cx="9096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mic Sans MS" pitchFamily="66" charset="0"/>
                </a:rPr>
                <a:t>Cycle 6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35891" name="Text Box 149"/>
            <p:cNvSpPr txBox="1">
              <a:spLocks noChangeArrowheads="1"/>
            </p:cNvSpPr>
            <p:nvPr/>
          </p:nvSpPr>
          <p:spPr bwMode="auto">
            <a:xfrm>
              <a:off x="6745288" y="1778000"/>
              <a:ext cx="9096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mic Sans MS" pitchFamily="66" charset="0"/>
                </a:rPr>
                <a:t>Cycle 7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35892" name="Text Box 150"/>
            <p:cNvSpPr txBox="1">
              <a:spLocks noChangeArrowheads="1"/>
            </p:cNvSpPr>
            <p:nvPr/>
          </p:nvSpPr>
          <p:spPr bwMode="auto">
            <a:xfrm>
              <a:off x="4992688" y="1778000"/>
              <a:ext cx="9096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600" b="1">
                  <a:latin typeface="Comic Sans MS" pitchFamily="66" charset="0"/>
                </a:rPr>
                <a:t>Cycle 5</a:t>
              </a:r>
              <a:endParaRPr lang="en-US" sz="1600">
                <a:latin typeface="Comic Sans MS" pitchFamily="66" charset="0"/>
              </a:endParaRPr>
            </a:p>
          </p:txBody>
        </p:sp>
        <p:grpSp>
          <p:nvGrpSpPr>
            <p:cNvPr id="35893" name="Group 151"/>
            <p:cNvGrpSpPr>
              <a:grpSpLocks/>
            </p:cNvGrpSpPr>
            <p:nvPr/>
          </p:nvGrpSpPr>
          <p:grpSpPr bwMode="auto">
            <a:xfrm>
              <a:off x="5192713" y="5275263"/>
              <a:ext cx="3879850" cy="700087"/>
              <a:chOff x="1962" y="1200"/>
              <a:chExt cx="1910" cy="441"/>
            </a:xfrm>
          </p:grpSpPr>
          <p:grpSp>
            <p:nvGrpSpPr>
              <p:cNvPr id="35901" name="Group 152"/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35930" name="Group 153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5932" name="Rectangle 1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933" name="Rectangle 1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5931" name="Text Box 15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35902" name="Line 157"/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3" name="Line 158"/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04" name="Group 159"/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 useBgFill="1">
              <p:nvSpPr>
                <p:cNvPr id="35926" name="AutoShape 160"/>
                <p:cNvSpPr>
                  <a:spLocks noChangeAspect="1" noChangeArrowheads="1"/>
                </p:cNvSpPr>
                <p:nvPr/>
              </p:nvSpPr>
              <p:spPr bwMode="auto">
                <a:xfrm rot="16200000">
                  <a:off x="2798" y="626"/>
                  <a:ext cx="768" cy="33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5927" name="AutoShape 161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28" name="Freeform 162"/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7 h 288"/>
                    <a:gd name="T2" fmla="*/ 11 w 384"/>
                    <a:gd name="T3" fmla="*/ 0 h 288"/>
                    <a:gd name="T4" fmla="*/ 23 w 384"/>
                    <a:gd name="T5" fmla="*/ 7 h 28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88"/>
                    <a:gd name="T11" fmla="*/ 384 w 384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29" name="Text Box 163"/>
                <p:cNvSpPr txBox="1">
                  <a:spLocks noChangeAspect="1" noChangeArrowheads="1"/>
                </p:cNvSpPr>
                <p:nvPr/>
              </p:nvSpPr>
              <p:spPr bwMode="auto">
                <a:xfrm rot="16200000">
                  <a:off x="2942" y="686"/>
                  <a:ext cx="575" cy="2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35905" name="Line 164"/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6" name="Line 165"/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07" name="Group 166"/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 useBgFill="1">
              <p:nvSpPr>
                <p:cNvPr id="35924" name="Rectangle 167"/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35925" name="Text Box 16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35908" name="Freeform 169"/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0 h 384"/>
                  <a:gd name="T4" fmla="*/ 8 w 816"/>
                  <a:gd name="T5" fmla="*/ 10 h 384"/>
                  <a:gd name="T6" fmla="*/ 8 w 816"/>
                  <a:gd name="T7" fmla="*/ 4 h 384"/>
                  <a:gd name="T8" fmla="*/ 9 w 816"/>
                  <a:gd name="T9" fmla="*/ 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6"/>
                  <a:gd name="T16" fmla="*/ 0 h 384"/>
                  <a:gd name="T17" fmla="*/ 816 w 81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9" name="Line 170"/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0" name="Line 171"/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11" name="Group 172"/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 useBgFill="1">
              <p:nvSpPr>
                <p:cNvPr id="35922" name="Rectangle 173"/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endParaRPr lang="en-US" sz="1000" b="1">
                    <a:latin typeface="Comic Sans MS" pitchFamily="66" charset="0"/>
                  </a:endParaRPr>
                </a:p>
              </p:txBody>
            </p:sp>
            <p:sp>
              <p:nvSpPr>
                <p:cNvPr id="35923" name="Text Box 17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35912" name="Group 175"/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35918" name="Rectangle 176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19" name="Rectangle 177"/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20" name="Rectangle 178"/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21" name="Rectangle 179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913" name="Group 180"/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35914" name="Group 181"/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35916" name="Rectangle 1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917" name="Rectangle 1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1000" b="1"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35915" name="Text Box 18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sz="1000" b="1"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sp>
          <p:nvSpPr>
            <p:cNvPr id="35894" name="Line 185"/>
            <p:cNvSpPr>
              <a:spLocks noChangeShapeType="1"/>
            </p:cNvSpPr>
            <p:nvPr/>
          </p:nvSpPr>
          <p:spPr bwMode="auto">
            <a:xfrm>
              <a:off x="2514600" y="1752600"/>
              <a:ext cx="0" cy="464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5" name="Line 186"/>
            <p:cNvSpPr>
              <a:spLocks noChangeShapeType="1"/>
            </p:cNvSpPr>
            <p:nvPr/>
          </p:nvSpPr>
          <p:spPr bwMode="auto">
            <a:xfrm>
              <a:off x="5029200" y="1752600"/>
              <a:ext cx="0" cy="464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6" name="Line 187"/>
            <p:cNvSpPr>
              <a:spLocks noChangeShapeType="1"/>
            </p:cNvSpPr>
            <p:nvPr/>
          </p:nvSpPr>
          <p:spPr bwMode="auto">
            <a:xfrm>
              <a:off x="4191000" y="1752600"/>
              <a:ext cx="0" cy="464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7" name="Line 188"/>
            <p:cNvSpPr>
              <a:spLocks noChangeShapeType="1"/>
            </p:cNvSpPr>
            <p:nvPr/>
          </p:nvSpPr>
          <p:spPr bwMode="auto">
            <a:xfrm>
              <a:off x="3352800" y="1752600"/>
              <a:ext cx="0" cy="464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8" name="Line 189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64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9" name="Line 190"/>
            <p:cNvSpPr>
              <a:spLocks noChangeShapeType="1"/>
            </p:cNvSpPr>
            <p:nvPr/>
          </p:nvSpPr>
          <p:spPr bwMode="auto">
            <a:xfrm>
              <a:off x="5883275" y="1752600"/>
              <a:ext cx="0" cy="464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0" name="Line 191"/>
            <p:cNvSpPr>
              <a:spLocks noChangeShapeType="1"/>
            </p:cNvSpPr>
            <p:nvPr/>
          </p:nvSpPr>
          <p:spPr bwMode="auto">
            <a:xfrm>
              <a:off x="7620000" y="1752600"/>
              <a:ext cx="0" cy="464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6" name="AutoShape 161"/>
          <p:cNvSpPr>
            <a:spLocks noChangeArrowheads="1"/>
          </p:cNvSpPr>
          <p:nvPr/>
        </p:nvSpPr>
        <p:spPr bwMode="auto">
          <a:xfrm>
            <a:off x="4191000" y="4575175"/>
            <a:ext cx="762000" cy="609600"/>
          </a:xfrm>
          <a:prstGeom prst="cloudCallout">
            <a:avLst>
              <a:gd name="adj1" fmla="val 21875"/>
              <a:gd name="adj2" fmla="val 36981"/>
            </a:avLst>
          </a:prstGeom>
          <a:solidFill>
            <a:srgbClr val="0FEFE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Comic Sans MS" pitchFamily="66" charset="0"/>
              </a:rPr>
              <a:t>Bubble</a:t>
            </a:r>
          </a:p>
        </p:txBody>
      </p:sp>
      <p:sp>
        <p:nvSpPr>
          <p:cNvPr id="197" name="AutoShape 162"/>
          <p:cNvSpPr>
            <a:spLocks noChangeArrowheads="1"/>
          </p:cNvSpPr>
          <p:nvPr/>
        </p:nvSpPr>
        <p:spPr bwMode="auto">
          <a:xfrm>
            <a:off x="5867400" y="4575175"/>
            <a:ext cx="838200" cy="609600"/>
          </a:xfrm>
          <a:prstGeom prst="cloudCallout">
            <a:avLst>
              <a:gd name="adj1" fmla="val 15343"/>
              <a:gd name="adj2" fmla="val 36981"/>
            </a:avLst>
          </a:prstGeom>
          <a:solidFill>
            <a:srgbClr val="0FEFE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Comic Sans MS" pitchFamily="66" charset="0"/>
              </a:rPr>
              <a:t>Bubble</a:t>
            </a:r>
          </a:p>
        </p:txBody>
      </p:sp>
      <p:sp>
        <p:nvSpPr>
          <p:cNvPr id="198" name="AutoShape 163"/>
          <p:cNvSpPr>
            <a:spLocks noChangeArrowheads="1"/>
          </p:cNvSpPr>
          <p:nvPr/>
        </p:nvSpPr>
        <p:spPr bwMode="auto">
          <a:xfrm>
            <a:off x="6781800" y="4575175"/>
            <a:ext cx="838200" cy="609600"/>
          </a:xfrm>
          <a:prstGeom prst="cloudCallout">
            <a:avLst>
              <a:gd name="adj1" fmla="val 15343"/>
              <a:gd name="adj2" fmla="val 36981"/>
            </a:avLst>
          </a:prstGeom>
          <a:solidFill>
            <a:srgbClr val="0FEFE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Comic Sans MS" pitchFamily="66" charset="0"/>
              </a:rPr>
              <a:t>Bubble</a:t>
            </a:r>
          </a:p>
        </p:txBody>
      </p:sp>
      <p:sp>
        <p:nvSpPr>
          <p:cNvPr id="199" name="AutoShape 164"/>
          <p:cNvSpPr>
            <a:spLocks noChangeArrowheads="1"/>
          </p:cNvSpPr>
          <p:nvPr/>
        </p:nvSpPr>
        <p:spPr bwMode="auto">
          <a:xfrm>
            <a:off x="7696200" y="4575175"/>
            <a:ext cx="838200" cy="609600"/>
          </a:xfrm>
          <a:prstGeom prst="cloudCallout">
            <a:avLst>
              <a:gd name="adj1" fmla="val 15343"/>
              <a:gd name="adj2" fmla="val 36981"/>
            </a:avLst>
          </a:prstGeom>
          <a:solidFill>
            <a:srgbClr val="0FEFE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Comic Sans MS" pitchFamily="66" charset="0"/>
              </a:rPr>
              <a:t>Bubble</a:t>
            </a:r>
          </a:p>
        </p:txBody>
      </p:sp>
      <p:sp>
        <p:nvSpPr>
          <p:cNvPr id="200" name="AutoShape 165"/>
          <p:cNvSpPr>
            <a:spLocks noChangeArrowheads="1"/>
          </p:cNvSpPr>
          <p:nvPr/>
        </p:nvSpPr>
        <p:spPr bwMode="auto">
          <a:xfrm>
            <a:off x="5029200" y="4575175"/>
            <a:ext cx="838200" cy="609600"/>
          </a:xfrm>
          <a:prstGeom prst="cloudCallout">
            <a:avLst>
              <a:gd name="adj1" fmla="val 15343"/>
              <a:gd name="adj2" fmla="val 36981"/>
            </a:avLst>
          </a:prstGeom>
          <a:solidFill>
            <a:srgbClr val="0FEFE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Comic Sans MS" pitchFamily="66" charset="0"/>
              </a:rPr>
              <a:t>Bubble</a:t>
            </a:r>
          </a:p>
        </p:txBody>
      </p:sp>
      <p:sp>
        <p:nvSpPr>
          <p:cNvPr id="201" name="Text Box 171"/>
          <p:cNvSpPr txBox="1">
            <a:spLocks noChangeArrowheads="1"/>
          </p:cNvSpPr>
          <p:nvPr/>
        </p:nvSpPr>
        <p:spPr bwMode="auto">
          <a:xfrm>
            <a:off x="172209" y="6083305"/>
            <a:ext cx="3099246" cy="333425"/>
          </a:xfrm>
          <a:prstGeom prst="rect">
            <a:avLst/>
          </a:prstGeom>
          <a:solidFill>
            <a:srgbClr val="EBAFAF"/>
          </a:solidFill>
          <a:ln>
            <a:solidFill>
              <a:srgbClr val="9A0000"/>
            </a:solidFill>
          </a:ln>
        </p:spPr>
        <p:txBody>
          <a:bodyPr wrap="none" lIns="25400" tIns="12700" rIns="25400" bIns="12700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 dirty="0">
                <a:solidFill>
                  <a:schemeClr val="hlink"/>
                </a:solidFill>
                <a:latin typeface="+mn-lt"/>
              </a:rPr>
              <a:t>I.e., </a:t>
            </a:r>
            <a:r>
              <a:rPr lang="en-US" sz="2000" b="1" i="1" dirty="0" err="1">
                <a:solidFill>
                  <a:schemeClr val="hlink"/>
                </a:solidFill>
                <a:latin typeface="+mn-lt"/>
              </a:rPr>
              <a:t>Instr</a:t>
            </a:r>
            <a:r>
              <a:rPr lang="en-US" sz="2000" b="1" i="1" dirty="0">
                <a:solidFill>
                  <a:schemeClr val="hlink"/>
                </a:solidFill>
                <a:latin typeface="+mn-lt"/>
              </a:rPr>
              <a:t> 3 “stalls” one cycle.</a:t>
            </a:r>
          </a:p>
        </p:txBody>
      </p:sp>
    </p:spTree>
    <p:extLst>
      <p:ext uri="{BB962C8B-B14F-4D97-AF65-F5344CB8AC3E}">
        <p14:creationId xmlns:p14="http://schemas.microsoft.com/office/powerpoint/2010/main" val="3374259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“Harvard Architecture”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(Originally) physically separate storage and signal pathways for instructions and data</a:t>
            </a:r>
          </a:p>
          <a:p>
            <a:pPr lvl="2"/>
            <a:endParaRPr lang="en-US" dirty="0"/>
          </a:p>
          <a:p>
            <a:r>
              <a:rPr lang="en-US" dirty="0" smtClean="0"/>
              <a:t>(Today) separate I-caches and D-caches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4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Other structural hazards </a:t>
            </a:r>
            <a:r>
              <a:rPr lang="en-US" sz="2800" dirty="0" smtClean="0"/>
              <a:t>(examples)</a:t>
            </a:r>
            <a:endParaRPr lang="en-US" dirty="0" smtClean="0"/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Multiply</a:t>
            </a:r>
          </a:p>
          <a:p>
            <a:pPr lvl="2" eaLnBrk="1" hangingPunct="1"/>
            <a:r>
              <a:rPr lang="en-US" dirty="0" smtClean="0"/>
              <a:t>Expensive in gates to make fully pipelined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 smtClean="0"/>
              <a:t>Floating-point divide</a:t>
            </a:r>
          </a:p>
          <a:p>
            <a:pPr lvl="2" eaLnBrk="1" hangingPunct="1"/>
            <a:r>
              <a:rPr lang="en-US" dirty="0" smtClean="0"/>
              <a:t>Very expensive to make fully pipelined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 smtClean="0"/>
              <a:t>Floating-point square-root</a:t>
            </a:r>
          </a:p>
          <a:p>
            <a:pPr lvl="2" eaLnBrk="1" hangingPunct="1"/>
            <a:r>
              <a:rPr lang="en-US" dirty="0" smtClean="0"/>
              <a:t>Prohibitively expensive to pipeline at all</a:t>
            </a:r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dirty="0">
                <a:latin typeface="Arial Narrow" pitchFamily="34" charset="0"/>
              </a:rPr>
              <a:t>Computer Architecture III — Pipelining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smtClean="0">
                <a:latin typeface="Arial Narrow" pitchFamily="34" charset="0"/>
              </a:rPr>
              <a:t>CS-2011, B-Term 2017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C270DAC4-C9F7-46D8-A31B-788D21B9224D}" type="slidenum">
              <a:rPr lang="en-US" sz="1000">
                <a:latin typeface="Arial Narrow" pitchFamily="34" charset="0"/>
              </a:rPr>
              <a:pPr>
                <a:defRPr/>
              </a:pPr>
              <a:t>33</a:t>
            </a:fld>
            <a:endParaRPr lang="en-US" sz="1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31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Structural hazards </a:t>
            </a:r>
            <a:r>
              <a:rPr lang="en-US" sz="2800" dirty="0" smtClean="0"/>
              <a:t>(conclusion)</a:t>
            </a:r>
            <a:endParaRPr lang="en-US" dirty="0" smtClean="0"/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Processor hardware </a:t>
            </a:r>
            <a:r>
              <a:rPr lang="en-US" i="1" smtClean="0"/>
              <a:t>must</a:t>
            </a:r>
            <a:r>
              <a:rPr lang="en-US" smtClean="0"/>
              <a:t> check</a:t>
            </a:r>
          </a:p>
          <a:p>
            <a:pPr lvl="1" eaLnBrk="1" hangingPunct="1"/>
            <a:r>
              <a:rPr lang="en-US" smtClean="0"/>
              <a:t>Introduce “stalls”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Compiler </a:t>
            </a:r>
            <a:r>
              <a:rPr lang="en-US" i="1" smtClean="0"/>
              <a:t>should be</a:t>
            </a:r>
            <a:r>
              <a:rPr lang="en-US" smtClean="0"/>
              <a:t> aware</a:t>
            </a:r>
          </a:p>
          <a:p>
            <a:pPr lvl="1" eaLnBrk="1" hangingPunct="1"/>
            <a:r>
              <a:rPr lang="en-US" smtClean="0"/>
              <a:t>Re-arrange compiled code</a:t>
            </a:r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dirty="0">
                <a:latin typeface="Arial Narrow" pitchFamily="34" charset="0"/>
              </a:rPr>
              <a:t>Computer Architecture III — Pipelining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smtClean="0">
                <a:latin typeface="Arial Narrow" pitchFamily="34" charset="0"/>
              </a:rPr>
              <a:t>CS-2011, B-Term 2017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90E279B1-7228-44F6-9CCE-67EFD3A753A4}" type="slidenum">
              <a:rPr lang="en-US" sz="1000">
                <a:latin typeface="Arial Narrow" pitchFamily="34" charset="0"/>
              </a:rPr>
              <a:pPr>
                <a:defRPr/>
              </a:pPr>
              <a:t>34</a:t>
            </a:fld>
            <a:endParaRPr lang="en-US" sz="1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1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Computer Architecture III — Pipelining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4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8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Data hazard on %</a:t>
            </a:r>
            <a:r>
              <a:rPr lang="en-US" dirty="0" err="1" smtClean="0"/>
              <a:t>eax</a:t>
            </a:r>
            <a:r>
              <a:rPr lang="en-US" dirty="0" smtClean="0"/>
              <a:t>/%</a:t>
            </a:r>
            <a:r>
              <a:rPr lang="en-US" dirty="0" err="1" smtClean="0"/>
              <a:t>rax</a:t>
            </a:r>
            <a:endParaRPr lang="en-US" dirty="0" smtClean="0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smtClean="0">
                <a:latin typeface="Arial Narrow" pitchFamily="34" charset="0"/>
              </a:rPr>
              <a:t>Computer Architecture III — Pipelining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46083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smtClean="0">
                <a:latin typeface="Arial Narrow" pitchFamily="34" charset="0"/>
              </a:rPr>
              <a:t>CS-2011, B-Term 2017</a:t>
            </a:r>
            <a:endParaRPr lang="en-US" sz="1000" dirty="0">
              <a:latin typeface="Arial Narrow" pitchFamily="34" charset="0"/>
            </a:endParaRPr>
          </a:p>
        </p:txBody>
      </p:sp>
      <p:grpSp>
        <p:nvGrpSpPr>
          <p:cNvPr id="45063" name="Group 2"/>
          <p:cNvGrpSpPr>
            <a:grpSpLocks/>
          </p:cNvGrpSpPr>
          <p:nvPr/>
        </p:nvGrpSpPr>
        <p:grpSpPr bwMode="auto">
          <a:xfrm>
            <a:off x="80963" y="2143125"/>
            <a:ext cx="9039226" cy="4048125"/>
            <a:chOff x="51" y="1350"/>
            <a:chExt cx="5694" cy="2550"/>
          </a:xfrm>
        </p:grpSpPr>
        <p:grpSp>
          <p:nvGrpSpPr>
            <p:cNvPr id="45076" name="Group 3"/>
            <p:cNvGrpSpPr>
              <a:grpSpLocks/>
            </p:cNvGrpSpPr>
            <p:nvPr/>
          </p:nvGrpSpPr>
          <p:grpSpPr bwMode="auto">
            <a:xfrm>
              <a:off x="51" y="1350"/>
              <a:ext cx="1958" cy="2496"/>
              <a:chOff x="102" y="1350"/>
              <a:chExt cx="1958" cy="2496"/>
            </a:xfrm>
          </p:grpSpPr>
          <p:sp useBgFill="1">
            <p:nvSpPr>
              <p:cNvPr id="45248" name="Rectangle 4"/>
              <p:cNvSpPr>
                <a:spLocks noChangeArrowheads="1"/>
              </p:cNvSpPr>
              <p:nvPr/>
            </p:nvSpPr>
            <p:spPr bwMode="auto">
              <a:xfrm>
                <a:off x="1340" y="1350"/>
                <a:ext cx="720" cy="2496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49" name="Rectangle 5"/>
              <p:cNvSpPr>
                <a:spLocks noChangeArrowheads="1"/>
              </p:cNvSpPr>
              <p:nvPr/>
            </p:nvSpPr>
            <p:spPr bwMode="auto">
              <a:xfrm>
                <a:off x="102" y="1398"/>
                <a:ext cx="260" cy="2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000" b="1" i="1">
                    <a:latin typeface="Comic Sans MS" pitchFamily="66" charset="0"/>
                  </a:rPr>
                  <a:t>I</a:t>
                </a:r>
              </a:p>
              <a:p>
                <a:pPr algn="ctr"/>
                <a:r>
                  <a:rPr lang="en-US" sz="2000" b="1" i="1">
                    <a:latin typeface="Comic Sans MS" pitchFamily="66" charset="0"/>
                  </a:rPr>
                  <a:t>n</a:t>
                </a:r>
              </a:p>
              <a:p>
                <a:pPr algn="ctr"/>
                <a:r>
                  <a:rPr lang="en-US" sz="2000" b="1" i="1">
                    <a:latin typeface="Comic Sans MS" pitchFamily="66" charset="0"/>
                  </a:rPr>
                  <a:t>s</a:t>
                </a:r>
              </a:p>
              <a:p>
                <a:pPr algn="ctr"/>
                <a:r>
                  <a:rPr lang="en-US" sz="2000" b="1" i="1">
                    <a:latin typeface="Comic Sans MS" pitchFamily="66" charset="0"/>
                  </a:rPr>
                  <a:t>t</a:t>
                </a:r>
              </a:p>
              <a:p>
                <a:pPr algn="ctr"/>
                <a:r>
                  <a:rPr lang="en-US" sz="2000" b="1" i="1">
                    <a:latin typeface="Comic Sans MS" pitchFamily="66" charset="0"/>
                  </a:rPr>
                  <a:t>r.</a:t>
                </a:r>
              </a:p>
              <a:p>
                <a:pPr algn="ctr"/>
                <a:endParaRPr lang="en-US" sz="2000" b="1" i="1">
                  <a:latin typeface="Comic Sans MS" pitchFamily="66" charset="0"/>
                </a:endParaRPr>
              </a:p>
              <a:p>
                <a:pPr algn="ctr"/>
                <a:r>
                  <a:rPr lang="en-US" sz="2000" b="1" i="1">
                    <a:latin typeface="Comic Sans MS" pitchFamily="66" charset="0"/>
                  </a:rPr>
                  <a:t>O</a:t>
                </a:r>
              </a:p>
              <a:p>
                <a:pPr algn="ctr"/>
                <a:r>
                  <a:rPr lang="en-US" sz="2000" b="1" i="1">
                    <a:latin typeface="Comic Sans MS" pitchFamily="66" charset="0"/>
                  </a:rPr>
                  <a:t>r</a:t>
                </a:r>
              </a:p>
              <a:p>
                <a:pPr algn="ctr"/>
                <a:r>
                  <a:rPr lang="en-US" sz="2000" b="1" i="1">
                    <a:latin typeface="Comic Sans MS" pitchFamily="66" charset="0"/>
                  </a:rPr>
                  <a:t>d</a:t>
                </a:r>
              </a:p>
              <a:p>
                <a:pPr algn="ctr"/>
                <a:r>
                  <a:rPr lang="en-US" sz="2000" b="1" i="1">
                    <a:latin typeface="Comic Sans MS" pitchFamily="66" charset="0"/>
                  </a:rPr>
                  <a:t>e</a:t>
                </a:r>
              </a:p>
              <a:p>
                <a:pPr algn="ctr"/>
                <a:r>
                  <a:rPr lang="en-US" sz="2000" b="1" i="1">
                    <a:latin typeface="Comic Sans MS" pitchFamily="66" charset="0"/>
                  </a:rPr>
                  <a:t>r</a:t>
                </a:r>
              </a:p>
            </p:txBody>
          </p:sp>
          <p:sp>
            <p:nvSpPr>
              <p:cNvPr id="45250" name="Line 6"/>
              <p:cNvSpPr>
                <a:spLocks noChangeShapeType="1"/>
              </p:cNvSpPr>
              <p:nvPr/>
            </p:nvSpPr>
            <p:spPr bwMode="auto">
              <a:xfrm>
                <a:off x="424" y="1410"/>
                <a:ext cx="0" cy="23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 useBgFill="1">
            <p:nvSpPr>
              <p:cNvPr id="45251" name="Rectangle 7"/>
              <p:cNvSpPr>
                <a:spLocks noChangeArrowheads="1"/>
              </p:cNvSpPr>
              <p:nvPr/>
            </p:nvSpPr>
            <p:spPr bwMode="auto">
              <a:xfrm>
                <a:off x="524" y="1440"/>
                <a:ext cx="1505" cy="231"/>
              </a:xfrm>
              <a:prstGeom prst="rect">
                <a:avLst/>
              </a:prstGeom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800" dirty="0" err="1" smtClean="0">
                    <a:latin typeface="Courier New" pitchFamily="49" charset="0"/>
                  </a:rPr>
                  <a:t>movl</a:t>
                </a:r>
                <a:r>
                  <a:rPr lang="en-US" sz="1800" dirty="0" smtClean="0">
                    <a:latin typeface="Courier New" pitchFamily="49" charset="0"/>
                  </a:rPr>
                  <a:t> (%</a:t>
                </a:r>
                <a:r>
                  <a:rPr lang="en-US" sz="1800" dirty="0" err="1" smtClean="0">
                    <a:latin typeface="Courier New" pitchFamily="49" charset="0"/>
                  </a:rPr>
                  <a:t>rsp</a:t>
                </a:r>
                <a:r>
                  <a:rPr lang="en-US" sz="1800" dirty="0">
                    <a:latin typeface="Courier New" pitchFamily="49" charset="0"/>
                  </a:rPr>
                  <a:t>),%</a:t>
                </a:r>
                <a:r>
                  <a:rPr lang="en-US" sz="1800" dirty="0" err="1">
                    <a:latin typeface="Courier New" pitchFamily="49" charset="0"/>
                  </a:rPr>
                  <a:t>rax</a:t>
                </a:r>
                <a:endParaRPr lang="en-US" sz="1800" dirty="0">
                  <a:latin typeface="Courier New" pitchFamily="49" charset="0"/>
                </a:endParaRPr>
              </a:p>
            </p:txBody>
          </p:sp>
          <p:sp useBgFill="1">
            <p:nvSpPr>
              <p:cNvPr id="45252" name="Rectangle 8"/>
              <p:cNvSpPr>
                <a:spLocks noChangeArrowheads="1"/>
              </p:cNvSpPr>
              <p:nvPr/>
            </p:nvSpPr>
            <p:spPr bwMode="auto">
              <a:xfrm>
                <a:off x="524" y="1998"/>
                <a:ext cx="1331" cy="231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800" dirty="0">
                    <a:latin typeface="Courier New" pitchFamily="49" charset="0"/>
                  </a:rPr>
                  <a:t>sub %</a:t>
                </a:r>
                <a:r>
                  <a:rPr lang="en-US" sz="1800" dirty="0" err="1">
                    <a:latin typeface="Courier New" pitchFamily="49" charset="0"/>
                  </a:rPr>
                  <a:t>rax</a:t>
                </a:r>
                <a:r>
                  <a:rPr lang="en-US" sz="1800" dirty="0" smtClean="0">
                    <a:latin typeface="Courier New" pitchFamily="49" charset="0"/>
                  </a:rPr>
                  <a:t>, %</a:t>
                </a:r>
                <a:r>
                  <a:rPr lang="en-US" sz="1800" dirty="0" err="1" smtClean="0">
                    <a:latin typeface="Courier New" pitchFamily="49" charset="0"/>
                  </a:rPr>
                  <a:t>rcx</a:t>
                </a:r>
                <a:endParaRPr lang="en-US" sz="1800" dirty="0">
                  <a:latin typeface="Courier New" pitchFamily="49" charset="0"/>
                </a:endParaRPr>
              </a:p>
            </p:txBody>
          </p:sp>
          <p:sp useBgFill="1">
            <p:nvSpPr>
              <p:cNvPr id="45253" name="Rectangle 9"/>
              <p:cNvSpPr>
                <a:spLocks noChangeArrowheads="1"/>
              </p:cNvSpPr>
              <p:nvPr/>
            </p:nvSpPr>
            <p:spPr bwMode="auto">
              <a:xfrm>
                <a:off x="524" y="2526"/>
                <a:ext cx="1331" cy="231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800" dirty="0">
                    <a:latin typeface="Courier New" pitchFamily="49" charset="0"/>
                  </a:rPr>
                  <a:t>and %</a:t>
                </a:r>
                <a:r>
                  <a:rPr lang="en-US" sz="1800" dirty="0" err="1">
                    <a:latin typeface="Courier New" pitchFamily="49" charset="0"/>
                  </a:rPr>
                  <a:t>rax</a:t>
                </a:r>
                <a:r>
                  <a:rPr lang="en-US" sz="1800" dirty="0" smtClean="0">
                    <a:latin typeface="Courier New" pitchFamily="49" charset="0"/>
                  </a:rPr>
                  <a:t>, %</a:t>
                </a:r>
                <a:r>
                  <a:rPr lang="en-US" sz="1800" dirty="0" err="1" smtClean="0">
                    <a:latin typeface="Courier New" pitchFamily="49" charset="0"/>
                  </a:rPr>
                  <a:t>rdx</a:t>
                </a:r>
                <a:endParaRPr lang="en-US" sz="1800" dirty="0">
                  <a:latin typeface="Courier New" pitchFamily="49" charset="0"/>
                </a:endParaRPr>
              </a:p>
            </p:txBody>
          </p:sp>
          <p:sp useBgFill="1">
            <p:nvSpPr>
              <p:cNvPr id="45254" name="Rectangle 10"/>
              <p:cNvSpPr>
                <a:spLocks noChangeArrowheads="1"/>
              </p:cNvSpPr>
              <p:nvPr/>
            </p:nvSpPr>
            <p:spPr bwMode="auto">
              <a:xfrm>
                <a:off x="524" y="3066"/>
                <a:ext cx="1331" cy="231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800" dirty="0">
                    <a:latin typeface="Courier New" pitchFamily="49" charset="0"/>
                  </a:rPr>
                  <a:t>or  %</a:t>
                </a:r>
                <a:r>
                  <a:rPr lang="en-US" sz="1800" dirty="0" err="1">
                    <a:latin typeface="Courier New" pitchFamily="49" charset="0"/>
                  </a:rPr>
                  <a:t>rax</a:t>
                </a:r>
                <a:r>
                  <a:rPr lang="en-US" sz="1800" dirty="0" smtClean="0">
                    <a:latin typeface="Courier New" pitchFamily="49" charset="0"/>
                  </a:rPr>
                  <a:t>, %rd1</a:t>
                </a:r>
                <a:endParaRPr lang="en-US" sz="1800" dirty="0">
                  <a:latin typeface="Courier New" pitchFamily="49" charset="0"/>
                </a:endParaRPr>
              </a:p>
            </p:txBody>
          </p:sp>
          <p:sp useBgFill="1">
            <p:nvSpPr>
              <p:cNvPr id="45255" name="Rectangle 11"/>
              <p:cNvSpPr>
                <a:spLocks noChangeArrowheads="1"/>
              </p:cNvSpPr>
              <p:nvPr/>
            </p:nvSpPr>
            <p:spPr bwMode="auto">
              <a:xfrm>
                <a:off x="528" y="3552"/>
                <a:ext cx="1331" cy="231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800" dirty="0" err="1">
                    <a:latin typeface="Courier New" pitchFamily="49" charset="0"/>
                  </a:rPr>
                  <a:t>xor</a:t>
                </a:r>
                <a:r>
                  <a:rPr lang="en-US" sz="1800" dirty="0">
                    <a:latin typeface="Courier New" pitchFamily="49" charset="0"/>
                  </a:rPr>
                  <a:t> %</a:t>
                </a:r>
                <a:r>
                  <a:rPr lang="en-US" sz="1800" dirty="0" err="1">
                    <a:latin typeface="Courier New" pitchFamily="49" charset="0"/>
                  </a:rPr>
                  <a:t>rax</a:t>
                </a:r>
                <a:r>
                  <a:rPr lang="en-US" sz="1800" dirty="0" smtClean="0">
                    <a:latin typeface="Courier New" pitchFamily="49" charset="0"/>
                  </a:rPr>
                  <a:t>, %</a:t>
                </a:r>
                <a:r>
                  <a:rPr lang="en-US" sz="1800" dirty="0" err="1" smtClean="0">
                    <a:latin typeface="Courier New" pitchFamily="49" charset="0"/>
                  </a:rPr>
                  <a:t>rsi</a:t>
                </a:r>
                <a:endParaRPr lang="en-US" sz="1800" dirty="0">
                  <a:latin typeface="Courier New" pitchFamily="49" charset="0"/>
                </a:endParaRPr>
              </a:p>
            </p:txBody>
          </p:sp>
        </p:grpSp>
        <p:grpSp>
          <p:nvGrpSpPr>
            <p:cNvPr id="45077" name="Group 12"/>
            <p:cNvGrpSpPr>
              <a:grpSpLocks/>
            </p:cNvGrpSpPr>
            <p:nvPr/>
          </p:nvGrpSpPr>
          <p:grpSpPr bwMode="auto">
            <a:xfrm>
              <a:off x="1924" y="1363"/>
              <a:ext cx="3821" cy="2537"/>
              <a:chOff x="1932" y="1200"/>
              <a:chExt cx="3624" cy="2537"/>
            </a:xfrm>
          </p:grpSpPr>
          <p:grpSp>
            <p:nvGrpSpPr>
              <p:cNvPr id="45078" name="Group 13"/>
              <p:cNvGrpSpPr>
                <a:grpSpLocks/>
              </p:cNvGrpSpPr>
              <p:nvPr/>
            </p:nvGrpSpPr>
            <p:grpSpPr bwMode="auto">
              <a:xfrm>
                <a:off x="2766" y="2256"/>
                <a:ext cx="1951" cy="441"/>
                <a:chOff x="1933" y="1200"/>
                <a:chExt cx="1951" cy="441"/>
              </a:xfrm>
            </p:grpSpPr>
            <p:grpSp>
              <p:nvGrpSpPr>
                <p:cNvPr id="45215" name="Group 14"/>
                <p:cNvGrpSpPr>
                  <a:grpSpLocks noChangeAspect="1"/>
                </p:cNvGrpSpPr>
                <p:nvPr/>
              </p:nvGrpSpPr>
              <p:grpSpPr bwMode="auto">
                <a:xfrm>
                  <a:off x="2421" y="1304"/>
                  <a:ext cx="241" cy="233"/>
                  <a:chOff x="1357" y="528"/>
                  <a:chExt cx="522" cy="432"/>
                </a:xfrm>
              </p:grpSpPr>
              <p:grpSp>
                <p:nvGrpSpPr>
                  <p:cNvPr id="45244" name="Group 15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45246" name="Rectangle 1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47" name="Rectangle 1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45245" name="Text Box 18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57" y="574"/>
                    <a:ext cx="522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  <p:sp>
              <p:nvSpPr>
                <p:cNvPr id="45216" name="Line 19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17" name="Line 20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5218" name="Group 21"/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06" cy="371"/>
                  <a:chOff x="2991" y="411"/>
                  <a:chExt cx="371" cy="768"/>
                </a:xfrm>
              </p:grpSpPr>
              <p:sp useBgFill="1">
                <p:nvSpPr>
                  <p:cNvPr id="45240" name="AutoShape 22"/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41" name="AutoShape 23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42" name="Freeform 24"/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7 h 288"/>
                      <a:gd name="T2" fmla="*/ 11 w 384"/>
                      <a:gd name="T3" fmla="*/ 0 h 288"/>
                      <a:gd name="T4" fmla="*/ 23 w 384"/>
                      <a:gd name="T5" fmla="*/ 7 h 288"/>
                      <a:gd name="T6" fmla="*/ 0 60000 65536"/>
                      <a:gd name="T7" fmla="*/ 0 60000 65536"/>
                      <a:gd name="T8" fmla="*/ 0 60000 65536"/>
                      <a:gd name="T9" fmla="*/ 0 w 384"/>
                      <a:gd name="T10" fmla="*/ 0 h 288"/>
                      <a:gd name="T11" fmla="*/ 384 w 384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43" name="Text Box 25"/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43" y="619"/>
                    <a:ext cx="575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ALU</a:t>
                    </a:r>
                  </a:p>
                </p:txBody>
              </p:sp>
            </p:grpSp>
            <p:sp>
              <p:nvSpPr>
                <p:cNvPr id="45219" name="Line 26"/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20" name="Line 27"/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5221" name="Group 28"/>
                <p:cNvGrpSpPr>
                  <a:grpSpLocks noChangeAspect="1"/>
                </p:cNvGrpSpPr>
                <p:nvPr/>
              </p:nvGrpSpPr>
              <p:grpSpPr bwMode="auto">
                <a:xfrm>
                  <a:off x="3181" y="1305"/>
                  <a:ext cx="334" cy="232"/>
                  <a:chOff x="3792" y="576"/>
                  <a:chExt cx="723" cy="480"/>
                </a:xfrm>
              </p:grpSpPr>
              <p:sp useBgFill="1">
                <p:nvSpPr>
                  <p:cNvPr id="45238" name="Rectangle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en-US" sz="1000" b="1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45239" name="Text Box 30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92" y="628"/>
                    <a:ext cx="723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DMem</a:t>
                    </a:r>
                  </a:p>
                </p:txBody>
              </p:sp>
            </p:grpSp>
            <p:sp>
              <p:nvSpPr>
                <p:cNvPr id="45222" name="Freeform 31"/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10 h 384"/>
                    <a:gd name="T4" fmla="*/ 8 w 816"/>
                    <a:gd name="T5" fmla="*/ 10 h 384"/>
                    <a:gd name="T6" fmla="*/ 8 w 816"/>
                    <a:gd name="T7" fmla="*/ 4 h 384"/>
                    <a:gd name="T8" fmla="*/ 9 w 816"/>
                    <a:gd name="T9" fmla="*/ 4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6"/>
                    <a:gd name="T16" fmla="*/ 0 h 384"/>
                    <a:gd name="T17" fmla="*/ 816 w 816"/>
                    <a:gd name="T18" fmla="*/ 384 h 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23" name="Line 32"/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24" name="Line 33"/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5225" name="Group 34"/>
                <p:cNvGrpSpPr>
                  <a:grpSpLocks noChangeAspect="1"/>
                </p:cNvGrpSpPr>
                <p:nvPr/>
              </p:nvGrpSpPr>
              <p:grpSpPr bwMode="auto">
                <a:xfrm>
                  <a:off x="1933" y="1305"/>
                  <a:ext cx="352" cy="232"/>
                  <a:chOff x="1061" y="576"/>
                  <a:chExt cx="760" cy="480"/>
                </a:xfrm>
              </p:grpSpPr>
              <p:sp useBgFill="1">
                <p:nvSpPr>
                  <p:cNvPr id="45236" name="Rectangle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en-US" sz="1000" b="1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45237" name="Text Box 3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61" y="628"/>
                    <a:ext cx="760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Ifetch</a:t>
                    </a:r>
                  </a:p>
                </p:txBody>
              </p:sp>
            </p:grpSp>
            <p:grpSp>
              <p:nvGrpSpPr>
                <p:cNvPr id="45226" name="Group 37"/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45232" name="Rectangle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33" name="Rectangle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34" name="Rectangle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35" name="Rectangle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227" name="Group 42"/>
                <p:cNvGrpSpPr>
                  <a:grpSpLocks noChangeAspect="1"/>
                </p:cNvGrpSpPr>
                <p:nvPr/>
              </p:nvGrpSpPr>
              <p:grpSpPr bwMode="auto">
                <a:xfrm flipH="1">
                  <a:off x="3643" y="1296"/>
                  <a:ext cx="241" cy="233"/>
                  <a:chOff x="1362" y="528"/>
                  <a:chExt cx="518" cy="432"/>
                </a:xfrm>
              </p:grpSpPr>
              <p:grpSp>
                <p:nvGrpSpPr>
                  <p:cNvPr id="45228" name="Group 43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45230" name="Rectangle 4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31" name="Rectangle 4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45229" name="Text Box 4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62" y="574"/>
                    <a:ext cx="51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45079" name="Group 47"/>
              <p:cNvGrpSpPr>
                <a:grpSpLocks/>
              </p:cNvGrpSpPr>
              <p:nvPr/>
            </p:nvGrpSpPr>
            <p:grpSpPr bwMode="auto">
              <a:xfrm>
                <a:off x="2346" y="1720"/>
                <a:ext cx="1952" cy="441"/>
                <a:chOff x="1933" y="1200"/>
                <a:chExt cx="1952" cy="441"/>
              </a:xfrm>
            </p:grpSpPr>
            <p:grpSp>
              <p:nvGrpSpPr>
                <p:cNvPr id="45182" name="Group 48"/>
                <p:cNvGrpSpPr>
                  <a:grpSpLocks noChangeAspect="1"/>
                </p:cNvGrpSpPr>
                <p:nvPr/>
              </p:nvGrpSpPr>
              <p:grpSpPr bwMode="auto">
                <a:xfrm>
                  <a:off x="2421" y="1304"/>
                  <a:ext cx="241" cy="233"/>
                  <a:chOff x="1357" y="528"/>
                  <a:chExt cx="522" cy="432"/>
                </a:xfrm>
              </p:grpSpPr>
              <p:grpSp>
                <p:nvGrpSpPr>
                  <p:cNvPr id="45211" name="Group 4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45213" name="Rectangle 5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14" name="Rectangle 5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45212" name="Text Box 52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57" y="574"/>
                    <a:ext cx="522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  <p:sp>
              <p:nvSpPr>
                <p:cNvPr id="45183" name="Line 53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84" name="Line 54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5185" name="Group 55"/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06" cy="371"/>
                  <a:chOff x="2991" y="411"/>
                  <a:chExt cx="371" cy="768"/>
                </a:xfrm>
              </p:grpSpPr>
              <p:sp useBgFill="1">
                <p:nvSpPr>
                  <p:cNvPr id="45207" name="AutoShape 56"/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 useBgFill="1">
                <p:nvSpPr>
                  <p:cNvPr id="45208" name="AutoShape 57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09" name="Freeform 58"/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7 h 288"/>
                      <a:gd name="T2" fmla="*/ 11 w 384"/>
                      <a:gd name="T3" fmla="*/ 0 h 288"/>
                      <a:gd name="T4" fmla="*/ 23 w 384"/>
                      <a:gd name="T5" fmla="*/ 7 h 288"/>
                      <a:gd name="T6" fmla="*/ 0 60000 65536"/>
                      <a:gd name="T7" fmla="*/ 0 60000 65536"/>
                      <a:gd name="T8" fmla="*/ 0 60000 65536"/>
                      <a:gd name="T9" fmla="*/ 0 w 384"/>
                      <a:gd name="T10" fmla="*/ 0 h 288"/>
                      <a:gd name="T11" fmla="*/ 384 w 384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10" name="Text Box 59"/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43" y="621"/>
                    <a:ext cx="575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ALU</a:t>
                    </a:r>
                  </a:p>
                </p:txBody>
              </p:sp>
            </p:grpSp>
            <p:sp>
              <p:nvSpPr>
                <p:cNvPr id="45186" name="Line 60"/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87" name="Line 61"/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5188" name="Group 62"/>
                <p:cNvGrpSpPr>
                  <a:grpSpLocks noChangeAspect="1"/>
                </p:cNvGrpSpPr>
                <p:nvPr/>
              </p:nvGrpSpPr>
              <p:grpSpPr bwMode="auto">
                <a:xfrm>
                  <a:off x="3181" y="1305"/>
                  <a:ext cx="334" cy="232"/>
                  <a:chOff x="3792" y="576"/>
                  <a:chExt cx="723" cy="480"/>
                </a:xfrm>
              </p:grpSpPr>
              <p:sp useBgFill="1">
                <p:nvSpPr>
                  <p:cNvPr id="45205" name="Rectangle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en-US" sz="1000" b="1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45206" name="Text Box 64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92" y="628"/>
                    <a:ext cx="723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DMem</a:t>
                    </a:r>
                  </a:p>
                </p:txBody>
              </p:sp>
            </p:grpSp>
            <p:sp>
              <p:nvSpPr>
                <p:cNvPr id="45189" name="Freeform 65"/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10 h 384"/>
                    <a:gd name="T4" fmla="*/ 8 w 816"/>
                    <a:gd name="T5" fmla="*/ 10 h 384"/>
                    <a:gd name="T6" fmla="*/ 8 w 816"/>
                    <a:gd name="T7" fmla="*/ 4 h 384"/>
                    <a:gd name="T8" fmla="*/ 9 w 816"/>
                    <a:gd name="T9" fmla="*/ 4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6"/>
                    <a:gd name="T16" fmla="*/ 0 h 384"/>
                    <a:gd name="T17" fmla="*/ 816 w 816"/>
                    <a:gd name="T18" fmla="*/ 384 h 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90" name="Line 66"/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91" name="Line 67"/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5192" name="Group 68"/>
                <p:cNvGrpSpPr>
                  <a:grpSpLocks noChangeAspect="1"/>
                </p:cNvGrpSpPr>
                <p:nvPr/>
              </p:nvGrpSpPr>
              <p:grpSpPr bwMode="auto">
                <a:xfrm>
                  <a:off x="1933" y="1305"/>
                  <a:ext cx="352" cy="232"/>
                  <a:chOff x="1061" y="576"/>
                  <a:chExt cx="759" cy="480"/>
                </a:xfrm>
              </p:grpSpPr>
              <p:sp useBgFill="1">
                <p:nvSpPr>
                  <p:cNvPr id="45203" name="Rectangle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en-US" sz="1000" b="1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45204" name="Text Box 70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61" y="628"/>
                    <a:ext cx="759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Ifetch</a:t>
                    </a:r>
                  </a:p>
                </p:txBody>
              </p:sp>
            </p:grpSp>
            <p:grpSp>
              <p:nvGrpSpPr>
                <p:cNvPr id="45193" name="Group 71"/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45199" name="Rectangle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00" name="Rectangle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01" name="Rectangle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02" name="Rectangle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194" name="Group 76"/>
                <p:cNvGrpSpPr>
                  <a:grpSpLocks noChangeAspect="1"/>
                </p:cNvGrpSpPr>
                <p:nvPr/>
              </p:nvGrpSpPr>
              <p:grpSpPr bwMode="auto">
                <a:xfrm flipH="1">
                  <a:off x="3644" y="1296"/>
                  <a:ext cx="241" cy="233"/>
                  <a:chOff x="1364" y="528"/>
                  <a:chExt cx="518" cy="432"/>
                </a:xfrm>
              </p:grpSpPr>
              <p:grpSp>
                <p:nvGrpSpPr>
                  <p:cNvPr id="45195" name="Group 7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45197" name="Rectangle 78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98" name="Rectangle 7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45196" name="Text Box 80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64" y="574"/>
                    <a:ext cx="51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45080" name="Group 81"/>
              <p:cNvGrpSpPr>
                <a:grpSpLocks/>
              </p:cNvGrpSpPr>
              <p:nvPr/>
            </p:nvGrpSpPr>
            <p:grpSpPr bwMode="auto">
              <a:xfrm>
                <a:off x="1932" y="1200"/>
                <a:ext cx="1951" cy="441"/>
                <a:chOff x="1932" y="1200"/>
                <a:chExt cx="1951" cy="441"/>
              </a:xfrm>
            </p:grpSpPr>
            <p:grpSp>
              <p:nvGrpSpPr>
                <p:cNvPr id="45149" name="Group 82"/>
                <p:cNvGrpSpPr>
                  <a:grpSpLocks noChangeAspect="1"/>
                </p:cNvGrpSpPr>
                <p:nvPr/>
              </p:nvGrpSpPr>
              <p:grpSpPr bwMode="auto">
                <a:xfrm>
                  <a:off x="2420" y="1304"/>
                  <a:ext cx="241" cy="233"/>
                  <a:chOff x="1355" y="528"/>
                  <a:chExt cx="522" cy="432"/>
                </a:xfrm>
              </p:grpSpPr>
              <p:grpSp>
                <p:nvGrpSpPr>
                  <p:cNvPr id="45178" name="Group 83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45180" name="Rectangle 8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81" name="Rectangle 8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45179" name="Text Box 8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55" y="574"/>
                    <a:ext cx="522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  <p:sp>
              <p:nvSpPr>
                <p:cNvPr id="45150" name="Line 87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51" name="Line 88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5152" name="Group 89"/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06" cy="371"/>
                  <a:chOff x="2991" y="411"/>
                  <a:chExt cx="371" cy="768"/>
                </a:xfrm>
              </p:grpSpPr>
              <p:sp useBgFill="1">
                <p:nvSpPr>
                  <p:cNvPr id="45174" name="AutoShape 90"/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 useBgFill="1">
                <p:nvSpPr>
                  <p:cNvPr id="45175" name="AutoShape 91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76" name="Freeform 92"/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7 h 288"/>
                      <a:gd name="T2" fmla="*/ 11 w 384"/>
                      <a:gd name="T3" fmla="*/ 0 h 288"/>
                      <a:gd name="T4" fmla="*/ 23 w 384"/>
                      <a:gd name="T5" fmla="*/ 7 h 288"/>
                      <a:gd name="T6" fmla="*/ 0 60000 65536"/>
                      <a:gd name="T7" fmla="*/ 0 60000 65536"/>
                      <a:gd name="T8" fmla="*/ 0 60000 65536"/>
                      <a:gd name="T9" fmla="*/ 0 w 384"/>
                      <a:gd name="T10" fmla="*/ 0 h 288"/>
                      <a:gd name="T11" fmla="*/ 384 w 384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77" name="Text Box 93"/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43" y="621"/>
                    <a:ext cx="575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ALU</a:t>
                    </a:r>
                  </a:p>
                </p:txBody>
              </p:sp>
            </p:grpSp>
            <p:sp>
              <p:nvSpPr>
                <p:cNvPr id="45153" name="Line 94"/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54" name="Line 95"/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5155" name="Group 96"/>
                <p:cNvGrpSpPr>
                  <a:grpSpLocks noChangeAspect="1"/>
                </p:cNvGrpSpPr>
                <p:nvPr/>
              </p:nvGrpSpPr>
              <p:grpSpPr bwMode="auto">
                <a:xfrm>
                  <a:off x="3180" y="1305"/>
                  <a:ext cx="334" cy="232"/>
                  <a:chOff x="3790" y="576"/>
                  <a:chExt cx="722" cy="480"/>
                </a:xfrm>
              </p:grpSpPr>
              <p:sp useBgFill="1">
                <p:nvSpPr>
                  <p:cNvPr id="45172" name="Rectangle 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en-US" sz="1000" b="1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45173" name="Text Box 98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90" y="628"/>
                    <a:ext cx="722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DMem</a:t>
                    </a:r>
                  </a:p>
                </p:txBody>
              </p:sp>
            </p:grpSp>
            <p:sp>
              <p:nvSpPr>
                <p:cNvPr id="45156" name="Freeform 99"/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10 h 384"/>
                    <a:gd name="T4" fmla="*/ 8 w 816"/>
                    <a:gd name="T5" fmla="*/ 10 h 384"/>
                    <a:gd name="T6" fmla="*/ 8 w 816"/>
                    <a:gd name="T7" fmla="*/ 4 h 384"/>
                    <a:gd name="T8" fmla="*/ 9 w 816"/>
                    <a:gd name="T9" fmla="*/ 4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6"/>
                    <a:gd name="T16" fmla="*/ 0 h 384"/>
                    <a:gd name="T17" fmla="*/ 816 w 816"/>
                    <a:gd name="T18" fmla="*/ 384 h 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57" name="Line 100"/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58" name="Line 101"/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5159" name="Group 102"/>
                <p:cNvGrpSpPr>
                  <a:grpSpLocks noChangeAspect="1"/>
                </p:cNvGrpSpPr>
                <p:nvPr/>
              </p:nvGrpSpPr>
              <p:grpSpPr bwMode="auto">
                <a:xfrm>
                  <a:off x="1932" y="1305"/>
                  <a:ext cx="352" cy="232"/>
                  <a:chOff x="1059" y="576"/>
                  <a:chExt cx="760" cy="480"/>
                </a:xfrm>
              </p:grpSpPr>
              <p:sp useBgFill="1">
                <p:nvSpPr>
                  <p:cNvPr id="45170" name="Rectangle 1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en-US" sz="1000" b="1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45171" name="Text Box 104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59" y="628"/>
                    <a:ext cx="760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Ifetch</a:t>
                    </a:r>
                  </a:p>
                </p:txBody>
              </p:sp>
            </p:grpSp>
            <p:grpSp>
              <p:nvGrpSpPr>
                <p:cNvPr id="45160" name="Group 105"/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45166" name="Rectangle 10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67" name="Rectangle 1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68" name="Rectangle 10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69" name="Rectangle 10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161" name="Group 110"/>
                <p:cNvGrpSpPr>
                  <a:grpSpLocks noChangeAspect="1"/>
                </p:cNvGrpSpPr>
                <p:nvPr/>
              </p:nvGrpSpPr>
              <p:grpSpPr bwMode="auto">
                <a:xfrm flipH="1">
                  <a:off x="3642" y="1296"/>
                  <a:ext cx="241" cy="233"/>
                  <a:chOff x="1360" y="528"/>
                  <a:chExt cx="518" cy="432"/>
                </a:xfrm>
              </p:grpSpPr>
              <p:grpSp>
                <p:nvGrpSpPr>
                  <p:cNvPr id="45162" name="Group 11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45164" name="Rectangle 11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65" name="Rectangle 11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45163" name="Text Box 114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60" y="574"/>
                    <a:ext cx="51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45081" name="Group 115"/>
              <p:cNvGrpSpPr>
                <a:grpSpLocks/>
              </p:cNvGrpSpPr>
              <p:nvPr/>
            </p:nvGrpSpPr>
            <p:grpSpPr bwMode="auto">
              <a:xfrm>
                <a:off x="3186" y="2784"/>
                <a:ext cx="1950" cy="441"/>
                <a:chOff x="1933" y="1200"/>
                <a:chExt cx="1950" cy="441"/>
              </a:xfrm>
            </p:grpSpPr>
            <p:grpSp>
              <p:nvGrpSpPr>
                <p:cNvPr id="45116" name="Group 116"/>
                <p:cNvGrpSpPr>
                  <a:grpSpLocks noChangeAspect="1"/>
                </p:cNvGrpSpPr>
                <p:nvPr/>
              </p:nvGrpSpPr>
              <p:grpSpPr bwMode="auto">
                <a:xfrm>
                  <a:off x="2418" y="1304"/>
                  <a:ext cx="241" cy="233"/>
                  <a:chOff x="1351" y="528"/>
                  <a:chExt cx="522" cy="432"/>
                </a:xfrm>
              </p:grpSpPr>
              <p:grpSp>
                <p:nvGrpSpPr>
                  <p:cNvPr id="45145" name="Group 11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45147" name="Rectangle 118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48" name="Rectangle 11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45146" name="Text Box 120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51" y="574"/>
                    <a:ext cx="522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  <p:sp>
              <p:nvSpPr>
                <p:cNvPr id="45117" name="Line 121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18" name="Line 122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5119" name="Group 123"/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06" cy="371"/>
                  <a:chOff x="2991" y="411"/>
                  <a:chExt cx="371" cy="768"/>
                </a:xfrm>
              </p:grpSpPr>
              <p:sp useBgFill="1">
                <p:nvSpPr>
                  <p:cNvPr id="45141" name="AutoShape 124"/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42" name="AutoShape 125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43" name="Freeform 126"/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7 h 288"/>
                      <a:gd name="T2" fmla="*/ 11 w 384"/>
                      <a:gd name="T3" fmla="*/ 0 h 288"/>
                      <a:gd name="T4" fmla="*/ 23 w 384"/>
                      <a:gd name="T5" fmla="*/ 7 h 288"/>
                      <a:gd name="T6" fmla="*/ 0 60000 65536"/>
                      <a:gd name="T7" fmla="*/ 0 60000 65536"/>
                      <a:gd name="T8" fmla="*/ 0 60000 65536"/>
                      <a:gd name="T9" fmla="*/ 0 w 384"/>
                      <a:gd name="T10" fmla="*/ 0 h 288"/>
                      <a:gd name="T11" fmla="*/ 384 w 384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44" name="Text Box 127"/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43" y="621"/>
                    <a:ext cx="575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ALU</a:t>
                    </a:r>
                  </a:p>
                </p:txBody>
              </p:sp>
            </p:grpSp>
            <p:sp>
              <p:nvSpPr>
                <p:cNvPr id="45120" name="Line 128"/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21" name="Line 129"/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5122" name="Group 130"/>
                <p:cNvGrpSpPr>
                  <a:grpSpLocks noChangeAspect="1"/>
                </p:cNvGrpSpPr>
                <p:nvPr/>
              </p:nvGrpSpPr>
              <p:grpSpPr bwMode="auto">
                <a:xfrm>
                  <a:off x="3180" y="1305"/>
                  <a:ext cx="334" cy="232"/>
                  <a:chOff x="3790" y="576"/>
                  <a:chExt cx="722" cy="480"/>
                </a:xfrm>
              </p:grpSpPr>
              <p:sp useBgFill="1">
                <p:nvSpPr>
                  <p:cNvPr id="45139" name="Rectangle 1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en-US" sz="1000" b="1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45140" name="Text Box 132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90" y="628"/>
                    <a:ext cx="722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DMem</a:t>
                    </a:r>
                  </a:p>
                </p:txBody>
              </p:sp>
            </p:grpSp>
            <p:sp>
              <p:nvSpPr>
                <p:cNvPr id="45123" name="Freeform 133"/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10 h 384"/>
                    <a:gd name="T4" fmla="*/ 8 w 816"/>
                    <a:gd name="T5" fmla="*/ 10 h 384"/>
                    <a:gd name="T6" fmla="*/ 8 w 816"/>
                    <a:gd name="T7" fmla="*/ 4 h 384"/>
                    <a:gd name="T8" fmla="*/ 9 w 816"/>
                    <a:gd name="T9" fmla="*/ 4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6"/>
                    <a:gd name="T16" fmla="*/ 0 h 384"/>
                    <a:gd name="T17" fmla="*/ 816 w 816"/>
                    <a:gd name="T18" fmla="*/ 384 h 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24" name="Line 134"/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25" name="Line 135"/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5126" name="Group 136"/>
                <p:cNvGrpSpPr>
                  <a:grpSpLocks noChangeAspect="1"/>
                </p:cNvGrpSpPr>
                <p:nvPr/>
              </p:nvGrpSpPr>
              <p:grpSpPr bwMode="auto">
                <a:xfrm>
                  <a:off x="1933" y="1305"/>
                  <a:ext cx="352" cy="232"/>
                  <a:chOff x="1061" y="576"/>
                  <a:chExt cx="759" cy="480"/>
                </a:xfrm>
              </p:grpSpPr>
              <p:sp useBgFill="1">
                <p:nvSpPr>
                  <p:cNvPr id="45137" name="Rectangle 1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en-US" sz="1000" b="1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45138" name="Text Box 138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61" y="628"/>
                    <a:ext cx="759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Ifetch</a:t>
                    </a:r>
                  </a:p>
                </p:txBody>
              </p:sp>
            </p:grpSp>
            <p:grpSp>
              <p:nvGrpSpPr>
                <p:cNvPr id="45127" name="Group 139"/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45133" name="Rectangle 1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34" name="Rectangle 1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35" name="Rectangle 1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36" name="Rectangle 1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128" name="Group 144"/>
                <p:cNvGrpSpPr>
                  <a:grpSpLocks noChangeAspect="1"/>
                </p:cNvGrpSpPr>
                <p:nvPr/>
              </p:nvGrpSpPr>
              <p:grpSpPr bwMode="auto">
                <a:xfrm flipH="1">
                  <a:off x="3642" y="1296"/>
                  <a:ext cx="241" cy="233"/>
                  <a:chOff x="1360" y="528"/>
                  <a:chExt cx="518" cy="432"/>
                </a:xfrm>
              </p:grpSpPr>
              <p:grpSp>
                <p:nvGrpSpPr>
                  <p:cNvPr id="45129" name="Group 145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45131" name="Rectangle 14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32" name="Rectangle 14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45130" name="Text Box 148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60" y="574"/>
                    <a:ext cx="51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45082" name="Group 149"/>
              <p:cNvGrpSpPr>
                <a:grpSpLocks/>
              </p:cNvGrpSpPr>
              <p:nvPr/>
            </p:nvGrpSpPr>
            <p:grpSpPr bwMode="auto">
              <a:xfrm>
                <a:off x="3606" y="3296"/>
                <a:ext cx="1950" cy="441"/>
                <a:chOff x="1933" y="1200"/>
                <a:chExt cx="1950" cy="441"/>
              </a:xfrm>
            </p:grpSpPr>
            <p:grpSp>
              <p:nvGrpSpPr>
                <p:cNvPr id="45083" name="Group 150"/>
                <p:cNvGrpSpPr>
                  <a:grpSpLocks noChangeAspect="1"/>
                </p:cNvGrpSpPr>
                <p:nvPr/>
              </p:nvGrpSpPr>
              <p:grpSpPr bwMode="auto">
                <a:xfrm>
                  <a:off x="2420" y="1304"/>
                  <a:ext cx="240" cy="233"/>
                  <a:chOff x="1355" y="528"/>
                  <a:chExt cx="520" cy="432"/>
                </a:xfrm>
              </p:grpSpPr>
              <p:grpSp>
                <p:nvGrpSpPr>
                  <p:cNvPr id="45112" name="Group 15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45114" name="Rectangle 15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15" name="Rectangle 15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45113" name="Text Box 154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55" y="574"/>
                    <a:ext cx="520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  <p:sp>
              <p:nvSpPr>
                <p:cNvPr id="45084" name="Line 155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085" name="Line 156"/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5086" name="Group 157"/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06" cy="371"/>
                  <a:chOff x="2991" y="411"/>
                  <a:chExt cx="371" cy="768"/>
                </a:xfrm>
              </p:grpSpPr>
              <p:sp useBgFill="1">
                <p:nvSpPr>
                  <p:cNvPr id="45108" name="AutoShape 158"/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 useBgFill="1">
                <p:nvSpPr>
                  <p:cNvPr id="45109" name="AutoShape 159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10" name="Freeform 160"/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7 h 288"/>
                      <a:gd name="T2" fmla="*/ 11 w 384"/>
                      <a:gd name="T3" fmla="*/ 0 h 288"/>
                      <a:gd name="T4" fmla="*/ 23 w 384"/>
                      <a:gd name="T5" fmla="*/ 7 h 288"/>
                      <a:gd name="T6" fmla="*/ 0 60000 65536"/>
                      <a:gd name="T7" fmla="*/ 0 60000 65536"/>
                      <a:gd name="T8" fmla="*/ 0 60000 65536"/>
                      <a:gd name="T9" fmla="*/ 0 w 384"/>
                      <a:gd name="T10" fmla="*/ 0 h 288"/>
                      <a:gd name="T11" fmla="*/ 384 w 384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11" name="Text Box 161"/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43" y="621"/>
                    <a:ext cx="575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ALU</a:t>
                    </a:r>
                  </a:p>
                </p:txBody>
              </p:sp>
            </p:grpSp>
            <p:sp>
              <p:nvSpPr>
                <p:cNvPr id="45087" name="Line 162"/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088" name="Line 163"/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5089" name="Group 164"/>
                <p:cNvGrpSpPr>
                  <a:grpSpLocks noChangeAspect="1"/>
                </p:cNvGrpSpPr>
                <p:nvPr/>
              </p:nvGrpSpPr>
              <p:grpSpPr bwMode="auto">
                <a:xfrm>
                  <a:off x="3180" y="1305"/>
                  <a:ext cx="334" cy="232"/>
                  <a:chOff x="3790" y="576"/>
                  <a:chExt cx="722" cy="480"/>
                </a:xfrm>
              </p:grpSpPr>
              <p:sp useBgFill="1">
                <p:nvSpPr>
                  <p:cNvPr id="45106" name="Rectangle 1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en-US" sz="1000" b="1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45107" name="Text Box 16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90" y="628"/>
                    <a:ext cx="722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DMem</a:t>
                    </a:r>
                  </a:p>
                </p:txBody>
              </p:sp>
            </p:grpSp>
            <p:sp>
              <p:nvSpPr>
                <p:cNvPr id="45090" name="Freeform 167"/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10 h 384"/>
                    <a:gd name="T4" fmla="*/ 8 w 816"/>
                    <a:gd name="T5" fmla="*/ 10 h 384"/>
                    <a:gd name="T6" fmla="*/ 8 w 816"/>
                    <a:gd name="T7" fmla="*/ 4 h 384"/>
                    <a:gd name="T8" fmla="*/ 9 w 816"/>
                    <a:gd name="T9" fmla="*/ 4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6"/>
                    <a:gd name="T16" fmla="*/ 0 h 384"/>
                    <a:gd name="T17" fmla="*/ 816 w 816"/>
                    <a:gd name="T18" fmla="*/ 384 h 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091" name="Line 168"/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092" name="Line 169"/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5093" name="Group 170"/>
                <p:cNvGrpSpPr>
                  <a:grpSpLocks noChangeAspect="1"/>
                </p:cNvGrpSpPr>
                <p:nvPr/>
              </p:nvGrpSpPr>
              <p:grpSpPr bwMode="auto">
                <a:xfrm>
                  <a:off x="1933" y="1305"/>
                  <a:ext cx="352" cy="232"/>
                  <a:chOff x="1061" y="576"/>
                  <a:chExt cx="760" cy="480"/>
                </a:xfrm>
              </p:grpSpPr>
              <p:sp useBgFill="1">
                <p:nvSpPr>
                  <p:cNvPr id="45104" name="Rectangle 1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en-US" sz="1000" b="1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45105" name="Text Box 172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61" y="628"/>
                    <a:ext cx="760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Ifetch</a:t>
                    </a:r>
                  </a:p>
                </p:txBody>
              </p:sp>
            </p:grpSp>
            <p:grpSp>
              <p:nvGrpSpPr>
                <p:cNvPr id="45094" name="Group 173"/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45100" name="Rectangle 1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01" name="Rectangle 1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02" name="Rectangle 1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03" name="Rectangle 1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095" name="Group 178"/>
                <p:cNvGrpSpPr>
                  <a:grpSpLocks noChangeAspect="1"/>
                </p:cNvGrpSpPr>
                <p:nvPr/>
              </p:nvGrpSpPr>
              <p:grpSpPr bwMode="auto">
                <a:xfrm flipH="1">
                  <a:off x="3642" y="1296"/>
                  <a:ext cx="241" cy="233"/>
                  <a:chOff x="1360" y="528"/>
                  <a:chExt cx="518" cy="432"/>
                </a:xfrm>
              </p:grpSpPr>
              <p:grpSp>
                <p:nvGrpSpPr>
                  <p:cNvPr id="45096" name="Group 17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45098" name="Rectangle 18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099" name="Rectangle 18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45097" name="Text Box 182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60" y="574"/>
                    <a:ext cx="51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000" b="1"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</p:grpSp>
        </p:grpSp>
      </p:grpSp>
      <p:sp>
        <p:nvSpPr>
          <p:cNvPr id="45064" name="Line 184"/>
          <p:cNvSpPr>
            <a:spLocks noChangeShapeType="1"/>
          </p:cNvSpPr>
          <p:nvPr/>
        </p:nvSpPr>
        <p:spPr bwMode="auto">
          <a:xfrm>
            <a:off x="1066800" y="1600200"/>
            <a:ext cx="7594600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Rectangle 185"/>
          <p:cNvSpPr>
            <a:spLocks noChangeArrowheads="1"/>
          </p:cNvSpPr>
          <p:nvPr/>
        </p:nvSpPr>
        <p:spPr bwMode="auto">
          <a:xfrm>
            <a:off x="990600" y="1207070"/>
            <a:ext cx="1939635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 i="1" dirty="0">
                <a:latin typeface="+mj-lt"/>
              </a:rPr>
              <a:t>Time </a:t>
            </a:r>
            <a:r>
              <a:rPr lang="en-US" sz="1800" b="1" dirty="0">
                <a:latin typeface="+mj-lt"/>
              </a:rPr>
              <a:t>(</a:t>
            </a:r>
            <a:r>
              <a:rPr lang="en-US" sz="1800" b="1" i="1" dirty="0">
                <a:latin typeface="+mj-lt"/>
              </a:rPr>
              <a:t>clock cycles</a:t>
            </a:r>
            <a:r>
              <a:rPr lang="en-US" sz="1800" b="1" dirty="0">
                <a:latin typeface="+mj-lt"/>
              </a:rPr>
              <a:t>)</a:t>
            </a:r>
          </a:p>
        </p:txBody>
      </p:sp>
      <p:grpSp>
        <p:nvGrpSpPr>
          <p:cNvPr id="45066" name="Group 186"/>
          <p:cNvGrpSpPr>
            <a:grpSpLocks/>
          </p:cNvGrpSpPr>
          <p:nvPr/>
        </p:nvGrpSpPr>
        <p:grpSpPr bwMode="auto">
          <a:xfrm>
            <a:off x="3124200" y="1752602"/>
            <a:ext cx="3281363" cy="403226"/>
            <a:chOff x="2016" y="1148"/>
            <a:chExt cx="2067" cy="254"/>
          </a:xfrm>
        </p:grpSpPr>
        <p:sp>
          <p:nvSpPr>
            <p:cNvPr id="45071" name="Rectangle 187"/>
            <p:cNvSpPr>
              <a:spLocks noChangeArrowheads="1"/>
            </p:cNvSpPr>
            <p:nvPr/>
          </p:nvSpPr>
          <p:spPr bwMode="auto">
            <a:xfrm>
              <a:off x="2016" y="1152"/>
              <a:ext cx="3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2000" b="1" dirty="0">
                  <a:latin typeface="Comic Sans MS" pitchFamily="66" charset="0"/>
                </a:rPr>
                <a:t>IF</a:t>
              </a:r>
            </a:p>
          </p:txBody>
        </p:sp>
        <p:sp>
          <p:nvSpPr>
            <p:cNvPr id="45072" name="Rectangle 188"/>
            <p:cNvSpPr>
              <a:spLocks noChangeArrowheads="1"/>
            </p:cNvSpPr>
            <p:nvPr/>
          </p:nvSpPr>
          <p:spPr bwMode="auto">
            <a:xfrm>
              <a:off x="2303" y="1152"/>
              <a:ext cx="6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2000" b="1" dirty="0">
                  <a:latin typeface="Comic Sans MS" pitchFamily="66" charset="0"/>
                </a:rPr>
                <a:t>ID/RF</a:t>
              </a:r>
            </a:p>
          </p:txBody>
        </p:sp>
        <p:sp>
          <p:nvSpPr>
            <p:cNvPr id="45073" name="Rectangle 189"/>
            <p:cNvSpPr>
              <a:spLocks noChangeArrowheads="1"/>
            </p:cNvSpPr>
            <p:nvPr/>
          </p:nvSpPr>
          <p:spPr bwMode="auto">
            <a:xfrm>
              <a:off x="2892" y="1148"/>
              <a:ext cx="3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2000" b="1" dirty="0">
                  <a:latin typeface="Comic Sans MS" pitchFamily="66" charset="0"/>
                </a:rPr>
                <a:t>EX</a:t>
              </a:r>
            </a:p>
          </p:txBody>
        </p:sp>
        <p:sp>
          <p:nvSpPr>
            <p:cNvPr id="45074" name="Rectangle 190"/>
            <p:cNvSpPr>
              <a:spLocks noChangeArrowheads="1"/>
            </p:cNvSpPr>
            <p:nvPr/>
          </p:nvSpPr>
          <p:spPr bwMode="auto">
            <a:xfrm>
              <a:off x="3211" y="1150"/>
              <a:ext cx="5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2000" b="1">
                  <a:latin typeface="Comic Sans MS" pitchFamily="66" charset="0"/>
                </a:rPr>
                <a:t>MEM</a:t>
              </a:r>
            </a:p>
          </p:txBody>
        </p:sp>
        <p:sp>
          <p:nvSpPr>
            <p:cNvPr id="45075" name="Rectangle 191"/>
            <p:cNvSpPr>
              <a:spLocks noChangeArrowheads="1"/>
            </p:cNvSpPr>
            <p:nvPr/>
          </p:nvSpPr>
          <p:spPr bwMode="auto">
            <a:xfrm>
              <a:off x="3698" y="1149"/>
              <a:ext cx="3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2000" b="1">
                  <a:latin typeface="Comic Sans MS" pitchFamily="66" charset="0"/>
                </a:rPr>
                <a:t>WB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00600" y="2495550"/>
            <a:ext cx="2057400" cy="3143250"/>
            <a:chOff x="4800600" y="2495550"/>
            <a:chExt cx="2057400" cy="3143250"/>
          </a:xfrm>
        </p:grpSpPr>
        <p:sp>
          <p:nvSpPr>
            <p:cNvPr id="45067" name="Line 192"/>
            <p:cNvSpPr>
              <a:spLocks noChangeShapeType="1"/>
            </p:cNvSpPr>
            <p:nvPr/>
          </p:nvSpPr>
          <p:spPr bwMode="auto">
            <a:xfrm flipH="1">
              <a:off x="4800600" y="2514600"/>
              <a:ext cx="1371600" cy="60960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8" name="Line 193"/>
            <p:cNvSpPr>
              <a:spLocks noChangeShapeType="1"/>
            </p:cNvSpPr>
            <p:nvPr/>
          </p:nvSpPr>
          <p:spPr bwMode="auto">
            <a:xfrm flipH="1">
              <a:off x="5486400" y="2514600"/>
              <a:ext cx="685800" cy="152400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9" name="Line 194"/>
            <p:cNvSpPr>
              <a:spLocks noChangeShapeType="1"/>
            </p:cNvSpPr>
            <p:nvPr/>
          </p:nvSpPr>
          <p:spPr bwMode="auto">
            <a:xfrm>
              <a:off x="6248400" y="2514600"/>
              <a:ext cx="609600" cy="312420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0" name="Line 195"/>
            <p:cNvSpPr>
              <a:spLocks noChangeShapeType="1"/>
            </p:cNvSpPr>
            <p:nvPr/>
          </p:nvSpPr>
          <p:spPr bwMode="auto">
            <a:xfrm flipH="1">
              <a:off x="6172200" y="2495550"/>
              <a:ext cx="23813" cy="238125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8264" y="6615856"/>
            <a:ext cx="128240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36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hazards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Extremely common</a:t>
            </a:r>
          </a:p>
          <a:p>
            <a:pPr lvl="2"/>
            <a:endParaRPr lang="en-US" dirty="0"/>
          </a:p>
          <a:p>
            <a:r>
              <a:rPr lang="en-US" dirty="0" smtClean="0"/>
              <a:t>Some hardware solutions</a:t>
            </a:r>
          </a:p>
          <a:p>
            <a:pPr lvl="1"/>
            <a:r>
              <a:rPr lang="en-US" dirty="0" smtClean="0"/>
              <a:t>Special forwarding data paths</a:t>
            </a:r>
          </a:p>
          <a:p>
            <a:pPr lvl="1"/>
            <a:r>
              <a:rPr lang="en-US" dirty="0" smtClean="0"/>
              <a:t>Other extraordinary solutions</a:t>
            </a:r>
          </a:p>
          <a:p>
            <a:pPr lvl="1"/>
            <a:endParaRPr lang="en-US" dirty="0"/>
          </a:p>
          <a:p>
            <a:r>
              <a:rPr lang="en-US" dirty="0" smtClean="0"/>
              <a:t>Compilers need to beware!</a:t>
            </a:r>
          </a:p>
          <a:p>
            <a:pPr lvl="1"/>
            <a:r>
              <a:rPr lang="en-US" dirty="0" smtClean="0"/>
              <a:t>Move code to minimize</a:t>
            </a:r>
          </a:p>
          <a:p>
            <a:pPr lvl="1"/>
            <a:r>
              <a:rPr lang="en-US" dirty="0" smtClean="0"/>
              <a:t>Be aware during register allocation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8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Control hazard on jumps</a:t>
            </a:r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905151" y="6615856"/>
            <a:ext cx="1333699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smtClean="0">
                <a:latin typeface="Arial Narrow" pitchFamily="34" charset="0"/>
              </a:rPr>
              <a:t>Computer Architecture III — Pipelining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46083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096454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smtClean="0">
                <a:latin typeface="Arial Narrow" pitchFamily="34" charset="0"/>
              </a:rPr>
              <a:t>CS-2011, B-Term 2017</a:t>
            </a:r>
            <a:endParaRPr lang="en-US" sz="1000" dirty="0">
              <a:latin typeface="Arial Narrow" pitchFamily="34" charset="0"/>
            </a:endParaRPr>
          </a:p>
        </p:txBody>
      </p:sp>
      <p:grpSp>
        <p:nvGrpSpPr>
          <p:cNvPr id="45062" name="Group 2"/>
          <p:cNvGrpSpPr>
            <a:grpSpLocks/>
          </p:cNvGrpSpPr>
          <p:nvPr/>
        </p:nvGrpSpPr>
        <p:grpSpPr bwMode="auto">
          <a:xfrm>
            <a:off x="80963" y="1207070"/>
            <a:ext cx="9039225" cy="4984180"/>
            <a:chOff x="80963" y="1207070"/>
            <a:chExt cx="9039225" cy="4984180"/>
          </a:xfrm>
        </p:grpSpPr>
        <p:grpSp>
          <p:nvGrpSpPr>
            <p:cNvPr id="45063" name="Group 2"/>
            <p:cNvGrpSpPr>
              <a:grpSpLocks/>
            </p:cNvGrpSpPr>
            <p:nvPr/>
          </p:nvGrpSpPr>
          <p:grpSpPr bwMode="auto">
            <a:xfrm>
              <a:off x="80963" y="2143125"/>
              <a:ext cx="9039225" cy="4048125"/>
              <a:chOff x="51" y="1350"/>
              <a:chExt cx="5694" cy="2550"/>
            </a:xfrm>
          </p:grpSpPr>
          <p:grpSp>
            <p:nvGrpSpPr>
              <p:cNvPr id="45076" name="Group 3"/>
              <p:cNvGrpSpPr>
                <a:grpSpLocks/>
              </p:cNvGrpSpPr>
              <p:nvPr/>
            </p:nvGrpSpPr>
            <p:grpSpPr bwMode="auto">
              <a:xfrm>
                <a:off x="51" y="1350"/>
                <a:ext cx="2013" cy="2496"/>
                <a:chOff x="102" y="1350"/>
                <a:chExt cx="2013" cy="2496"/>
              </a:xfrm>
            </p:grpSpPr>
            <p:sp useBgFill="1">
              <p:nvSpPr>
                <p:cNvPr id="45248" name="Rectangle 4"/>
                <p:cNvSpPr>
                  <a:spLocks noChangeArrowheads="1"/>
                </p:cNvSpPr>
                <p:nvPr/>
              </p:nvSpPr>
              <p:spPr bwMode="auto">
                <a:xfrm>
                  <a:off x="1340" y="1350"/>
                  <a:ext cx="720" cy="2496"/>
                </a:xfrm>
                <a:prstGeom prst="rect">
                  <a:avLst/>
                </a:prstGeom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49" name="Rectangle 5"/>
                <p:cNvSpPr>
                  <a:spLocks noChangeArrowheads="1"/>
                </p:cNvSpPr>
                <p:nvPr/>
              </p:nvSpPr>
              <p:spPr bwMode="auto">
                <a:xfrm>
                  <a:off x="102" y="1398"/>
                  <a:ext cx="260" cy="2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000" b="1" i="1">
                      <a:latin typeface="Comic Sans MS" pitchFamily="66" charset="0"/>
                    </a:rPr>
                    <a:t>I</a:t>
                  </a:r>
                </a:p>
                <a:p>
                  <a:pPr algn="ctr"/>
                  <a:r>
                    <a:rPr lang="en-US" sz="2000" b="1" i="1">
                      <a:latin typeface="Comic Sans MS" pitchFamily="66" charset="0"/>
                    </a:rPr>
                    <a:t>n</a:t>
                  </a:r>
                </a:p>
                <a:p>
                  <a:pPr algn="ctr"/>
                  <a:r>
                    <a:rPr lang="en-US" sz="2000" b="1" i="1">
                      <a:latin typeface="Comic Sans MS" pitchFamily="66" charset="0"/>
                    </a:rPr>
                    <a:t>s</a:t>
                  </a:r>
                </a:p>
                <a:p>
                  <a:pPr algn="ctr"/>
                  <a:r>
                    <a:rPr lang="en-US" sz="2000" b="1" i="1">
                      <a:latin typeface="Comic Sans MS" pitchFamily="66" charset="0"/>
                    </a:rPr>
                    <a:t>t</a:t>
                  </a:r>
                </a:p>
                <a:p>
                  <a:pPr algn="ctr"/>
                  <a:r>
                    <a:rPr lang="en-US" sz="2000" b="1" i="1">
                      <a:latin typeface="Comic Sans MS" pitchFamily="66" charset="0"/>
                    </a:rPr>
                    <a:t>r.</a:t>
                  </a:r>
                </a:p>
                <a:p>
                  <a:pPr algn="ctr"/>
                  <a:endParaRPr lang="en-US" sz="2000" b="1" i="1">
                    <a:latin typeface="Comic Sans MS" pitchFamily="66" charset="0"/>
                  </a:endParaRPr>
                </a:p>
                <a:p>
                  <a:pPr algn="ctr"/>
                  <a:r>
                    <a:rPr lang="en-US" sz="2000" b="1" i="1">
                      <a:latin typeface="Comic Sans MS" pitchFamily="66" charset="0"/>
                    </a:rPr>
                    <a:t>O</a:t>
                  </a:r>
                </a:p>
                <a:p>
                  <a:pPr algn="ctr"/>
                  <a:r>
                    <a:rPr lang="en-US" sz="2000" b="1" i="1">
                      <a:latin typeface="Comic Sans MS" pitchFamily="66" charset="0"/>
                    </a:rPr>
                    <a:t>r</a:t>
                  </a:r>
                </a:p>
                <a:p>
                  <a:pPr algn="ctr"/>
                  <a:r>
                    <a:rPr lang="en-US" sz="2000" b="1" i="1">
                      <a:latin typeface="Comic Sans MS" pitchFamily="66" charset="0"/>
                    </a:rPr>
                    <a:t>d</a:t>
                  </a:r>
                </a:p>
                <a:p>
                  <a:pPr algn="ctr"/>
                  <a:r>
                    <a:rPr lang="en-US" sz="2000" b="1" i="1">
                      <a:latin typeface="Comic Sans MS" pitchFamily="66" charset="0"/>
                    </a:rPr>
                    <a:t>e</a:t>
                  </a:r>
                </a:p>
                <a:p>
                  <a:pPr algn="ctr"/>
                  <a:r>
                    <a:rPr lang="en-US" sz="2000" b="1" i="1">
                      <a:latin typeface="Comic Sans MS" pitchFamily="66" charset="0"/>
                    </a:rPr>
                    <a:t>r</a:t>
                  </a:r>
                </a:p>
              </p:txBody>
            </p:sp>
            <p:sp>
              <p:nvSpPr>
                <p:cNvPr id="45250" name="Line 6"/>
                <p:cNvSpPr>
                  <a:spLocks noChangeShapeType="1"/>
                </p:cNvSpPr>
                <p:nvPr/>
              </p:nvSpPr>
              <p:spPr bwMode="auto">
                <a:xfrm>
                  <a:off x="424" y="1410"/>
                  <a:ext cx="0" cy="23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 useBgFill="1">
              <p:nvSpPr>
                <p:cNvPr id="45251" name="Rectangle 7"/>
                <p:cNvSpPr>
                  <a:spLocks noChangeArrowheads="1"/>
                </p:cNvSpPr>
                <p:nvPr/>
              </p:nvSpPr>
              <p:spPr bwMode="auto">
                <a:xfrm>
                  <a:off x="524" y="1440"/>
                  <a:ext cx="1331" cy="231"/>
                </a:xfrm>
                <a:prstGeom prst="rect">
                  <a:avLst/>
                </a:prstGeom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 smtClean="0">
                      <a:latin typeface="Courier New" pitchFamily="49" charset="0"/>
                    </a:rPr>
                    <a:t>test %</a:t>
                  </a:r>
                  <a:r>
                    <a:rPr lang="en-US" sz="1800" dirty="0" err="1" smtClean="0">
                      <a:latin typeface="Courier New" pitchFamily="49" charset="0"/>
                    </a:rPr>
                    <a:t>rax</a:t>
                  </a:r>
                  <a:r>
                    <a:rPr lang="en-US" sz="1800" dirty="0" smtClean="0">
                      <a:solidFill>
                        <a:srgbClr val="C00000"/>
                      </a:solidFill>
                      <a:latin typeface="Courier New" pitchFamily="49" charset="0"/>
                    </a:rPr>
                    <a:t>,</a:t>
                  </a:r>
                  <a:r>
                    <a:rPr lang="en-US" sz="1800" dirty="0" smtClean="0">
                      <a:latin typeface="Courier New" pitchFamily="49" charset="0"/>
                    </a:rPr>
                    <a:t>%</a:t>
                  </a:r>
                  <a:r>
                    <a:rPr lang="en-US" sz="1800" dirty="0" err="1" smtClean="0">
                      <a:latin typeface="Courier New" pitchFamily="49" charset="0"/>
                    </a:rPr>
                    <a:t>rax</a:t>
                  </a:r>
                  <a:endParaRPr lang="en-US" sz="1800" dirty="0">
                    <a:latin typeface="Courier New" pitchFamily="49" charset="0"/>
                  </a:endParaRPr>
                </a:p>
              </p:txBody>
            </p:sp>
            <p:sp useBgFill="1">
              <p:nvSpPr>
                <p:cNvPr id="45252" name="Rectangle 8"/>
                <p:cNvSpPr>
                  <a:spLocks noChangeArrowheads="1"/>
                </p:cNvSpPr>
                <p:nvPr/>
              </p:nvSpPr>
              <p:spPr bwMode="auto">
                <a:xfrm>
                  <a:off x="524" y="1998"/>
                  <a:ext cx="1591" cy="231"/>
                </a:xfrm>
                <a:prstGeom prst="rect">
                  <a:avLst/>
                </a:prstGeom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 err="1" smtClean="0">
                      <a:latin typeface="Courier New" pitchFamily="49" charset="0"/>
                    </a:rPr>
                    <a:t>jne</a:t>
                  </a:r>
                  <a:r>
                    <a:rPr lang="en-US" sz="1800" dirty="0" smtClean="0">
                      <a:latin typeface="Courier New" pitchFamily="49" charset="0"/>
                    </a:rPr>
                    <a:t> &lt;destination&gt;</a:t>
                  </a:r>
                  <a:endParaRPr lang="en-US" sz="1800" dirty="0">
                    <a:latin typeface="Courier New" pitchFamily="49" charset="0"/>
                  </a:endParaRPr>
                </a:p>
              </p:txBody>
            </p:sp>
            <p:sp useBgFill="1">
              <p:nvSpPr>
                <p:cNvPr id="45253" name="Rectangle 9"/>
                <p:cNvSpPr>
                  <a:spLocks noChangeArrowheads="1"/>
                </p:cNvSpPr>
                <p:nvPr/>
              </p:nvSpPr>
              <p:spPr bwMode="auto">
                <a:xfrm>
                  <a:off x="524" y="2526"/>
                  <a:ext cx="1331" cy="231"/>
                </a:xfrm>
                <a:prstGeom prst="rect">
                  <a:avLst/>
                </a:prstGeom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 smtClean="0">
                      <a:latin typeface="Courier New" pitchFamily="49" charset="0"/>
                    </a:rPr>
                    <a:t>and %</a:t>
                  </a:r>
                  <a:r>
                    <a:rPr lang="en-US" sz="1800" dirty="0" err="1" smtClean="0">
                      <a:latin typeface="Courier New" pitchFamily="49" charset="0"/>
                    </a:rPr>
                    <a:t>rax</a:t>
                  </a:r>
                  <a:r>
                    <a:rPr lang="en-US" sz="1800" dirty="0" smtClean="0">
                      <a:latin typeface="Courier New" pitchFamily="49" charset="0"/>
                    </a:rPr>
                    <a:t>, %</a:t>
                  </a:r>
                  <a:r>
                    <a:rPr lang="en-US" sz="1800" dirty="0" err="1" smtClean="0">
                      <a:latin typeface="Courier New" pitchFamily="49" charset="0"/>
                    </a:rPr>
                    <a:t>rdx</a:t>
                  </a:r>
                  <a:endParaRPr lang="en-US" sz="1800" dirty="0">
                    <a:latin typeface="Courier New" pitchFamily="49" charset="0"/>
                  </a:endParaRPr>
                </a:p>
              </p:txBody>
            </p:sp>
            <p:sp useBgFill="1">
              <p:nvSpPr>
                <p:cNvPr id="45254" name="Rectangle 10"/>
                <p:cNvSpPr>
                  <a:spLocks noChangeArrowheads="1"/>
                </p:cNvSpPr>
                <p:nvPr/>
              </p:nvSpPr>
              <p:spPr bwMode="auto">
                <a:xfrm>
                  <a:off x="524" y="3066"/>
                  <a:ext cx="1331" cy="231"/>
                </a:xfrm>
                <a:prstGeom prst="rect">
                  <a:avLst/>
                </a:prstGeom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Courier New" pitchFamily="49" charset="0"/>
                    </a:rPr>
                    <a:t>or  </a:t>
                  </a:r>
                  <a:r>
                    <a:rPr lang="en-US" sz="1800" dirty="0" smtClean="0">
                      <a:latin typeface="Courier New" pitchFamily="49" charset="0"/>
                    </a:rPr>
                    <a:t>%</a:t>
                  </a:r>
                  <a:r>
                    <a:rPr lang="en-US" sz="1800" dirty="0" err="1" smtClean="0">
                      <a:latin typeface="Courier New" pitchFamily="49" charset="0"/>
                    </a:rPr>
                    <a:t>rax</a:t>
                  </a:r>
                  <a:r>
                    <a:rPr lang="en-US" sz="1800" dirty="0">
                      <a:latin typeface="Courier New" pitchFamily="49" charset="0"/>
                    </a:rPr>
                    <a:t>, </a:t>
                  </a:r>
                  <a:r>
                    <a:rPr lang="en-US" sz="1800" dirty="0" smtClean="0">
                      <a:latin typeface="Courier New" pitchFamily="49" charset="0"/>
                    </a:rPr>
                    <a:t>%</a:t>
                  </a:r>
                  <a:r>
                    <a:rPr lang="en-US" sz="1800" dirty="0" err="1" smtClean="0">
                      <a:latin typeface="Courier New" pitchFamily="49" charset="0"/>
                    </a:rPr>
                    <a:t>rdi</a:t>
                  </a:r>
                  <a:endParaRPr lang="en-US" sz="1800" dirty="0">
                    <a:latin typeface="Courier New" pitchFamily="49" charset="0"/>
                  </a:endParaRPr>
                </a:p>
              </p:txBody>
            </p:sp>
            <p:sp useBgFill="1">
              <p:nvSpPr>
                <p:cNvPr id="45255" name="Rectangle 11"/>
                <p:cNvSpPr>
                  <a:spLocks noChangeArrowheads="1"/>
                </p:cNvSpPr>
                <p:nvPr/>
              </p:nvSpPr>
              <p:spPr bwMode="auto">
                <a:xfrm>
                  <a:off x="528" y="3552"/>
                  <a:ext cx="1331" cy="231"/>
                </a:xfrm>
                <a:prstGeom prst="rect">
                  <a:avLst/>
                </a:prstGeom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 err="1">
                      <a:latin typeface="Courier New" pitchFamily="49" charset="0"/>
                    </a:rPr>
                    <a:t>xor</a:t>
                  </a:r>
                  <a:r>
                    <a:rPr lang="en-US" sz="1800" dirty="0">
                      <a:latin typeface="Courier New" pitchFamily="49" charset="0"/>
                    </a:rPr>
                    <a:t> </a:t>
                  </a:r>
                  <a:r>
                    <a:rPr lang="en-US" sz="1800" dirty="0" smtClean="0">
                      <a:latin typeface="Courier New" pitchFamily="49" charset="0"/>
                    </a:rPr>
                    <a:t>%</a:t>
                  </a:r>
                  <a:r>
                    <a:rPr lang="en-US" sz="1800" dirty="0" err="1" smtClean="0">
                      <a:latin typeface="Courier New" pitchFamily="49" charset="0"/>
                    </a:rPr>
                    <a:t>rax</a:t>
                  </a:r>
                  <a:r>
                    <a:rPr lang="en-US" sz="1800" dirty="0">
                      <a:latin typeface="Courier New" pitchFamily="49" charset="0"/>
                    </a:rPr>
                    <a:t>, </a:t>
                  </a:r>
                  <a:r>
                    <a:rPr lang="en-US" sz="1800" dirty="0" smtClean="0">
                      <a:latin typeface="Courier New" pitchFamily="49" charset="0"/>
                    </a:rPr>
                    <a:t>%</a:t>
                  </a:r>
                  <a:r>
                    <a:rPr lang="en-US" sz="1800" dirty="0" err="1" smtClean="0">
                      <a:latin typeface="Courier New" pitchFamily="49" charset="0"/>
                    </a:rPr>
                    <a:t>rsi</a:t>
                  </a:r>
                  <a:endParaRPr lang="en-US" sz="1800" dirty="0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45077" name="Group 12"/>
              <p:cNvGrpSpPr>
                <a:grpSpLocks/>
              </p:cNvGrpSpPr>
              <p:nvPr/>
            </p:nvGrpSpPr>
            <p:grpSpPr bwMode="auto">
              <a:xfrm>
                <a:off x="1924" y="1363"/>
                <a:ext cx="3821" cy="2537"/>
                <a:chOff x="1932" y="1200"/>
                <a:chExt cx="3624" cy="2537"/>
              </a:xfrm>
            </p:grpSpPr>
            <p:grpSp>
              <p:nvGrpSpPr>
                <p:cNvPr id="45078" name="Group 13"/>
                <p:cNvGrpSpPr>
                  <a:grpSpLocks/>
                </p:cNvGrpSpPr>
                <p:nvPr/>
              </p:nvGrpSpPr>
              <p:grpSpPr bwMode="auto">
                <a:xfrm>
                  <a:off x="2766" y="2256"/>
                  <a:ext cx="1951" cy="441"/>
                  <a:chOff x="1933" y="1200"/>
                  <a:chExt cx="1951" cy="441"/>
                </a:xfrm>
              </p:grpSpPr>
              <p:grpSp>
                <p:nvGrpSpPr>
                  <p:cNvPr id="45215" name="Group 1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421" y="1304"/>
                    <a:ext cx="241" cy="233"/>
                    <a:chOff x="1357" y="528"/>
                    <a:chExt cx="522" cy="432"/>
                  </a:xfrm>
                </p:grpSpPr>
                <p:grpSp>
                  <p:nvGrpSpPr>
                    <p:cNvPr id="45244" name="Group 15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374" y="528"/>
                      <a:ext cx="480" cy="432"/>
                      <a:chOff x="1392" y="528"/>
                      <a:chExt cx="480" cy="432"/>
                    </a:xfrm>
                  </p:grpSpPr>
                  <p:sp>
                    <p:nvSpPr>
                      <p:cNvPr id="45246" name="Rectangle 16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632" y="528"/>
                        <a:ext cx="240" cy="4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247" name="Rectangle 17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392" y="528"/>
                        <a:ext cx="480" cy="4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en-US" sz="1000" b="1"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45245" name="Text Box 18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357" y="574"/>
                      <a:ext cx="522" cy="2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Reg</a:t>
                      </a:r>
                    </a:p>
                  </p:txBody>
                </p:sp>
              </p:grpSp>
              <p:sp>
                <p:nvSpPr>
                  <p:cNvPr id="45216" name="Line 1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651" y="1351"/>
                    <a:ext cx="2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17" name="Line 2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651" y="1490"/>
                    <a:ext cx="2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218" name="Group 2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851" y="1235"/>
                    <a:ext cx="206" cy="371"/>
                    <a:chOff x="2991" y="411"/>
                    <a:chExt cx="371" cy="768"/>
                  </a:xfrm>
                </p:grpSpPr>
                <p:sp useBgFill="1">
                  <p:nvSpPr>
                    <p:cNvPr id="45240" name="AutoShape 22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-5400000">
                      <a:off x="2798" y="626"/>
                      <a:ext cx="768" cy="337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0 w 21600"/>
                        <a:gd name="T13" fmla="*/ 4487 h 21600"/>
                        <a:gd name="T14" fmla="*/ 17100 w 21600"/>
                        <a:gd name="T15" fmla="*/ 17113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41" name="AutoShape 23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5400000">
                      <a:off x="2957" y="705"/>
                      <a:ext cx="248" cy="18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42" name="Freeform 24"/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2974" y="725"/>
                      <a:ext cx="218" cy="139"/>
                    </a:xfrm>
                    <a:custGeom>
                      <a:avLst/>
                      <a:gdLst>
                        <a:gd name="T0" fmla="*/ 0 w 384"/>
                        <a:gd name="T1" fmla="*/ 7 h 288"/>
                        <a:gd name="T2" fmla="*/ 11 w 384"/>
                        <a:gd name="T3" fmla="*/ 0 h 288"/>
                        <a:gd name="T4" fmla="*/ 23 w 384"/>
                        <a:gd name="T5" fmla="*/ 7 h 288"/>
                        <a:gd name="T6" fmla="*/ 0 60000 65536"/>
                        <a:gd name="T7" fmla="*/ 0 60000 65536"/>
                        <a:gd name="T8" fmla="*/ 0 60000 65536"/>
                        <a:gd name="T9" fmla="*/ 0 w 384"/>
                        <a:gd name="T10" fmla="*/ 0 h 288"/>
                        <a:gd name="T11" fmla="*/ 384 w 384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192" y="0"/>
                          </a:lnTo>
                          <a:lnTo>
                            <a:pt x="384" y="288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43" name="Text Box 25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 rot="-5400000">
                      <a:off x="2943" y="619"/>
                      <a:ext cx="575" cy="26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ALU</a:t>
                      </a:r>
                    </a:p>
                  </p:txBody>
                </p:sp>
              </p:grpSp>
              <p:sp>
                <p:nvSpPr>
                  <p:cNvPr id="45219" name="Line 2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052" y="1421"/>
                    <a:ext cx="2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20" name="Line 2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475" y="1421"/>
                    <a:ext cx="2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221" name="Group 28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181" y="1305"/>
                    <a:ext cx="334" cy="232"/>
                    <a:chOff x="3792" y="576"/>
                    <a:chExt cx="723" cy="480"/>
                  </a:xfrm>
                </p:grpSpPr>
                <p:sp useBgFill="1">
                  <p:nvSpPr>
                    <p:cNvPr id="45238" name="Rectangle 2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915" y="576"/>
                      <a:ext cx="480" cy="480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45239" name="Text Box 30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792" y="628"/>
                      <a:ext cx="723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DMem</a:t>
                      </a:r>
                    </a:p>
                  </p:txBody>
                </p:sp>
              </p:grpSp>
              <p:sp>
                <p:nvSpPr>
                  <p:cNvPr id="45222" name="Freeform 31"/>
                  <p:cNvSpPr>
                    <a:spLocks noChangeAspect="1"/>
                  </p:cNvSpPr>
                  <p:nvPr/>
                </p:nvSpPr>
                <p:spPr bwMode="auto">
                  <a:xfrm>
                    <a:off x="3208" y="1421"/>
                    <a:ext cx="332" cy="185"/>
                  </a:xfrm>
                  <a:custGeom>
                    <a:avLst/>
                    <a:gdLst>
                      <a:gd name="T0" fmla="*/ 0 w 816"/>
                      <a:gd name="T1" fmla="*/ 0 h 384"/>
                      <a:gd name="T2" fmla="*/ 0 w 816"/>
                      <a:gd name="T3" fmla="*/ 10 h 384"/>
                      <a:gd name="T4" fmla="*/ 8 w 816"/>
                      <a:gd name="T5" fmla="*/ 10 h 384"/>
                      <a:gd name="T6" fmla="*/ 8 w 816"/>
                      <a:gd name="T7" fmla="*/ 4 h 384"/>
                      <a:gd name="T8" fmla="*/ 9 w 816"/>
                      <a:gd name="T9" fmla="*/ 4 h 3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16"/>
                      <a:gd name="T16" fmla="*/ 0 h 384"/>
                      <a:gd name="T17" fmla="*/ 816 w 816"/>
                      <a:gd name="T18" fmla="*/ 384 h 3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16" h="384">
                        <a:moveTo>
                          <a:pt x="0" y="0"/>
                        </a:moveTo>
                        <a:lnTo>
                          <a:pt x="0" y="384"/>
                        </a:lnTo>
                        <a:lnTo>
                          <a:pt x="720" y="384"/>
                        </a:lnTo>
                        <a:lnTo>
                          <a:pt x="720" y="144"/>
                        </a:lnTo>
                        <a:lnTo>
                          <a:pt x="816" y="144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23" name="Line 3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99" y="1491"/>
                    <a:ext cx="23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24" name="Line 3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69" y="1351"/>
                    <a:ext cx="25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225" name="Group 3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933" y="1305"/>
                    <a:ext cx="352" cy="232"/>
                    <a:chOff x="1061" y="576"/>
                    <a:chExt cx="760" cy="480"/>
                  </a:xfrm>
                </p:grpSpPr>
                <p:sp useBgFill="1">
                  <p:nvSpPr>
                    <p:cNvPr id="45236" name="Rectangle 3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197" y="576"/>
                      <a:ext cx="480" cy="480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45237" name="Text Box 36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061" y="628"/>
                      <a:ext cx="760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Ifetch</a:t>
                      </a:r>
                    </a:p>
                  </p:txBody>
                </p:sp>
              </p:grpSp>
              <p:grpSp>
                <p:nvGrpSpPr>
                  <p:cNvPr id="4522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2288" y="1200"/>
                    <a:ext cx="1297" cy="441"/>
                    <a:chOff x="2112" y="528"/>
                    <a:chExt cx="2088" cy="681"/>
                  </a:xfrm>
                </p:grpSpPr>
                <p:sp>
                  <p:nvSpPr>
                    <p:cNvPr id="45232" name="Rectangle 38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784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33" name="Rectangle 3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128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34" name="Rectangle 4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112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35" name="Rectangle 4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456" y="532"/>
                      <a:ext cx="71" cy="67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227" name="Group 42"/>
                  <p:cNvGrpSpPr>
                    <a:grpSpLocks noChangeAspect="1"/>
                  </p:cNvGrpSpPr>
                  <p:nvPr/>
                </p:nvGrpSpPr>
                <p:grpSpPr bwMode="auto">
                  <a:xfrm flipH="1">
                    <a:off x="3643" y="1296"/>
                    <a:ext cx="241" cy="233"/>
                    <a:chOff x="1362" y="528"/>
                    <a:chExt cx="518" cy="432"/>
                  </a:xfrm>
                </p:grpSpPr>
                <p:grpSp>
                  <p:nvGrpSpPr>
                    <p:cNvPr id="45228" name="Group 43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374" y="528"/>
                      <a:ext cx="480" cy="432"/>
                      <a:chOff x="1392" y="528"/>
                      <a:chExt cx="480" cy="432"/>
                    </a:xfrm>
                  </p:grpSpPr>
                  <p:sp>
                    <p:nvSpPr>
                      <p:cNvPr id="45230" name="Rectangle 44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632" y="528"/>
                        <a:ext cx="240" cy="4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231" name="Rectangle 45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392" y="528"/>
                        <a:ext cx="480" cy="4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en-US" sz="1000" b="1"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45229" name="Text Box 46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362" y="574"/>
                      <a:ext cx="518" cy="2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Reg</a:t>
                      </a:r>
                    </a:p>
                  </p:txBody>
                </p:sp>
              </p:grpSp>
            </p:grpSp>
            <p:grpSp>
              <p:nvGrpSpPr>
                <p:cNvPr id="45079" name="Group 47"/>
                <p:cNvGrpSpPr>
                  <a:grpSpLocks/>
                </p:cNvGrpSpPr>
                <p:nvPr/>
              </p:nvGrpSpPr>
              <p:grpSpPr bwMode="auto">
                <a:xfrm>
                  <a:off x="2346" y="1720"/>
                  <a:ext cx="1952" cy="441"/>
                  <a:chOff x="1933" y="1200"/>
                  <a:chExt cx="1952" cy="441"/>
                </a:xfrm>
              </p:grpSpPr>
              <p:grpSp>
                <p:nvGrpSpPr>
                  <p:cNvPr id="45182" name="Group 48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421" y="1304"/>
                    <a:ext cx="241" cy="233"/>
                    <a:chOff x="1357" y="528"/>
                    <a:chExt cx="522" cy="432"/>
                  </a:xfrm>
                </p:grpSpPr>
                <p:grpSp>
                  <p:nvGrpSpPr>
                    <p:cNvPr id="45211" name="Group 49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374" y="528"/>
                      <a:ext cx="480" cy="432"/>
                      <a:chOff x="1392" y="528"/>
                      <a:chExt cx="480" cy="432"/>
                    </a:xfrm>
                  </p:grpSpPr>
                  <p:sp>
                    <p:nvSpPr>
                      <p:cNvPr id="45213" name="Rectangle 50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632" y="528"/>
                        <a:ext cx="240" cy="4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214" name="Rectangle 51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392" y="528"/>
                        <a:ext cx="480" cy="4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en-US" sz="1000" b="1"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45212" name="Text Box 52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357" y="574"/>
                      <a:ext cx="522" cy="2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Reg</a:t>
                      </a:r>
                    </a:p>
                  </p:txBody>
                </p:sp>
              </p:grpSp>
              <p:sp>
                <p:nvSpPr>
                  <p:cNvPr id="45183" name="Line 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651" y="1351"/>
                    <a:ext cx="2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84" name="Line 5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651" y="1490"/>
                    <a:ext cx="2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185" name="Group 55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851" y="1235"/>
                    <a:ext cx="206" cy="371"/>
                    <a:chOff x="2991" y="411"/>
                    <a:chExt cx="371" cy="768"/>
                  </a:xfrm>
                </p:grpSpPr>
                <p:sp useBgFill="1">
                  <p:nvSpPr>
                    <p:cNvPr id="45207" name="AutoShape 56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-5400000">
                      <a:off x="2798" y="626"/>
                      <a:ext cx="768" cy="337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0 w 21600"/>
                        <a:gd name="T13" fmla="*/ 4487 h 21600"/>
                        <a:gd name="T14" fmla="*/ 17100 w 21600"/>
                        <a:gd name="T15" fmla="*/ 17113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/>
                    </a:p>
                  </p:txBody>
                </p:sp>
                <p:sp useBgFill="1">
                  <p:nvSpPr>
                    <p:cNvPr id="45208" name="AutoShape 57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5400000">
                      <a:off x="2957" y="705"/>
                      <a:ext cx="248" cy="180"/>
                    </a:xfrm>
                    <a:prstGeom prst="triangle">
                      <a:avLst>
                        <a:gd name="adj" fmla="val 50000"/>
                      </a:avLst>
                    </a:prstGeom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09" name="Freeform 58"/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2974" y="725"/>
                      <a:ext cx="218" cy="139"/>
                    </a:xfrm>
                    <a:custGeom>
                      <a:avLst/>
                      <a:gdLst>
                        <a:gd name="T0" fmla="*/ 0 w 384"/>
                        <a:gd name="T1" fmla="*/ 7 h 288"/>
                        <a:gd name="T2" fmla="*/ 11 w 384"/>
                        <a:gd name="T3" fmla="*/ 0 h 288"/>
                        <a:gd name="T4" fmla="*/ 23 w 384"/>
                        <a:gd name="T5" fmla="*/ 7 h 288"/>
                        <a:gd name="T6" fmla="*/ 0 60000 65536"/>
                        <a:gd name="T7" fmla="*/ 0 60000 65536"/>
                        <a:gd name="T8" fmla="*/ 0 60000 65536"/>
                        <a:gd name="T9" fmla="*/ 0 w 384"/>
                        <a:gd name="T10" fmla="*/ 0 h 288"/>
                        <a:gd name="T11" fmla="*/ 384 w 384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192" y="0"/>
                          </a:lnTo>
                          <a:lnTo>
                            <a:pt x="384" y="288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10" name="Text Box 59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 rot="-5400000">
                      <a:off x="2943" y="621"/>
                      <a:ext cx="575" cy="26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ALU</a:t>
                      </a:r>
                    </a:p>
                  </p:txBody>
                </p:sp>
              </p:grpSp>
              <p:sp>
                <p:nvSpPr>
                  <p:cNvPr id="45186" name="Line 6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052" y="1421"/>
                    <a:ext cx="2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87" name="Line 6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475" y="1421"/>
                    <a:ext cx="2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188" name="Group 62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181" y="1305"/>
                    <a:ext cx="334" cy="232"/>
                    <a:chOff x="3792" y="576"/>
                    <a:chExt cx="723" cy="480"/>
                  </a:xfrm>
                </p:grpSpPr>
                <p:sp useBgFill="1">
                  <p:nvSpPr>
                    <p:cNvPr id="45205" name="Rectangle 6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915" y="576"/>
                      <a:ext cx="480" cy="480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45206" name="Text Box 64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792" y="628"/>
                      <a:ext cx="723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DMem</a:t>
                      </a:r>
                    </a:p>
                  </p:txBody>
                </p:sp>
              </p:grpSp>
              <p:sp>
                <p:nvSpPr>
                  <p:cNvPr id="45189" name="Freeform 65"/>
                  <p:cNvSpPr>
                    <a:spLocks noChangeAspect="1"/>
                  </p:cNvSpPr>
                  <p:nvPr/>
                </p:nvSpPr>
                <p:spPr bwMode="auto">
                  <a:xfrm>
                    <a:off x="3208" y="1421"/>
                    <a:ext cx="332" cy="185"/>
                  </a:xfrm>
                  <a:custGeom>
                    <a:avLst/>
                    <a:gdLst>
                      <a:gd name="T0" fmla="*/ 0 w 816"/>
                      <a:gd name="T1" fmla="*/ 0 h 384"/>
                      <a:gd name="T2" fmla="*/ 0 w 816"/>
                      <a:gd name="T3" fmla="*/ 10 h 384"/>
                      <a:gd name="T4" fmla="*/ 8 w 816"/>
                      <a:gd name="T5" fmla="*/ 10 h 384"/>
                      <a:gd name="T6" fmla="*/ 8 w 816"/>
                      <a:gd name="T7" fmla="*/ 4 h 384"/>
                      <a:gd name="T8" fmla="*/ 9 w 816"/>
                      <a:gd name="T9" fmla="*/ 4 h 3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16"/>
                      <a:gd name="T16" fmla="*/ 0 h 384"/>
                      <a:gd name="T17" fmla="*/ 816 w 816"/>
                      <a:gd name="T18" fmla="*/ 384 h 3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16" h="384">
                        <a:moveTo>
                          <a:pt x="0" y="0"/>
                        </a:moveTo>
                        <a:lnTo>
                          <a:pt x="0" y="384"/>
                        </a:lnTo>
                        <a:lnTo>
                          <a:pt x="720" y="384"/>
                        </a:lnTo>
                        <a:lnTo>
                          <a:pt x="720" y="144"/>
                        </a:lnTo>
                        <a:lnTo>
                          <a:pt x="816" y="144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90" name="Line 6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99" y="1491"/>
                    <a:ext cx="23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91" name="Line 6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69" y="1351"/>
                    <a:ext cx="25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192" name="Group 68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933" y="1305"/>
                    <a:ext cx="352" cy="232"/>
                    <a:chOff x="1061" y="576"/>
                    <a:chExt cx="759" cy="480"/>
                  </a:xfrm>
                </p:grpSpPr>
                <p:sp useBgFill="1">
                  <p:nvSpPr>
                    <p:cNvPr id="45203" name="Rectangle 6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197" y="576"/>
                      <a:ext cx="480" cy="480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45204" name="Text Box 70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061" y="628"/>
                      <a:ext cx="759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Ifetch</a:t>
                      </a:r>
                    </a:p>
                  </p:txBody>
                </p:sp>
              </p:grpSp>
              <p:grpSp>
                <p:nvGrpSpPr>
                  <p:cNvPr id="45193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2288" y="1200"/>
                    <a:ext cx="1297" cy="441"/>
                    <a:chOff x="2112" y="528"/>
                    <a:chExt cx="2088" cy="681"/>
                  </a:xfrm>
                </p:grpSpPr>
                <p:sp>
                  <p:nvSpPr>
                    <p:cNvPr id="45199" name="Rectangle 7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784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00" name="Rectangle 7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128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01" name="Rectangle 7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112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02" name="Rectangle 7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456" y="532"/>
                      <a:ext cx="71" cy="67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194" name="Group 76"/>
                  <p:cNvGrpSpPr>
                    <a:grpSpLocks noChangeAspect="1"/>
                  </p:cNvGrpSpPr>
                  <p:nvPr/>
                </p:nvGrpSpPr>
                <p:grpSpPr bwMode="auto">
                  <a:xfrm flipH="1">
                    <a:off x="3644" y="1296"/>
                    <a:ext cx="241" cy="233"/>
                    <a:chOff x="1364" y="528"/>
                    <a:chExt cx="518" cy="432"/>
                  </a:xfrm>
                </p:grpSpPr>
                <p:grpSp>
                  <p:nvGrpSpPr>
                    <p:cNvPr id="45195" name="Group 77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374" y="528"/>
                      <a:ext cx="480" cy="432"/>
                      <a:chOff x="1392" y="528"/>
                      <a:chExt cx="480" cy="432"/>
                    </a:xfrm>
                  </p:grpSpPr>
                  <p:sp>
                    <p:nvSpPr>
                      <p:cNvPr id="45197" name="Rectangle 78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632" y="528"/>
                        <a:ext cx="240" cy="4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198" name="Rectangle 79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392" y="528"/>
                        <a:ext cx="480" cy="4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en-US" sz="1000" b="1"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45196" name="Text Box 80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364" y="574"/>
                      <a:ext cx="518" cy="2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Reg</a:t>
                      </a:r>
                    </a:p>
                  </p:txBody>
                </p:sp>
              </p:grpSp>
            </p:grpSp>
            <p:grpSp>
              <p:nvGrpSpPr>
                <p:cNvPr id="45080" name="Group 81"/>
                <p:cNvGrpSpPr>
                  <a:grpSpLocks/>
                </p:cNvGrpSpPr>
                <p:nvPr/>
              </p:nvGrpSpPr>
              <p:grpSpPr bwMode="auto">
                <a:xfrm>
                  <a:off x="1932" y="1200"/>
                  <a:ext cx="1951" cy="441"/>
                  <a:chOff x="1932" y="1200"/>
                  <a:chExt cx="1951" cy="441"/>
                </a:xfrm>
              </p:grpSpPr>
              <p:grpSp>
                <p:nvGrpSpPr>
                  <p:cNvPr id="45149" name="Group 82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420" y="1304"/>
                    <a:ext cx="241" cy="233"/>
                    <a:chOff x="1355" y="528"/>
                    <a:chExt cx="522" cy="432"/>
                  </a:xfrm>
                </p:grpSpPr>
                <p:grpSp>
                  <p:nvGrpSpPr>
                    <p:cNvPr id="45178" name="Group 83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374" y="528"/>
                      <a:ext cx="480" cy="432"/>
                      <a:chOff x="1392" y="528"/>
                      <a:chExt cx="480" cy="432"/>
                    </a:xfrm>
                  </p:grpSpPr>
                  <p:sp>
                    <p:nvSpPr>
                      <p:cNvPr id="45180" name="Rectangle 84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632" y="528"/>
                        <a:ext cx="240" cy="4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181" name="Rectangle 85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392" y="528"/>
                        <a:ext cx="480" cy="4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en-US" sz="1000" b="1"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45179" name="Text Box 86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355" y="574"/>
                      <a:ext cx="522" cy="2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Reg</a:t>
                      </a:r>
                    </a:p>
                  </p:txBody>
                </p:sp>
              </p:grpSp>
              <p:sp>
                <p:nvSpPr>
                  <p:cNvPr id="45150" name="Line 8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651" y="1351"/>
                    <a:ext cx="2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51" name="Line 8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651" y="1490"/>
                    <a:ext cx="2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152" name="Group 8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851" y="1235"/>
                    <a:ext cx="206" cy="371"/>
                    <a:chOff x="2991" y="411"/>
                    <a:chExt cx="371" cy="768"/>
                  </a:xfrm>
                </p:grpSpPr>
                <p:sp useBgFill="1">
                  <p:nvSpPr>
                    <p:cNvPr id="45174" name="AutoShape 90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-5400000">
                      <a:off x="2798" y="626"/>
                      <a:ext cx="768" cy="337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0 w 21600"/>
                        <a:gd name="T13" fmla="*/ 4487 h 21600"/>
                        <a:gd name="T14" fmla="*/ 17100 w 21600"/>
                        <a:gd name="T15" fmla="*/ 17113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/>
                    </a:p>
                  </p:txBody>
                </p:sp>
                <p:sp useBgFill="1">
                  <p:nvSpPr>
                    <p:cNvPr id="45175" name="AutoShape 91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5400000">
                      <a:off x="2957" y="705"/>
                      <a:ext cx="248" cy="180"/>
                    </a:xfrm>
                    <a:prstGeom prst="triangle">
                      <a:avLst>
                        <a:gd name="adj" fmla="val 50000"/>
                      </a:avLst>
                    </a:prstGeom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76" name="Freeform 92"/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2974" y="725"/>
                      <a:ext cx="218" cy="139"/>
                    </a:xfrm>
                    <a:custGeom>
                      <a:avLst/>
                      <a:gdLst>
                        <a:gd name="T0" fmla="*/ 0 w 384"/>
                        <a:gd name="T1" fmla="*/ 7 h 288"/>
                        <a:gd name="T2" fmla="*/ 11 w 384"/>
                        <a:gd name="T3" fmla="*/ 0 h 288"/>
                        <a:gd name="T4" fmla="*/ 23 w 384"/>
                        <a:gd name="T5" fmla="*/ 7 h 288"/>
                        <a:gd name="T6" fmla="*/ 0 60000 65536"/>
                        <a:gd name="T7" fmla="*/ 0 60000 65536"/>
                        <a:gd name="T8" fmla="*/ 0 60000 65536"/>
                        <a:gd name="T9" fmla="*/ 0 w 384"/>
                        <a:gd name="T10" fmla="*/ 0 h 288"/>
                        <a:gd name="T11" fmla="*/ 384 w 384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192" y="0"/>
                          </a:lnTo>
                          <a:lnTo>
                            <a:pt x="384" y="288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77" name="Text Box 93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 rot="-5400000">
                      <a:off x="2943" y="621"/>
                      <a:ext cx="575" cy="26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ALU</a:t>
                      </a:r>
                    </a:p>
                  </p:txBody>
                </p:sp>
              </p:grpSp>
              <p:sp>
                <p:nvSpPr>
                  <p:cNvPr id="45153" name="Line 9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052" y="1421"/>
                    <a:ext cx="2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54" name="Line 9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475" y="1421"/>
                    <a:ext cx="2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155" name="Group 9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180" y="1305"/>
                    <a:ext cx="334" cy="232"/>
                    <a:chOff x="3790" y="576"/>
                    <a:chExt cx="722" cy="480"/>
                  </a:xfrm>
                </p:grpSpPr>
                <p:sp useBgFill="1">
                  <p:nvSpPr>
                    <p:cNvPr id="45172" name="Rectangle 9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915" y="576"/>
                      <a:ext cx="480" cy="480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45173" name="Text Box 98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790" y="628"/>
                      <a:ext cx="722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DMem</a:t>
                      </a:r>
                    </a:p>
                  </p:txBody>
                </p:sp>
              </p:grpSp>
              <p:sp>
                <p:nvSpPr>
                  <p:cNvPr id="45156" name="Freeform 99"/>
                  <p:cNvSpPr>
                    <a:spLocks noChangeAspect="1"/>
                  </p:cNvSpPr>
                  <p:nvPr/>
                </p:nvSpPr>
                <p:spPr bwMode="auto">
                  <a:xfrm>
                    <a:off x="3208" y="1421"/>
                    <a:ext cx="332" cy="185"/>
                  </a:xfrm>
                  <a:custGeom>
                    <a:avLst/>
                    <a:gdLst>
                      <a:gd name="T0" fmla="*/ 0 w 816"/>
                      <a:gd name="T1" fmla="*/ 0 h 384"/>
                      <a:gd name="T2" fmla="*/ 0 w 816"/>
                      <a:gd name="T3" fmla="*/ 10 h 384"/>
                      <a:gd name="T4" fmla="*/ 8 w 816"/>
                      <a:gd name="T5" fmla="*/ 10 h 384"/>
                      <a:gd name="T6" fmla="*/ 8 w 816"/>
                      <a:gd name="T7" fmla="*/ 4 h 384"/>
                      <a:gd name="T8" fmla="*/ 9 w 816"/>
                      <a:gd name="T9" fmla="*/ 4 h 3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16"/>
                      <a:gd name="T16" fmla="*/ 0 h 384"/>
                      <a:gd name="T17" fmla="*/ 816 w 816"/>
                      <a:gd name="T18" fmla="*/ 384 h 3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16" h="384">
                        <a:moveTo>
                          <a:pt x="0" y="0"/>
                        </a:moveTo>
                        <a:lnTo>
                          <a:pt x="0" y="384"/>
                        </a:lnTo>
                        <a:lnTo>
                          <a:pt x="720" y="384"/>
                        </a:lnTo>
                        <a:lnTo>
                          <a:pt x="720" y="144"/>
                        </a:lnTo>
                        <a:lnTo>
                          <a:pt x="816" y="144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57" name="Line 10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99" y="1491"/>
                    <a:ext cx="23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58" name="Line 10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69" y="1351"/>
                    <a:ext cx="25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159" name="Group 102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932" y="1305"/>
                    <a:ext cx="352" cy="232"/>
                    <a:chOff x="1058" y="576"/>
                    <a:chExt cx="760" cy="480"/>
                  </a:xfrm>
                </p:grpSpPr>
                <p:sp useBgFill="1">
                  <p:nvSpPr>
                    <p:cNvPr id="45170" name="Rectangle 10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197" y="576"/>
                      <a:ext cx="480" cy="480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45171" name="Text Box 104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058" y="628"/>
                      <a:ext cx="760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Ifetch</a:t>
                      </a:r>
                    </a:p>
                  </p:txBody>
                </p:sp>
              </p:grpSp>
              <p:grpSp>
                <p:nvGrpSpPr>
                  <p:cNvPr id="45160" name="Group 105"/>
                  <p:cNvGrpSpPr>
                    <a:grpSpLocks/>
                  </p:cNvGrpSpPr>
                  <p:nvPr/>
                </p:nvGrpSpPr>
                <p:grpSpPr bwMode="auto">
                  <a:xfrm>
                    <a:off x="2288" y="1200"/>
                    <a:ext cx="1297" cy="441"/>
                    <a:chOff x="2112" y="528"/>
                    <a:chExt cx="2088" cy="681"/>
                  </a:xfrm>
                </p:grpSpPr>
                <p:sp>
                  <p:nvSpPr>
                    <p:cNvPr id="45166" name="Rectangle 10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784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67" name="Rectangle 10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128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68" name="Rectangle 108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112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69" name="Rectangle 10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456" y="532"/>
                      <a:ext cx="71" cy="67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161" name="Group 110"/>
                  <p:cNvGrpSpPr>
                    <a:grpSpLocks noChangeAspect="1"/>
                  </p:cNvGrpSpPr>
                  <p:nvPr/>
                </p:nvGrpSpPr>
                <p:grpSpPr bwMode="auto">
                  <a:xfrm flipH="1">
                    <a:off x="3642" y="1296"/>
                    <a:ext cx="241" cy="233"/>
                    <a:chOff x="1360" y="528"/>
                    <a:chExt cx="518" cy="432"/>
                  </a:xfrm>
                </p:grpSpPr>
                <p:grpSp>
                  <p:nvGrpSpPr>
                    <p:cNvPr id="45162" name="Group 111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374" y="528"/>
                      <a:ext cx="480" cy="432"/>
                      <a:chOff x="1392" y="528"/>
                      <a:chExt cx="480" cy="432"/>
                    </a:xfrm>
                  </p:grpSpPr>
                  <p:sp>
                    <p:nvSpPr>
                      <p:cNvPr id="45164" name="Rectangle 112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632" y="528"/>
                        <a:ext cx="240" cy="4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165" name="Rectangle 113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392" y="528"/>
                        <a:ext cx="480" cy="4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en-US" sz="1000" b="1"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45163" name="Text Box 114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360" y="574"/>
                      <a:ext cx="518" cy="2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Reg</a:t>
                      </a:r>
                    </a:p>
                  </p:txBody>
                </p:sp>
              </p:grpSp>
            </p:grpSp>
            <p:grpSp>
              <p:nvGrpSpPr>
                <p:cNvPr id="45081" name="Group 115"/>
                <p:cNvGrpSpPr>
                  <a:grpSpLocks/>
                </p:cNvGrpSpPr>
                <p:nvPr/>
              </p:nvGrpSpPr>
              <p:grpSpPr bwMode="auto">
                <a:xfrm>
                  <a:off x="3186" y="2784"/>
                  <a:ext cx="1950" cy="441"/>
                  <a:chOff x="1933" y="1200"/>
                  <a:chExt cx="1950" cy="441"/>
                </a:xfrm>
              </p:grpSpPr>
              <p:grpSp>
                <p:nvGrpSpPr>
                  <p:cNvPr id="45116" name="Group 11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418" y="1304"/>
                    <a:ext cx="241" cy="233"/>
                    <a:chOff x="1351" y="528"/>
                    <a:chExt cx="522" cy="432"/>
                  </a:xfrm>
                </p:grpSpPr>
                <p:grpSp>
                  <p:nvGrpSpPr>
                    <p:cNvPr id="45145" name="Group 117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374" y="528"/>
                      <a:ext cx="480" cy="432"/>
                      <a:chOff x="1392" y="528"/>
                      <a:chExt cx="480" cy="432"/>
                    </a:xfrm>
                  </p:grpSpPr>
                  <p:sp>
                    <p:nvSpPr>
                      <p:cNvPr id="45147" name="Rectangle 118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632" y="528"/>
                        <a:ext cx="240" cy="4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148" name="Rectangle 119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392" y="528"/>
                        <a:ext cx="480" cy="4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en-US" sz="1000" b="1"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45146" name="Text Box 120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351" y="574"/>
                      <a:ext cx="522" cy="2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Reg</a:t>
                      </a:r>
                    </a:p>
                  </p:txBody>
                </p:sp>
              </p:grpSp>
              <p:sp>
                <p:nvSpPr>
                  <p:cNvPr id="45117" name="Line 12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651" y="1351"/>
                    <a:ext cx="2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18" name="Line 12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651" y="1490"/>
                    <a:ext cx="2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119" name="Group 123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851" y="1235"/>
                    <a:ext cx="206" cy="371"/>
                    <a:chOff x="2991" y="411"/>
                    <a:chExt cx="371" cy="768"/>
                  </a:xfrm>
                </p:grpSpPr>
                <p:sp useBgFill="1">
                  <p:nvSpPr>
                    <p:cNvPr id="45141" name="AutoShape 124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-5400000">
                      <a:off x="2798" y="626"/>
                      <a:ext cx="768" cy="337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0 w 21600"/>
                        <a:gd name="T13" fmla="*/ 4487 h 21600"/>
                        <a:gd name="T14" fmla="*/ 17100 w 21600"/>
                        <a:gd name="T15" fmla="*/ 17113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42" name="AutoShape 125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5400000">
                      <a:off x="2957" y="705"/>
                      <a:ext cx="248" cy="18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43" name="Freeform 126"/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2974" y="725"/>
                      <a:ext cx="218" cy="139"/>
                    </a:xfrm>
                    <a:custGeom>
                      <a:avLst/>
                      <a:gdLst>
                        <a:gd name="T0" fmla="*/ 0 w 384"/>
                        <a:gd name="T1" fmla="*/ 7 h 288"/>
                        <a:gd name="T2" fmla="*/ 11 w 384"/>
                        <a:gd name="T3" fmla="*/ 0 h 288"/>
                        <a:gd name="T4" fmla="*/ 23 w 384"/>
                        <a:gd name="T5" fmla="*/ 7 h 288"/>
                        <a:gd name="T6" fmla="*/ 0 60000 65536"/>
                        <a:gd name="T7" fmla="*/ 0 60000 65536"/>
                        <a:gd name="T8" fmla="*/ 0 60000 65536"/>
                        <a:gd name="T9" fmla="*/ 0 w 384"/>
                        <a:gd name="T10" fmla="*/ 0 h 288"/>
                        <a:gd name="T11" fmla="*/ 384 w 384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192" y="0"/>
                          </a:lnTo>
                          <a:lnTo>
                            <a:pt x="384" y="288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44" name="Text Box 127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 rot="-5400000">
                      <a:off x="2943" y="621"/>
                      <a:ext cx="575" cy="26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ALU</a:t>
                      </a:r>
                    </a:p>
                  </p:txBody>
                </p:sp>
              </p:grpSp>
              <p:sp>
                <p:nvSpPr>
                  <p:cNvPr id="45120" name="Line 12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052" y="1421"/>
                    <a:ext cx="2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21" name="Line 12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475" y="1421"/>
                    <a:ext cx="2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122" name="Group 13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180" y="1305"/>
                    <a:ext cx="334" cy="232"/>
                    <a:chOff x="3790" y="576"/>
                    <a:chExt cx="722" cy="480"/>
                  </a:xfrm>
                </p:grpSpPr>
                <p:sp useBgFill="1">
                  <p:nvSpPr>
                    <p:cNvPr id="45139" name="Rectangle 13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915" y="576"/>
                      <a:ext cx="480" cy="480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45140" name="Text Box 132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790" y="628"/>
                      <a:ext cx="722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DMem</a:t>
                      </a:r>
                    </a:p>
                  </p:txBody>
                </p:sp>
              </p:grpSp>
              <p:sp>
                <p:nvSpPr>
                  <p:cNvPr id="45123" name="Freeform 133"/>
                  <p:cNvSpPr>
                    <a:spLocks noChangeAspect="1"/>
                  </p:cNvSpPr>
                  <p:nvPr/>
                </p:nvSpPr>
                <p:spPr bwMode="auto">
                  <a:xfrm>
                    <a:off x="3208" y="1421"/>
                    <a:ext cx="332" cy="185"/>
                  </a:xfrm>
                  <a:custGeom>
                    <a:avLst/>
                    <a:gdLst>
                      <a:gd name="T0" fmla="*/ 0 w 816"/>
                      <a:gd name="T1" fmla="*/ 0 h 384"/>
                      <a:gd name="T2" fmla="*/ 0 w 816"/>
                      <a:gd name="T3" fmla="*/ 10 h 384"/>
                      <a:gd name="T4" fmla="*/ 8 w 816"/>
                      <a:gd name="T5" fmla="*/ 10 h 384"/>
                      <a:gd name="T6" fmla="*/ 8 w 816"/>
                      <a:gd name="T7" fmla="*/ 4 h 384"/>
                      <a:gd name="T8" fmla="*/ 9 w 816"/>
                      <a:gd name="T9" fmla="*/ 4 h 3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16"/>
                      <a:gd name="T16" fmla="*/ 0 h 384"/>
                      <a:gd name="T17" fmla="*/ 816 w 816"/>
                      <a:gd name="T18" fmla="*/ 384 h 3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16" h="384">
                        <a:moveTo>
                          <a:pt x="0" y="0"/>
                        </a:moveTo>
                        <a:lnTo>
                          <a:pt x="0" y="384"/>
                        </a:lnTo>
                        <a:lnTo>
                          <a:pt x="720" y="384"/>
                        </a:lnTo>
                        <a:lnTo>
                          <a:pt x="720" y="144"/>
                        </a:lnTo>
                        <a:lnTo>
                          <a:pt x="816" y="144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24" name="Line 1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99" y="1491"/>
                    <a:ext cx="23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25" name="Line 13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69" y="1351"/>
                    <a:ext cx="25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126" name="Group 13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933" y="1305"/>
                    <a:ext cx="352" cy="232"/>
                    <a:chOff x="1061" y="576"/>
                    <a:chExt cx="759" cy="480"/>
                  </a:xfrm>
                </p:grpSpPr>
                <p:sp useBgFill="1">
                  <p:nvSpPr>
                    <p:cNvPr id="45137" name="Rectangle 13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197" y="576"/>
                      <a:ext cx="480" cy="480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45138" name="Text Box 138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061" y="628"/>
                      <a:ext cx="759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Ifetch</a:t>
                      </a:r>
                    </a:p>
                  </p:txBody>
                </p:sp>
              </p:grpSp>
              <p:grpSp>
                <p:nvGrpSpPr>
                  <p:cNvPr id="45127" name="Group 139"/>
                  <p:cNvGrpSpPr>
                    <a:grpSpLocks/>
                  </p:cNvGrpSpPr>
                  <p:nvPr/>
                </p:nvGrpSpPr>
                <p:grpSpPr bwMode="auto">
                  <a:xfrm>
                    <a:off x="2288" y="1200"/>
                    <a:ext cx="1297" cy="441"/>
                    <a:chOff x="2112" y="528"/>
                    <a:chExt cx="2088" cy="681"/>
                  </a:xfrm>
                </p:grpSpPr>
                <p:sp>
                  <p:nvSpPr>
                    <p:cNvPr id="45133" name="Rectangle 14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784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34" name="Rectangle 14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128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35" name="Rectangle 14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112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36" name="Rectangle 14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456" y="532"/>
                      <a:ext cx="71" cy="67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128" name="Group 144"/>
                  <p:cNvGrpSpPr>
                    <a:grpSpLocks noChangeAspect="1"/>
                  </p:cNvGrpSpPr>
                  <p:nvPr/>
                </p:nvGrpSpPr>
                <p:grpSpPr bwMode="auto">
                  <a:xfrm flipH="1">
                    <a:off x="3642" y="1296"/>
                    <a:ext cx="241" cy="233"/>
                    <a:chOff x="1360" y="528"/>
                    <a:chExt cx="518" cy="432"/>
                  </a:xfrm>
                </p:grpSpPr>
                <p:grpSp>
                  <p:nvGrpSpPr>
                    <p:cNvPr id="45129" name="Group 145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374" y="528"/>
                      <a:ext cx="480" cy="432"/>
                      <a:chOff x="1392" y="528"/>
                      <a:chExt cx="480" cy="432"/>
                    </a:xfrm>
                  </p:grpSpPr>
                  <p:sp>
                    <p:nvSpPr>
                      <p:cNvPr id="45131" name="Rectangle 146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632" y="528"/>
                        <a:ext cx="240" cy="4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132" name="Rectangle 147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392" y="528"/>
                        <a:ext cx="480" cy="4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en-US" sz="1000" b="1"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45130" name="Text Box 148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360" y="574"/>
                      <a:ext cx="518" cy="2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Reg</a:t>
                      </a:r>
                    </a:p>
                  </p:txBody>
                </p:sp>
              </p:grpSp>
            </p:grpSp>
            <p:grpSp>
              <p:nvGrpSpPr>
                <p:cNvPr id="45082" name="Group 149"/>
                <p:cNvGrpSpPr>
                  <a:grpSpLocks/>
                </p:cNvGrpSpPr>
                <p:nvPr/>
              </p:nvGrpSpPr>
              <p:grpSpPr bwMode="auto">
                <a:xfrm>
                  <a:off x="3606" y="3296"/>
                  <a:ext cx="1950" cy="441"/>
                  <a:chOff x="1933" y="1200"/>
                  <a:chExt cx="1950" cy="441"/>
                </a:xfrm>
              </p:grpSpPr>
              <p:grpSp>
                <p:nvGrpSpPr>
                  <p:cNvPr id="45083" name="Group 15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420" y="1304"/>
                    <a:ext cx="240" cy="233"/>
                    <a:chOff x="1355" y="528"/>
                    <a:chExt cx="520" cy="432"/>
                  </a:xfrm>
                </p:grpSpPr>
                <p:grpSp>
                  <p:nvGrpSpPr>
                    <p:cNvPr id="45112" name="Group 151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374" y="528"/>
                      <a:ext cx="480" cy="432"/>
                      <a:chOff x="1392" y="528"/>
                      <a:chExt cx="480" cy="432"/>
                    </a:xfrm>
                  </p:grpSpPr>
                  <p:sp>
                    <p:nvSpPr>
                      <p:cNvPr id="45114" name="Rectangle 152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632" y="528"/>
                        <a:ext cx="240" cy="4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115" name="Rectangle 153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392" y="528"/>
                        <a:ext cx="480" cy="4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en-US" sz="1000" b="1"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45113" name="Text Box 154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355" y="574"/>
                      <a:ext cx="520" cy="2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Reg</a:t>
                      </a:r>
                    </a:p>
                  </p:txBody>
                </p:sp>
              </p:grpSp>
              <p:sp>
                <p:nvSpPr>
                  <p:cNvPr id="45084" name="Line 15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651" y="1351"/>
                    <a:ext cx="2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085" name="Line 15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651" y="1490"/>
                    <a:ext cx="2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086" name="Group 15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851" y="1235"/>
                    <a:ext cx="206" cy="371"/>
                    <a:chOff x="2991" y="411"/>
                    <a:chExt cx="371" cy="768"/>
                  </a:xfrm>
                </p:grpSpPr>
                <p:sp useBgFill="1">
                  <p:nvSpPr>
                    <p:cNvPr id="45108" name="AutoShape 158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-5400000">
                      <a:off x="2798" y="626"/>
                      <a:ext cx="768" cy="337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0 w 21600"/>
                        <a:gd name="T13" fmla="*/ 4487 h 21600"/>
                        <a:gd name="T14" fmla="*/ 17100 w 21600"/>
                        <a:gd name="T15" fmla="*/ 17113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/>
                    </a:p>
                  </p:txBody>
                </p:sp>
                <p:sp useBgFill="1">
                  <p:nvSpPr>
                    <p:cNvPr id="45109" name="AutoShape 159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5400000">
                      <a:off x="2957" y="705"/>
                      <a:ext cx="248" cy="180"/>
                    </a:xfrm>
                    <a:prstGeom prst="triangle">
                      <a:avLst>
                        <a:gd name="adj" fmla="val 50000"/>
                      </a:avLst>
                    </a:prstGeom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10" name="Freeform 160"/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2974" y="725"/>
                      <a:ext cx="218" cy="139"/>
                    </a:xfrm>
                    <a:custGeom>
                      <a:avLst/>
                      <a:gdLst>
                        <a:gd name="T0" fmla="*/ 0 w 384"/>
                        <a:gd name="T1" fmla="*/ 7 h 288"/>
                        <a:gd name="T2" fmla="*/ 11 w 384"/>
                        <a:gd name="T3" fmla="*/ 0 h 288"/>
                        <a:gd name="T4" fmla="*/ 23 w 384"/>
                        <a:gd name="T5" fmla="*/ 7 h 288"/>
                        <a:gd name="T6" fmla="*/ 0 60000 65536"/>
                        <a:gd name="T7" fmla="*/ 0 60000 65536"/>
                        <a:gd name="T8" fmla="*/ 0 60000 65536"/>
                        <a:gd name="T9" fmla="*/ 0 w 384"/>
                        <a:gd name="T10" fmla="*/ 0 h 288"/>
                        <a:gd name="T11" fmla="*/ 384 w 384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192" y="0"/>
                          </a:lnTo>
                          <a:lnTo>
                            <a:pt x="384" y="288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11" name="Text Box 161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 rot="-5400000">
                      <a:off x="2943" y="621"/>
                      <a:ext cx="575" cy="26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ALU</a:t>
                      </a:r>
                    </a:p>
                  </p:txBody>
                </p:sp>
              </p:grpSp>
              <p:sp>
                <p:nvSpPr>
                  <p:cNvPr id="45087" name="Line 16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052" y="1421"/>
                    <a:ext cx="2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088" name="Line 16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475" y="1421"/>
                    <a:ext cx="2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089" name="Group 16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180" y="1305"/>
                    <a:ext cx="334" cy="232"/>
                    <a:chOff x="3790" y="576"/>
                    <a:chExt cx="722" cy="480"/>
                  </a:xfrm>
                </p:grpSpPr>
                <p:sp useBgFill="1">
                  <p:nvSpPr>
                    <p:cNvPr id="45106" name="Rectangle 16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915" y="576"/>
                      <a:ext cx="480" cy="480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45107" name="Text Box 166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790" y="628"/>
                      <a:ext cx="722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DMem</a:t>
                      </a:r>
                    </a:p>
                  </p:txBody>
                </p:sp>
              </p:grpSp>
              <p:sp>
                <p:nvSpPr>
                  <p:cNvPr id="45090" name="Freeform 167"/>
                  <p:cNvSpPr>
                    <a:spLocks noChangeAspect="1"/>
                  </p:cNvSpPr>
                  <p:nvPr/>
                </p:nvSpPr>
                <p:spPr bwMode="auto">
                  <a:xfrm>
                    <a:off x="3208" y="1421"/>
                    <a:ext cx="332" cy="185"/>
                  </a:xfrm>
                  <a:custGeom>
                    <a:avLst/>
                    <a:gdLst>
                      <a:gd name="T0" fmla="*/ 0 w 816"/>
                      <a:gd name="T1" fmla="*/ 0 h 384"/>
                      <a:gd name="T2" fmla="*/ 0 w 816"/>
                      <a:gd name="T3" fmla="*/ 10 h 384"/>
                      <a:gd name="T4" fmla="*/ 8 w 816"/>
                      <a:gd name="T5" fmla="*/ 10 h 384"/>
                      <a:gd name="T6" fmla="*/ 8 w 816"/>
                      <a:gd name="T7" fmla="*/ 4 h 384"/>
                      <a:gd name="T8" fmla="*/ 9 w 816"/>
                      <a:gd name="T9" fmla="*/ 4 h 3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16"/>
                      <a:gd name="T16" fmla="*/ 0 h 384"/>
                      <a:gd name="T17" fmla="*/ 816 w 816"/>
                      <a:gd name="T18" fmla="*/ 384 h 3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16" h="384">
                        <a:moveTo>
                          <a:pt x="0" y="0"/>
                        </a:moveTo>
                        <a:lnTo>
                          <a:pt x="0" y="384"/>
                        </a:lnTo>
                        <a:lnTo>
                          <a:pt x="720" y="384"/>
                        </a:lnTo>
                        <a:lnTo>
                          <a:pt x="720" y="144"/>
                        </a:lnTo>
                        <a:lnTo>
                          <a:pt x="816" y="144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091" name="Line 16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99" y="1491"/>
                    <a:ext cx="23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092" name="Line 16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69" y="1351"/>
                    <a:ext cx="25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093" name="Group 17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933" y="1305"/>
                    <a:ext cx="352" cy="232"/>
                    <a:chOff x="1061" y="576"/>
                    <a:chExt cx="760" cy="480"/>
                  </a:xfrm>
                </p:grpSpPr>
                <p:sp useBgFill="1">
                  <p:nvSpPr>
                    <p:cNvPr id="45104" name="Rectangle 17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197" y="576"/>
                      <a:ext cx="480" cy="480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45105" name="Text Box 172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061" y="628"/>
                      <a:ext cx="760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Ifetch</a:t>
                      </a:r>
                    </a:p>
                  </p:txBody>
                </p:sp>
              </p:grpSp>
              <p:grpSp>
                <p:nvGrpSpPr>
                  <p:cNvPr id="45094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2288" y="1200"/>
                    <a:ext cx="1297" cy="441"/>
                    <a:chOff x="2112" y="528"/>
                    <a:chExt cx="2088" cy="681"/>
                  </a:xfrm>
                </p:grpSpPr>
                <p:sp>
                  <p:nvSpPr>
                    <p:cNvPr id="45100" name="Rectangle 17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784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01" name="Rectangle 17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128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02" name="Rectangle 17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112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03" name="Rectangle 17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456" y="532"/>
                      <a:ext cx="71" cy="67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095" name="Group 178"/>
                  <p:cNvGrpSpPr>
                    <a:grpSpLocks noChangeAspect="1"/>
                  </p:cNvGrpSpPr>
                  <p:nvPr/>
                </p:nvGrpSpPr>
                <p:grpSpPr bwMode="auto">
                  <a:xfrm flipH="1">
                    <a:off x="3642" y="1296"/>
                    <a:ext cx="241" cy="233"/>
                    <a:chOff x="1360" y="528"/>
                    <a:chExt cx="518" cy="432"/>
                  </a:xfrm>
                </p:grpSpPr>
                <p:grpSp>
                  <p:nvGrpSpPr>
                    <p:cNvPr id="45096" name="Group 179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374" y="528"/>
                      <a:ext cx="480" cy="432"/>
                      <a:chOff x="1392" y="528"/>
                      <a:chExt cx="480" cy="432"/>
                    </a:xfrm>
                  </p:grpSpPr>
                  <p:sp>
                    <p:nvSpPr>
                      <p:cNvPr id="45098" name="Rectangle 180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632" y="528"/>
                        <a:ext cx="240" cy="4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099" name="Rectangle 181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392" y="528"/>
                        <a:ext cx="480" cy="4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en-US" sz="1000" b="1"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45097" name="Text Box 182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360" y="574"/>
                      <a:ext cx="518" cy="2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Reg</a:t>
                      </a:r>
                    </a:p>
                  </p:txBody>
                </p:sp>
              </p:grpSp>
            </p:grpSp>
          </p:grpSp>
        </p:grpSp>
        <p:sp>
          <p:nvSpPr>
            <p:cNvPr id="45064" name="Line 184"/>
            <p:cNvSpPr>
              <a:spLocks noChangeShapeType="1"/>
            </p:cNvSpPr>
            <p:nvPr/>
          </p:nvSpPr>
          <p:spPr bwMode="auto">
            <a:xfrm>
              <a:off x="1066800" y="1600200"/>
              <a:ext cx="7594600" cy="63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5" name="Rectangle 185"/>
            <p:cNvSpPr>
              <a:spLocks noChangeArrowheads="1"/>
            </p:cNvSpPr>
            <p:nvPr/>
          </p:nvSpPr>
          <p:spPr bwMode="auto">
            <a:xfrm>
              <a:off x="990600" y="1207070"/>
              <a:ext cx="1939635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i="1" dirty="0">
                  <a:latin typeface="+mj-lt"/>
                </a:rPr>
                <a:t>Time </a:t>
              </a:r>
              <a:r>
                <a:rPr lang="en-US" sz="1800" b="1" dirty="0">
                  <a:latin typeface="+mj-lt"/>
                </a:rPr>
                <a:t>(</a:t>
              </a:r>
              <a:r>
                <a:rPr lang="en-US" sz="1800" b="1" i="1" dirty="0">
                  <a:latin typeface="+mj-lt"/>
                </a:rPr>
                <a:t>clock cycles</a:t>
              </a:r>
              <a:r>
                <a:rPr lang="en-US" sz="1800" b="1" dirty="0">
                  <a:latin typeface="+mj-lt"/>
                </a:rPr>
                <a:t>)</a:t>
              </a:r>
            </a:p>
          </p:txBody>
        </p:sp>
        <p:grpSp>
          <p:nvGrpSpPr>
            <p:cNvPr id="45066" name="Group 186"/>
            <p:cNvGrpSpPr>
              <a:grpSpLocks/>
            </p:cNvGrpSpPr>
            <p:nvPr/>
          </p:nvGrpSpPr>
          <p:grpSpPr bwMode="auto">
            <a:xfrm>
              <a:off x="3124200" y="1752602"/>
              <a:ext cx="3281363" cy="403226"/>
              <a:chOff x="2016" y="1148"/>
              <a:chExt cx="2067" cy="254"/>
            </a:xfrm>
          </p:grpSpPr>
          <p:sp>
            <p:nvSpPr>
              <p:cNvPr id="45071" name="Rectangle 187"/>
              <p:cNvSpPr>
                <a:spLocks noChangeArrowheads="1"/>
              </p:cNvSpPr>
              <p:nvPr/>
            </p:nvSpPr>
            <p:spPr bwMode="auto">
              <a:xfrm>
                <a:off x="2016" y="1152"/>
                <a:ext cx="30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000" b="1" dirty="0">
                    <a:latin typeface="Comic Sans MS" pitchFamily="66" charset="0"/>
                  </a:rPr>
                  <a:t>IF</a:t>
                </a:r>
              </a:p>
            </p:txBody>
          </p:sp>
          <p:sp>
            <p:nvSpPr>
              <p:cNvPr id="45072" name="Rectangle 188"/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6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000" b="1" dirty="0">
                    <a:latin typeface="Comic Sans MS" pitchFamily="66" charset="0"/>
                  </a:rPr>
                  <a:t>ID/RF</a:t>
                </a:r>
              </a:p>
            </p:txBody>
          </p:sp>
          <p:sp>
            <p:nvSpPr>
              <p:cNvPr id="45073" name="Rectangle 189"/>
              <p:cNvSpPr>
                <a:spLocks noChangeArrowheads="1"/>
              </p:cNvSpPr>
              <p:nvPr/>
            </p:nvSpPr>
            <p:spPr bwMode="auto">
              <a:xfrm>
                <a:off x="2892" y="1148"/>
                <a:ext cx="3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000" b="1" dirty="0">
                    <a:latin typeface="Comic Sans MS" pitchFamily="66" charset="0"/>
                  </a:rPr>
                  <a:t>EX</a:t>
                </a:r>
              </a:p>
            </p:txBody>
          </p:sp>
          <p:sp>
            <p:nvSpPr>
              <p:cNvPr id="45074" name="Rectangle 190"/>
              <p:cNvSpPr>
                <a:spLocks noChangeArrowheads="1"/>
              </p:cNvSpPr>
              <p:nvPr/>
            </p:nvSpPr>
            <p:spPr bwMode="auto">
              <a:xfrm>
                <a:off x="3211" y="1150"/>
                <a:ext cx="50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000" b="1">
                    <a:latin typeface="Comic Sans MS" pitchFamily="66" charset="0"/>
                  </a:rPr>
                  <a:t>MEM</a:t>
                </a:r>
              </a:p>
            </p:txBody>
          </p:sp>
          <p:sp>
            <p:nvSpPr>
              <p:cNvPr id="45075" name="Rectangle 191"/>
              <p:cNvSpPr>
                <a:spLocks noChangeArrowheads="1"/>
              </p:cNvSpPr>
              <p:nvPr/>
            </p:nvSpPr>
            <p:spPr bwMode="auto">
              <a:xfrm>
                <a:off x="3698" y="1149"/>
                <a:ext cx="38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000" b="1">
                    <a:latin typeface="Comic Sans MS" pitchFamily="66" charset="0"/>
                  </a:rPr>
                  <a:t>WB</a:t>
                </a:r>
              </a:p>
            </p:txBody>
          </p:sp>
        </p:grpSp>
        <p:sp>
          <p:nvSpPr>
            <p:cNvPr id="45070" name="Line 195"/>
            <p:cNvSpPr>
              <a:spLocks noChangeShapeType="1"/>
            </p:cNvSpPr>
            <p:nvPr/>
          </p:nvSpPr>
          <p:spPr bwMode="auto">
            <a:xfrm flipH="1">
              <a:off x="4225475" y="2514600"/>
              <a:ext cx="889570" cy="627063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8264" y="6615856"/>
            <a:ext cx="128240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35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8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Control hazard on jumps — better</a:t>
            </a:r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905151" y="6615856"/>
            <a:ext cx="1333699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smtClean="0">
                <a:latin typeface="Arial Narrow" pitchFamily="34" charset="0"/>
              </a:rPr>
              <a:t>Computer Architecture III — Pipelining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46083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096454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smtClean="0">
                <a:latin typeface="Arial Narrow" pitchFamily="34" charset="0"/>
              </a:rPr>
              <a:t>CS-2011, B-Term 2017</a:t>
            </a:r>
            <a:endParaRPr lang="en-US" sz="1000" dirty="0">
              <a:latin typeface="Arial Narrow" pitchFamily="34" charset="0"/>
            </a:endParaRPr>
          </a:p>
        </p:txBody>
      </p:sp>
      <p:grpSp>
        <p:nvGrpSpPr>
          <p:cNvPr id="45062" name="Group 2"/>
          <p:cNvGrpSpPr>
            <a:grpSpLocks/>
          </p:cNvGrpSpPr>
          <p:nvPr/>
        </p:nvGrpSpPr>
        <p:grpSpPr bwMode="auto">
          <a:xfrm>
            <a:off x="80963" y="1207070"/>
            <a:ext cx="9039225" cy="4984180"/>
            <a:chOff x="80963" y="1207070"/>
            <a:chExt cx="9039225" cy="4984180"/>
          </a:xfrm>
        </p:grpSpPr>
        <p:grpSp>
          <p:nvGrpSpPr>
            <p:cNvPr id="45063" name="Group 2"/>
            <p:cNvGrpSpPr>
              <a:grpSpLocks/>
            </p:cNvGrpSpPr>
            <p:nvPr/>
          </p:nvGrpSpPr>
          <p:grpSpPr bwMode="auto">
            <a:xfrm>
              <a:off x="80963" y="2143125"/>
              <a:ext cx="9039225" cy="4048125"/>
              <a:chOff x="51" y="1350"/>
              <a:chExt cx="5694" cy="2550"/>
            </a:xfrm>
          </p:grpSpPr>
          <p:grpSp>
            <p:nvGrpSpPr>
              <p:cNvPr id="45076" name="Group 3"/>
              <p:cNvGrpSpPr>
                <a:grpSpLocks/>
              </p:cNvGrpSpPr>
              <p:nvPr/>
            </p:nvGrpSpPr>
            <p:grpSpPr bwMode="auto">
              <a:xfrm>
                <a:off x="51" y="1350"/>
                <a:ext cx="2187" cy="2496"/>
                <a:chOff x="102" y="1350"/>
                <a:chExt cx="2187" cy="2496"/>
              </a:xfrm>
            </p:grpSpPr>
            <p:sp useBgFill="1">
              <p:nvSpPr>
                <p:cNvPr id="45248" name="Rectangle 4"/>
                <p:cNvSpPr>
                  <a:spLocks noChangeArrowheads="1"/>
                </p:cNvSpPr>
                <p:nvPr/>
              </p:nvSpPr>
              <p:spPr bwMode="auto">
                <a:xfrm>
                  <a:off x="1340" y="1350"/>
                  <a:ext cx="720" cy="2496"/>
                </a:xfrm>
                <a:prstGeom prst="rect">
                  <a:avLst/>
                </a:prstGeom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49" name="Rectangle 5"/>
                <p:cNvSpPr>
                  <a:spLocks noChangeArrowheads="1"/>
                </p:cNvSpPr>
                <p:nvPr/>
              </p:nvSpPr>
              <p:spPr bwMode="auto">
                <a:xfrm>
                  <a:off x="102" y="1398"/>
                  <a:ext cx="260" cy="2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000" b="1" i="1">
                      <a:latin typeface="Comic Sans MS" pitchFamily="66" charset="0"/>
                    </a:rPr>
                    <a:t>I</a:t>
                  </a:r>
                </a:p>
                <a:p>
                  <a:pPr algn="ctr"/>
                  <a:r>
                    <a:rPr lang="en-US" sz="2000" b="1" i="1">
                      <a:latin typeface="Comic Sans MS" pitchFamily="66" charset="0"/>
                    </a:rPr>
                    <a:t>n</a:t>
                  </a:r>
                </a:p>
                <a:p>
                  <a:pPr algn="ctr"/>
                  <a:r>
                    <a:rPr lang="en-US" sz="2000" b="1" i="1">
                      <a:latin typeface="Comic Sans MS" pitchFamily="66" charset="0"/>
                    </a:rPr>
                    <a:t>s</a:t>
                  </a:r>
                </a:p>
                <a:p>
                  <a:pPr algn="ctr"/>
                  <a:r>
                    <a:rPr lang="en-US" sz="2000" b="1" i="1">
                      <a:latin typeface="Comic Sans MS" pitchFamily="66" charset="0"/>
                    </a:rPr>
                    <a:t>t</a:t>
                  </a:r>
                </a:p>
                <a:p>
                  <a:pPr algn="ctr"/>
                  <a:r>
                    <a:rPr lang="en-US" sz="2000" b="1" i="1">
                      <a:latin typeface="Comic Sans MS" pitchFamily="66" charset="0"/>
                    </a:rPr>
                    <a:t>r.</a:t>
                  </a:r>
                </a:p>
                <a:p>
                  <a:pPr algn="ctr"/>
                  <a:endParaRPr lang="en-US" sz="2000" b="1" i="1">
                    <a:latin typeface="Comic Sans MS" pitchFamily="66" charset="0"/>
                  </a:endParaRPr>
                </a:p>
                <a:p>
                  <a:pPr algn="ctr"/>
                  <a:r>
                    <a:rPr lang="en-US" sz="2000" b="1" i="1">
                      <a:latin typeface="Comic Sans MS" pitchFamily="66" charset="0"/>
                    </a:rPr>
                    <a:t>O</a:t>
                  </a:r>
                </a:p>
                <a:p>
                  <a:pPr algn="ctr"/>
                  <a:r>
                    <a:rPr lang="en-US" sz="2000" b="1" i="1">
                      <a:latin typeface="Comic Sans MS" pitchFamily="66" charset="0"/>
                    </a:rPr>
                    <a:t>r</a:t>
                  </a:r>
                </a:p>
                <a:p>
                  <a:pPr algn="ctr"/>
                  <a:r>
                    <a:rPr lang="en-US" sz="2000" b="1" i="1">
                      <a:latin typeface="Comic Sans MS" pitchFamily="66" charset="0"/>
                    </a:rPr>
                    <a:t>d</a:t>
                  </a:r>
                </a:p>
                <a:p>
                  <a:pPr algn="ctr"/>
                  <a:r>
                    <a:rPr lang="en-US" sz="2000" b="1" i="1">
                      <a:latin typeface="Comic Sans MS" pitchFamily="66" charset="0"/>
                    </a:rPr>
                    <a:t>e</a:t>
                  </a:r>
                </a:p>
                <a:p>
                  <a:pPr algn="ctr"/>
                  <a:r>
                    <a:rPr lang="en-US" sz="2000" b="1" i="1">
                      <a:latin typeface="Comic Sans MS" pitchFamily="66" charset="0"/>
                    </a:rPr>
                    <a:t>r</a:t>
                  </a:r>
                </a:p>
              </p:txBody>
            </p:sp>
            <p:sp>
              <p:nvSpPr>
                <p:cNvPr id="45250" name="Line 6"/>
                <p:cNvSpPr>
                  <a:spLocks noChangeShapeType="1"/>
                </p:cNvSpPr>
                <p:nvPr/>
              </p:nvSpPr>
              <p:spPr bwMode="auto">
                <a:xfrm>
                  <a:off x="424" y="1410"/>
                  <a:ext cx="0" cy="23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 useBgFill="1">
              <p:nvSpPr>
                <p:cNvPr id="45251" name="Rectangle 7"/>
                <p:cNvSpPr>
                  <a:spLocks noChangeArrowheads="1"/>
                </p:cNvSpPr>
                <p:nvPr/>
              </p:nvSpPr>
              <p:spPr bwMode="auto">
                <a:xfrm>
                  <a:off x="524" y="1440"/>
                  <a:ext cx="1331" cy="231"/>
                </a:xfrm>
                <a:prstGeom prst="rect">
                  <a:avLst/>
                </a:prstGeom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 smtClean="0">
                      <a:latin typeface="Courier New" pitchFamily="49" charset="0"/>
                    </a:rPr>
                    <a:t>test %</a:t>
                  </a:r>
                  <a:r>
                    <a:rPr lang="en-US" sz="1800" dirty="0" err="1" smtClean="0">
                      <a:latin typeface="Courier New" pitchFamily="49" charset="0"/>
                    </a:rPr>
                    <a:t>rax</a:t>
                  </a:r>
                  <a:r>
                    <a:rPr lang="en-US" sz="1800" dirty="0" smtClean="0">
                      <a:solidFill>
                        <a:srgbClr val="C00000"/>
                      </a:solidFill>
                      <a:latin typeface="Courier New" pitchFamily="49" charset="0"/>
                    </a:rPr>
                    <a:t>,</a:t>
                  </a:r>
                  <a:r>
                    <a:rPr lang="en-US" sz="1800" dirty="0" smtClean="0">
                      <a:latin typeface="Courier New" pitchFamily="49" charset="0"/>
                    </a:rPr>
                    <a:t>%</a:t>
                  </a:r>
                  <a:r>
                    <a:rPr lang="en-US" sz="1800" dirty="0" err="1" smtClean="0">
                      <a:latin typeface="Courier New" pitchFamily="49" charset="0"/>
                    </a:rPr>
                    <a:t>rax</a:t>
                  </a:r>
                  <a:endParaRPr lang="en-US" sz="1800" dirty="0">
                    <a:latin typeface="Courier New" pitchFamily="49" charset="0"/>
                  </a:endParaRPr>
                </a:p>
              </p:txBody>
            </p:sp>
            <p:sp useBgFill="1">
              <p:nvSpPr>
                <p:cNvPr id="45252" name="Rectangle 8"/>
                <p:cNvSpPr>
                  <a:spLocks noChangeArrowheads="1"/>
                </p:cNvSpPr>
                <p:nvPr/>
              </p:nvSpPr>
              <p:spPr bwMode="auto">
                <a:xfrm>
                  <a:off x="524" y="1998"/>
                  <a:ext cx="1765" cy="231"/>
                </a:xfrm>
                <a:prstGeom prst="rect">
                  <a:avLst/>
                </a:prstGeom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 smtClean="0">
                      <a:latin typeface="Courier New" pitchFamily="49" charset="0"/>
                    </a:rPr>
                    <a:t>another instruction</a:t>
                  </a:r>
                  <a:endParaRPr lang="en-US" sz="1800" dirty="0">
                    <a:latin typeface="Courier New" pitchFamily="49" charset="0"/>
                  </a:endParaRPr>
                </a:p>
              </p:txBody>
            </p:sp>
            <p:sp useBgFill="1">
              <p:nvSpPr>
                <p:cNvPr id="45253" name="Rectangle 9"/>
                <p:cNvSpPr>
                  <a:spLocks noChangeArrowheads="1"/>
                </p:cNvSpPr>
                <p:nvPr/>
              </p:nvSpPr>
              <p:spPr bwMode="auto">
                <a:xfrm>
                  <a:off x="524" y="2526"/>
                  <a:ext cx="1765" cy="231"/>
                </a:xfrm>
                <a:prstGeom prst="rect">
                  <a:avLst/>
                </a:prstGeom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Courier New" pitchFamily="49" charset="0"/>
                    </a:rPr>
                    <a:t>another instruction</a:t>
                  </a:r>
                </a:p>
              </p:txBody>
            </p:sp>
            <p:sp useBgFill="1">
              <p:nvSpPr>
                <p:cNvPr id="45254" name="Rectangle 10"/>
                <p:cNvSpPr>
                  <a:spLocks noChangeArrowheads="1"/>
                </p:cNvSpPr>
                <p:nvPr/>
              </p:nvSpPr>
              <p:spPr bwMode="auto">
                <a:xfrm>
                  <a:off x="524" y="3066"/>
                  <a:ext cx="1591" cy="231"/>
                </a:xfrm>
                <a:prstGeom prst="rect">
                  <a:avLst/>
                </a:prstGeom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 err="1">
                      <a:latin typeface="Courier New" pitchFamily="49" charset="0"/>
                    </a:rPr>
                    <a:t>jne</a:t>
                  </a:r>
                  <a:r>
                    <a:rPr lang="en-US" sz="1800" dirty="0">
                      <a:latin typeface="Courier New" pitchFamily="49" charset="0"/>
                    </a:rPr>
                    <a:t> &lt;destination&gt;</a:t>
                  </a:r>
                </a:p>
              </p:txBody>
            </p:sp>
            <p:sp useBgFill="1">
              <p:nvSpPr>
                <p:cNvPr id="45255" name="Rectangle 11"/>
                <p:cNvSpPr>
                  <a:spLocks noChangeArrowheads="1"/>
                </p:cNvSpPr>
                <p:nvPr/>
              </p:nvSpPr>
              <p:spPr bwMode="auto">
                <a:xfrm>
                  <a:off x="528" y="3552"/>
                  <a:ext cx="1331" cy="231"/>
                </a:xfrm>
                <a:prstGeom prst="rect">
                  <a:avLst/>
                </a:prstGeom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 err="1">
                      <a:latin typeface="Courier New" pitchFamily="49" charset="0"/>
                    </a:rPr>
                    <a:t>xor</a:t>
                  </a:r>
                  <a:r>
                    <a:rPr lang="en-US" sz="1800" dirty="0">
                      <a:latin typeface="Courier New" pitchFamily="49" charset="0"/>
                    </a:rPr>
                    <a:t> </a:t>
                  </a:r>
                  <a:r>
                    <a:rPr lang="en-US" sz="1800" dirty="0" smtClean="0">
                      <a:latin typeface="Courier New" pitchFamily="49" charset="0"/>
                    </a:rPr>
                    <a:t>%</a:t>
                  </a:r>
                  <a:r>
                    <a:rPr lang="en-US" sz="1800" dirty="0" err="1" smtClean="0">
                      <a:latin typeface="Courier New" pitchFamily="49" charset="0"/>
                    </a:rPr>
                    <a:t>rax</a:t>
                  </a:r>
                  <a:r>
                    <a:rPr lang="en-US" sz="1800" dirty="0">
                      <a:latin typeface="Courier New" pitchFamily="49" charset="0"/>
                    </a:rPr>
                    <a:t>, </a:t>
                  </a:r>
                  <a:r>
                    <a:rPr lang="en-US" sz="1800" dirty="0" smtClean="0">
                      <a:latin typeface="Courier New" pitchFamily="49" charset="0"/>
                    </a:rPr>
                    <a:t>%</a:t>
                  </a:r>
                  <a:r>
                    <a:rPr lang="en-US" sz="1800" dirty="0" err="1" smtClean="0">
                      <a:latin typeface="Courier New" pitchFamily="49" charset="0"/>
                    </a:rPr>
                    <a:t>rsi</a:t>
                  </a:r>
                  <a:endParaRPr lang="en-US" sz="1800" dirty="0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45077" name="Group 12"/>
              <p:cNvGrpSpPr>
                <a:grpSpLocks/>
              </p:cNvGrpSpPr>
              <p:nvPr/>
            </p:nvGrpSpPr>
            <p:grpSpPr bwMode="auto">
              <a:xfrm>
                <a:off x="1924" y="1363"/>
                <a:ext cx="3821" cy="2537"/>
                <a:chOff x="1932" y="1200"/>
                <a:chExt cx="3624" cy="2537"/>
              </a:xfrm>
            </p:grpSpPr>
            <p:grpSp>
              <p:nvGrpSpPr>
                <p:cNvPr id="45078" name="Group 13"/>
                <p:cNvGrpSpPr>
                  <a:grpSpLocks/>
                </p:cNvGrpSpPr>
                <p:nvPr/>
              </p:nvGrpSpPr>
              <p:grpSpPr bwMode="auto">
                <a:xfrm>
                  <a:off x="2766" y="2256"/>
                  <a:ext cx="1951" cy="441"/>
                  <a:chOff x="1933" y="1200"/>
                  <a:chExt cx="1951" cy="441"/>
                </a:xfrm>
              </p:grpSpPr>
              <p:grpSp>
                <p:nvGrpSpPr>
                  <p:cNvPr id="45215" name="Group 1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421" y="1304"/>
                    <a:ext cx="241" cy="233"/>
                    <a:chOff x="1357" y="528"/>
                    <a:chExt cx="522" cy="432"/>
                  </a:xfrm>
                </p:grpSpPr>
                <p:grpSp>
                  <p:nvGrpSpPr>
                    <p:cNvPr id="45244" name="Group 15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374" y="528"/>
                      <a:ext cx="480" cy="432"/>
                      <a:chOff x="1392" y="528"/>
                      <a:chExt cx="480" cy="432"/>
                    </a:xfrm>
                  </p:grpSpPr>
                  <p:sp>
                    <p:nvSpPr>
                      <p:cNvPr id="45246" name="Rectangle 16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632" y="528"/>
                        <a:ext cx="240" cy="4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247" name="Rectangle 17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392" y="528"/>
                        <a:ext cx="480" cy="4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en-US" sz="1000" b="1"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45245" name="Text Box 18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357" y="574"/>
                      <a:ext cx="522" cy="2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Reg</a:t>
                      </a:r>
                    </a:p>
                  </p:txBody>
                </p:sp>
              </p:grpSp>
              <p:sp>
                <p:nvSpPr>
                  <p:cNvPr id="45216" name="Line 1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651" y="1351"/>
                    <a:ext cx="2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17" name="Line 2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651" y="1490"/>
                    <a:ext cx="2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218" name="Group 2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851" y="1235"/>
                    <a:ext cx="206" cy="371"/>
                    <a:chOff x="2991" y="411"/>
                    <a:chExt cx="371" cy="768"/>
                  </a:xfrm>
                </p:grpSpPr>
                <p:sp useBgFill="1">
                  <p:nvSpPr>
                    <p:cNvPr id="45240" name="AutoShape 22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-5400000">
                      <a:off x="2798" y="626"/>
                      <a:ext cx="768" cy="337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0 w 21600"/>
                        <a:gd name="T13" fmla="*/ 4487 h 21600"/>
                        <a:gd name="T14" fmla="*/ 17100 w 21600"/>
                        <a:gd name="T15" fmla="*/ 17113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41" name="AutoShape 23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5400000">
                      <a:off x="2957" y="705"/>
                      <a:ext cx="248" cy="18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42" name="Freeform 24"/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2974" y="725"/>
                      <a:ext cx="218" cy="139"/>
                    </a:xfrm>
                    <a:custGeom>
                      <a:avLst/>
                      <a:gdLst>
                        <a:gd name="T0" fmla="*/ 0 w 384"/>
                        <a:gd name="T1" fmla="*/ 7 h 288"/>
                        <a:gd name="T2" fmla="*/ 11 w 384"/>
                        <a:gd name="T3" fmla="*/ 0 h 288"/>
                        <a:gd name="T4" fmla="*/ 23 w 384"/>
                        <a:gd name="T5" fmla="*/ 7 h 288"/>
                        <a:gd name="T6" fmla="*/ 0 60000 65536"/>
                        <a:gd name="T7" fmla="*/ 0 60000 65536"/>
                        <a:gd name="T8" fmla="*/ 0 60000 65536"/>
                        <a:gd name="T9" fmla="*/ 0 w 384"/>
                        <a:gd name="T10" fmla="*/ 0 h 288"/>
                        <a:gd name="T11" fmla="*/ 384 w 384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192" y="0"/>
                          </a:lnTo>
                          <a:lnTo>
                            <a:pt x="384" y="288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43" name="Text Box 25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 rot="-5400000">
                      <a:off x="2943" y="619"/>
                      <a:ext cx="575" cy="26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ALU</a:t>
                      </a:r>
                    </a:p>
                  </p:txBody>
                </p:sp>
              </p:grpSp>
              <p:sp>
                <p:nvSpPr>
                  <p:cNvPr id="45219" name="Line 2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052" y="1421"/>
                    <a:ext cx="2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20" name="Line 2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475" y="1421"/>
                    <a:ext cx="2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221" name="Group 28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181" y="1305"/>
                    <a:ext cx="334" cy="232"/>
                    <a:chOff x="3792" y="576"/>
                    <a:chExt cx="723" cy="480"/>
                  </a:xfrm>
                </p:grpSpPr>
                <p:sp useBgFill="1">
                  <p:nvSpPr>
                    <p:cNvPr id="45238" name="Rectangle 2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915" y="576"/>
                      <a:ext cx="480" cy="480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45239" name="Text Box 30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792" y="628"/>
                      <a:ext cx="723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DMem</a:t>
                      </a:r>
                    </a:p>
                  </p:txBody>
                </p:sp>
              </p:grpSp>
              <p:sp>
                <p:nvSpPr>
                  <p:cNvPr id="45222" name="Freeform 31"/>
                  <p:cNvSpPr>
                    <a:spLocks noChangeAspect="1"/>
                  </p:cNvSpPr>
                  <p:nvPr/>
                </p:nvSpPr>
                <p:spPr bwMode="auto">
                  <a:xfrm>
                    <a:off x="3208" y="1421"/>
                    <a:ext cx="332" cy="185"/>
                  </a:xfrm>
                  <a:custGeom>
                    <a:avLst/>
                    <a:gdLst>
                      <a:gd name="T0" fmla="*/ 0 w 816"/>
                      <a:gd name="T1" fmla="*/ 0 h 384"/>
                      <a:gd name="T2" fmla="*/ 0 w 816"/>
                      <a:gd name="T3" fmla="*/ 10 h 384"/>
                      <a:gd name="T4" fmla="*/ 8 w 816"/>
                      <a:gd name="T5" fmla="*/ 10 h 384"/>
                      <a:gd name="T6" fmla="*/ 8 w 816"/>
                      <a:gd name="T7" fmla="*/ 4 h 384"/>
                      <a:gd name="T8" fmla="*/ 9 w 816"/>
                      <a:gd name="T9" fmla="*/ 4 h 3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16"/>
                      <a:gd name="T16" fmla="*/ 0 h 384"/>
                      <a:gd name="T17" fmla="*/ 816 w 816"/>
                      <a:gd name="T18" fmla="*/ 384 h 3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16" h="384">
                        <a:moveTo>
                          <a:pt x="0" y="0"/>
                        </a:moveTo>
                        <a:lnTo>
                          <a:pt x="0" y="384"/>
                        </a:lnTo>
                        <a:lnTo>
                          <a:pt x="720" y="384"/>
                        </a:lnTo>
                        <a:lnTo>
                          <a:pt x="720" y="144"/>
                        </a:lnTo>
                        <a:lnTo>
                          <a:pt x="816" y="144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23" name="Line 3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99" y="1491"/>
                    <a:ext cx="23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24" name="Line 3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69" y="1351"/>
                    <a:ext cx="25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225" name="Group 3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933" y="1305"/>
                    <a:ext cx="352" cy="232"/>
                    <a:chOff x="1061" y="576"/>
                    <a:chExt cx="760" cy="480"/>
                  </a:xfrm>
                </p:grpSpPr>
                <p:sp useBgFill="1">
                  <p:nvSpPr>
                    <p:cNvPr id="45236" name="Rectangle 3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197" y="576"/>
                      <a:ext cx="480" cy="480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45237" name="Text Box 36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061" y="628"/>
                      <a:ext cx="760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Ifetch</a:t>
                      </a:r>
                    </a:p>
                  </p:txBody>
                </p:sp>
              </p:grpSp>
              <p:grpSp>
                <p:nvGrpSpPr>
                  <p:cNvPr id="4522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2288" y="1200"/>
                    <a:ext cx="1297" cy="441"/>
                    <a:chOff x="2112" y="528"/>
                    <a:chExt cx="2088" cy="681"/>
                  </a:xfrm>
                </p:grpSpPr>
                <p:sp>
                  <p:nvSpPr>
                    <p:cNvPr id="45232" name="Rectangle 38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784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33" name="Rectangle 3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128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34" name="Rectangle 4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112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35" name="Rectangle 4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456" y="532"/>
                      <a:ext cx="71" cy="67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227" name="Group 42"/>
                  <p:cNvGrpSpPr>
                    <a:grpSpLocks noChangeAspect="1"/>
                  </p:cNvGrpSpPr>
                  <p:nvPr/>
                </p:nvGrpSpPr>
                <p:grpSpPr bwMode="auto">
                  <a:xfrm flipH="1">
                    <a:off x="3643" y="1296"/>
                    <a:ext cx="241" cy="233"/>
                    <a:chOff x="1362" y="528"/>
                    <a:chExt cx="518" cy="432"/>
                  </a:xfrm>
                </p:grpSpPr>
                <p:grpSp>
                  <p:nvGrpSpPr>
                    <p:cNvPr id="45228" name="Group 43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374" y="528"/>
                      <a:ext cx="480" cy="432"/>
                      <a:chOff x="1392" y="528"/>
                      <a:chExt cx="480" cy="432"/>
                    </a:xfrm>
                  </p:grpSpPr>
                  <p:sp>
                    <p:nvSpPr>
                      <p:cNvPr id="45230" name="Rectangle 44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632" y="528"/>
                        <a:ext cx="240" cy="4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231" name="Rectangle 45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392" y="528"/>
                        <a:ext cx="480" cy="4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en-US" sz="1000" b="1"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45229" name="Text Box 46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362" y="574"/>
                      <a:ext cx="518" cy="2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Reg</a:t>
                      </a:r>
                    </a:p>
                  </p:txBody>
                </p:sp>
              </p:grpSp>
            </p:grpSp>
            <p:grpSp>
              <p:nvGrpSpPr>
                <p:cNvPr id="45079" name="Group 47"/>
                <p:cNvGrpSpPr>
                  <a:grpSpLocks/>
                </p:cNvGrpSpPr>
                <p:nvPr/>
              </p:nvGrpSpPr>
              <p:grpSpPr bwMode="auto">
                <a:xfrm>
                  <a:off x="2346" y="1720"/>
                  <a:ext cx="1952" cy="441"/>
                  <a:chOff x="1933" y="1200"/>
                  <a:chExt cx="1952" cy="441"/>
                </a:xfrm>
              </p:grpSpPr>
              <p:grpSp>
                <p:nvGrpSpPr>
                  <p:cNvPr id="45182" name="Group 48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421" y="1304"/>
                    <a:ext cx="241" cy="233"/>
                    <a:chOff x="1357" y="528"/>
                    <a:chExt cx="522" cy="432"/>
                  </a:xfrm>
                </p:grpSpPr>
                <p:grpSp>
                  <p:nvGrpSpPr>
                    <p:cNvPr id="45211" name="Group 49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374" y="528"/>
                      <a:ext cx="480" cy="432"/>
                      <a:chOff x="1392" y="528"/>
                      <a:chExt cx="480" cy="432"/>
                    </a:xfrm>
                  </p:grpSpPr>
                  <p:sp>
                    <p:nvSpPr>
                      <p:cNvPr id="45213" name="Rectangle 50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632" y="528"/>
                        <a:ext cx="240" cy="4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214" name="Rectangle 51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392" y="528"/>
                        <a:ext cx="480" cy="4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en-US" sz="1000" b="1"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45212" name="Text Box 52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357" y="574"/>
                      <a:ext cx="522" cy="2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Reg</a:t>
                      </a:r>
                    </a:p>
                  </p:txBody>
                </p:sp>
              </p:grpSp>
              <p:sp>
                <p:nvSpPr>
                  <p:cNvPr id="45183" name="Line 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651" y="1351"/>
                    <a:ext cx="2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84" name="Line 5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651" y="1490"/>
                    <a:ext cx="2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185" name="Group 55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851" y="1235"/>
                    <a:ext cx="206" cy="371"/>
                    <a:chOff x="2991" y="411"/>
                    <a:chExt cx="371" cy="768"/>
                  </a:xfrm>
                </p:grpSpPr>
                <p:sp useBgFill="1">
                  <p:nvSpPr>
                    <p:cNvPr id="45207" name="AutoShape 56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-5400000">
                      <a:off x="2798" y="626"/>
                      <a:ext cx="768" cy="337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0 w 21600"/>
                        <a:gd name="T13" fmla="*/ 4487 h 21600"/>
                        <a:gd name="T14" fmla="*/ 17100 w 21600"/>
                        <a:gd name="T15" fmla="*/ 17113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/>
                    </a:p>
                  </p:txBody>
                </p:sp>
                <p:sp useBgFill="1">
                  <p:nvSpPr>
                    <p:cNvPr id="45208" name="AutoShape 57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5400000">
                      <a:off x="2957" y="705"/>
                      <a:ext cx="248" cy="180"/>
                    </a:xfrm>
                    <a:prstGeom prst="triangle">
                      <a:avLst>
                        <a:gd name="adj" fmla="val 50000"/>
                      </a:avLst>
                    </a:prstGeom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09" name="Freeform 58"/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2974" y="725"/>
                      <a:ext cx="218" cy="139"/>
                    </a:xfrm>
                    <a:custGeom>
                      <a:avLst/>
                      <a:gdLst>
                        <a:gd name="T0" fmla="*/ 0 w 384"/>
                        <a:gd name="T1" fmla="*/ 7 h 288"/>
                        <a:gd name="T2" fmla="*/ 11 w 384"/>
                        <a:gd name="T3" fmla="*/ 0 h 288"/>
                        <a:gd name="T4" fmla="*/ 23 w 384"/>
                        <a:gd name="T5" fmla="*/ 7 h 288"/>
                        <a:gd name="T6" fmla="*/ 0 60000 65536"/>
                        <a:gd name="T7" fmla="*/ 0 60000 65536"/>
                        <a:gd name="T8" fmla="*/ 0 60000 65536"/>
                        <a:gd name="T9" fmla="*/ 0 w 384"/>
                        <a:gd name="T10" fmla="*/ 0 h 288"/>
                        <a:gd name="T11" fmla="*/ 384 w 384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192" y="0"/>
                          </a:lnTo>
                          <a:lnTo>
                            <a:pt x="384" y="288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10" name="Text Box 59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 rot="-5400000">
                      <a:off x="2943" y="621"/>
                      <a:ext cx="575" cy="26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ALU</a:t>
                      </a:r>
                    </a:p>
                  </p:txBody>
                </p:sp>
              </p:grpSp>
              <p:sp>
                <p:nvSpPr>
                  <p:cNvPr id="45186" name="Line 6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052" y="1421"/>
                    <a:ext cx="2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87" name="Line 6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475" y="1421"/>
                    <a:ext cx="2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188" name="Group 62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181" y="1305"/>
                    <a:ext cx="334" cy="232"/>
                    <a:chOff x="3792" y="576"/>
                    <a:chExt cx="723" cy="480"/>
                  </a:xfrm>
                </p:grpSpPr>
                <p:sp useBgFill="1">
                  <p:nvSpPr>
                    <p:cNvPr id="45205" name="Rectangle 6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915" y="576"/>
                      <a:ext cx="480" cy="480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45206" name="Text Box 64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792" y="628"/>
                      <a:ext cx="723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DMem</a:t>
                      </a:r>
                    </a:p>
                  </p:txBody>
                </p:sp>
              </p:grpSp>
              <p:sp>
                <p:nvSpPr>
                  <p:cNvPr id="45189" name="Freeform 65"/>
                  <p:cNvSpPr>
                    <a:spLocks noChangeAspect="1"/>
                  </p:cNvSpPr>
                  <p:nvPr/>
                </p:nvSpPr>
                <p:spPr bwMode="auto">
                  <a:xfrm>
                    <a:off x="3208" y="1421"/>
                    <a:ext cx="332" cy="185"/>
                  </a:xfrm>
                  <a:custGeom>
                    <a:avLst/>
                    <a:gdLst>
                      <a:gd name="T0" fmla="*/ 0 w 816"/>
                      <a:gd name="T1" fmla="*/ 0 h 384"/>
                      <a:gd name="T2" fmla="*/ 0 w 816"/>
                      <a:gd name="T3" fmla="*/ 10 h 384"/>
                      <a:gd name="T4" fmla="*/ 8 w 816"/>
                      <a:gd name="T5" fmla="*/ 10 h 384"/>
                      <a:gd name="T6" fmla="*/ 8 w 816"/>
                      <a:gd name="T7" fmla="*/ 4 h 384"/>
                      <a:gd name="T8" fmla="*/ 9 w 816"/>
                      <a:gd name="T9" fmla="*/ 4 h 3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16"/>
                      <a:gd name="T16" fmla="*/ 0 h 384"/>
                      <a:gd name="T17" fmla="*/ 816 w 816"/>
                      <a:gd name="T18" fmla="*/ 384 h 3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16" h="384">
                        <a:moveTo>
                          <a:pt x="0" y="0"/>
                        </a:moveTo>
                        <a:lnTo>
                          <a:pt x="0" y="384"/>
                        </a:lnTo>
                        <a:lnTo>
                          <a:pt x="720" y="384"/>
                        </a:lnTo>
                        <a:lnTo>
                          <a:pt x="720" y="144"/>
                        </a:lnTo>
                        <a:lnTo>
                          <a:pt x="816" y="144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90" name="Line 6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99" y="1491"/>
                    <a:ext cx="23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91" name="Line 6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69" y="1351"/>
                    <a:ext cx="25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192" name="Group 68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933" y="1305"/>
                    <a:ext cx="352" cy="232"/>
                    <a:chOff x="1061" y="576"/>
                    <a:chExt cx="759" cy="480"/>
                  </a:xfrm>
                </p:grpSpPr>
                <p:sp useBgFill="1">
                  <p:nvSpPr>
                    <p:cNvPr id="45203" name="Rectangle 6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197" y="576"/>
                      <a:ext cx="480" cy="480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45204" name="Text Box 70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061" y="628"/>
                      <a:ext cx="759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Ifetch</a:t>
                      </a:r>
                    </a:p>
                  </p:txBody>
                </p:sp>
              </p:grpSp>
              <p:grpSp>
                <p:nvGrpSpPr>
                  <p:cNvPr id="45193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2288" y="1200"/>
                    <a:ext cx="1297" cy="441"/>
                    <a:chOff x="2112" y="528"/>
                    <a:chExt cx="2088" cy="681"/>
                  </a:xfrm>
                </p:grpSpPr>
                <p:sp>
                  <p:nvSpPr>
                    <p:cNvPr id="45199" name="Rectangle 7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784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00" name="Rectangle 7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128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01" name="Rectangle 7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112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02" name="Rectangle 7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456" y="532"/>
                      <a:ext cx="71" cy="67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194" name="Group 76"/>
                  <p:cNvGrpSpPr>
                    <a:grpSpLocks noChangeAspect="1"/>
                  </p:cNvGrpSpPr>
                  <p:nvPr/>
                </p:nvGrpSpPr>
                <p:grpSpPr bwMode="auto">
                  <a:xfrm flipH="1">
                    <a:off x="3644" y="1296"/>
                    <a:ext cx="241" cy="233"/>
                    <a:chOff x="1364" y="528"/>
                    <a:chExt cx="518" cy="432"/>
                  </a:xfrm>
                </p:grpSpPr>
                <p:grpSp>
                  <p:nvGrpSpPr>
                    <p:cNvPr id="45195" name="Group 77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374" y="528"/>
                      <a:ext cx="480" cy="432"/>
                      <a:chOff x="1392" y="528"/>
                      <a:chExt cx="480" cy="432"/>
                    </a:xfrm>
                  </p:grpSpPr>
                  <p:sp>
                    <p:nvSpPr>
                      <p:cNvPr id="45197" name="Rectangle 78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632" y="528"/>
                        <a:ext cx="240" cy="4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198" name="Rectangle 79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392" y="528"/>
                        <a:ext cx="480" cy="4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en-US" sz="1000" b="1"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45196" name="Text Box 80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364" y="574"/>
                      <a:ext cx="518" cy="2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Reg</a:t>
                      </a:r>
                    </a:p>
                  </p:txBody>
                </p:sp>
              </p:grpSp>
            </p:grpSp>
            <p:grpSp>
              <p:nvGrpSpPr>
                <p:cNvPr id="45080" name="Group 81"/>
                <p:cNvGrpSpPr>
                  <a:grpSpLocks/>
                </p:cNvGrpSpPr>
                <p:nvPr/>
              </p:nvGrpSpPr>
              <p:grpSpPr bwMode="auto">
                <a:xfrm>
                  <a:off x="1932" y="1200"/>
                  <a:ext cx="1951" cy="441"/>
                  <a:chOff x="1932" y="1200"/>
                  <a:chExt cx="1951" cy="441"/>
                </a:xfrm>
              </p:grpSpPr>
              <p:grpSp>
                <p:nvGrpSpPr>
                  <p:cNvPr id="45149" name="Group 82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420" y="1304"/>
                    <a:ext cx="241" cy="233"/>
                    <a:chOff x="1355" y="528"/>
                    <a:chExt cx="522" cy="432"/>
                  </a:xfrm>
                </p:grpSpPr>
                <p:grpSp>
                  <p:nvGrpSpPr>
                    <p:cNvPr id="45178" name="Group 83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374" y="528"/>
                      <a:ext cx="480" cy="432"/>
                      <a:chOff x="1392" y="528"/>
                      <a:chExt cx="480" cy="432"/>
                    </a:xfrm>
                  </p:grpSpPr>
                  <p:sp>
                    <p:nvSpPr>
                      <p:cNvPr id="45180" name="Rectangle 84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632" y="528"/>
                        <a:ext cx="240" cy="4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181" name="Rectangle 85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392" y="528"/>
                        <a:ext cx="480" cy="4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en-US" sz="1000" b="1"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45179" name="Text Box 86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355" y="574"/>
                      <a:ext cx="522" cy="2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Reg</a:t>
                      </a:r>
                    </a:p>
                  </p:txBody>
                </p:sp>
              </p:grpSp>
              <p:sp>
                <p:nvSpPr>
                  <p:cNvPr id="45150" name="Line 8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651" y="1351"/>
                    <a:ext cx="2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51" name="Line 8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651" y="1490"/>
                    <a:ext cx="2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152" name="Group 8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851" y="1235"/>
                    <a:ext cx="206" cy="371"/>
                    <a:chOff x="2991" y="411"/>
                    <a:chExt cx="371" cy="768"/>
                  </a:xfrm>
                </p:grpSpPr>
                <p:sp useBgFill="1">
                  <p:nvSpPr>
                    <p:cNvPr id="45174" name="AutoShape 90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-5400000">
                      <a:off x="2798" y="626"/>
                      <a:ext cx="768" cy="337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0 w 21600"/>
                        <a:gd name="T13" fmla="*/ 4487 h 21600"/>
                        <a:gd name="T14" fmla="*/ 17100 w 21600"/>
                        <a:gd name="T15" fmla="*/ 17113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/>
                    </a:p>
                  </p:txBody>
                </p:sp>
                <p:sp useBgFill="1">
                  <p:nvSpPr>
                    <p:cNvPr id="45175" name="AutoShape 91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5400000">
                      <a:off x="2957" y="705"/>
                      <a:ext cx="248" cy="180"/>
                    </a:xfrm>
                    <a:prstGeom prst="triangle">
                      <a:avLst>
                        <a:gd name="adj" fmla="val 50000"/>
                      </a:avLst>
                    </a:prstGeom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76" name="Freeform 92"/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2974" y="725"/>
                      <a:ext cx="218" cy="139"/>
                    </a:xfrm>
                    <a:custGeom>
                      <a:avLst/>
                      <a:gdLst>
                        <a:gd name="T0" fmla="*/ 0 w 384"/>
                        <a:gd name="T1" fmla="*/ 7 h 288"/>
                        <a:gd name="T2" fmla="*/ 11 w 384"/>
                        <a:gd name="T3" fmla="*/ 0 h 288"/>
                        <a:gd name="T4" fmla="*/ 23 w 384"/>
                        <a:gd name="T5" fmla="*/ 7 h 288"/>
                        <a:gd name="T6" fmla="*/ 0 60000 65536"/>
                        <a:gd name="T7" fmla="*/ 0 60000 65536"/>
                        <a:gd name="T8" fmla="*/ 0 60000 65536"/>
                        <a:gd name="T9" fmla="*/ 0 w 384"/>
                        <a:gd name="T10" fmla="*/ 0 h 288"/>
                        <a:gd name="T11" fmla="*/ 384 w 384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192" y="0"/>
                          </a:lnTo>
                          <a:lnTo>
                            <a:pt x="384" y="288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77" name="Text Box 93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 rot="-5400000">
                      <a:off x="2943" y="621"/>
                      <a:ext cx="575" cy="26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ALU</a:t>
                      </a:r>
                    </a:p>
                  </p:txBody>
                </p:sp>
              </p:grpSp>
              <p:sp>
                <p:nvSpPr>
                  <p:cNvPr id="45153" name="Line 9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052" y="1421"/>
                    <a:ext cx="2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54" name="Line 9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475" y="1421"/>
                    <a:ext cx="2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155" name="Group 9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180" y="1305"/>
                    <a:ext cx="334" cy="232"/>
                    <a:chOff x="3790" y="576"/>
                    <a:chExt cx="722" cy="480"/>
                  </a:xfrm>
                </p:grpSpPr>
                <p:sp useBgFill="1">
                  <p:nvSpPr>
                    <p:cNvPr id="45172" name="Rectangle 9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915" y="576"/>
                      <a:ext cx="480" cy="480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45173" name="Text Box 98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790" y="628"/>
                      <a:ext cx="722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DMem</a:t>
                      </a:r>
                    </a:p>
                  </p:txBody>
                </p:sp>
              </p:grpSp>
              <p:sp>
                <p:nvSpPr>
                  <p:cNvPr id="45156" name="Freeform 99"/>
                  <p:cNvSpPr>
                    <a:spLocks noChangeAspect="1"/>
                  </p:cNvSpPr>
                  <p:nvPr/>
                </p:nvSpPr>
                <p:spPr bwMode="auto">
                  <a:xfrm>
                    <a:off x="3208" y="1421"/>
                    <a:ext cx="332" cy="185"/>
                  </a:xfrm>
                  <a:custGeom>
                    <a:avLst/>
                    <a:gdLst>
                      <a:gd name="T0" fmla="*/ 0 w 816"/>
                      <a:gd name="T1" fmla="*/ 0 h 384"/>
                      <a:gd name="T2" fmla="*/ 0 w 816"/>
                      <a:gd name="T3" fmla="*/ 10 h 384"/>
                      <a:gd name="T4" fmla="*/ 8 w 816"/>
                      <a:gd name="T5" fmla="*/ 10 h 384"/>
                      <a:gd name="T6" fmla="*/ 8 w 816"/>
                      <a:gd name="T7" fmla="*/ 4 h 384"/>
                      <a:gd name="T8" fmla="*/ 9 w 816"/>
                      <a:gd name="T9" fmla="*/ 4 h 3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16"/>
                      <a:gd name="T16" fmla="*/ 0 h 384"/>
                      <a:gd name="T17" fmla="*/ 816 w 816"/>
                      <a:gd name="T18" fmla="*/ 384 h 3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16" h="384">
                        <a:moveTo>
                          <a:pt x="0" y="0"/>
                        </a:moveTo>
                        <a:lnTo>
                          <a:pt x="0" y="384"/>
                        </a:lnTo>
                        <a:lnTo>
                          <a:pt x="720" y="384"/>
                        </a:lnTo>
                        <a:lnTo>
                          <a:pt x="720" y="144"/>
                        </a:lnTo>
                        <a:lnTo>
                          <a:pt x="816" y="144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57" name="Line 10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99" y="1491"/>
                    <a:ext cx="23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58" name="Line 10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69" y="1351"/>
                    <a:ext cx="25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159" name="Group 102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932" y="1305"/>
                    <a:ext cx="352" cy="232"/>
                    <a:chOff x="1058" y="576"/>
                    <a:chExt cx="760" cy="480"/>
                  </a:xfrm>
                </p:grpSpPr>
                <p:sp useBgFill="1">
                  <p:nvSpPr>
                    <p:cNvPr id="45170" name="Rectangle 10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197" y="576"/>
                      <a:ext cx="480" cy="480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45171" name="Text Box 104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058" y="628"/>
                      <a:ext cx="760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Ifetch</a:t>
                      </a:r>
                    </a:p>
                  </p:txBody>
                </p:sp>
              </p:grpSp>
              <p:grpSp>
                <p:nvGrpSpPr>
                  <p:cNvPr id="45160" name="Group 105"/>
                  <p:cNvGrpSpPr>
                    <a:grpSpLocks/>
                  </p:cNvGrpSpPr>
                  <p:nvPr/>
                </p:nvGrpSpPr>
                <p:grpSpPr bwMode="auto">
                  <a:xfrm>
                    <a:off x="2288" y="1200"/>
                    <a:ext cx="1297" cy="441"/>
                    <a:chOff x="2112" y="528"/>
                    <a:chExt cx="2088" cy="681"/>
                  </a:xfrm>
                </p:grpSpPr>
                <p:sp>
                  <p:nvSpPr>
                    <p:cNvPr id="45166" name="Rectangle 10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784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67" name="Rectangle 10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128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68" name="Rectangle 108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112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69" name="Rectangle 10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456" y="532"/>
                      <a:ext cx="71" cy="67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161" name="Group 110"/>
                  <p:cNvGrpSpPr>
                    <a:grpSpLocks noChangeAspect="1"/>
                  </p:cNvGrpSpPr>
                  <p:nvPr/>
                </p:nvGrpSpPr>
                <p:grpSpPr bwMode="auto">
                  <a:xfrm flipH="1">
                    <a:off x="3642" y="1296"/>
                    <a:ext cx="241" cy="233"/>
                    <a:chOff x="1360" y="528"/>
                    <a:chExt cx="518" cy="432"/>
                  </a:xfrm>
                </p:grpSpPr>
                <p:grpSp>
                  <p:nvGrpSpPr>
                    <p:cNvPr id="45162" name="Group 111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374" y="528"/>
                      <a:ext cx="480" cy="432"/>
                      <a:chOff x="1392" y="528"/>
                      <a:chExt cx="480" cy="432"/>
                    </a:xfrm>
                  </p:grpSpPr>
                  <p:sp>
                    <p:nvSpPr>
                      <p:cNvPr id="45164" name="Rectangle 112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632" y="528"/>
                        <a:ext cx="240" cy="4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165" name="Rectangle 113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392" y="528"/>
                        <a:ext cx="480" cy="4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en-US" sz="1000" b="1"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45163" name="Text Box 114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360" y="574"/>
                      <a:ext cx="518" cy="2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Reg</a:t>
                      </a:r>
                    </a:p>
                  </p:txBody>
                </p:sp>
              </p:grpSp>
            </p:grpSp>
            <p:grpSp>
              <p:nvGrpSpPr>
                <p:cNvPr id="45081" name="Group 115"/>
                <p:cNvGrpSpPr>
                  <a:grpSpLocks/>
                </p:cNvGrpSpPr>
                <p:nvPr/>
              </p:nvGrpSpPr>
              <p:grpSpPr bwMode="auto">
                <a:xfrm>
                  <a:off x="3186" y="2784"/>
                  <a:ext cx="1950" cy="441"/>
                  <a:chOff x="1933" y="1200"/>
                  <a:chExt cx="1950" cy="441"/>
                </a:xfrm>
              </p:grpSpPr>
              <p:grpSp>
                <p:nvGrpSpPr>
                  <p:cNvPr id="45116" name="Group 11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418" y="1304"/>
                    <a:ext cx="241" cy="233"/>
                    <a:chOff x="1351" y="528"/>
                    <a:chExt cx="522" cy="432"/>
                  </a:xfrm>
                </p:grpSpPr>
                <p:grpSp>
                  <p:nvGrpSpPr>
                    <p:cNvPr id="45145" name="Group 117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374" y="528"/>
                      <a:ext cx="480" cy="432"/>
                      <a:chOff x="1392" y="528"/>
                      <a:chExt cx="480" cy="432"/>
                    </a:xfrm>
                  </p:grpSpPr>
                  <p:sp>
                    <p:nvSpPr>
                      <p:cNvPr id="45147" name="Rectangle 118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632" y="528"/>
                        <a:ext cx="240" cy="4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148" name="Rectangle 119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392" y="528"/>
                        <a:ext cx="480" cy="4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en-US" sz="1000" b="1"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45146" name="Text Box 120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351" y="574"/>
                      <a:ext cx="522" cy="2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Reg</a:t>
                      </a:r>
                    </a:p>
                  </p:txBody>
                </p:sp>
              </p:grpSp>
              <p:sp>
                <p:nvSpPr>
                  <p:cNvPr id="45117" name="Line 12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651" y="1351"/>
                    <a:ext cx="2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18" name="Line 12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651" y="1490"/>
                    <a:ext cx="2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119" name="Group 123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851" y="1235"/>
                    <a:ext cx="206" cy="371"/>
                    <a:chOff x="2991" y="411"/>
                    <a:chExt cx="371" cy="768"/>
                  </a:xfrm>
                </p:grpSpPr>
                <p:sp useBgFill="1">
                  <p:nvSpPr>
                    <p:cNvPr id="45141" name="AutoShape 124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-5400000">
                      <a:off x="2798" y="626"/>
                      <a:ext cx="768" cy="337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0 w 21600"/>
                        <a:gd name="T13" fmla="*/ 4487 h 21600"/>
                        <a:gd name="T14" fmla="*/ 17100 w 21600"/>
                        <a:gd name="T15" fmla="*/ 17113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42" name="AutoShape 125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5400000">
                      <a:off x="2957" y="705"/>
                      <a:ext cx="248" cy="18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43" name="Freeform 126"/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2974" y="725"/>
                      <a:ext cx="218" cy="139"/>
                    </a:xfrm>
                    <a:custGeom>
                      <a:avLst/>
                      <a:gdLst>
                        <a:gd name="T0" fmla="*/ 0 w 384"/>
                        <a:gd name="T1" fmla="*/ 7 h 288"/>
                        <a:gd name="T2" fmla="*/ 11 w 384"/>
                        <a:gd name="T3" fmla="*/ 0 h 288"/>
                        <a:gd name="T4" fmla="*/ 23 w 384"/>
                        <a:gd name="T5" fmla="*/ 7 h 288"/>
                        <a:gd name="T6" fmla="*/ 0 60000 65536"/>
                        <a:gd name="T7" fmla="*/ 0 60000 65536"/>
                        <a:gd name="T8" fmla="*/ 0 60000 65536"/>
                        <a:gd name="T9" fmla="*/ 0 w 384"/>
                        <a:gd name="T10" fmla="*/ 0 h 288"/>
                        <a:gd name="T11" fmla="*/ 384 w 384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192" y="0"/>
                          </a:lnTo>
                          <a:lnTo>
                            <a:pt x="384" y="288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44" name="Text Box 127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 rot="-5400000">
                      <a:off x="2943" y="621"/>
                      <a:ext cx="575" cy="26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ALU</a:t>
                      </a:r>
                    </a:p>
                  </p:txBody>
                </p:sp>
              </p:grpSp>
              <p:sp>
                <p:nvSpPr>
                  <p:cNvPr id="45120" name="Line 12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052" y="1421"/>
                    <a:ext cx="2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21" name="Line 12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475" y="1421"/>
                    <a:ext cx="2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122" name="Group 13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180" y="1305"/>
                    <a:ext cx="334" cy="232"/>
                    <a:chOff x="3790" y="576"/>
                    <a:chExt cx="722" cy="480"/>
                  </a:xfrm>
                </p:grpSpPr>
                <p:sp useBgFill="1">
                  <p:nvSpPr>
                    <p:cNvPr id="45139" name="Rectangle 13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915" y="576"/>
                      <a:ext cx="480" cy="480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45140" name="Text Box 132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790" y="628"/>
                      <a:ext cx="722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DMem</a:t>
                      </a:r>
                    </a:p>
                  </p:txBody>
                </p:sp>
              </p:grpSp>
              <p:sp>
                <p:nvSpPr>
                  <p:cNvPr id="45123" name="Freeform 133"/>
                  <p:cNvSpPr>
                    <a:spLocks noChangeAspect="1"/>
                  </p:cNvSpPr>
                  <p:nvPr/>
                </p:nvSpPr>
                <p:spPr bwMode="auto">
                  <a:xfrm>
                    <a:off x="3208" y="1421"/>
                    <a:ext cx="332" cy="185"/>
                  </a:xfrm>
                  <a:custGeom>
                    <a:avLst/>
                    <a:gdLst>
                      <a:gd name="T0" fmla="*/ 0 w 816"/>
                      <a:gd name="T1" fmla="*/ 0 h 384"/>
                      <a:gd name="T2" fmla="*/ 0 w 816"/>
                      <a:gd name="T3" fmla="*/ 10 h 384"/>
                      <a:gd name="T4" fmla="*/ 8 w 816"/>
                      <a:gd name="T5" fmla="*/ 10 h 384"/>
                      <a:gd name="T6" fmla="*/ 8 w 816"/>
                      <a:gd name="T7" fmla="*/ 4 h 384"/>
                      <a:gd name="T8" fmla="*/ 9 w 816"/>
                      <a:gd name="T9" fmla="*/ 4 h 3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16"/>
                      <a:gd name="T16" fmla="*/ 0 h 384"/>
                      <a:gd name="T17" fmla="*/ 816 w 816"/>
                      <a:gd name="T18" fmla="*/ 384 h 3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16" h="384">
                        <a:moveTo>
                          <a:pt x="0" y="0"/>
                        </a:moveTo>
                        <a:lnTo>
                          <a:pt x="0" y="384"/>
                        </a:lnTo>
                        <a:lnTo>
                          <a:pt x="720" y="384"/>
                        </a:lnTo>
                        <a:lnTo>
                          <a:pt x="720" y="144"/>
                        </a:lnTo>
                        <a:lnTo>
                          <a:pt x="816" y="144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24" name="Line 1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99" y="1491"/>
                    <a:ext cx="23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25" name="Line 13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69" y="1351"/>
                    <a:ext cx="25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126" name="Group 13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933" y="1305"/>
                    <a:ext cx="352" cy="232"/>
                    <a:chOff x="1061" y="576"/>
                    <a:chExt cx="759" cy="480"/>
                  </a:xfrm>
                </p:grpSpPr>
                <p:sp useBgFill="1">
                  <p:nvSpPr>
                    <p:cNvPr id="45137" name="Rectangle 13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197" y="576"/>
                      <a:ext cx="480" cy="480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45138" name="Text Box 138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061" y="628"/>
                      <a:ext cx="759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Ifetch</a:t>
                      </a:r>
                    </a:p>
                  </p:txBody>
                </p:sp>
              </p:grpSp>
              <p:grpSp>
                <p:nvGrpSpPr>
                  <p:cNvPr id="45127" name="Group 139"/>
                  <p:cNvGrpSpPr>
                    <a:grpSpLocks/>
                  </p:cNvGrpSpPr>
                  <p:nvPr/>
                </p:nvGrpSpPr>
                <p:grpSpPr bwMode="auto">
                  <a:xfrm>
                    <a:off x="2288" y="1200"/>
                    <a:ext cx="1297" cy="441"/>
                    <a:chOff x="2112" y="528"/>
                    <a:chExt cx="2088" cy="681"/>
                  </a:xfrm>
                </p:grpSpPr>
                <p:sp>
                  <p:nvSpPr>
                    <p:cNvPr id="45133" name="Rectangle 14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784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34" name="Rectangle 14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128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35" name="Rectangle 14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112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36" name="Rectangle 14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456" y="532"/>
                      <a:ext cx="71" cy="67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128" name="Group 144"/>
                  <p:cNvGrpSpPr>
                    <a:grpSpLocks noChangeAspect="1"/>
                  </p:cNvGrpSpPr>
                  <p:nvPr/>
                </p:nvGrpSpPr>
                <p:grpSpPr bwMode="auto">
                  <a:xfrm flipH="1">
                    <a:off x="3642" y="1296"/>
                    <a:ext cx="241" cy="233"/>
                    <a:chOff x="1360" y="528"/>
                    <a:chExt cx="518" cy="432"/>
                  </a:xfrm>
                </p:grpSpPr>
                <p:grpSp>
                  <p:nvGrpSpPr>
                    <p:cNvPr id="45129" name="Group 145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374" y="528"/>
                      <a:ext cx="480" cy="432"/>
                      <a:chOff x="1392" y="528"/>
                      <a:chExt cx="480" cy="432"/>
                    </a:xfrm>
                  </p:grpSpPr>
                  <p:sp>
                    <p:nvSpPr>
                      <p:cNvPr id="45131" name="Rectangle 146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632" y="528"/>
                        <a:ext cx="240" cy="4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132" name="Rectangle 147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392" y="528"/>
                        <a:ext cx="480" cy="4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en-US" sz="1000" b="1"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45130" name="Text Box 148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360" y="574"/>
                      <a:ext cx="518" cy="2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Reg</a:t>
                      </a:r>
                    </a:p>
                  </p:txBody>
                </p:sp>
              </p:grpSp>
            </p:grpSp>
            <p:grpSp>
              <p:nvGrpSpPr>
                <p:cNvPr id="45082" name="Group 149"/>
                <p:cNvGrpSpPr>
                  <a:grpSpLocks/>
                </p:cNvGrpSpPr>
                <p:nvPr/>
              </p:nvGrpSpPr>
              <p:grpSpPr bwMode="auto">
                <a:xfrm>
                  <a:off x="3606" y="3296"/>
                  <a:ext cx="1950" cy="441"/>
                  <a:chOff x="1933" y="1200"/>
                  <a:chExt cx="1950" cy="441"/>
                </a:xfrm>
              </p:grpSpPr>
              <p:grpSp>
                <p:nvGrpSpPr>
                  <p:cNvPr id="45083" name="Group 15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420" y="1304"/>
                    <a:ext cx="240" cy="233"/>
                    <a:chOff x="1355" y="528"/>
                    <a:chExt cx="520" cy="432"/>
                  </a:xfrm>
                </p:grpSpPr>
                <p:grpSp>
                  <p:nvGrpSpPr>
                    <p:cNvPr id="45112" name="Group 151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374" y="528"/>
                      <a:ext cx="480" cy="432"/>
                      <a:chOff x="1392" y="528"/>
                      <a:chExt cx="480" cy="432"/>
                    </a:xfrm>
                  </p:grpSpPr>
                  <p:sp>
                    <p:nvSpPr>
                      <p:cNvPr id="45114" name="Rectangle 152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632" y="528"/>
                        <a:ext cx="240" cy="4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115" name="Rectangle 153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392" y="528"/>
                        <a:ext cx="480" cy="4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en-US" sz="1000" b="1"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45113" name="Text Box 154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355" y="574"/>
                      <a:ext cx="520" cy="2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Reg</a:t>
                      </a:r>
                    </a:p>
                  </p:txBody>
                </p:sp>
              </p:grpSp>
              <p:sp>
                <p:nvSpPr>
                  <p:cNvPr id="45084" name="Line 15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651" y="1351"/>
                    <a:ext cx="2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085" name="Line 15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651" y="1490"/>
                    <a:ext cx="2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086" name="Group 15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851" y="1235"/>
                    <a:ext cx="206" cy="371"/>
                    <a:chOff x="2991" y="411"/>
                    <a:chExt cx="371" cy="768"/>
                  </a:xfrm>
                </p:grpSpPr>
                <p:sp useBgFill="1">
                  <p:nvSpPr>
                    <p:cNvPr id="45108" name="AutoShape 158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-5400000">
                      <a:off x="2798" y="626"/>
                      <a:ext cx="768" cy="337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0 w 21600"/>
                        <a:gd name="T13" fmla="*/ 4487 h 21600"/>
                        <a:gd name="T14" fmla="*/ 17100 w 21600"/>
                        <a:gd name="T15" fmla="*/ 17113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/>
                    </a:p>
                  </p:txBody>
                </p:sp>
                <p:sp useBgFill="1">
                  <p:nvSpPr>
                    <p:cNvPr id="45109" name="AutoShape 159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5400000">
                      <a:off x="2957" y="705"/>
                      <a:ext cx="248" cy="180"/>
                    </a:xfrm>
                    <a:prstGeom prst="triangle">
                      <a:avLst>
                        <a:gd name="adj" fmla="val 50000"/>
                      </a:avLst>
                    </a:prstGeom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10" name="Freeform 160"/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2974" y="725"/>
                      <a:ext cx="218" cy="139"/>
                    </a:xfrm>
                    <a:custGeom>
                      <a:avLst/>
                      <a:gdLst>
                        <a:gd name="T0" fmla="*/ 0 w 384"/>
                        <a:gd name="T1" fmla="*/ 7 h 288"/>
                        <a:gd name="T2" fmla="*/ 11 w 384"/>
                        <a:gd name="T3" fmla="*/ 0 h 288"/>
                        <a:gd name="T4" fmla="*/ 23 w 384"/>
                        <a:gd name="T5" fmla="*/ 7 h 288"/>
                        <a:gd name="T6" fmla="*/ 0 60000 65536"/>
                        <a:gd name="T7" fmla="*/ 0 60000 65536"/>
                        <a:gd name="T8" fmla="*/ 0 60000 65536"/>
                        <a:gd name="T9" fmla="*/ 0 w 384"/>
                        <a:gd name="T10" fmla="*/ 0 h 288"/>
                        <a:gd name="T11" fmla="*/ 384 w 384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192" y="0"/>
                          </a:lnTo>
                          <a:lnTo>
                            <a:pt x="384" y="288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11" name="Text Box 161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 rot="-5400000">
                      <a:off x="2943" y="621"/>
                      <a:ext cx="575" cy="26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ALU</a:t>
                      </a:r>
                    </a:p>
                  </p:txBody>
                </p:sp>
              </p:grpSp>
              <p:sp>
                <p:nvSpPr>
                  <p:cNvPr id="45087" name="Line 16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052" y="1421"/>
                    <a:ext cx="2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088" name="Line 16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475" y="1421"/>
                    <a:ext cx="2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089" name="Group 16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180" y="1305"/>
                    <a:ext cx="334" cy="232"/>
                    <a:chOff x="3790" y="576"/>
                    <a:chExt cx="722" cy="480"/>
                  </a:xfrm>
                </p:grpSpPr>
                <p:sp useBgFill="1">
                  <p:nvSpPr>
                    <p:cNvPr id="45106" name="Rectangle 16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915" y="576"/>
                      <a:ext cx="480" cy="480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45107" name="Text Box 166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790" y="628"/>
                      <a:ext cx="722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DMem</a:t>
                      </a:r>
                    </a:p>
                  </p:txBody>
                </p:sp>
              </p:grpSp>
              <p:sp>
                <p:nvSpPr>
                  <p:cNvPr id="45090" name="Freeform 167"/>
                  <p:cNvSpPr>
                    <a:spLocks noChangeAspect="1"/>
                  </p:cNvSpPr>
                  <p:nvPr/>
                </p:nvSpPr>
                <p:spPr bwMode="auto">
                  <a:xfrm>
                    <a:off x="3208" y="1421"/>
                    <a:ext cx="332" cy="185"/>
                  </a:xfrm>
                  <a:custGeom>
                    <a:avLst/>
                    <a:gdLst>
                      <a:gd name="T0" fmla="*/ 0 w 816"/>
                      <a:gd name="T1" fmla="*/ 0 h 384"/>
                      <a:gd name="T2" fmla="*/ 0 w 816"/>
                      <a:gd name="T3" fmla="*/ 10 h 384"/>
                      <a:gd name="T4" fmla="*/ 8 w 816"/>
                      <a:gd name="T5" fmla="*/ 10 h 384"/>
                      <a:gd name="T6" fmla="*/ 8 w 816"/>
                      <a:gd name="T7" fmla="*/ 4 h 384"/>
                      <a:gd name="T8" fmla="*/ 9 w 816"/>
                      <a:gd name="T9" fmla="*/ 4 h 3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16"/>
                      <a:gd name="T16" fmla="*/ 0 h 384"/>
                      <a:gd name="T17" fmla="*/ 816 w 816"/>
                      <a:gd name="T18" fmla="*/ 384 h 3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16" h="384">
                        <a:moveTo>
                          <a:pt x="0" y="0"/>
                        </a:moveTo>
                        <a:lnTo>
                          <a:pt x="0" y="384"/>
                        </a:lnTo>
                        <a:lnTo>
                          <a:pt x="720" y="384"/>
                        </a:lnTo>
                        <a:lnTo>
                          <a:pt x="720" y="144"/>
                        </a:lnTo>
                        <a:lnTo>
                          <a:pt x="816" y="144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091" name="Line 16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99" y="1491"/>
                    <a:ext cx="23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092" name="Line 16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69" y="1351"/>
                    <a:ext cx="25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093" name="Group 17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933" y="1305"/>
                    <a:ext cx="352" cy="232"/>
                    <a:chOff x="1061" y="576"/>
                    <a:chExt cx="760" cy="480"/>
                  </a:xfrm>
                </p:grpSpPr>
                <p:sp useBgFill="1">
                  <p:nvSpPr>
                    <p:cNvPr id="45104" name="Rectangle 17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197" y="576"/>
                      <a:ext cx="480" cy="480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45105" name="Text Box 172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061" y="628"/>
                      <a:ext cx="760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Ifetch</a:t>
                      </a:r>
                    </a:p>
                  </p:txBody>
                </p:sp>
              </p:grpSp>
              <p:grpSp>
                <p:nvGrpSpPr>
                  <p:cNvPr id="45094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2288" y="1200"/>
                    <a:ext cx="1297" cy="441"/>
                    <a:chOff x="2112" y="528"/>
                    <a:chExt cx="2088" cy="681"/>
                  </a:xfrm>
                </p:grpSpPr>
                <p:sp>
                  <p:nvSpPr>
                    <p:cNvPr id="45100" name="Rectangle 17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784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01" name="Rectangle 17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128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02" name="Rectangle 17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112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03" name="Rectangle 17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456" y="532"/>
                      <a:ext cx="71" cy="67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095" name="Group 178"/>
                  <p:cNvGrpSpPr>
                    <a:grpSpLocks noChangeAspect="1"/>
                  </p:cNvGrpSpPr>
                  <p:nvPr/>
                </p:nvGrpSpPr>
                <p:grpSpPr bwMode="auto">
                  <a:xfrm flipH="1">
                    <a:off x="3642" y="1296"/>
                    <a:ext cx="241" cy="233"/>
                    <a:chOff x="1360" y="528"/>
                    <a:chExt cx="518" cy="432"/>
                  </a:xfrm>
                </p:grpSpPr>
                <p:grpSp>
                  <p:nvGrpSpPr>
                    <p:cNvPr id="45096" name="Group 179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374" y="528"/>
                      <a:ext cx="480" cy="432"/>
                      <a:chOff x="1392" y="528"/>
                      <a:chExt cx="480" cy="432"/>
                    </a:xfrm>
                  </p:grpSpPr>
                  <p:sp>
                    <p:nvSpPr>
                      <p:cNvPr id="45098" name="Rectangle 180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632" y="528"/>
                        <a:ext cx="240" cy="4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099" name="Rectangle 181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392" y="528"/>
                        <a:ext cx="480" cy="4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en-US" sz="1000" b="1"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45097" name="Text Box 182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360" y="574"/>
                      <a:ext cx="518" cy="2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Reg</a:t>
                      </a:r>
                    </a:p>
                  </p:txBody>
                </p:sp>
              </p:grpSp>
            </p:grpSp>
          </p:grpSp>
        </p:grpSp>
        <p:sp>
          <p:nvSpPr>
            <p:cNvPr id="45064" name="Line 184"/>
            <p:cNvSpPr>
              <a:spLocks noChangeShapeType="1"/>
            </p:cNvSpPr>
            <p:nvPr/>
          </p:nvSpPr>
          <p:spPr bwMode="auto">
            <a:xfrm>
              <a:off x="1066800" y="1600200"/>
              <a:ext cx="7594600" cy="63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5" name="Rectangle 185"/>
            <p:cNvSpPr>
              <a:spLocks noChangeArrowheads="1"/>
            </p:cNvSpPr>
            <p:nvPr/>
          </p:nvSpPr>
          <p:spPr bwMode="auto">
            <a:xfrm>
              <a:off x="990600" y="1207070"/>
              <a:ext cx="1939635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i="1" dirty="0">
                  <a:latin typeface="+mj-lt"/>
                </a:rPr>
                <a:t>Time </a:t>
              </a:r>
              <a:r>
                <a:rPr lang="en-US" sz="1800" b="1" dirty="0">
                  <a:latin typeface="+mj-lt"/>
                </a:rPr>
                <a:t>(</a:t>
              </a:r>
              <a:r>
                <a:rPr lang="en-US" sz="1800" b="1" i="1" dirty="0">
                  <a:latin typeface="+mj-lt"/>
                </a:rPr>
                <a:t>clock cycles</a:t>
              </a:r>
              <a:r>
                <a:rPr lang="en-US" sz="1800" b="1" dirty="0">
                  <a:latin typeface="+mj-lt"/>
                </a:rPr>
                <a:t>)</a:t>
              </a:r>
            </a:p>
          </p:txBody>
        </p:sp>
        <p:grpSp>
          <p:nvGrpSpPr>
            <p:cNvPr id="45066" name="Group 186"/>
            <p:cNvGrpSpPr>
              <a:grpSpLocks/>
            </p:cNvGrpSpPr>
            <p:nvPr/>
          </p:nvGrpSpPr>
          <p:grpSpPr bwMode="auto">
            <a:xfrm>
              <a:off x="3124200" y="1752602"/>
              <a:ext cx="3281363" cy="403226"/>
              <a:chOff x="2016" y="1148"/>
              <a:chExt cx="2067" cy="254"/>
            </a:xfrm>
          </p:grpSpPr>
          <p:sp>
            <p:nvSpPr>
              <p:cNvPr id="45071" name="Rectangle 187"/>
              <p:cNvSpPr>
                <a:spLocks noChangeArrowheads="1"/>
              </p:cNvSpPr>
              <p:nvPr/>
            </p:nvSpPr>
            <p:spPr bwMode="auto">
              <a:xfrm>
                <a:off x="2016" y="1152"/>
                <a:ext cx="30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000" b="1" dirty="0">
                    <a:latin typeface="Comic Sans MS" pitchFamily="66" charset="0"/>
                  </a:rPr>
                  <a:t>IF</a:t>
                </a:r>
              </a:p>
            </p:txBody>
          </p:sp>
          <p:sp>
            <p:nvSpPr>
              <p:cNvPr id="45072" name="Rectangle 188"/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6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000" b="1" dirty="0">
                    <a:latin typeface="Comic Sans MS" pitchFamily="66" charset="0"/>
                  </a:rPr>
                  <a:t>ID/RF</a:t>
                </a:r>
              </a:p>
            </p:txBody>
          </p:sp>
          <p:sp>
            <p:nvSpPr>
              <p:cNvPr id="45073" name="Rectangle 189"/>
              <p:cNvSpPr>
                <a:spLocks noChangeArrowheads="1"/>
              </p:cNvSpPr>
              <p:nvPr/>
            </p:nvSpPr>
            <p:spPr bwMode="auto">
              <a:xfrm>
                <a:off x="2892" y="1148"/>
                <a:ext cx="3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000" b="1" dirty="0">
                    <a:latin typeface="Comic Sans MS" pitchFamily="66" charset="0"/>
                  </a:rPr>
                  <a:t>EX</a:t>
                </a:r>
              </a:p>
            </p:txBody>
          </p:sp>
          <p:sp>
            <p:nvSpPr>
              <p:cNvPr id="45074" name="Rectangle 190"/>
              <p:cNvSpPr>
                <a:spLocks noChangeArrowheads="1"/>
              </p:cNvSpPr>
              <p:nvPr/>
            </p:nvSpPr>
            <p:spPr bwMode="auto">
              <a:xfrm>
                <a:off x="3211" y="1150"/>
                <a:ext cx="50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000" b="1">
                    <a:latin typeface="Comic Sans MS" pitchFamily="66" charset="0"/>
                  </a:rPr>
                  <a:t>MEM</a:t>
                </a:r>
              </a:p>
            </p:txBody>
          </p:sp>
          <p:sp>
            <p:nvSpPr>
              <p:cNvPr id="45075" name="Rectangle 191"/>
              <p:cNvSpPr>
                <a:spLocks noChangeArrowheads="1"/>
              </p:cNvSpPr>
              <p:nvPr/>
            </p:nvSpPr>
            <p:spPr bwMode="auto">
              <a:xfrm>
                <a:off x="3698" y="1149"/>
                <a:ext cx="38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000" b="1">
                    <a:latin typeface="Comic Sans MS" pitchFamily="66" charset="0"/>
                  </a:rPr>
                  <a:t>WB</a:t>
                </a:r>
              </a:p>
            </p:txBody>
          </p:sp>
        </p:grpSp>
        <p:sp>
          <p:nvSpPr>
            <p:cNvPr id="45070" name="Line 195"/>
            <p:cNvSpPr>
              <a:spLocks noChangeShapeType="1"/>
            </p:cNvSpPr>
            <p:nvPr/>
          </p:nvSpPr>
          <p:spPr bwMode="auto">
            <a:xfrm>
              <a:off x="5115045" y="2514600"/>
              <a:ext cx="269176" cy="2316163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8264" y="6615856"/>
            <a:ext cx="128240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84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pipelines: car washes</a:t>
            </a:r>
            <a:endParaRPr lang="en-US" dirty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62687" y="3893410"/>
            <a:ext cx="4641947" cy="25073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Divide process into independent stages</a:t>
            </a:r>
          </a:p>
          <a:p>
            <a:pPr lvl="1"/>
            <a:r>
              <a:rPr lang="en-US" dirty="0"/>
              <a:t>Move objects through stages in sequence</a:t>
            </a:r>
          </a:p>
          <a:p>
            <a:pPr lvl="1"/>
            <a:r>
              <a:rPr lang="en-US" dirty="0"/>
              <a:t>At any given times, multiple objects being processed</a:t>
            </a:r>
          </a:p>
        </p:txBody>
      </p:sp>
      <p:grpSp>
        <p:nvGrpSpPr>
          <p:cNvPr id="399370" name="Group 10"/>
          <p:cNvGrpSpPr>
            <a:grpSpLocks/>
          </p:cNvGrpSpPr>
          <p:nvPr/>
        </p:nvGrpSpPr>
        <p:grpSpPr bwMode="auto">
          <a:xfrm>
            <a:off x="839366" y="1145121"/>
            <a:ext cx="2518097" cy="2323641"/>
            <a:chOff x="576" y="1045"/>
            <a:chExt cx="1584" cy="1461"/>
          </a:xfrm>
        </p:grpSpPr>
        <p:pic>
          <p:nvPicPr>
            <p:cNvPr id="399366" name="Picture 6" descr="C:\Documents and Settings\bryant\Desktop\Figs\story.car.wash.ap[1]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6" y="1296"/>
              <a:ext cx="1584" cy="1210"/>
            </a:xfrm>
            <a:prstGeom prst="rect">
              <a:avLst/>
            </a:prstGeom>
            <a:noFill/>
          </p:spPr>
        </p:pic>
        <p:sp>
          <p:nvSpPr>
            <p:cNvPr id="399367" name="Text Box 7"/>
            <p:cNvSpPr txBox="1">
              <a:spLocks noChangeArrowheads="1"/>
            </p:cNvSpPr>
            <p:nvPr/>
          </p:nvSpPr>
          <p:spPr bwMode="auto">
            <a:xfrm>
              <a:off x="576" y="1045"/>
              <a:ext cx="148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dirty="0">
                  <a:latin typeface="+mj-lt"/>
                </a:rPr>
                <a:t>Sequential</a:t>
              </a:r>
            </a:p>
          </p:txBody>
        </p:sp>
      </p:grpSp>
      <p:grpSp>
        <p:nvGrpSpPr>
          <p:cNvPr id="399371" name="Group 11"/>
          <p:cNvGrpSpPr>
            <a:grpSpLocks/>
          </p:cNvGrpSpPr>
          <p:nvPr/>
        </p:nvGrpSpPr>
        <p:grpSpPr bwMode="auto">
          <a:xfrm>
            <a:off x="5188807" y="1145121"/>
            <a:ext cx="1624682" cy="2454058"/>
            <a:chOff x="3504" y="960"/>
            <a:chExt cx="1022" cy="1543"/>
          </a:xfrm>
        </p:grpSpPr>
        <p:pic>
          <p:nvPicPr>
            <p:cNvPr id="399364" name="Picture 4" descr="C:\Documents and Settings\bryant\Desktop\Figs\car-wash[1]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04" y="1200"/>
              <a:ext cx="1022" cy="1303"/>
            </a:xfrm>
            <a:prstGeom prst="rect">
              <a:avLst/>
            </a:prstGeom>
            <a:noFill/>
          </p:spPr>
        </p:pic>
        <p:sp>
          <p:nvSpPr>
            <p:cNvPr id="399368" name="Text Box 8"/>
            <p:cNvSpPr txBox="1">
              <a:spLocks noChangeArrowheads="1"/>
            </p:cNvSpPr>
            <p:nvPr/>
          </p:nvSpPr>
          <p:spPr bwMode="auto">
            <a:xfrm>
              <a:off x="3504" y="960"/>
              <a:ext cx="100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dirty="0">
                  <a:latin typeface="+mj-lt"/>
                </a:rPr>
                <a:t>Parallel</a:t>
              </a:r>
            </a:p>
          </p:txBody>
        </p:sp>
      </p:grpSp>
      <p:grpSp>
        <p:nvGrpSpPr>
          <p:cNvPr id="399372" name="Group 12"/>
          <p:cNvGrpSpPr>
            <a:grpSpLocks/>
          </p:cNvGrpSpPr>
          <p:nvPr/>
        </p:nvGrpSpPr>
        <p:grpSpPr bwMode="auto">
          <a:xfrm>
            <a:off x="763060" y="3664386"/>
            <a:ext cx="2747015" cy="2104160"/>
            <a:chOff x="720" y="2688"/>
            <a:chExt cx="1728" cy="1323"/>
          </a:xfrm>
        </p:grpSpPr>
        <p:pic>
          <p:nvPicPr>
            <p:cNvPr id="399365" name="Picture 5" descr="C:\Documents and Settings\bryant\Desktop\Figs\CarWash11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20" y="2928"/>
              <a:ext cx="1728" cy="1083"/>
            </a:xfrm>
            <a:prstGeom prst="rect">
              <a:avLst/>
            </a:prstGeom>
            <a:noFill/>
          </p:spPr>
        </p:pic>
        <p:sp>
          <p:nvSpPr>
            <p:cNvPr id="399369" name="Text Box 9"/>
            <p:cNvSpPr txBox="1">
              <a:spLocks noChangeArrowheads="1"/>
            </p:cNvSpPr>
            <p:nvPr/>
          </p:nvSpPr>
          <p:spPr bwMode="auto">
            <a:xfrm>
              <a:off x="720" y="2688"/>
              <a:ext cx="1680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 dirty="0">
                  <a:latin typeface="+mj-lt"/>
                </a:rPr>
                <a:t>Pipelined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6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83"/>
          <p:cNvSpPr>
            <a:spLocks noGrp="1" noChangeArrowheads="1"/>
          </p:cNvSpPr>
          <p:nvPr>
            <p:ph type="title"/>
          </p:nvPr>
        </p:nvSpPr>
        <p:spPr>
          <a:xfrm>
            <a:off x="357762" y="445070"/>
            <a:ext cx="8188777" cy="762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Control hazard on jumps — even better</a:t>
            </a:r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905151" y="6615856"/>
            <a:ext cx="1333699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smtClean="0">
                <a:latin typeface="Arial Narrow" pitchFamily="34" charset="0"/>
              </a:rPr>
              <a:t>Computer Architecture III — Pipelining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46083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096454" cy="15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000" smtClean="0">
                <a:latin typeface="Arial Narrow" pitchFamily="34" charset="0"/>
              </a:rPr>
              <a:t>CS-2011, B-Term 2017</a:t>
            </a:r>
            <a:endParaRPr lang="en-US" sz="1000" dirty="0">
              <a:latin typeface="Arial Narrow" pitchFamily="34" charset="0"/>
            </a:endParaRPr>
          </a:p>
        </p:txBody>
      </p:sp>
      <p:grpSp>
        <p:nvGrpSpPr>
          <p:cNvPr id="45062" name="Group 2"/>
          <p:cNvGrpSpPr>
            <a:grpSpLocks/>
          </p:cNvGrpSpPr>
          <p:nvPr/>
        </p:nvGrpSpPr>
        <p:grpSpPr bwMode="auto">
          <a:xfrm>
            <a:off x="80963" y="1207070"/>
            <a:ext cx="9039225" cy="4984180"/>
            <a:chOff x="80963" y="1207070"/>
            <a:chExt cx="9039225" cy="4984180"/>
          </a:xfrm>
        </p:grpSpPr>
        <p:grpSp>
          <p:nvGrpSpPr>
            <p:cNvPr id="45063" name="Group 2"/>
            <p:cNvGrpSpPr>
              <a:grpSpLocks/>
            </p:cNvGrpSpPr>
            <p:nvPr/>
          </p:nvGrpSpPr>
          <p:grpSpPr bwMode="auto">
            <a:xfrm>
              <a:off x="80963" y="2143125"/>
              <a:ext cx="9039225" cy="4048125"/>
              <a:chOff x="51" y="1350"/>
              <a:chExt cx="5694" cy="2550"/>
            </a:xfrm>
          </p:grpSpPr>
          <p:grpSp>
            <p:nvGrpSpPr>
              <p:cNvPr id="45076" name="Group 3"/>
              <p:cNvGrpSpPr>
                <a:grpSpLocks/>
              </p:cNvGrpSpPr>
              <p:nvPr/>
            </p:nvGrpSpPr>
            <p:grpSpPr bwMode="auto">
              <a:xfrm>
                <a:off x="51" y="1350"/>
                <a:ext cx="2013" cy="2496"/>
                <a:chOff x="102" y="1350"/>
                <a:chExt cx="2013" cy="2496"/>
              </a:xfrm>
            </p:grpSpPr>
            <p:sp useBgFill="1">
              <p:nvSpPr>
                <p:cNvPr id="45248" name="Rectangle 4"/>
                <p:cNvSpPr>
                  <a:spLocks noChangeArrowheads="1"/>
                </p:cNvSpPr>
                <p:nvPr/>
              </p:nvSpPr>
              <p:spPr bwMode="auto">
                <a:xfrm>
                  <a:off x="1340" y="1350"/>
                  <a:ext cx="720" cy="2496"/>
                </a:xfrm>
                <a:prstGeom prst="rect">
                  <a:avLst/>
                </a:prstGeom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49" name="Rectangle 5"/>
                <p:cNvSpPr>
                  <a:spLocks noChangeArrowheads="1"/>
                </p:cNvSpPr>
                <p:nvPr/>
              </p:nvSpPr>
              <p:spPr bwMode="auto">
                <a:xfrm>
                  <a:off x="102" y="1398"/>
                  <a:ext cx="260" cy="2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sz="2000" b="1" i="1">
                      <a:latin typeface="Comic Sans MS" pitchFamily="66" charset="0"/>
                    </a:rPr>
                    <a:t>I</a:t>
                  </a:r>
                </a:p>
                <a:p>
                  <a:pPr algn="ctr"/>
                  <a:r>
                    <a:rPr lang="en-US" sz="2000" b="1" i="1">
                      <a:latin typeface="Comic Sans MS" pitchFamily="66" charset="0"/>
                    </a:rPr>
                    <a:t>n</a:t>
                  </a:r>
                </a:p>
                <a:p>
                  <a:pPr algn="ctr"/>
                  <a:r>
                    <a:rPr lang="en-US" sz="2000" b="1" i="1">
                      <a:latin typeface="Comic Sans MS" pitchFamily="66" charset="0"/>
                    </a:rPr>
                    <a:t>s</a:t>
                  </a:r>
                </a:p>
                <a:p>
                  <a:pPr algn="ctr"/>
                  <a:r>
                    <a:rPr lang="en-US" sz="2000" b="1" i="1">
                      <a:latin typeface="Comic Sans MS" pitchFamily="66" charset="0"/>
                    </a:rPr>
                    <a:t>t</a:t>
                  </a:r>
                </a:p>
                <a:p>
                  <a:pPr algn="ctr"/>
                  <a:r>
                    <a:rPr lang="en-US" sz="2000" b="1" i="1">
                      <a:latin typeface="Comic Sans MS" pitchFamily="66" charset="0"/>
                    </a:rPr>
                    <a:t>r.</a:t>
                  </a:r>
                </a:p>
                <a:p>
                  <a:pPr algn="ctr"/>
                  <a:endParaRPr lang="en-US" sz="2000" b="1" i="1">
                    <a:latin typeface="Comic Sans MS" pitchFamily="66" charset="0"/>
                  </a:endParaRPr>
                </a:p>
                <a:p>
                  <a:pPr algn="ctr"/>
                  <a:r>
                    <a:rPr lang="en-US" sz="2000" b="1" i="1">
                      <a:latin typeface="Comic Sans MS" pitchFamily="66" charset="0"/>
                    </a:rPr>
                    <a:t>O</a:t>
                  </a:r>
                </a:p>
                <a:p>
                  <a:pPr algn="ctr"/>
                  <a:r>
                    <a:rPr lang="en-US" sz="2000" b="1" i="1">
                      <a:latin typeface="Comic Sans MS" pitchFamily="66" charset="0"/>
                    </a:rPr>
                    <a:t>r</a:t>
                  </a:r>
                </a:p>
                <a:p>
                  <a:pPr algn="ctr"/>
                  <a:r>
                    <a:rPr lang="en-US" sz="2000" b="1" i="1">
                      <a:latin typeface="Comic Sans MS" pitchFamily="66" charset="0"/>
                    </a:rPr>
                    <a:t>d</a:t>
                  </a:r>
                </a:p>
                <a:p>
                  <a:pPr algn="ctr"/>
                  <a:r>
                    <a:rPr lang="en-US" sz="2000" b="1" i="1">
                      <a:latin typeface="Comic Sans MS" pitchFamily="66" charset="0"/>
                    </a:rPr>
                    <a:t>e</a:t>
                  </a:r>
                </a:p>
                <a:p>
                  <a:pPr algn="ctr"/>
                  <a:r>
                    <a:rPr lang="en-US" sz="2000" b="1" i="1">
                      <a:latin typeface="Comic Sans MS" pitchFamily="66" charset="0"/>
                    </a:rPr>
                    <a:t>r</a:t>
                  </a:r>
                </a:p>
              </p:txBody>
            </p:sp>
            <p:sp>
              <p:nvSpPr>
                <p:cNvPr id="45250" name="Line 6"/>
                <p:cNvSpPr>
                  <a:spLocks noChangeShapeType="1"/>
                </p:cNvSpPr>
                <p:nvPr/>
              </p:nvSpPr>
              <p:spPr bwMode="auto">
                <a:xfrm>
                  <a:off x="424" y="1410"/>
                  <a:ext cx="0" cy="23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 useBgFill="1">
              <p:nvSpPr>
                <p:cNvPr id="45251" name="Rectangle 7"/>
                <p:cNvSpPr>
                  <a:spLocks noChangeArrowheads="1"/>
                </p:cNvSpPr>
                <p:nvPr/>
              </p:nvSpPr>
              <p:spPr bwMode="auto">
                <a:xfrm>
                  <a:off x="524" y="1440"/>
                  <a:ext cx="1331" cy="231"/>
                </a:xfrm>
                <a:prstGeom prst="rect">
                  <a:avLst/>
                </a:prstGeom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 smtClean="0">
                      <a:latin typeface="Courier New" pitchFamily="49" charset="0"/>
                    </a:rPr>
                    <a:t>test %</a:t>
                  </a:r>
                  <a:r>
                    <a:rPr lang="en-US" sz="1800" dirty="0" err="1" smtClean="0">
                      <a:latin typeface="Courier New" pitchFamily="49" charset="0"/>
                    </a:rPr>
                    <a:t>rax</a:t>
                  </a:r>
                  <a:r>
                    <a:rPr lang="en-US" sz="1800" dirty="0" smtClean="0">
                      <a:solidFill>
                        <a:srgbClr val="C00000"/>
                      </a:solidFill>
                      <a:latin typeface="Courier New" pitchFamily="49" charset="0"/>
                    </a:rPr>
                    <a:t>,</a:t>
                  </a:r>
                  <a:r>
                    <a:rPr lang="en-US" sz="1800" dirty="0" smtClean="0">
                      <a:latin typeface="Courier New" pitchFamily="49" charset="0"/>
                    </a:rPr>
                    <a:t>%</a:t>
                  </a:r>
                  <a:r>
                    <a:rPr lang="en-US" sz="1800" dirty="0" err="1" smtClean="0">
                      <a:latin typeface="Courier New" pitchFamily="49" charset="0"/>
                    </a:rPr>
                    <a:t>rax</a:t>
                  </a:r>
                  <a:endParaRPr lang="en-US" sz="1800" dirty="0">
                    <a:latin typeface="Courier New" pitchFamily="49" charset="0"/>
                  </a:endParaRPr>
                </a:p>
              </p:txBody>
            </p:sp>
            <p:sp useBgFill="1">
              <p:nvSpPr>
                <p:cNvPr id="45252" name="Rectangle 8"/>
                <p:cNvSpPr>
                  <a:spLocks noChangeArrowheads="1"/>
                </p:cNvSpPr>
                <p:nvPr/>
              </p:nvSpPr>
              <p:spPr bwMode="auto">
                <a:xfrm>
                  <a:off x="524" y="1998"/>
                  <a:ext cx="1591" cy="231"/>
                </a:xfrm>
                <a:prstGeom prst="rect">
                  <a:avLst/>
                </a:prstGeom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 err="1" smtClean="0">
                      <a:latin typeface="Courier New" pitchFamily="49" charset="0"/>
                    </a:rPr>
                    <a:t>cmovnz</a:t>
                  </a:r>
                  <a:r>
                    <a:rPr lang="en-US" sz="1800" dirty="0" smtClean="0">
                      <a:latin typeface="Courier New" pitchFamily="49" charset="0"/>
                    </a:rPr>
                    <a:t> %</a:t>
                  </a:r>
                  <a:r>
                    <a:rPr lang="en-US" sz="1800" dirty="0" err="1" smtClean="0">
                      <a:latin typeface="Courier New" pitchFamily="49" charset="0"/>
                    </a:rPr>
                    <a:t>rsi</a:t>
                  </a:r>
                  <a:r>
                    <a:rPr lang="en-US" sz="1800" dirty="0" smtClean="0">
                      <a:latin typeface="Courier New" pitchFamily="49" charset="0"/>
                    </a:rPr>
                    <a:t>, %</a:t>
                  </a:r>
                  <a:r>
                    <a:rPr lang="en-US" sz="1800" dirty="0" err="1" smtClean="0">
                      <a:latin typeface="Courier New" pitchFamily="49" charset="0"/>
                    </a:rPr>
                    <a:t>rdi</a:t>
                  </a:r>
                  <a:endParaRPr lang="en-US" sz="1800" dirty="0">
                    <a:latin typeface="Courier New" pitchFamily="49" charset="0"/>
                  </a:endParaRPr>
                </a:p>
              </p:txBody>
            </p:sp>
            <p:sp useBgFill="1">
              <p:nvSpPr>
                <p:cNvPr id="45253" name="Rectangle 9"/>
                <p:cNvSpPr>
                  <a:spLocks noChangeArrowheads="1"/>
                </p:cNvSpPr>
                <p:nvPr/>
              </p:nvSpPr>
              <p:spPr bwMode="auto">
                <a:xfrm>
                  <a:off x="524" y="2526"/>
                  <a:ext cx="1591" cy="231"/>
                </a:xfrm>
                <a:prstGeom prst="rect">
                  <a:avLst/>
                </a:prstGeom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 err="1" smtClean="0">
                      <a:latin typeface="Courier New" pitchFamily="49" charset="0"/>
                    </a:rPr>
                    <a:t>cmovz</a:t>
                  </a:r>
                  <a:r>
                    <a:rPr lang="en-US" sz="1800" dirty="0" smtClean="0">
                      <a:latin typeface="Courier New" pitchFamily="49" charset="0"/>
                    </a:rPr>
                    <a:t>  %</a:t>
                  </a:r>
                  <a:r>
                    <a:rPr lang="en-US" sz="1800" dirty="0" err="1" smtClean="0">
                      <a:latin typeface="Courier New" pitchFamily="49" charset="0"/>
                    </a:rPr>
                    <a:t>rcx</a:t>
                  </a:r>
                  <a:r>
                    <a:rPr lang="en-US" sz="1800" dirty="0" smtClean="0">
                      <a:latin typeface="Courier New" pitchFamily="49" charset="0"/>
                    </a:rPr>
                    <a:t>, %</a:t>
                  </a:r>
                  <a:r>
                    <a:rPr lang="en-US" sz="1800" dirty="0" err="1" smtClean="0">
                      <a:latin typeface="Courier New" pitchFamily="49" charset="0"/>
                    </a:rPr>
                    <a:t>rdi</a:t>
                  </a:r>
                  <a:endParaRPr lang="en-US" sz="1800" dirty="0">
                    <a:latin typeface="Courier New" pitchFamily="49" charset="0"/>
                  </a:endParaRPr>
                </a:p>
              </p:txBody>
            </p:sp>
            <p:sp useBgFill="1">
              <p:nvSpPr>
                <p:cNvPr id="45254" name="Rectangle 10"/>
                <p:cNvSpPr>
                  <a:spLocks noChangeArrowheads="1"/>
                </p:cNvSpPr>
                <p:nvPr/>
              </p:nvSpPr>
              <p:spPr bwMode="auto">
                <a:xfrm>
                  <a:off x="524" y="3066"/>
                  <a:ext cx="1157" cy="231"/>
                </a:xfrm>
                <a:prstGeom prst="rect">
                  <a:avLst/>
                </a:prstGeom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 smtClean="0">
                      <a:latin typeface="Courier New" pitchFamily="49" charset="0"/>
                    </a:rPr>
                    <a:t>sub $4, %</a:t>
                  </a:r>
                  <a:r>
                    <a:rPr lang="en-US" sz="1800" dirty="0" err="1" smtClean="0">
                      <a:latin typeface="Courier New" pitchFamily="49" charset="0"/>
                    </a:rPr>
                    <a:t>rsp</a:t>
                  </a:r>
                  <a:endParaRPr lang="en-US" sz="1800" dirty="0">
                    <a:latin typeface="Courier New" pitchFamily="49" charset="0"/>
                  </a:endParaRPr>
                </a:p>
              </p:txBody>
            </p:sp>
            <p:sp useBgFill="1">
              <p:nvSpPr>
                <p:cNvPr id="45255" name="Rectangle 11"/>
                <p:cNvSpPr>
                  <a:spLocks noChangeArrowheads="1"/>
                </p:cNvSpPr>
                <p:nvPr/>
              </p:nvSpPr>
              <p:spPr bwMode="auto">
                <a:xfrm>
                  <a:off x="528" y="3552"/>
                  <a:ext cx="1331" cy="231"/>
                </a:xfrm>
                <a:prstGeom prst="rect">
                  <a:avLst/>
                </a:prstGeom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 err="1">
                      <a:latin typeface="Courier New" pitchFamily="49" charset="0"/>
                    </a:rPr>
                    <a:t>xor</a:t>
                  </a:r>
                  <a:r>
                    <a:rPr lang="en-US" sz="1800" dirty="0">
                      <a:latin typeface="Courier New" pitchFamily="49" charset="0"/>
                    </a:rPr>
                    <a:t> </a:t>
                  </a:r>
                  <a:r>
                    <a:rPr lang="en-US" sz="1800" dirty="0" smtClean="0">
                      <a:latin typeface="Courier New" pitchFamily="49" charset="0"/>
                    </a:rPr>
                    <a:t>%</a:t>
                  </a:r>
                  <a:r>
                    <a:rPr lang="en-US" sz="1800" dirty="0" err="1" smtClean="0">
                      <a:latin typeface="Courier New" pitchFamily="49" charset="0"/>
                    </a:rPr>
                    <a:t>rax</a:t>
                  </a:r>
                  <a:r>
                    <a:rPr lang="en-US" sz="1800" dirty="0">
                      <a:latin typeface="Courier New" pitchFamily="49" charset="0"/>
                    </a:rPr>
                    <a:t>, </a:t>
                  </a:r>
                  <a:r>
                    <a:rPr lang="en-US" sz="1800" dirty="0" smtClean="0">
                      <a:latin typeface="Courier New" pitchFamily="49" charset="0"/>
                    </a:rPr>
                    <a:t>%</a:t>
                  </a:r>
                  <a:r>
                    <a:rPr lang="en-US" sz="1800" dirty="0" err="1" smtClean="0">
                      <a:latin typeface="Courier New" pitchFamily="49" charset="0"/>
                    </a:rPr>
                    <a:t>rsi</a:t>
                  </a:r>
                  <a:endParaRPr lang="en-US" sz="1800" dirty="0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45077" name="Group 12"/>
              <p:cNvGrpSpPr>
                <a:grpSpLocks/>
              </p:cNvGrpSpPr>
              <p:nvPr/>
            </p:nvGrpSpPr>
            <p:grpSpPr bwMode="auto">
              <a:xfrm>
                <a:off x="1924" y="1363"/>
                <a:ext cx="3821" cy="2537"/>
                <a:chOff x="1932" y="1200"/>
                <a:chExt cx="3624" cy="2537"/>
              </a:xfrm>
            </p:grpSpPr>
            <p:grpSp>
              <p:nvGrpSpPr>
                <p:cNvPr id="45078" name="Group 13"/>
                <p:cNvGrpSpPr>
                  <a:grpSpLocks/>
                </p:cNvGrpSpPr>
                <p:nvPr/>
              </p:nvGrpSpPr>
              <p:grpSpPr bwMode="auto">
                <a:xfrm>
                  <a:off x="2766" y="2256"/>
                  <a:ext cx="1951" cy="441"/>
                  <a:chOff x="1933" y="1200"/>
                  <a:chExt cx="1951" cy="441"/>
                </a:xfrm>
              </p:grpSpPr>
              <p:grpSp>
                <p:nvGrpSpPr>
                  <p:cNvPr id="45215" name="Group 1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421" y="1304"/>
                    <a:ext cx="241" cy="233"/>
                    <a:chOff x="1357" y="528"/>
                    <a:chExt cx="522" cy="432"/>
                  </a:xfrm>
                </p:grpSpPr>
                <p:grpSp>
                  <p:nvGrpSpPr>
                    <p:cNvPr id="45244" name="Group 15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374" y="528"/>
                      <a:ext cx="480" cy="432"/>
                      <a:chOff x="1392" y="528"/>
                      <a:chExt cx="480" cy="432"/>
                    </a:xfrm>
                  </p:grpSpPr>
                  <p:sp>
                    <p:nvSpPr>
                      <p:cNvPr id="45246" name="Rectangle 16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632" y="528"/>
                        <a:ext cx="240" cy="4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247" name="Rectangle 17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392" y="528"/>
                        <a:ext cx="480" cy="4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en-US" sz="1000" b="1"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45245" name="Text Box 18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357" y="574"/>
                      <a:ext cx="522" cy="2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Reg</a:t>
                      </a:r>
                    </a:p>
                  </p:txBody>
                </p:sp>
              </p:grpSp>
              <p:sp>
                <p:nvSpPr>
                  <p:cNvPr id="45216" name="Line 1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651" y="1351"/>
                    <a:ext cx="2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17" name="Line 2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651" y="1490"/>
                    <a:ext cx="2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218" name="Group 2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851" y="1235"/>
                    <a:ext cx="206" cy="371"/>
                    <a:chOff x="2991" y="411"/>
                    <a:chExt cx="371" cy="768"/>
                  </a:xfrm>
                </p:grpSpPr>
                <p:sp useBgFill="1">
                  <p:nvSpPr>
                    <p:cNvPr id="45240" name="AutoShape 22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-5400000">
                      <a:off x="2798" y="626"/>
                      <a:ext cx="768" cy="337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0 w 21600"/>
                        <a:gd name="T13" fmla="*/ 4487 h 21600"/>
                        <a:gd name="T14" fmla="*/ 17100 w 21600"/>
                        <a:gd name="T15" fmla="*/ 17113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41" name="AutoShape 23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5400000">
                      <a:off x="2957" y="705"/>
                      <a:ext cx="248" cy="18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42" name="Freeform 24"/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2974" y="725"/>
                      <a:ext cx="218" cy="139"/>
                    </a:xfrm>
                    <a:custGeom>
                      <a:avLst/>
                      <a:gdLst>
                        <a:gd name="T0" fmla="*/ 0 w 384"/>
                        <a:gd name="T1" fmla="*/ 7 h 288"/>
                        <a:gd name="T2" fmla="*/ 11 w 384"/>
                        <a:gd name="T3" fmla="*/ 0 h 288"/>
                        <a:gd name="T4" fmla="*/ 23 w 384"/>
                        <a:gd name="T5" fmla="*/ 7 h 288"/>
                        <a:gd name="T6" fmla="*/ 0 60000 65536"/>
                        <a:gd name="T7" fmla="*/ 0 60000 65536"/>
                        <a:gd name="T8" fmla="*/ 0 60000 65536"/>
                        <a:gd name="T9" fmla="*/ 0 w 384"/>
                        <a:gd name="T10" fmla="*/ 0 h 288"/>
                        <a:gd name="T11" fmla="*/ 384 w 384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192" y="0"/>
                          </a:lnTo>
                          <a:lnTo>
                            <a:pt x="384" y="288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43" name="Text Box 25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 rot="-5400000">
                      <a:off x="2943" y="619"/>
                      <a:ext cx="575" cy="26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ALU</a:t>
                      </a:r>
                    </a:p>
                  </p:txBody>
                </p:sp>
              </p:grpSp>
              <p:sp>
                <p:nvSpPr>
                  <p:cNvPr id="45219" name="Line 2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052" y="1421"/>
                    <a:ext cx="2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20" name="Line 2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475" y="1421"/>
                    <a:ext cx="2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221" name="Group 28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181" y="1305"/>
                    <a:ext cx="334" cy="232"/>
                    <a:chOff x="3792" y="576"/>
                    <a:chExt cx="723" cy="480"/>
                  </a:xfrm>
                </p:grpSpPr>
                <p:sp useBgFill="1">
                  <p:nvSpPr>
                    <p:cNvPr id="45238" name="Rectangle 2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915" y="576"/>
                      <a:ext cx="480" cy="480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45239" name="Text Box 30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792" y="628"/>
                      <a:ext cx="723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DMem</a:t>
                      </a:r>
                    </a:p>
                  </p:txBody>
                </p:sp>
              </p:grpSp>
              <p:sp>
                <p:nvSpPr>
                  <p:cNvPr id="45222" name="Freeform 31"/>
                  <p:cNvSpPr>
                    <a:spLocks noChangeAspect="1"/>
                  </p:cNvSpPr>
                  <p:nvPr/>
                </p:nvSpPr>
                <p:spPr bwMode="auto">
                  <a:xfrm>
                    <a:off x="3208" y="1421"/>
                    <a:ext cx="332" cy="185"/>
                  </a:xfrm>
                  <a:custGeom>
                    <a:avLst/>
                    <a:gdLst>
                      <a:gd name="T0" fmla="*/ 0 w 816"/>
                      <a:gd name="T1" fmla="*/ 0 h 384"/>
                      <a:gd name="T2" fmla="*/ 0 w 816"/>
                      <a:gd name="T3" fmla="*/ 10 h 384"/>
                      <a:gd name="T4" fmla="*/ 8 w 816"/>
                      <a:gd name="T5" fmla="*/ 10 h 384"/>
                      <a:gd name="T6" fmla="*/ 8 w 816"/>
                      <a:gd name="T7" fmla="*/ 4 h 384"/>
                      <a:gd name="T8" fmla="*/ 9 w 816"/>
                      <a:gd name="T9" fmla="*/ 4 h 3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16"/>
                      <a:gd name="T16" fmla="*/ 0 h 384"/>
                      <a:gd name="T17" fmla="*/ 816 w 816"/>
                      <a:gd name="T18" fmla="*/ 384 h 3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16" h="384">
                        <a:moveTo>
                          <a:pt x="0" y="0"/>
                        </a:moveTo>
                        <a:lnTo>
                          <a:pt x="0" y="384"/>
                        </a:lnTo>
                        <a:lnTo>
                          <a:pt x="720" y="384"/>
                        </a:lnTo>
                        <a:lnTo>
                          <a:pt x="720" y="144"/>
                        </a:lnTo>
                        <a:lnTo>
                          <a:pt x="816" y="144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23" name="Line 3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99" y="1491"/>
                    <a:ext cx="23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24" name="Line 3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69" y="1351"/>
                    <a:ext cx="25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225" name="Group 3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933" y="1305"/>
                    <a:ext cx="352" cy="232"/>
                    <a:chOff x="1061" y="576"/>
                    <a:chExt cx="760" cy="480"/>
                  </a:xfrm>
                </p:grpSpPr>
                <p:sp useBgFill="1">
                  <p:nvSpPr>
                    <p:cNvPr id="45236" name="Rectangle 3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197" y="576"/>
                      <a:ext cx="480" cy="480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45237" name="Text Box 36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061" y="628"/>
                      <a:ext cx="760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Ifetch</a:t>
                      </a:r>
                    </a:p>
                  </p:txBody>
                </p:sp>
              </p:grpSp>
              <p:grpSp>
                <p:nvGrpSpPr>
                  <p:cNvPr id="4522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2288" y="1200"/>
                    <a:ext cx="1297" cy="441"/>
                    <a:chOff x="2112" y="528"/>
                    <a:chExt cx="2088" cy="681"/>
                  </a:xfrm>
                </p:grpSpPr>
                <p:sp>
                  <p:nvSpPr>
                    <p:cNvPr id="45232" name="Rectangle 38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784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33" name="Rectangle 3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128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34" name="Rectangle 4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112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35" name="Rectangle 4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456" y="532"/>
                      <a:ext cx="71" cy="67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227" name="Group 42"/>
                  <p:cNvGrpSpPr>
                    <a:grpSpLocks noChangeAspect="1"/>
                  </p:cNvGrpSpPr>
                  <p:nvPr/>
                </p:nvGrpSpPr>
                <p:grpSpPr bwMode="auto">
                  <a:xfrm flipH="1">
                    <a:off x="3643" y="1296"/>
                    <a:ext cx="241" cy="233"/>
                    <a:chOff x="1362" y="528"/>
                    <a:chExt cx="518" cy="432"/>
                  </a:xfrm>
                </p:grpSpPr>
                <p:grpSp>
                  <p:nvGrpSpPr>
                    <p:cNvPr id="45228" name="Group 43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374" y="528"/>
                      <a:ext cx="480" cy="432"/>
                      <a:chOff x="1392" y="528"/>
                      <a:chExt cx="480" cy="432"/>
                    </a:xfrm>
                  </p:grpSpPr>
                  <p:sp>
                    <p:nvSpPr>
                      <p:cNvPr id="45230" name="Rectangle 44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632" y="528"/>
                        <a:ext cx="240" cy="4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231" name="Rectangle 45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392" y="528"/>
                        <a:ext cx="480" cy="4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en-US" sz="1000" b="1"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45229" name="Text Box 46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362" y="574"/>
                      <a:ext cx="518" cy="2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Reg</a:t>
                      </a:r>
                    </a:p>
                  </p:txBody>
                </p:sp>
              </p:grpSp>
            </p:grpSp>
            <p:grpSp>
              <p:nvGrpSpPr>
                <p:cNvPr id="45079" name="Group 47"/>
                <p:cNvGrpSpPr>
                  <a:grpSpLocks/>
                </p:cNvGrpSpPr>
                <p:nvPr/>
              </p:nvGrpSpPr>
              <p:grpSpPr bwMode="auto">
                <a:xfrm>
                  <a:off x="2346" y="1720"/>
                  <a:ext cx="1952" cy="441"/>
                  <a:chOff x="1933" y="1200"/>
                  <a:chExt cx="1952" cy="441"/>
                </a:xfrm>
              </p:grpSpPr>
              <p:grpSp>
                <p:nvGrpSpPr>
                  <p:cNvPr id="45182" name="Group 48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421" y="1304"/>
                    <a:ext cx="241" cy="233"/>
                    <a:chOff x="1357" y="528"/>
                    <a:chExt cx="522" cy="432"/>
                  </a:xfrm>
                </p:grpSpPr>
                <p:grpSp>
                  <p:nvGrpSpPr>
                    <p:cNvPr id="45211" name="Group 49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374" y="528"/>
                      <a:ext cx="480" cy="432"/>
                      <a:chOff x="1392" y="528"/>
                      <a:chExt cx="480" cy="432"/>
                    </a:xfrm>
                  </p:grpSpPr>
                  <p:sp>
                    <p:nvSpPr>
                      <p:cNvPr id="45213" name="Rectangle 50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632" y="528"/>
                        <a:ext cx="240" cy="4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214" name="Rectangle 51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392" y="528"/>
                        <a:ext cx="480" cy="4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en-US" sz="1000" b="1"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45212" name="Text Box 52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357" y="574"/>
                      <a:ext cx="522" cy="2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Reg</a:t>
                      </a:r>
                    </a:p>
                  </p:txBody>
                </p:sp>
              </p:grpSp>
              <p:sp>
                <p:nvSpPr>
                  <p:cNvPr id="45183" name="Line 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651" y="1351"/>
                    <a:ext cx="2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84" name="Line 5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651" y="1490"/>
                    <a:ext cx="2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185" name="Group 55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851" y="1235"/>
                    <a:ext cx="206" cy="371"/>
                    <a:chOff x="2991" y="411"/>
                    <a:chExt cx="371" cy="768"/>
                  </a:xfrm>
                </p:grpSpPr>
                <p:sp useBgFill="1">
                  <p:nvSpPr>
                    <p:cNvPr id="45207" name="AutoShape 56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-5400000">
                      <a:off x="2798" y="626"/>
                      <a:ext cx="768" cy="337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0 w 21600"/>
                        <a:gd name="T13" fmla="*/ 4487 h 21600"/>
                        <a:gd name="T14" fmla="*/ 17100 w 21600"/>
                        <a:gd name="T15" fmla="*/ 17113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/>
                    </a:p>
                  </p:txBody>
                </p:sp>
                <p:sp useBgFill="1">
                  <p:nvSpPr>
                    <p:cNvPr id="45208" name="AutoShape 57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5400000">
                      <a:off x="2957" y="705"/>
                      <a:ext cx="248" cy="180"/>
                    </a:xfrm>
                    <a:prstGeom prst="triangle">
                      <a:avLst>
                        <a:gd name="adj" fmla="val 50000"/>
                      </a:avLst>
                    </a:prstGeom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09" name="Freeform 58"/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2974" y="725"/>
                      <a:ext cx="218" cy="139"/>
                    </a:xfrm>
                    <a:custGeom>
                      <a:avLst/>
                      <a:gdLst>
                        <a:gd name="T0" fmla="*/ 0 w 384"/>
                        <a:gd name="T1" fmla="*/ 7 h 288"/>
                        <a:gd name="T2" fmla="*/ 11 w 384"/>
                        <a:gd name="T3" fmla="*/ 0 h 288"/>
                        <a:gd name="T4" fmla="*/ 23 w 384"/>
                        <a:gd name="T5" fmla="*/ 7 h 288"/>
                        <a:gd name="T6" fmla="*/ 0 60000 65536"/>
                        <a:gd name="T7" fmla="*/ 0 60000 65536"/>
                        <a:gd name="T8" fmla="*/ 0 60000 65536"/>
                        <a:gd name="T9" fmla="*/ 0 w 384"/>
                        <a:gd name="T10" fmla="*/ 0 h 288"/>
                        <a:gd name="T11" fmla="*/ 384 w 384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192" y="0"/>
                          </a:lnTo>
                          <a:lnTo>
                            <a:pt x="384" y="288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10" name="Text Box 59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 rot="-5400000">
                      <a:off x="2943" y="621"/>
                      <a:ext cx="575" cy="26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ALU</a:t>
                      </a:r>
                    </a:p>
                  </p:txBody>
                </p:sp>
              </p:grpSp>
              <p:sp>
                <p:nvSpPr>
                  <p:cNvPr id="45186" name="Line 6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052" y="1421"/>
                    <a:ext cx="2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87" name="Line 6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475" y="1421"/>
                    <a:ext cx="2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188" name="Group 62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181" y="1305"/>
                    <a:ext cx="334" cy="232"/>
                    <a:chOff x="3792" y="576"/>
                    <a:chExt cx="723" cy="480"/>
                  </a:xfrm>
                </p:grpSpPr>
                <p:sp useBgFill="1">
                  <p:nvSpPr>
                    <p:cNvPr id="45205" name="Rectangle 6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915" y="576"/>
                      <a:ext cx="480" cy="480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45206" name="Text Box 64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792" y="628"/>
                      <a:ext cx="723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DMem</a:t>
                      </a:r>
                    </a:p>
                  </p:txBody>
                </p:sp>
              </p:grpSp>
              <p:sp>
                <p:nvSpPr>
                  <p:cNvPr id="45189" name="Freeform 65"/>
                  <p:cNvSpPr>
                    <a:spLocks noChangeAspect="1"/>
                  </p:cNvSpPr>
                  <p:nvPr/>
                </p:nvSpPr>
                <p:spPr bwMode="auto">
                  <a:xfrm>
                    <a:off x="3208" y="1421"/>
                    <a:ext cx="332" cy="185"/>
                  </a:xfrm>
                  <a:custGeom>
                    <a:avLst/>
                    <a:gdLst>
                      <a:gd name="T0" fmla="*/ 0 w 816"/>
                      <a:gd name="T1" fmla="*/ 0 h 384"/>
                      <a:gd name="T2" fmla="*/ 0 w 816"/>
                      <a:gd name="T3" fmla="*/ 10 h 384"/>
                      <a:gd name="T4" fmla="*/ 8 w 816"/>
                      <a:gd name="T5" fmla="*/ 10 h 384"/>
                      <a:gd name="T6" fmla="*/ 8 w 816"/>
                      <a:gd name="T7" fmla="*/ 4 h 384"/>
                      <a:gd name="T8" fmla="*/ 9 w 816"/>
                      <a:gd name="T9" fmla="*/ 4 h 3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16"/>
                      <a:gd name="T16" fmla="*/ 0 h 384"/>
                      <a:gd name="T17" fmla="*/ 816 w 816"/>
                      <a:gd name="T18" fmla="*/ 384 h 3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16" h="384">
                        <a:moveTo>
                          <a:pt x="0" y="0"/>
                        </a:moveTo>
                        <a:lnTo>
                          <a:pt x="0" y="384"/>
                        </a:lnTo>
                        <a:lnTo>
                          <a:pt x="720" y="384"/>
                        </a:lnTo>
                        <a:lnTo>
                          <a:pt x="720" y="144"/>
                        </a:lnTo>
                        <a:lnTo>
                          <a:pt x="816" y="144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90" name="Line 6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99" y="1491"/>
                    <a:ext cx="23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91" name="Line 6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69" y="1351"/>
                    <a:ext cx="25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192" name="Group 68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933" y="1305"/>
                    <a:ext cx="352" cy="232"/>
                    <a:chOff x="1061" y="576"/>
                    <a:chExt cx="759" cy="480"/>
                  </a:xfrm>
                </p:grpSpPr>
                <p:sp useBgFill="1">
                  <p:nvSpPr>
                    <p:cNvPr id="45203" name="Rectangle 6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197" y="576"/>
                      <a:ext cx="480" cy="480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45204" name="Text Box 70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061" y="628"/>
                      <a:ext cx="759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Ifetch</a:t>
                      </a:r>
                    </a:p>
                  </p:txBody>
                </p:sp>
              </p:grpSp>
              <p:grpSp>
                <p:nvGrpSpPr>
                  <p:cNvPr id="45193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2288" y="1200"/>
                    <a:ext cx="1297" cy="441"/>
                    <a:chOff x="2112" y="528"/>
                    <a:chExt cx="2088" cy="681"/>
                  </a:xfrm>
                </p:grpSpPr>
                <p:sp>
                  <p:nvSpPr>
                    <p:cNvPr id="45199" name="Rectangle 7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784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00" name="Rectangle 7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128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01" name="Rectangle 7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112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02" name="Rectangle 7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456" y="532"/>
                      <a:ext cx="71" cy="67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194" name="Group 76"/>
                  <p:cNvGrpSpPr>
                    <a:grpSpLocks noChangeAspect="1"/>
                  </p:cNvGrpSpPr>
                  <p:nvPr/>
                </p:nvGrpSpPr>
                <p:grpSpPr bwMode="auto">
                  <a:xfrm flipH="1">
                    <a:off x="3644" y="1296"/>
                    <a:ext cx="241" cy="233"/>
                    <a:chOff x="1364" y="528"/>
                    <a:chExt cx="518" cy="432"/>
                  </a:xfrm>
                </p:grpSpPr>
                <p:grpSp>
                  <p:nvGrpSpPr>
                    <p:cNvPr id="45195" name="Group 77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374" y="528"/>
                      <a:ext cx="480" cy="432"/>
                      <a:chOff x="1392" y="528"/>
                      <a:chExt cx="480" cy="432"/>
                    </a:xfrm>
                  </p:grpSpPr>
                  <p:sp>
                    <p:nvSpPr>
                      <p:cNvPr id="45197" name="Rectangle 78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632" y="528"/>
                        <a:ext cx="240" cy="4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198" name="Rectangle 79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392" y="528"/>
                        <a:ext cx="480" cy="4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en-US" sz="1000" b="1"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45196" name="Text Box 80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364" y="574"/>
                      <a:ext cx="518" cy="2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Reg</a:t>
                      </a:r>
                    </a:p>
                  </p:txBody>
                </p:sp>
              </p:grpSp>
            </p:grpSp>
            <p:grpSp>
              <p:nvGrpSpPr>
                <p:cNvPr id="45080" name="Group 81"/>
                <p:cNvGrpSpPr>
                  <a:grpSpLocks/>
                </p:cNvGrpSpPr>
                <p:nvPr/>
              </p:nvGrpSpPr>
              <p:grpSpPr bwMode="auto">
                <a:xfrm>
                  <a:off x="1932" y="1200"/>
                  <a:ext cx="1951" cy="441"/>
                  <a:chOff x="1932" y="1200"/>
                  <a:chExt cx="1951" cy="441"/>
                </a:xfrm>
              </p:grpSpPr>
              <p:grpSp>
                <p:nvGrpSpPr>
                  <p:cNvPr id="45149" name="Group 82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420" y="1304"/>
                    <a:ext cx="241" cy="233"/>
                    <a:chOff x="1355" y="528"/>
                    <a:chExt cx="522" cy="432"/>
                  </a:xfrm>
                </p:grpSpPr>
                <p:grpSp>
                  <p:nvGrpSpPr>
                    <p:cNvPr id="45178" name="Group 83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374" y="528"/>
                      <a:ext cx="480" cy="432"/>
                      <a:chOff x="1392" y="528"/>
                      <a:chExt cx="480" cy="432"/>
                    </a:xfrm>
                  </p:grpSpPr>
                  <p:sp>
                    <p:nvSpPr>
                      <p:cNvPr id="45180" name="Rectangle 84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632" y="528"/>
                        <a:ext cx="240" cy="4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181" name="Rectangle 85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392" y="528"/>
                        <a:ext cx="480" cy="4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en-US" sz="1000" b="1"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45179" name="Text Box 86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355" y="574"/>
                      <a:ext cx="522" cy="2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Reg</a:t>
                      </a:r>
                    </a:p>
                  </p:txBody>
                </p:sp>
              </p:grpSp>
              <p:sp>
                <p:nvSpPr>
                  <p:cNvPr id="45150" name="Line 8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651" y="1351"/>
                    <a:ext cx="2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51" name="Line 8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651" y="1490"/>
                    <a:ext cx="2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152" name="Group 8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851" y="1235"/>
                    <a:ext cx="206" cy="371"/>
                    <a:chOff x="2991" y="411"/>
                    <a:chExt cx="371" cy="768"/>
                  </a:xfrm>
                </p:grpSpPr>
                <p:sp useBgFill="1">
                  <p:nvSpPr>
                    <p:cNvPr id="45174" name="AutoShape 90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-5400000">
                      <a:off x="2798" y="626"/>
                      <a:ext cx="768" cy="337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0 w 21600"/>
                        <a:gd name="T13" fmla="*/ 4487 h 21600"/>
                        <a:gd name="T14" fmla="*/ 17100 w 21600"/>
                        <a:gd name="T15" fmla="*/ 17113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/>
                    </a:p>
                  </p:txBody>
                </p:sp>
                <p:sp useBgFill="1">
                  <p:nvSpPr>
                    <p:cNvPr id="45175" name="AutoShape 91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5400000">
                      <a:off x="2957" y="705"/>
                      <a:ext cx="248" cy="180"/>
                    </a:xfrm>
                    <a:prstGeom prst="triangle">
                      <a:avLst>
                        <a:gd name="adj" fmla="val 50000"/>
                      </a:avLst>
                    </a:prstGeom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76" name="Freeform 92"/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2974" y="725"/>
                      <a:ext cx="218" cy="139"/>
                    </a:xfrm>
                    <a:custGeom>
                      <a:avLst/>
                      <a:gdLst>
                        <a:gd name="T0" fmla="*/ 0 w 384"/>
                        <a:gd name="T1" fmla="*/ 7 h 288"/>
                        <a:gd name="T2" fmla="*/ 11 w 384"/>
                        <a:gd name="T3" fmla="*/ 0 h 288"/>
                        <a:gd name="T4" fmla="*/ 23 w 384"/>
                        <a:gd name="T5" fmla="*/ 7 h 288"/>
                        <a:gd name="T6" fmla="*/ 0 60000 65536"/>
                        <a:gd name="T7" fmla="*/ 0 60000 65536"/>
                        <a:gd name="T8" fmla="*/ 0 60000 65536"/>
                        <a:gd name="T9" fmla="*/ 0 w 384"/>
                        <a:gd name="T10" fmla="*/ 0 h 288"/>
                        <a:gd name="T11" fmla="*/ 384 w 384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192" y="0"/>
                          </a:lnTo>
                          <a:lnTo>
                            <a:pt x="384" y="288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77" name="Text Box 93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 rot="-5400000">
                      <a:off x="2943" y="621"/>
                      <a:ext cx="575" cy="26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ALU</a:t>
                      </a:r>
                    </a:p>
                  </p:txBody>
                </p:sp>
              </p:grpSp>
              <p:sp>
                <p:nvSpPr>
                  <p:cNvPr id="45153" name="Line 9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052" y="1421"/>
                    <a:ext cx="2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54" name="Line 9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475" y="1421"/>
                    <a:ext cx="2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155" name="Group 9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180" y="1305"/>
                    <a:ext cx="334" cy="232"/>
                    <a:chOff x="3790" y="576"/>
                    <a:chExt cx="722" cy="480"/>
                  </a:xfrm>
                </p:grpSpPr>
                <p:sp useBgFill="1">
                  <p:nvSpPr>
                    <p:cNvPr id="45172" name="Rectangle 9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915" y="576"/>
                      <a:ext cx="480" cy="480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45173" name="Text Box 98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790" y="628"/>
                      <a:ext cx="722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DMem</a:t>
                      </a:r>
                    </a:p>
                  </p:txBody>
                </p:sp>
              </p:grpSp>
              <p:sp>
                <p:nvSpPr>
                  <p:cNvPr id="45156" name="Freeform 99"/>
                  <p:cNvSpPr>
                    <a:spLocks noChangeAspect="1"/>
                  </p:cNvSpPr>
                  <p:nvPr/>
                </p:nvSpPr>
                <p:spPr bwMode="auto">
                  <a:xfrm>
                    <a:off x="3208" y="1421"/>
                    <a:ext cx="332" cy="185"/>
                  </a:xfrm>
                  <a:custGeom>
                    <a:avLst/>
                    <a:gdLst>
                      <a:gd name="T0" fmla="*/ 0 w 816"/>
                      <a:gd name="T1" fmla="*/ 0 h 384"/>
                      <a:gd name="T2" fmla="*/ 0 w 816"/>
                      <a:gd name="T3" fmla="*/ 10 h 384"/>
                      <a:gd name="T4" fmla="*/ 8 w 816"/>
                      <a:gd name="T5" fmla="*/ 10 h 384"/>
                      <a:gd name="T6" fmla="*/ 8 w 816"/>
                      <a:gd name="T7" fmla="*/ 4 h 384"/>
                      <a:gd name="T8" fmla="*/ 9 w 816"/>
                      <a:gd name="T9" fmla="*/ 4 h 3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16"/>
                      <a:gd name="T16" fmla="*/ 0 h 384"/>
                      <a:gd name="T17" fmla="*/ 816 w 816"/>
                      <a:gd name="T18" fmla="*/ 384 h 3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16" h="384">
                        <a:moveTo>
                          <a:pt x="0" y="0"/>
                        </a:moveTo>
                        <a:lnTo>
                          <a:pt x="0" y="384"/>
                        </a:lnTo>
                        <a:lnTo>
                          <a:pt x="720" y="384"/>
                        </a:lnTo>
                        <a:lnTo>
                          <a:pt x="720" y="144"/>
                        </a:lnTo>
                        <a:lnTo>
                          <a:pt x="816" y="144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57" name="Line 10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99" y="1491"/>
                    <a:ext cx="23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58" name="Line 10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69" y="1351"/>
                    <a:ext cx="25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159" name="Group 102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932" y="1305"/>
                    <a:ext cx="352" cy="232"/>
                    <a:chOff x="1058" y="576"/>
                    <a:chExt cx="760" cy="480"/>
                  </a:xfrm>
                </p:grpSpPr>
                <p:sp useBgFill="1">
                  <p:nvSpPr>
                    <p:cNvPr id="45170" name="Rectangle 10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197" y="576"/>
                      <a:ext cx="480" cy="480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45171" name="Text Box 104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058" y="628"/>
                      <a:ext cx="760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Ifetch</a:t>
                      </a:r>
                    </a:p>
                  </p:txBody>
                </p:sp>
              </p:grpSp>
              <p:grpSp>
                <p:nvGrpSpPr>
                  <p:cNvPr id="45160" name="Group 105"/>
                  <p:cNvGrpSpPr>
                    <a:grpSpLocks/>
                  </p:cNvGrpSpPr>
                  <p:nvPr/>
                </p:nvGrpSpPr>
                <p:grpSpPr bwMode="auto">
                  <a:xfrm>
                    <a:off x="2288" y="1200"/>
                    <a:ext cx="1297" cy="441"/>
                    <a:chOff x="2112" y="528"/>
                    <a:chExt cx="2088" cy="681"/>
                  </a:xfrm>
                </p:grpSpPr>
                <p:sp>
                  <p:nvSpPr>
                    <p:cNvPr id="45166" name="Rectangle 10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784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67" name="Rectangle 10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128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68" name="Rectangle 108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112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69" name="Rectangle 10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456" y="532"/>
                      <a:ext cx="71" cy="67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161" name="Group 110"/>
                  <p:cNvGrpSpPr>
                    <a:grpSpLocks noChangeAspect="1"/>
                  </p:cNvGrpSpPr>
                  <p:nvPr/>
                </p:nvGrpSpPr>
                <p:grpSpPr bwMode="auto">
                  <a:xfrm flipH="1">
                    <a:off x="3642" y="1296"/>
                    <a:ext cx="241" cy="233"/>
                    <a:chOff x="1360" y="528"/>
                    <a:chExt cx="518" cy="432"/>
                  </a:xfrm>
                </p:grpSpPr>
                <p:grpSp>
                  <p:nvGrpSpPr>
                    <p:cNvPr id="45162" name="Group 111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374" y="528"/>
                      <a:ext cx="480" cy="432"/>
                      <a:chOff x="1392" y="528"/>
                      <a:chExt cx="480" cy="432"/>
                    </a:xfrm>
                  </p:grpSpPr>
                  <p:sp>
                    <p:nvSpPr>
                      <p:cNvPr id="45164" name="Rectangle 112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632" y="528"/>
                        <a:ext cx="240" cy="4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165" name="Rectangle 113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392" y="528"/>
                        <a:ext cx="480" cy="4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en-US" sz="1000" b="1"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45163" name="Text Box 114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360" y="574"/>
                      <a:ext cx="518" cy="2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Reg</a:t>
                      </a:r>
                    </a:p>
                  </p:txBody>
                </p:sp>
              </p:grpSp>
            </p:grpSp>
            <p:grpSp>
              <p:nvGrpSpPr>
                <p:cNvPr id="45081" name="Group 115"/>
                <p:cNvGrpSpPr>
                  <a:grpSpLocks/>
                </p:cNvGrpSpPr>
                <p:nvPr/>
              </p:nvGrpSpPr>
              <p:grpSpPr bwMode="auto">
                <a:xfrm>
                  <a:off x="3186" y="2784"/>
                  <a:ext cx="1950" cy="441"/>
                  <a:chOff x="1933" y="1200"/>
                  <a:chExt cx="1950" cy="441"/>
                </a:xfrm>
              </p:grpSpPr>
              <p:grpSp>
                <p:nvGrpSpPr>
                  <p:cNvPr id="45116" name="Group 11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418" y="1304"/>
                    <a:ext cx="241" cy="233"/>
                    <a:chOff x="1351" y="528"/>
                    <a:chExt cx="522" cy="432"/>
                  </a:xfrm>
                </p:grpSpPr>
                <p:grpSp>
                  <p:nvGrpSpPr>
                    <p:cNvPr id="45145" name="Group 117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374" y="528"/>
                      <a:ext cx="480" cy="432"/>
                      <a:chOff x="1392" y="528"/>
                      <a:chExt cx="480" cy="432"/>
                    </a:xfrm>
                  </p:grpSpPr>
                  <p:sp>
                    <p:nvSpPr>
                      <p:cNvPr id="45147" name="Rectangle 118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632" y="528"/>
                        <a:ext cx="240" cy="4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148" name="Rectangle 119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392" y="528"/>
                        <a:ext cx="480" cy="4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en-US" sz="1000" b="1"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45146" name="Text Box 120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351" y="574"/>
                      <a:ext cx="522" cy="2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Reg</a:t>
                      </a:r>
                    </a:p>
                  </p:txBody>
                </p:sp>
              </p:grpSp>
              <p:sp>
                <p:nvSpPr>
                  <p:cNvPr id="45117" name="Line 12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651" y="1351"/>
                    <a:ext cx="2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18" name="Line 12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651" y="1490"/>
                    <a:ext cx="2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119" name="Group 123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851" y="1235"/>
                    <a:ext cx="206" cy="371"/>
                    <a:chOff x="2991" y="411"/>
                    <a:chExt cx="371" cy="768"/>
                  </a:xfrm>
                </p:grpSpPr>
                <p:sp useBgFill="1">
                  <p:nvSpPr>
                    <p:cNvPr id="45141" name="AutoShape 124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-5400000">
                      <a:off x="2798" y="626"/>
                      <a:ext cx="768" cy="337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0 w 21600"/>
                        <a:gd name="T13" fmla="*/ 4487 h 21600"/>
                        <a:gd name="T14" fmla="*/ 17100 w 21600"/>
                        <a:gd name="T15" fmla="*/ 17113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42" name="AutoShape 125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5400000">
                      <a:off x="2957" y="705"/>
                      <a:ext cx="248" cy="180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43" name="Freeform 126"/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2974" y="725"/>
                      <a:ext cx="218" cy="139"/>
                    </a:xfrm>
                    <a:custGeom>
                      <a:avLst/>
                      <a:gdLst>
                        <a:gd name="T0" fmla="*/ 0 w 384"/>
                        <a:gd name="T1" fmla="*/ 7 h 288"/>
                        <a:gd name="T2" fmla="*/ 11 w 384"/>
                        <a:gd name="T3" fmla="*/ 0 h 288"/>
                        <a:gd name="T4" fmla="*/ 23 w 384"/>
                        <a:gd name="T5" fmla="*/ 7 h 288"/>
                        <a:gd name="T6" fmla="*/ 0 60000 65536"/>
                        <a:gd name="T7" fmla="*/ 0 60000 65536"/>
                        <a:gd name="T8" fmla="*/ 0 60000 65536"/>
                        <a:gd name="T9" fmla="*/ 0 w 384"/>
                        <a:gd name="T10" fmla="*/ 0 h 288"/>
                        <a:gd name="T11" fmla="*/ 384 w 384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192" y="0"/>
                          </a:lnTo>
                          <a:lnTo>
                            <a:pt x="384" y="288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44" name="Text Box 127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 rot="-5400000">
                      <a:off x="2943" y="621"/>
                      <a:ext cx="575" cy="26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ALU</a:t>
                      </a:r>
                    </a:p>
                  </p:txBody>
                </p:sp>
              </p:grpSp>
              <p:sp>
                <p:nvSpPr>
                  <p:cNvPr id="45120" name="Line 12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052" y="1421"/>
                    <a:ext cx="2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21" name="Line 12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475" y="1421"/>
                    <a:ext cx="2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122" name="Group 13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180" y="1305"/>
                    <a:ext cx="334" cy="232"/>
                    <a:chOff x="3790" y="576"/>
                    <a:chExt cx="722" cy="480"/>
                  </a:xfrm>
                </p:grpSpPr>
                <p:sp useBgFill="1">
                  <p:nvSpPr>
                    <p:cNvPr id="45139" name="Rectangle 13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915" y="576"/>
                      <a:ext cx="480" cy="480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45140" name="Text Box 132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790" y="628"/>
                      <a:ext cx="722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DMem</a:t>
                      </a:r>
                    </a:p>
                  </p:txBody>
                </p:sp>
              </p:grpSp>
              <p:sp>
                <p:nvSpPr>
                  <p:cNvPr id="45123" name="Freeform 133"/>
                  <p:cNvSpPr>
                    <a:spLocks noChangeAspect="1"/>
                  </p:cNvSpPr>
                  <p:nvPr/>
                </p:nvSpPr>
                <p:spPr bwMode="auto">
                  <a:xfrm>
                    <a:off x="3208" y="1421"/>
                    <a:ext cx="332" cy="185"/>
                  </a:xfrm>
                  <a:custGeom>
                    <a:avLst/>
                    <a:gdLst>
                      <a:gd name="T0" fmla="*/ 0 w 816"/>
                      <a:gd name="T1" fmla="*/ 0 h 384"/>
                      <a:gd name="T2" fmla="*/ 0 w 816"/>
                      <a:gd name="T3" fmla="*/ 10 h 384"/>
                      <a:gd name="T4" fmla="*/ 8 w 816"/>
                      <a:gd name="T5" fmla="*/ 10 h 384"/>
                      <a:gd name="T6" fmla="*/ 8 w 816"/>
                      <a:gd name="T7" fmla="*/ 4 h 384"/>
                      <a:gd name="T8" fmla="*/ 9 w 816"/>
                      <a:gd name="T9" fmla="*/ 4 h 3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16"/>
                      <a:gd name="T16" fmla="*/ 0 h 384"/>
                      <a:gd name="T17" fmla="*/ 816 w 816"/>
                      <a:gd name="T18" fmla="*/ 384 h 3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16" h="384">
                        <a:moveTo>
                          <a:pt x="0" y="0"/>
                        </a:moveTo>
                        <a:lnTo>
                          <a:pt x="0" y="384"/>
                        </a:lnTo>
                        <a:lnTo>
                          <a:pt x="720" y="384"/>
                        </a:lnTo>
                        <a:lnTo>
                          <a:pt x="720" y="144"/>
                        </a:lnTo>
                        <a:lnTo>
                          <a:pt x="816" y="144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24" name="Line 1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99" y="1491"/>
                    <a:ext cx="23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125" name="Line 13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69" y="1351"/>
                    <a:ext cx="25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126" name="Group 13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933" y="1305"/>
                    <a:ext cx="352" cy="232"/>
                    <a:chOff x="1061" y="576"/>
                    <a:chExt cx="759" cy="480"/>
                  </a:xfrm>
                </p:grpSpPr>
                <p:sp useBgFill="1">
                  <p:nvSpPr>
                    <p:cNvPr id="45137" name="Rectangle 13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197" y="576"/>
                      <a:ext cx="480" cy="480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45138" name="Text Box 138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061" y="628"/>
                      <a:ext cx="759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Ifetch</a:t>
                      </a:r>
                    </a:p>
                  </p:txBody>
                </p:sp>
              </p:grpSp>
              <p:grpSp>
                <p:nvGrpSpPr>
                  <p:cNvPr id="45127" name="Group 139"/>
                  <p:cNvGrpSpPr>
                    <a:grpSpLocks/>
                  </p:cNvGrpSpPr>
                  <p:nvPr/>
                </p:nvGrpSpPr>
                <p:grpSpPr bwMode="auto">
                  <a:xfrm>
                    <a:off x="2288" y="1200"/>
                    <a:ext cx="1297" cy="441"/>
                    <a:chOff x="2112" y="528"/>
                    <a:chExt cx="2088" cy="681"/>
                  </a:xfrm>
                </p:grpSpPr>
                <p:sp>
                  <p:nvSpPr>
                    <p:cNvPr id="45133" name="Rectangle 14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784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34" name="Rectangle 14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128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35" name="Rectangle 14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112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36" name="Rectangle 14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456" y="532"/>
                      <a:ext cx="71" cy="67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128" name="Group 144"/>
                  <p:cNvGrpSpPr>
                    <a:grpSpLocks noChangeAspect="1"/>
                  </p:cNvGrpSpPr>
                  <p:nvPr/>
                </p:nvGrpSpPr>
                <p:grpSpPr bwMode="auto">
                  <a:xfrm flipH="1">
                    <a:off x="3642" y="1296"/>
                    <a:ext cx="241" cy="233"/>
                    <a:chOff x="1360" y="528"/>
                    <a:chExt cx="518" cy="432"/>
                  </a:xfrm>
                </p:grpSpPr>
                <p:grpSp>
                  <p:nvGrpSpPr>
                    <p:cNvPr id="45129" name="Group 145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374" y="528"/>
                      <a:ext cx="480" cy="432"/>
                      <a:chOff x="1392" y="528"/>
                      <a:chExt cx="480" cy="432"/>
                    </a:xfrm>
                  </p:grpSpPr>
                  <p:sp>
                    <p:nvSpPr>
                      <p:cNvPr id="45131" name="Rectangle 146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632" y="528"/>
                        <a:ext cx="240" cy="4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132" name="Rectangle 147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392" y="528"/>
                        <a:ext cx="480" cy="4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en-US" sz="1000" b="1"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45130" name="Text Box 148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360" y="574"/>
                      <a:ext cx="518" cy="2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Reg</a:t>
                      </a:r>
                    </a:p>
                  </p:txBody>
                </p:sp>
              </p:grpSp>
            </p:grpSp>
            <p:grpSp>
              <p:nvGrpSpPr>
                <p:cNvPr id="45082" name="Group 149"/>
                <p:cNvGrpSpPr>
                  <a:grpSpLocks/>
                </p:cNvGrpSpPr>
                <p:nvPr/>
              </p:nvGrpSpPr>
              <p:grpSpPr bwMode="auto">
                <a:xfrm>
                  <a:off x="3606" y="3296"/>
                  <a:ext cx="1950" cy="441"/>
                  <a:chOff x="1933" y="1200"/>
                  <a:chExt cx="1950" cy="441"/>
                </a:xfrm>
              </p:grpSpPr>
              <p:grpSp>
                <p:nvGrpSpPr>
                  <p:cNvPr id="45083" name="Group 15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420" y="1304"/>
                    <a:ext cx="240" cy="233"/>
                    <a:chOff x="1355" y="528"/>
                    <a:chExt cx="520" cy="432"/>
                  </a:xfrm>
                </p:grpSpPr>
                <p:grpSp>
                  <p:nvGrpSpPr>
                    <p:cNvPr id="45112" name="Group 151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374" y="528"/>
                      <a:ext cx="480" cy="432"/>
                      <a:chOff x="1392" y="528"/>
                      <a:chExt cx="480" cy="432"/>
                    </a:xfrm>
                  </p:grpSpPr>
                  <p:sp>
                    <p:nvSpPr>
                      <p:cNvPr id="45114" name="Rectangle 152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632" y="528"/>
                        <a:ext cx="240" cy="4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115" name="Rectangle 153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392" y="528"/>
                        <a:ext cx="480" cy="4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en-US" sz="1000" b="1"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45113" name="Text Box 154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355" y="574"/>
                      <a:ext cx="520" cy="2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Reg</a:t>
                      </a:r>
                    </a:p>
                  </p:txBody>
                </p:sp>
              </p:grpSp>
              <p:sp>
                <p:nvSpPr>
                  <p:cNvPr id="45084" name="Line 15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651" y="1351"/>
                    <a:ext cx="2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085" name="Line 15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651" y="1490"/>
                    <a:ext cx="2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086" name="Group 15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851" y="1235"/>
                    <a:ext cx="206" cy="371"/>
                    <a:chOff x="2991" y="411"/>
                    <a:chExt cx="371" cy="768"/>
                  </a:xfrm>
                </p:grpSpPr>
                <p:sp useBgFill="1">
                  <p:nvSpPr>
                    <p:cNvPr id="45108" name="AutoShape 158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-5400000">
                      <a:off x="2798" y="626"/>
                      <a:ext cx="768" cy="337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0 w 21600"/>
                        <a:gd name="T13" fmla="*/ 4487 h 21600"/>
                        <a:gd name="T14" fmla="*/ 17100 w 21600"/>
                        <a:gd name="T15" fmla="*/ 17113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/>
                    </a:p>
                  </p:txBody>
                </p:sp>
                <p:sp useBgFill="1">
                  <p:nvSpPr>
                    <p:cNvPr id="45109" name="AutoShape 159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5400000">
                      <a:off x="2957" y="705"/>
                      <a:ext cx="248" cy="180"/>
                    </a:xfrm>
                    <a:prstGeom prst="triangle">
                      <a:avLst>
                        <a:gd name="adj" fmla="val 50000"/>
                      </a:avLst>
                    </a:prstGeom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10" name="Freeform 160"/>
                    <p:cNvSpPr>
                      <a:spLocks noChangeAspect="1"/>
                    </p:cNvSpPr>
                    <p:nvPr/>
                  </p:nvSpPr>
                  <p:spPr bwMode="auto">
                    <a:xfrm rot="5400000">
                      <a:off x="2974" y="725"/>
                      <a:ext cx="218" cy="139"/>
                    </a:xfrm>
                    <a:custGeom>
                      <a:avLst/>
                      <a:gdLst>
                        <a:gd name="T0" fmla="*/ 0 w 384"/>
                        <a:gd name="T1" fmla="*/ 7 h 288"/>
                        <a:gd name="T2" fmla="*/ 11 w 384"/>
                        <a:gd name="T3" fmla="*/ 0 h 288"/>
                        <a:gd name="T4" fmla="*/ 23 w 384"/>
                        <a:gd name="T5" fmla="*/ 7 h 288"/>
                        <a:gd name="T6" fmla="*/ 0 60000 65536"/>
                        <a:gd name="T7" fmla="*/ 0 60000 65536"/>
                        <a:gd name="T8" fmla="*/ 0 60000 65536"/>
                        <a:gd name="T9" fmla="*/ 0 w 384"/>
                        <a:gd name="T10" fmla="*/ 0 h 288"/>
                        <a:gd name="T11" fmla="*/ 384 w 384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4" h="288">
                          <a:moveTo>
                            <a:pt x="0" y="288"/>
                          </a:moveTo>
                          <a:lnTo>
                            <a:pt x="192" y="0"/>
                          </a:lnTo>
                          <a:lnTo>
                            <a:pt x="384" y="288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11" name="Text Box 161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 rot="-5400000">
                      <a:off x="2943" y="621"/>
                      <a:ext cx="575" cy="26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ALU</a:t>
                      </a:r>
                    </a:p>
                  </p:txBody>
                </p:sp>
              </p:grpSp>
              <p:sp>
                <p:nvSpPr>
                  <p:cNvPr id="45087" name="Line 16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052" y="1421"/>
                    <a:ext cx="2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088" name="Line 16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475" y="1421"/>
                    <a:ext cx="2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089" name="Group 16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180" y="1305"/>
                    <a:ext cx="334" cy="232"/>
                    <a:chOff x="3790" y="576"/>
                    <a:chExt cx="722" cy="480"/>
                  </a:xfrm>
                </p:grpSpPr>
                <p:sp useBgFill="1">
                  <p:nvSpPr>
                    <p:cNvPr id="45106" name="Rectangle 16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915" y="576"/>
                      <a:ext cx="480" cy="480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45107" name="Text Box 166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3790" y="628"/>
                      <a:ext cx="722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DMem</a:t>
                      </a:r>
                    </a:p>
                  </p:txBody>
                </p:sp>
              </p:grpSp>
              <p:sp>
                <p:nvSpPr>
                  <p:cNvPr id="45090" name="Freeform 167"/>
                  <p:cNvSpPr>
                    <a:spLocks noChangeAspect="1"/>
                  </p:cNvSpPr>
                  <p:nvPr/>
                </p:nvSpPr>
                <p:spPr bwMode="auto">
                  <a:xfrm>
                    <a:off x="3208" y="1421"/>
                    <a:ext cx="332" cy="185"/>
                  </a:xfrm>
                  <a:custGeom>
                    <a:avLst/>
                    <a:gdLst>
                      <a:gd name="T0" fmla="*/ 0 w 816"/>
                      <a:gd name="T1" fmla="*/ 0 h 384"/>
                      <a:gd name="T2" fmla="*/ 0 w 816"/>
                      <a:gd name="T3" fmla="*/ 10 h 384"/>
                      <a:gd name="T4" fmla="*/ 8 w 816"/>
                      <a:gd name="T5" fmla="*/ 10 h 384"/>
                      <a:gd name="T6" fmla="*/ 8 w 816"/>
                      <a:gd name="T7" fmla="*/ 4 h 384"/>
                      <a:gd name="T8" fmla="*/ 9 w 816"/>
                      <a:gd name="T9" fmla="*/ 4 h 3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16"/>
                      <a:gd name="T16" fmla="*/ 0 h 384"/>
                      <a:gd name="T17" fmla="*/ 816 w 816"/>
                      <a:gd name="T18" fmla="*/ 384 h 3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16" h="384">
                        <a:moveTo>
                          <a:pt x="0" y="0"/>
                        </a:moveTo>
                        <a:lnTo>
                          <a:pt x="0" y="384"/>
                        </a:lnTo>
                        <a:lnTo>
                          <a:pt x="720" y="384"/>
                        </a:lnTo>
                        <a:lnTo>
                          <a:pt x="720" y="144"/>
                        </a:lnTo>
                        <a:lnTo>
                          <a:pt x="816" y="144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091" name="Line 16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99" y="1491"/>
                    <a:ext cx="23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092" name="Line 16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69" y="1351"/>
                    <a:ext cx="25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093" name="Group 17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933" y="1305"/>
                    <a:ext cx="352" cy="232"/>
                    <a:chOff x="1061" y="576"/>
                    <a:chExt cx="760" cy="480"/>
                  </a:xfrm>
                </p:grpSpPr>
                <p:sp useBgFill="1">
                  <p:nvSpPr>
                    <p:cNvPr id="45104" name="Rectangle 17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197" y="576"/>
                      <a:ext cx="480" cy="480"/>
                    </a:xfrm>
                    <a:prstGeom prst="rect">
                      <a:avLst/>
                    </a:prstGeom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en-US" sz="1000" b="1"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45105" name="Text Box 172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061" y="628"/>
                      <a:ext cx="760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Ifetch</a:t>
                      </a:r>
                    </a:p>
                  </p:txBody>
                </p:sp>
              </p:grpSp>
              <p:grpSp>
                <p:nvGrpSpPr>
                  <p:cNvPr id="45094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2288" y="1200"/>
                    <a:ext cx="1297" cy="441"/>
                    <a:chOff x="2112" y="528"/>
                    <a:chExt cx="2088" cy="681"/>
                  </a:xfrm>
                </p:grpSpPr>
                <p:sp>
                  <p:nvSpPr>
                    <p:cNvPr id="45100" name="Rectangle 17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784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01" name="Rectangle 17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128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02" name="Rectangle 17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112" y="528"/>
                      <a:ext cx="72" cy="68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03" name="Rectangle 17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3456" y="532"/>
                      <a:ext cx="71" cy="67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095" name="Group 178"/>
                  <p:cNvGrpSpPr>
                    <a:grpSpLocks noChangeAspect="1"/>
                  </p:cNvGrpSpPr>
                  <p:nvPr/>
                </p:nvGrpSpPr>
                <p:grpSpPr bwMode="auto">
                  <a:xfrm flipH="1">
                    <a:off x="3642" y="1296"/>
                    <a:ext cx="241" cy="233"/>
                    <a:chOff x="1360" y="528"/>
                    <a:chExt cx="518" cy="432"/>
                  </a:xfrm>
                </p:grpSpPr>
                <p:grpSp>
                  <p:nvGrpSpPr>
                    <p:cNvPr id="45096" name="Group 179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374" y="528"/>
                      <a:ext cx="480" cy="432"/>
                      <a:chOff x="1392" y="528"/>
                      <a:chExt cx="480" cy="432"/>
                    </a:xfrm>
                  </p:grpSpPr>
                  <p:sp>
                    <p:nvSpPr>
                      <p:cNvPr id="45098" name="Rectangle 180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632" y="528"/>
                        <a:ext cx="240" cy="4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099" name="Rectangle 181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1392" y="528"/>
                        <a:ext cx="480" cy="43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ctr"/>
                        <a:endParaRPr lang="en-US" sz="1000" b="1">
                          <a:latin typeface="Comic Sans MS" pitchFamily="66" charset="0"/>
                        </a:endParaRPr>
                      </a:p>
                    </p:txBody>
                  </p:sp>
                </p:grpSp>
                <p:sp>
                  <p:nvSpPr>
                    <p:cNvPr id="45097" name="Text Box 182"/>
                    <p:cNvSpPr txBox="1">
                      <a:spLocks noChangeAspect="1" noChangeArrowheads="1"/>
                    </p:cNvSpPr>
                    <p:nvPr/>
                  </p:nvSpPr>
                  <p:spPr bwMode="auto">
                    <a:xfrm>
                      <a:off x="1360" y="574"/>
                      <a:ext cx="518" cy="2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sz="1000" b="1">
                          <a:latin typeface="Comic Sans MS" pitchFamily="66" charset="0"/>
                        </a:rPr>
                        <a:t>Reg</a:t>
                      </a:r>
                    </a:p>
                  </p:txBody>
                </p:sp>
              </p:grpSp>
            </p:grpSp>
          </p:grpSp>
        </p:grpSp>
        <p:sp>
          <p:nvSpPr>
            <p:cNvPr id="45064" name="Line 184"/>
            <p:cNvSpPr>
              <a:spLocks noChangeShapeType="1"/>
            </p:cNvSpPr>
            <p:nvPr/>
          </p:nvSpPr>
          <p:spPr bwMode="auto">
            <a:xfrm>
              <a:off x="1066800" y="1600200"/>
              <a:ext cx="7594600" cy="63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5" name="Rectangle 185"/>
            <p:cNvSpPr>
              <a:spLocks noChangeArrowheads="1"/>
            </p:cNvSpPr>
            <p:nvPr/>
          </p:nvSpPr>
          <p:spPr bwMode="auto">
            <a:xfrm>
              <a:off x="990600" y="1207070"/>
              <a:ext cx="1939635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i="1" dirty="0">
                  <a:latin typeface="+mj-lt"/>
                </a:rPr>
                <a:t>Time </a:t>
              </a:r>
              <a:r>
                <a:rPr lang="en-US" sz="1800" b="1" dirty="0">
                  <a:latin typeface="+mj-lt"/>
                </a:rPr>
                <a:t>(</a:t>
              </a:r>
              <a:r>
                <a:rPr lang="en-US" sz="1800" b="1" i="1" dirty="0">
                  <a:latin typeface="+mj-lt"/>
                </a:rPr>
                <a:t>clock cycles</a:t>
              </a:r>
              <a:r>
                <a:rPr lang="en-US" sz="1800" b="1" dirty="0">
                  <a:latin typeface="+mj-lt"/>
                </a:rPr>
                <a:t>)</a:t>
              </a:r>
            </a:p>
          </p:txBody>
        </p:sp>
        <p:grpSp>
          <p:nvGrpSpPr>
            <p:cNvPr id="45066" name="Group 186"/>
            <p:cNvGrpSpPr>
              <a:grpSpLocks/>
            </p:cNvGrpSpPr>
            <p:nvPr/>
          </p:nvGrpSpPr>
          <p:grpSpPr bwMode="auto">
            <a:xfrm>
              <a:off x="3124200" y="1752602"/>
              <a:ext cx="3281363" cy="403226"/>
              <a:chOff x="2016" y="1148"/>
              <a:chExt cx="2067" cy="254"/>
            </a:xfrm>
          </p:grpSpPr>
          <p:sp>
            <p:nvSpPr>
              <p:cNvPr id="45071" name="Rectangle 187"/>
              <p:cNvSpPr>
                <a:spLocks noChangeArrowheads="1"/>
              </p:cNvSpPr>
              <p:nvPr/>
            </p:nvSpPr>
            <p:spPr bwMode="auto">
              <a:xfrm>
                <a:off x="2016" y="1152"/>
                <a:ext cx="30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000" b="1" dirty="0">
                    <a:latin typeface="Comic Sans MS" pitchFamily="66" charset="0"/>
                  </a:rPr>
                  <a:t>IF</a:t>
                </a:r>
              </a:p>
            </p:txBody>
          </p:sp>
          <p:sp>
            <p:nvSpPr>
              <p:cNvPr id="45072" name="Rectangle 188"/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6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000" b="1" dirty="0">
                    <a:latin typeface="Comic Sans MS" pitchFamily="66" charset="0"/>
                  </a:rPr>
                  <a:t>ID/RF</a:t>
                </a:r>
              </a:p>
            </p:txBody>
          </p:sp>
          <p:sp>
            <p:nvSpPr>
              <p:cNvPr id="45073" name="Rectangle 189"/>
              <p:cNvSpPr>
                <a:spLocks noChangeArrowheads="1"/>
              </p:cNvSpPr>
              <p:nvPr/>
            </p:nvSpPr>
            <p:spPr bwMode="auto">
              <a:xfrm>
                <a:off x="2892" y="1148"/>
                <a:ext cx="3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000" b="1" dirty="0">
                    <a:latin typeface="Comic Sans MS" pitchFamily="66" charset="0"/>
                  </a:rPr>
                  <a:t>EX</a:t>
                </a:r>
              </a:p>
            </p:txBody>
          </p:sp>
          <p:sp>
            <p:nvSpPr>
              <p:cNvPr id="45074" name="Rectangle 190"/>
              <p:cNvSpPr>
                <a:spLocks noChangeArrowheads="1"/>
              </p:cNvSpPr>
              <p:nvPr/>
            </p:nvSpPr>
            <p:spPr bwMode="auto">
              <a:xfrm>
                <a:off x="3211" y="1150"/>
                <a:ext cx="50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000" b="1">
                    <a:latin typeface="Comic Sans MS" pitchFamily="66" charset="0"/>
                  </a:rPr>
                  <a:t>MEM</a:t>
                </a:r>
              </a:p>
            </p:txBody>
          </p:sp>
          <p:sp>
            <p:nvSpPr>
              <p:cNvPr id="45075" name="Rectangle 191"/>
              <p:cNvSpPr>
                <a:spLocks noChangeArrowheads="1"/>
              </p:cNvSpPr>
              <p:nvPr/>
            </p:nvSpPr>
            <p:spPr bwMode="auto">
              <a:xfrm>
                <a:off x="3698" y="1149"/>
                <a:ext cx="38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sz="2000" b="1">
                    <a:latin typeface="Comic Sans MS" pitchFamily="66" charset="0"/>
                  </a:rPr>
                  <a:t>WB</a:t>
                </a:r>
              </a:p>
            </p:txBody>
          </p:sp>
        </p:grpSp>
        <p:sp>
          <p:nvSpPr>
            <p:cNvPr id="45070" name="Line 195"/>
            <p:cNvSpPr>
              <a:spLocks noChangeShapeType="1"/>
            </p:cNvSpPr>
            <p:nvPr/>
          </p:nvSpPr>
          <p:spPr bwMode="auto">
            <a:xfrm>
              <a:off x="5115045" y="2514600"/>
              <a:ext cx="1322048" cy="627063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" name="Line 195"/>
          <p:cNvSpPr>
            <a:spLocks noChangeShapeType="1"/>
          </p:cNvSpPr>
          <p:nvPr/>
        </p:nvSpPr>
        <p:spPr bwMode="auto">
          <a:xfrm>
            <a:off x="5088012" y="2542396"/>
            <a:ext cx="2052075" cy="153748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8264" y="6615856"/>
            <a:ext cx="128240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63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control hazards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— PC changes on very next instruction</a:t>
            </a:r>
          </a:p>
          <a:p>
            <a:pPr lvl="1"/>
            <a:endParaRPr lang="en-US" dirty="0"/>
          </a:p>
          <a:p>
            <a:r>
              <a:rPr lang="en-US" dirty="0" smtClean="0"/>
              <a:t>Ret — ditto</a:t>
            </a:r>
          </a:p>
          <a:p>
            <a:pPr lvl="1"/>
            <a:r>
              <a:rPr lang="en-US" dirty="0" smtClean="0"/>
              <a:t>Plus data hazards on stack</a:t>
            </a:r>
          </a:p>
          <a:p>
            <a:pPr lvl="1"/>
            <a:endParaRPr lang="en-US" dirty="0"/>
          </a:p>
          <a:p>
            <a:r>
              <a:rPr lang="en-US" dirty="0" smtClean="0"/>
              <a:t>Architectural solutions</a:t>
            </a:r>
          </a:p>
          <a:p>
            <a:pPr lvl="1"/>
            <a:r>
              <a:rPr lang="en-US" dirty="0" smtClean="0"/>
              <a:t>Branch delay</a:t>
            </a:r>
          </a:p>
          <a:p>
            <a:r>
              <a:rPr lang="en-US" dirty="0" smtClean="0"/>
              <a:t>Compiler solutions</a:t>
            </a:r>
          </a:p>
          <a:p>
            <a:pPr lvl="1"/>
            <a:r>
              <a:rPr lang="en-US" dirty="0" smtClean="0"/>
              <a:t>Careful code motion</a:t>
            </a:r>
          </a:p>
          <a:p>
            <a:r>
              <a:rPr lang="en-US" dirty="0" smtClean="0"/>
              <a:t>Hardware solutions</a:t>
            </a:r>
          </a:p>
          <a:p>
            <a:pPr lvl="1"/>
            <a:r>
              <a:rPr lang="en-US" dirty="0" smtClean="0"/>
              <a:t>Speculative execution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9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example</a:t>
            </a:r>
            <a:endParaRPr lang="en-US" dirty="0"/>
          </a:p>
        </p:txBody>
      </p:sp>
      <p:sp>
        <p:nvSpPr>
          <p:cNvPr id="40142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90918" y="3588044"/>
            <a:ext cx="8306223" cy="2856440"/>
          </a:xfrm>
        </p:spPr>
        <p:txBody>
          <a:bodyPr/>
          <a:lstStyle/>
          <a:p>
            <a:r>
              <a:rPr lang="en-US" dirty="0"/>
              <a:t>System</a:t>
            </a:r>
          </a:p>
          <a:p>
            <a:pPr lvl="1"/>
            <a:r>
              <a:rPr lang="en-US" dirty="0"/>
              <a:t>Computation requires total of 300 picoseconds</a:t>
            </a:r>
          </a:p>
          <a:p>
            <a:pPr lvl="1"/>
            <a:r>
              <a:rPr lang="en-US" dirty="0"/>
              <a:t>Additional 20 picoseconds to save result in register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ust </a:t>
            </a:r>
            <a:r>
              <a:rPr lang="en-US" dirty="0"/>
              <a:t>have clock cycle of at least 320 </a:t>
            </a:r>
            <a:r>
              <a:rPr lang="en-US" dirty="0" err="1" smtClean="0"/>
              <a:t>ps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Can begin a new operation every cycle — i.e., every </a:t>
            </a:r>
            <a:r>
              <a:rPr lang="en-US" dirty="0"/>
              <a:t>320 </a:t>
            </a:r>
            <a:r>
              <a:rPr lang="en-US" dirty="0" err="1"/>
              <a:t>ps</a:t>
            </a:r>
            <a:endParaRPr lang="en-US" dirty="0"/>
          </a:p>
        </p:txBody>
      </p:sp>
      <p:grpSp>
        <p:nvGrpSpPr>
          <p:cNvPr id="401411" name="Group 3"/>
          <p:cNvGrpSpPr>
            <a:grpSpLocks/>
          </p:cNvGrpSpPr>
          <p:nvPr/>
        </p:nvGrpSpPr>
        <p:grpSpPr bwMode="auto">
          <a:xfrm>
            <a:off x="1678732" y="1221462"/>
            <a:ext cx="6285705" cy="2242528"/>
            <a:chOff x="1639" y="994"/>
            <a:chExt cx="3954" cy="1410"/>
          </a:xfrm>
        </p:grpSpPr>
        <p:sp>
          <p:nvSpPr>
            <p:cNvPr id="401412" name="Rectangle 4"/>
            <p:cNvSpPr>
              <a:spLocks noChangeArrowheads="1"/>
            </p:cNvSpPr>
            <p:nvPr/>
          </p:nvSpPr>
          <p:spPr bwMode="auto">
            <a:xfrm>
              <a:off x="1931" y="1204"/>
              <a:ext cx="1576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Combinational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logic</a:t>
              </a:r>
            </a:p>
          </p:txBody>
        </p:sp>
        <p:sp>
          <p:nvSpPr>
            <p:cNvPr id="401413" name="Rectangle 5"/>
            <p:cNvSpPr>
              <a:spLocks noChangeArrowheads="1"/>
            </p:cNvSpPr>
            <p:nvPr/>
          </p:nvSpPr>
          <p:spPr bwMode="auto">
            <a:xfrm>
              <a:off x="3803" y="1204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1414" name="Rectangle 6"/>
            <p:cNvSpPr>
              <a:spLocks noChangeArrowheads="1"/>
            </p:cNvSpPr>
            <p:nvPr/>
          </p:nvSpPr>
          <p:spPr bwMode="auto">
            <a:xfrm>
              <a:off x="2506" y="994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300 ps</a:t>
              </a:r>
            </a:p>
          </p:txBody>
        </p:sp>
        <p:sp>
          <p:nvSpPr>
            <p:cNvPr id="401415" name="Rectangle 7"/>
            <p:cNvSpPr>
              <a:spLocks noChangeArrowheads="1"/>
            </p:cNvSpPr>
            <p:nvPr/>
          </p:nvSpPr>
          <p:spPr bwMode="auto">
            <a:xfrm>
              <a:off x="3646" y="994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1416" name="Line 8"/>
            <p:cNvSpPr>
              <a:spLocks noChangeShapeType="1"/>
            </p:cNvSpPr>
            <p:nvPr/>
          </p:nvSpPr>
          <p:spPr bwMode="auto">
            <a:xfrm>
              <a:off x="1639" y="1584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01417" name="Line 9"/>
            <p:cNvSpPr>
              <a:spLocks noChangeShapeType="1"/>
            </p:cNvSpPr>
            <p:nvPr/>
          </p:nvSpPr>
          <p:spPr bwMode="auto">
            <a:xfrm>
              <a:off x="3511" y="1584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01418" name="Line 10"/>
            <p:cNvSpPr>
              <a:spLocks noChangeShapeType="1"/>
            </p:cNvSpPr>
            <p:nvPr/>
          </p:nvSpPr>
          <p:spPr bwMode="auto">
            <a:xfrm>
              <a:off x="3895" y="201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01419" name="Rectangle 11"/>
            <p:cNvSpPr>
              <a:spLocks noChangeArrowheads="1"/>
            </p:cNvSpPr>
            <p:nvPr/>
          </p:nvSpPr>
          <p:spPr bwMode="auto">
            <a:xfrm>
              <a:off x="3666" y="2194"/>
              <a:ext cx="4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Clock</a:t>
              </a:r>
            </a:p>
          </p:txBody>
        </p:sp>
        <p:sp>
          <p:nvSpPr>
            <p:cNvPr id="401420" name="Rectangle 12"/>
            <p:cNvSpPr>
              <a:spLocks noChangeArrowheads="1"/>
            </p:cNvSpPr>
            <p:nvPr/>
          </p:nvSpPr>
          <p:spPr bwMode="auto">
            <a:xfrm>
              <a:off x="4023" y="1426"/>
              <a:ext cx="1570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Delay = 320 </a:t>
              </a:r>
              <a:r>
                <a:rPr lang="en-US" sz="1600" b="0" dirty="0" err="1">
                  <a:latin typeface="Arial" charset="0"/>
                </a:rPr>
                <a:t>ps</a:t>
              </a:r>
              <a:endParaRPr lang="en-US" sz="1600" b="0" dirty="0">
                <a:latin typeface="Arial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Throughput = 3.12 GIPS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3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3-way pipelined version</a:t>
            </a:r>
            <a:endParaRPr lang="en-US" dirty="0"/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958" y="3578519"/>
            <a:ext cx="8472082" cy="2856440"/>
          </a:xfrm>
        </p:spPr>
        <p:txBody>
          <a:bodyPr/>
          <a:lstStyle/>
          <a:p>
            <a:r>
              <a:rPr lang="en-US" dirty="0"/>
              <a:t>System</a:t>
            </a:r>
          </a:p>
          <a:p>
            <a:pPr lvl="1"/>
            <a:r>
              <a:rPr lang="en-US" dirty="0"/>
              <a:t>Divide combinational logic into 3 blocks of 100 </a:t>
            </a:r>
            <a:r>
              <a:rPr lang="en-US" dirty="0" err="1"/>
              <a:t>ps</a:t>
            </a:r>
            <a:r>
              <a:rPr lang="en-US" dirty="0"/>
              <a:t> each</a:t>
            </a:r>
          </a:p>
          <a:p>
            <a:pPr lvl="1"/>
            <a:r>
              <a:rPr lang="en-US" dirty="0"/>
              <a:t>Can begin new operation as soon as previous </a:t>
            </a:r>
            <a:r>
              <a:rPr lang="en-US" dirty="0" smtClean="0"/>
              <a:t>passes </a:t>
            </a:r>
            <a:r>
              <a:rPr lang="en-US" dirty="0"/>
              <a:t>through stage A.</a:t>
            </a:r>
          </a:p>
          <a:p>
            <a:pPr lvl="2"/>
            <a:r>
              <a:rPr lang="en-US" dirty="0"/>
              <a:t>Begin new operation every 120 </a:t>
            </a:r>
            <a:r>
              <a:rPr lang="en-US" dirty="0" err="1"/>
              <a:t>ps</a:t>
            </a:r>
            <a:endParaRPr lang="en-US" dirty="0"/>
          </a:p>
          <a:p>
            <a:pPr lvl="1"/>
            <a:r>
              <a:rPr lang="en-US" dirty="0"/>
              <a:t>Overall latency </a:t>
            </a:r>
            <a:r>
              <a:rPr lang="en-US" dirty="0" smtClean="0"/>
              <a:t>per operation increases</a:t>
            </a:r>
            <a:endParaRPr lang="en-US" dirty="0"/>
          </a:p>
          <a:p>
            <a:pPr lvl="2"/>
            <a:r>
              <a:rPr lang="en-US" dirty="0"/>
              <a:t>360 </a:t>
            </a:r>
            <a:r>
              <a:rPr lang="en-US" dirty="0" err="1"/>
              <a:t>ps</a:t>
            </a:r>
            <a:r>
              <a:rPr lang="en-US" dirty="0"/>
              <a:t> from start to finish</a:t>
            </a:r>
          </a:p>
        </p:txBody>
      </p:sp>
      <p:grpSp>
        <p:nvGrpSpPr>
          <p:cNvPr id="403494" name="Group 38"/>
          <p:cNvGrpSpPr>
            <a:grpSpLocks/>
          </p:cNvGrpSpPr>
          <p:nvPr/>
        </p:nvGrpSpPr>
        <p:grpSpPr bwMode="auto">
          <a:xfrm>
            <a:off x="589783" y="1221462"/>
            <a:ext cx="8738624" cy="2395211"/>
            <a:chOff x="257" y="720"/>
            <a:chExt cx="5497" cy="1506"/>
          </a:xfrm>
        </p:grpSpPr>
        <p:sp>
          <p:nvSpPr>
            <p:cNvPr id="403470" name="Rectangle 14"/>
            <p:cNvSpPr>
              <a:spLocks noChangeArrowheads="1"/>
            </p:cNvSpPr>
            <p:nvPr/>
          </p:nvSpPr>
          <p:spPr bwMode="auto">
            <a:xfrm>
              <a:off x="1413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3471" name="Line 15"/>
            <p:cNvSpPr>
              <a:spLocks noChangeShapeType="1"/>
            </p:cNvSpPr>
            <p:nvPr/>
          </p:nvSpPr>
          <p:spPr bwMode="auto">
            <a:xfrm>
              <a:off x="257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03472" name="Line 16"/>
            <p:cNvSpPr>
              <a:spLocks noChangeShapeType="1"/>
            </p:cNvSpPr>
            <p:nvPr/>
          </p:nvSpPr>
          <p:spPr bwMode="auto">
            <a:xfrm>
              <a:off x="1121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03473" name="Line 17"/>
            <p:cNvSpPr>
              <a:spLocks noChangeShapeType="1"/>
            </p:cNvSpPr>
            <p:nvPr/>
          </p:nvSpPr>
          <p:spPr bwMode="auto">
            <a:xfrm>
              <a:off x="1505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03474" name="Rectangle 18"/>
            <p:cNvSpPr>
              <a:spLocks noChangeArrowheads="1"/>
            </p:cNvSpPr>
            <p:nvPr/>
          </p:nvSpPr>
          <p:spPr bwMode="auto">
            <a:xfrm>
              <a:off x="3856" y="2016"/>
              <a:ext cx="4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Clock</a:t>
              </a:r>
            </a:p>
          </p:txBody>
        </p:sp>
        <p:sp>
          <p:nvSpPr>
            <p:cNvPr id="403475" name="Rectangle 19"/>
            <p:cNvSpPr>
              <a:spLocks noChangeArrowheads="1"/>
            </p:cNvSpPr>
            <p:nvPr/>
          </p:nvSpPr>
          <p:spPr bwMode="auto">
            <a:xfrm>
              <a:off x="549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A</a:t>
              </a:r>
            </a:p>
          </p:txBody>
        </p:sp>
        <p:sp>
          <p:nvSpPr>
            <p:cNvPr id="403476" name="Rectangle 20"/>
            <p:cNvSpPr>
              <a:spLocks noChangeArrowheads="1"/>
            </p:cNvSpPr>
            <p:nvPr/>
          </p:nvSpPr>
          <p:spPr bwMode="auto">
            <a:xfrm>
              <a:off x="2709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3477" name="Line 21"/>
            <p:cNvSpPr>
              <a:spLocks noChangeShapeType="1"/>
            </p:cNvSpPr>
            <p:nvPr/>
          </p:nvSpPr>
          <p:spPr bwMode="auto">
            <a:xfrm>
              <a:off x="1553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03478" name="Line 22"/>
            <p:cNvSpPr>
              <a:spLocks noChangeShapeType="1"/>
            </p:cNvSpPr>
            <p:nvPr/>
          </p:nvSpPr>
          <p:spPr bwMode="auto">
            <a:xfrm>
              <a:off x="2417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03479" name="Line 23"/>
            <p:cNvSpPr>
              <a:spLocks noChangeShapeType="1"/>
            </p:cNvSpPr>
            <p:nvPr/>
          </p:nvSpPr>
          <p:spPr bwMode="auto">
            <a:xfrm>
              <a:off x="2801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03480" name="Rectangle 24"/>
            <p:cNvSpPr>
              <a:spLocks noChangeArrowheads="1"/>
            </p:cNvSpPr>
            <p:nvPr/>
          </p:nvSpPr>
          <p:spPr bwMode="auto">
            <a:xfrm>
              <a:off x="1845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B</a:t>
              </a:r>
            </a:p>
          </p:txBody>
        </p:sp>
        <p:sp>
          <p:nvSpPr>
            <p:cNvPr id="403481" name="Rectangle 25"/>
            <p:cNvSpPr>
              <a:spLocks noChangeArrowheads="1"/>
            </p:cNvSpPr>
            <p:nvPr/>
          </p:nvSpPr>
          <p:spPr bwMode="auto">
            <a:xfrm>
              <a:off x="400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3482" name="Line 26"/>
            <p:cNvSpPr>
              <a:spLocks noChangeShapeType="1"/>
            </p:cNvSpPr>
            <p:nvPr/>
          </p:nvSpPr>
          <p:spPr bwMode="auto">
            <a:xfrm>
              <a:off x="2849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03483" name="Line 27"/>
            <p:cNvSpPr>
              <a:spLocks noChangeShapeType="1"/>
            </p:cNvSpPr>
            <p:nvPr/>
          </p:nvSpPr>
          <p:spPr bwMode="auto">
            <a:xfrm>
              <a:off x="3713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03484" name="Line 28"/>
            <p:cNvSpPr>
              <a:spLocks noChangeShapeType="1"/>
            </p:cNvSpPr>
            <p:nvPr/>
          </p:nvSpPr>
          <p:spPr bwMode="auto">
            <a:xfrm>
              <a:off x="4097" y="1790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03485" name="Rectangle 29"/>
            <p:cNvSpPr>
              <a:spLocks noChangeArrowheads="1"/>
            </p:cNvSpPr>
            <p:nvPr/>
          </p:nvSpPr>
          <p:spPr bwMode="auto">
            <a:xfrm>
              <a:off x="3141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</a:t>
              </a:r>
            </a:p>
          </p:txBody>
        </p:sp>
        <p:sp>
          <p:nvSpPr>
            <p:cNvPr id="403486" name="Rectangle 30"/>
            <p:cNvSpPr>
              <a:spLocks noChangeArrowheads="1"/>
            </p:cNvSpPr>
            <p:nvPr/>
          </p:nvSpPr>
          <p:spPr bwMode="auto">
            <a:xfrm>
              <a:off x="596" y="720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100 ps</a:t>
              </a:r>
            </a:p>
          </p:txBody>
        </p:sp>
        <p:sp>
          <p:nvSpPr>
            <p:cNvPr id="403487" name="Rectangle 31"/>
            <p:cNvSpPr>
              <a:spLocks noChangeArrowheads="1"/>
            </p:cNvSpPr>
            <p:nvPr/>
          </p:nvSpPr>
          <p:spPr bwMode="auto">
            <a:xfrm>
              <a:off x="1256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3488" name="Rectangle 32"/>
            <p:cNvSpPr>
              <a:spLocks noChangeArrowheads="1"/>
            </p:cNvSpPr>
            <p:nvPr/>
          </p:nvSpPr>
          <p:spPr bwMode="auto">
            <a:xfrm>
              <a:off x="1892" y="720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100 ps</a:t>
              </a:r>
            </a:p>
          </p:txBody>
        </p:sp>
        <p:sp>
          <p:nvSpPr>
            <p:cNvPr id="403489" name="Rectangle 33"/>
            <p:cNvSpPr>
              <a:spLocks noChangeArrowheads="1"/>
            </p:cNvSpPr>
            <p:nvPr/>
          </p:nvSpPr>
          <p:spPr bwMode="auto">
            <a:xfrm>
              <a:off x="2552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3490" name="Rectangle 34"/>
            <p:cNvSpPr>
              <a:spLocks noChangeArrowheads="1"/>
            </p:cNvSpPr>
            <p:nvPr/>
          </p:nvSpPr>
          <p:spPr bwMode="auto">
            <a:xfrm>
              <a:off x="3188" y="720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100 ps</a:t>
              </a:r>
            </a:p>
          </p:txBody>
        </p:sp>
        <p:sp>
          <p:nvSpPr>
            <p:cNvPr id="403491" name="Rectangle 35"/>
            <p:cNvSpPr>
              <a:spLocks noChangeArrowheads="1"/>
            </p:cNvSpPr>
            <p:nvPr/>
          </p:nvSpPr>
          <p:spPr bwMode="auto">
            <a:xfrm>
              <a:off x="3848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3492" name="Line 36"/>
            <p:cNvSpPr>
              <a:spLocks noChangeShapeType="1"/>
            </p:cNvSpPr>
            <p:nvPr/>
          </p:nvSpPr>
          <p:spPr bwMode="auto">
            <a:xfrm>
              <a:off x="1505" y="1920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03493" name="Rectangle 37"/>
            <p:cNvSpPr>
              <a:spLocks noChangeArrowheads="1"/>
            </p:cNvSpPr>
            <p:nvPr/>
          </p:nvSpPr>
          <p:spPr bwMode="auto">
            <a:xfrm>
              <a:off x="4184" y="1200"/>
              <a:ext cx="1570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Delay = 360 </a:t>
              </a:r>
              <a:r>
                <a:rPr lang="en-US" sz="1600" b="0" dirty="0" err="1">
                  <a:latin typeface="Arial" charset="0"/>
                </a:rPr>
                <a:t>ps</a:t>
              </a:r>
              <a:endParaRPr lang="en-US" sz="1600" b="0" dirty="0">
                <a:latin typeface="Arial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Throughput = 8.33 GIPS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1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547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diagrams</a:t>
            </a:r>
            <a:endParaRPr lang="en-US" dirty="0"/>
          </a:p>
        </p:txBody>
      </p:sp>
      <p:sp>
        <p:nvSpPr>
          <p:cNvPr id="404548" name="Rectangle 6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Unpipelined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Cannot start new operation until previous one </a:t>
            </a:r>
            <a:r>
              <a:rPr lang="en-US" dirty="0" smtClean="0"/>
              <a:t>completes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3-Way </a:t>
            </a:r>
            <a:r>
              <a:rPr lang="en-US" dirty="0"/>
              <a:t>Pipelined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 smtClean="0"/>
              <a:t>Up </a:t>
            </a:r>
            <a:r>
              <a:rPr lang="en-US" dirty="0"/>
              <a:t>to 3 operations in </a:t>
            </a:r>
            <a:r>
              <a:rPr lang="en-US" dirty="0" smtClean="0"/>
              <a:t>progress </a:t>
            </a:r>
            <a:r>
              <a:rPr lang="en-US" dirty="0"/>
              <a:t>simultaneously</a:t>
            </a:r>
          </a:p>
        </p:txBody>
      </p:sp>
      <p:grpSp>
        <p:nvGrpSpPr>
          <p:cNvPr id="404492" name="Group 12"/>
          <p:cNvGrpSpPr>
            <a:grpSpLocks/>
          </p:cNvGrpSpPr>
          <p:nvPr/>
        </p:nvGrpSpPr>
        <p:grpSpPr bwMode="auto">
          <a:xfrm>
            <a:off x="610448" y="1984876"/>
            <a:ext cx="7249068" cy="1075141"/>
            <a:chOff x="624" y="2396"/>
            <a:chExt cx="4560" cy="676"/>
          </a:xfrm>
        </p:grpSpPr>
        <p:sp>
          <p:nvSpPr>
            <p:cNvPr id="404484" name="Line 4"/>
            <p:cNvSpPr>
              <a:spLocks noChangeShapeType="1"/>
            </p:cNvSpPr>
            <p:nvPr/>
          </p:nvSpPr>
          <p:spPr bwMode="auto">
            <a:xfrm>
              <a:off x="1104" y="3068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485" name="Rectangle 5"/>
            <p:cNvSpPr>
              <a:spLocks noChangeArrowheads="1"/>
            </p:cNvSpPr>
            <p:nvPr/>
          </p:nvSpPr>
          <p:spPr bwMode="auto">
            <a:xfrm>
              <a:off x="1527" y="2862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Time</a:t>
              </a:r>
            </a:p>
          </p:txBody>
        </p:sp>
        <p:sp>
          <p:nvSpPr>
            <p:cNvPr id="404486" name="Rectangle 6"/>
            <p:cNvSpPr>
              <a:spLocks noChangeArrowheads="1"/>
            </p:cNvSpPr>
            <p:nvPr/>
          </p:nvSpPr>
          <p:spPr bwMode="auto">
            <a:xfrm>
              <a:off x="1152" y="2396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404487" name="Rectangle 7"/>
            <p:cNvSpPr>
              <a:spLocks noChangeArrowheads="1"/>
            </p:cNvSpPr>
            <p:nvPr/>
          </p:nvSpPr>
          <p:spPr bwMode="auto">
            <a:xfrm>
              <a:off x="624" y="2396"/>
              <a:ext cx="528" cy="19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 dirty="0"/>
                <a:t>OP1</a:t>
              </a:r>
            </a:p>
          </p:txBody>
        </p:sp>
        <p:sp useBgFill="1">
          <p:nvSpPr>
            <p:cNvPr id="404488" name="Rectangle 8"/>
            <p:cNvSpPr>
              <a:spLocks noChangeArrowheads="1"/>
            </p:cNvSpPr>
            <p:nvPr/>
          </p:nvSpPr>
          <p:spPr bwMode="auto">
            <a:xfrm>
              <a:off x="624" y="2588"/>
              <a:ext cx="528" cy="19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 dirty="0"/>
                <a:t>OP2</a:t>
              </a:r>
            </a:p>
          </p:txBody>
        </p:sp>
        <p:sp>
          <p:nvSpPr>
            <p:cNvPr id="404489" name="Rectangle 9"/>
            <p:cNvSpPr>
              <a:spLocks noChangeArrowheads="1"/>
            </p:cNvSpPr>
            <p:nvPr/>
          </p:nvSpPr>
          <p:spPr bwMode="auto">
            <a:xfrm>
              <a:off x="2256" y="2588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90" name="Rectangle 10"/>
            <p:cNvSpPr>
              <a:spLocks noChangeArrowheads="1"/>
            </p:cNvSpPr>
            <p:nvPr/>
          </p:nvSpPr>
          <p:spPr bwMode="auto">
            <a:xfrm>
              <a:off x="3360" y="2780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404491" name="Rectangle 11"/>
            <p:cNvSpPr>
              <a:spLocks noChangeArrowheads="1"/>
            </p:cNvSpPr>
            <p:nvPr/>
          </p:nvSpPr>
          <p:spPr bwMode="auto">
            <a:xfrm>
              <a:off x="624" y="2780"/>
              <a:ext cx="528" cy="19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 dirty="0"/>
                <a:t>OP3</a:t>
              </a:r>
            </a:p>
          </p:txBody>
        </p:sp>
      </p:grpSp>
      <p:grpSp>
        <p:nvGrpSpPr>
          <p:cNvPr id="404512" name="Group 32"/>
          <p:cNvGrpSpPr>
            <a:grpSpLocks/>
          </p:cNvGrpSpPr>
          <p:nvPr/>
        </p:nvGrpSpPr>
        <p:grpSpPr bwMode="auto">
          <a:xfrm>
            <a:off x="610448" y="4399172"/>
            <a:ext cx="3891605" cy="1250090"/>
            <a:chOff x="336" y="2766"/>
            <a:chExt cx="2448" cy="786"/>
          </a:xfrm>
        </p:grpSpPr>
        <p:grpSp>
          <p:nvGrpSpPr>
            <p:cNvPr id="404507" name="Group 27"/>
            <p:cNvGrpSpPr>
              <a:grpSpLocks/>
            </p:cNvGrpSpPr>
            <p:nvPr/>
          </p:nvGrpSpPr>
          <p:grpSpPr bwMode="auto">
            <a:xfrm>
              <a:off x="864" y="2766"/>
              <a:ext cx="1920" cy="786"/>
              <a:chOff x="768" y="2400"/>
              <a:chExt cx="1920" cy="786"/>
            </a:xfrm>
          </p:grpSpPr>
          <p:sp>
            <p:nvSpPr>
              <p:cNvPr id="404493" name="Line 13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494" name="Rectangle 14"/>
              <p:cNvSpPr>
                <a:spLocks noChangeArrowheads="1"/>
              </p:cNvSpPr>
              <p:nvPr/>
            </p:nvSpPr>
            <p:spPr bwMode="auto">
              <a:xfrm>
                <a:off x="1191" y="2976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Time</a:t>
                </a:r>
              </a:p>
            </p:txBody>
          </p:sp>
          <p:grpSp>
            <p:nvGrpSpPr>
              <p:cNvPr id="404495" name="Group 15"/>
              <p:cNvGrpSpPr>
                <a:grpSpLocks/>
              </p:cNvGrpSpPr>
              <p:nvPr/>
            </p:nvGrpSpPr>
            <p:grpSpPr bwMode="auto">
              <a:xfrm>
                <a:off x="768" y="2400"/>
                <a:ext cx="1152" cy="192"/>
                <a:chOff x="768" y="2400"/>
                <a:chExt cx="1152" cy="192"/>
              </a:xfrm>
            </p:grpSpPr>
            <p:sp>
              <p:nvSpPr>
                <p:cNvPr id="404496" name="Rectangle 16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 dirty="0"/>
                    <a:t>A</a:t>
                  </a:r>
                </a:p>
              </p:txBody>
            </p:sp>
            <p:sp>
              <p:nvSpPr>
                <p:cNvPr id="404497" name="Rectangle 17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B</a:t>
                  </a:r>
                </a:p>
              </p:txBody>
            </p:sp>
            <p:sp>
              <p:nvSpPr>
                <p:cNvPr id="404498" name="Rectangle 18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C</a:t>
                  </a:r>
                </a:p>
              </p:txBody>
            </p:sp>
          </p:grpSp>
          <p:grpSp>
            <p:nvGrpSpPr>
              <p:cNvPr id="404499" name="Group 19"/>
              <p:cNvGrpSpPr>
                <a:grpSpLocks/>
              </p:cNvGrpSpPr>
              <p:nvPr/>
            </p:nvGrpSpPr>
            <p:grpSpPr bwMode="auto">
              <a:xfrm>
                <a:off x="1152" y="2592"/>
                <a:ext cx="1152" cy="192"/>
                <a:chOff x="768" y="2400"/>
                <a:chExt cx="1152" cy="192"/>
              </a:xfrm>
            </p:grpSpPr>
            <p:sp>
              <p:nvSpPr>
                <p:cNvPr id="404500" name="Rectangle 20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A</a:t>
                  </a:r>
                </a:p>
              </p:txBody>
            </p:sp>
            <p:sp>
              <p:nvSpPr>
                <p:cNvPr id="404501" name="Rectangle 21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B</a:t>
                  </a:r>
                </a:p>
              </p:txBody>
            </p:sp>
            <p:sp>
              <p:nvSpPr>
                <p:cNvPr id="404502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C</a:t>
                  </a:r>
                </a:p>
              </p:txBody>
            </p:sp>
          </p:grpSp>
          <p:grpSp>
            <p:nvGrpSpPr>
              <p:cNvPr id="404503" name="Group 23"/>
              <p:cNvGrpSpPr>
                <a:grpSpLocks/>
              </p:cNvGrpSpPr>
              <p:nvPr/>
            </p:nvGrpSpPr>
            <p:grpSpPr bwMode="auto">
              <a:xfrm>
                <a:off x="1536" y="2784"/>
                <a:ext cx="1152" cy="192"/>
                <a:chOff x="768" y="2400"/>
                <a:chExt cx="1152" cy="192"/>
              </a:xfrm>
            </p:grpSpPr>
            <p:sp>
              <p:nvSpPr>
                <p:cNvPr id="404504" name="Rectangle 24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A</a:t>
                  </a:r>
                </a:p>
              </p:txBody>
            </p:sp>
            <p:sp>
              <p:nvSpPr>
                <p:cNvPr id="4045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B</a:t>
                  </a:r>
                </a:p>
              </p:txBody>
            </p:sp>
            <p:sp>
              <p:nvSpPr>
                <p:cNvPr id="404506" name="Rectangle 26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C</a:t>
                  </a:r>
                </a:p>
              </p:txBody>
            </p:sp>
          </p:grpSp>
        </p:grpSp>
        <p:sp useBgFill="1">
          <p:nvSpPr>
            <p:cNvPr id="404509" name="Rectangle 29"/>
            <p:cNvSpPr>
              <a:spLocks noChangeArrowheads="1"/>
            </p:cNvSpPr>
            <p:nvPr/>
          </p:nvSpPr>
          <p:spPr bwMode="auto">
            <a:xfrm>
              <a:off x="336" y="2784"/>
              <a:ext cx="528" cy="19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 dirty="0"/>
                <a:t>OP1</a:t>
              </a:r>
            </a:p>
          </p:txBody>
        </p:sp>
        <p:sp useBgFill="1">
          <p:nvSpPr>
            <p:cNvPr id="404510" name="Rectangle 30"/>
            <p:cNvSpPr>
              <a:spLocks noChangeArrowheads="1"/>
            </p:cNvSpPr>
            <p:nvPr/>
          </p:nvSpPr>
          <p:spPr bwMode="auto">
            <a:xfrm>
              <a:off x="336" y="2976"/>
              <a:ext cx="528" cy="19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 useBgFill="1">
          <p:nvSpPr>
            <p:cNvPr id="404511" name="Rectangle 31"/>
            <p:cNvSpPr>
              <a:spLocks noChangeArrowheads="1"/>
            </p:cNvSpPr>
            <p:nvPr/>
          </p:nvSpPr>
          <p:spPr bwMode="auto">
            <a:xfrm>
              <a:off x="336" y="3168"/>
              <a:ext cx="528" cy="19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0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a pipeline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26966" y="1630772"/>
            <a:ext cx="8088434" cy="2172548"/>
            <a:chOff x="968" y="2430"/>
            <a:chExt cx="2688" cy="1366"/>
          </a:xfrm>
        </p:grpSpPr>
        <p:sp>
          <p:nvSpPr>
            <p:cNvPr id="406532" name="Rectangle 4"/>
            <p:cNvSpPr>
              <a:spLocks noChangeArrowheads="1"/>
            </p:cNvSpPr>
            <p:nvPr/>
          </p:nvSpPr>
          <p:spPr bwMode="auto">
            <a:xfrm>
              <a:off x="2312" y="3586"/>
              <a:ext cx="21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Time</a:t>
              </a:r>
            </a:p>
          </p:txBody>
        </p:sp>
        <p:sp useBgFill="1">
          <p:nvSpPr>
            <p:cNvPr id="406533" name="Rectangle 5"/>
            <p:cNvSpPr>
              <a:spLocks noChangeArrowheads="1"/>
            </p:cNvSpPr>
            <p:nvPr/>
          </p:nvSpPr>
          <p:spPr bwMode="auto">
            <a:xfrm>
              <a:off x="968" y="2670"/>
              <a:ext cx="528" cy="19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 dirty="0"/>
                <a:t>OP1</a:t>
              </a:r>
            </a:p>
          </p:txBody>
        </p:sp>
        <p:sp useBgFill="1">
          <p:nvSpPr>
            <p:cNvPr id="406534" name="Rectangle 6"/>
            <p:cNvSpPr>
              <a:spLocks noChangeArrowheads="1"/>
            </p:cNvSpPr>
            <p:nvPr/>
          </p:nvSpPr>
          <p:spPr bwMode="auto">
            <a:xfrm>
              <a:off x="968" y="2862"/>
              <a:ext cx="528" cy="19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 dirty="0"/>
                <a:t>OP2</a:t>
              </a:r>
            </a:p>
          </p:txBody>
        </p:sp>
        <p:sp useBgFill="1">
          <p:nvSpPr>
            <p:cNvPr id="406535" name="Rectangle 7"/>
            <p:cNvSpPr>
              <a:spLocks noChangeArrowheads="1"/>
            </p:cNvSpPr>
            <p:nvPr/>
          </p:nvSpPr>
          <p:spPr bwMode="auto">
            <a:xfrm>
              <a:off x="968" y="3054"/>
              <a:ext cx="528" cy="19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 dirty="0"/>
                <a:t>OP3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544" y="2674"/>
              <a:ext cx="1152" cy="192"/>
              <a:chOff x="768" y="2400"/>
              <a:chExt cx="1152" cy="192"/>
            </a:xfrm>
          </p:grpSpPr>
          <p:sp>
            <p:nvSpPr>
              <p:cNvPr id="406537" name="Rectangle 9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6538" name="Rectangle 10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6539" name="Rectangle 11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928" y="2866"/>
              <a:ext cx="1152" cy="192"/>
              <a:chOff x="768" y="2400"/>
              <a:chExt cx="1152" cy="192"/>
            </a:xfrm>
          </p:grpSpPr>
          <p:sp>
            <p:nvSpPr>
              <p:cNvPr id="406541" name="Rectangle 13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6542" name="Rectangle 14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6543" name="Rectangle 15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2312" y="3058"/>
              <a:ext cx="1152" cy="192"/>
              <a:chOff x="768" y="2400"/>
              <a:chExt cx="1152" cy="192"/>
            </a:xfrm>
          </p:grpSpPr>
          <p:sp>
            <p:nvSpPr>
              <p:cNvPr id="406545" name="Rectangle 1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6546" name="Rectangle 18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6547" name="Rectangle 19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1544" y="3346"/>
              <a:ext cx="1920" cy="96"/>
              <a:chOff x="768" y="2256"/>
              <a:chExt cx="1920" cy="96"/>
            </a:xfrm>
          </p:grpSpPr>
          <p:sp>
            <p:nvSpPr>
              <p:cNvPr id="406549" name="Line 21"/>
              <p:cNvSpPr>
                <a:spLocks noChangeShapeType="1"/>
              </p:cNvSpPr>
              <p:nvPr/>
            </p:nvSpPr>
            <p:spPr bwMode="auto">
              <a:xfrm>
                <a:off x="768" y="2304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0" name="Line 22"/>
              <p:cNvSpPr>
                <a:spLocks noChangeShapeType="1"/>
              </p:cNvSpPr>
              <p:nvPr/>
            </p:nvSpPr>
            <p:spPr bwMode="auto">
              <a:xfrm>
                <a:off x="76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1" name="Line 2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2" name="Line 24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3" name="Line 25"/>
              <p:cNvSpPr>
                <a:spLocks noChangeShapeType="1"/>
              </p:cNvSpPr>
              <p:nvPr/>
            </p:nvSpPr>
            <p:spPr bwMode="auto">
              <a:xfrm>
                <a:off x="1920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4" name="Line 26"/>
              <p:cNvSpPr>
                <a:spLocks noChangeShapeType="1"/>
              </p:cNvSpPr>
              <p:nvPr/>
            </p:nvSpPr>
            <p:spPr bwMode="auto">
              <a:xfrm>
                <a:off x="2304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5" name="Line 27"/>
              <p:cNvSpPr>
                <a:spLocks noChangeShapeType="1"/>
              </p:cNvSpPr>
              <p:nvPr/>
            </p:nvSpPr>
            <p:spPr bwMode="auto">
              <a:xfrm>
                <a:off x="268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1400" y="3442"/>
              <a:ext cx="2256" cy="192"/>
              <a:chOff x="816" y="3168"/>
              <a:chExt cx="2256" cy="192"/>
            </a:xfrm>
          </p:grpSpPr>
          <p:sp>
            <p:nvSpPr>
              <p:cNvPr id="406557" name="Rectangle 29"/>
              <p:cNvSpPr>
                <a:spLocks noChangeArrowheads="1"/>
              </p:cNvSpPr>
              <p:nvPr/>
            </p:nvSpPr>
            <p:spPr bwMode="auto">
              <a:xfrm>
                <a:off x="816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0</a:t>
                </a:r>
              </a:p>
            </p:txBody>
          </p:sp>
          <p:sp>
            <p:nvSpPr>
              <p:cNvPr id="406558" name="Rectangle 30"/>
              <p:cNvSpPr>
                <a:spLocks noChangeArrowheads="1"/>
              </p:cNvSpPr>
              <p:nvPr/>
            </p:nvSpPr>
            <p:spPr bwMode="auto">
              <a:xfrm>
                <a:off x="1200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120</a:t>
                </a:r>
              </a:p>
            </p:txBody>
          </p:sp>
          <p:sp>
            <p:nvSpPr>
              <p:cNvPr id="406559" name="Rectangle 31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240</a:t>
                </a:r>
              </a:p>
            </p:txBody>
          </p:sp>
          <p:sp>
            <p:nvSpPr>
              <p:cNvPr id="406560" name="Rectangle 32"/>
              <p:cNvSpPr>
                <a:spLocks noChangeArrowheads="1"/>
              </p:cNvSpPr>
              <p:nvPr/>
            </p:nvSpPr>
            <p:spPr bwMode="auto">
              <a:xfrm>
                <a:off x="1968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360</a:t>
                </a:r>
              </a:p>
            </p:txBody>
          </p:sp>
          <p:sp>
            <p:nvSpPr>
              <p:cNvPr id="406561" name="Rectangle 33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480</a:t>
                </a:r>
              </a:p>
            </p:txBody>
          </p:sp>
          <p:sp>
            <p:nvSpPr>
              <p:cNvPr id="406562" name="Rectangle 34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640</a:t>
                </a:r>
              </a:p>
            </p:txBody>
          </p:sp>
        </p:grpSp>
        <p:sp>
          <p:nvSpPr>
            <p:cNvPr id="406563" name="Freeform 35"/>
            <p:cNvSpPr>
              <a:spLocks/>
            </p:cNvSpPr>
            <p:nvPr/>
          </p:nvSpPr>
          <p:spPr bwMode="auto">
            <a:xfrm>
              <a:off x="1544" y="2430"/>
              <a:ext cx="1998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384" y="192"/>
                </a:cxn>
                <a:cxn ang="0">
                  <a:pos x="384" y="0"/>
                </a:cxn>
                <a:cxn ang="0">
                  <a:pos x="576" y="0"/>
                </a:cxn>
                <a:cxn ang="0">
                  <a:pos x="576" y="192"/>
                </a:cxn>
                <a:cxn ang="0">
                  <a:pos x="768" y="192"/>
                </a:cxn>
                <a:cxn ang="0">
                  <a:pos x="768" y="0"/>
                </a:cxn>
                <a:cxn ang="0">
                  <a:pos x="960" y="0"/>
                </a:cxn>
                <a:cxn ang="0">
                  <a:pos x="960" y="192"/>
                </a:cxn>
                <a:cxn ang="0">
                  <a:pos x="1152" y="192"/>
                </a:cxn>
                <a:cxn ang="0">
                  <a:pos x="1152" y="0"/>
                </a:cxn>
                <a:cxn ang="0">
                  <a:pos x="1344" y="0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536" y="0"/>
                </a:cxn>
                <a:cxn ang="0">
                  <a:pos x="1728" y="0"/>
                </a:cxn>
                <a:cxn ang="0">
                  <a:pos x="1728" y="192"/>
                </a:cxn>
                <a:cxn ang="0">
                  <a:pos x="1920" y="192"/>
                </a:cxn>
                <a:cxn ang="0">
                  <a:pos x="1920" y="0"/>
                </a:cxn>
                <a:cxn ang="0">
                  <a:pos x="1998" y="0"/>
                </a:cxn>
              </a:cxnLst>
              <a:rect l="0" t="0" r="r" b="b"/>
              <a:pathLst>
                <a:path w="1998" h="192">
                  <a:moveTo>
                    <a:pt x="0" y="0"/>
                  </a:move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  <a:lnTo>
                    <a:pt x="384" y="0"/>
                  </a:lnTo>
                  <a:lnTo>
                    <a:pt x="576" y="0"/>
                  </a:lnTo>
                  <a:lnTo>
                    <a:pt x="576" y="192"/>
                  </a:lnTo>
                  <a:lnTo>
                    <a:pt x="768" y="192"/>
                  </a:lnTo>
                  <a:lnTo>
                    <a:pt x="768" y="0"/>
                  </a:lnTo>
                  <a:lnTo>
                    <a:pt x="960" y="0"/>
                  </a:lnTo>
                  <a:lnTo>
                    <a:pt x="960" y="192"/>
                  </a:lnTo>
                  <a:lnTo>
                    <a:pt x="1152" y="192"/>
                  </a:lnTo>
                  <a:lnTo>
                    <a:pt x="1152" y="0"/>
                  </a:lnTo>
                  <a:lnTo>
                    <a:pt x="1344" y="0"/>
                  </a:lnTo>
                  <a:lnTo>
                    <a:pt x="1344" y="192"/>
                  </a:lnTo>
                  <a:lnTo>
                    <a:pt x="1536" y="192"/>
                  </a:lnTo>
                  <a:lnTo>
                    <a:pt x="1536" y="0"/>
                  </a:lnTo>
                  <a:lnTo>
                    <a:pt x="1728" y="0"/>
                  </a:lnTo>
                  <a:lnTo>
                    <a:pt x="1728" y="192"/>
                  </a:lnTo>
                  <a:lnTo>
                    <a:pt x="1920" y="192"/>
                  </a:lnTo>
                  <a:cubicBezTo>
                    <a:pt x="1920" y="128"/>
                    <a:pt x="1920" y="64"/>
                    <a:pt x="1920" y="0"/>
                  </a:cubicBezTo>
                  <a:cubicBezTo>
                    <a:pt x="1992" y="0"/>
                    <a:pt x="1982" y="0"/>
                    <a:pt x="199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406564" name="Rectangle 36"/>
            <p:cNvSpPr>
              <a:spLocks noChangeArrowheads="1"/>
            </p:cNvSpPr>
            <p:nvPr/>
          </p:nvSpPr>
          <p:spPr bwMode="auto">
            <a:xfrm>
              <a:off x="968" y="2430"/>
              <a:ext cx="528" cy="19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 dirty="0"/>
                <a:t>Clock</a:t>
              </a:r>
            </a:p>
          </p:txBody>
        </p:sp>
      </p:grpSp>
      <p:grpSp>
        <p:nvGrpSpPr>
          <p:cNvPr id="8" name="Group 166"/>
          <p:cNvGrpSpPr>
            <a:grpSpLocks/>
          </p:cNvGrpSpPr>
          <p:nvPr/>
        </p:nvGrpSpPr>
        <p:grpSpPr bwMode="auto">
          <a:xfrm>
            <a:off x="1590026" y="1241113"/>
            <a:ext cx="6409702" cy="5304134"/>
            <a:chOff x="480" y="523"/>
            <a:chExt cx="4032" cy="3335"/>
          </a:xfrm>
        </p:grpSpPr>
        <p:grpSp>
          <p:nvGrpSpPr>
            <p:cNvPr id="9" name="Group 61"/>
            <p:cNvGrpSpPr>
              <a:grpSpLocks/>
            </p:cNvGrpSpPr>
            <p:nvPr/>
          </p:nvGrpSpPr>
          <p:grpSpPr bwMode="auto">
            <a:xfrm>
              <a:off x="480" y="2352"/>
              <a:ext cx="4032" cy="1506"/>
              <a:chOff x="672" y="1776"/>
              <a:chExt cx="4032" cy="1506"/>
            </a:xfrm>
          </p:grpSpPr>
          <p:sp>
            <p:nvSpPr>
              <p:cNvPr id="406565" name="Rectangle 37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66" name="Rectangle 38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567" name="Line 39"/>
              <p:cNvSpPr>
                <a:spLocks noChangeShapeType="1"/>
              </p:cNvSpPr>
              <p:nvPr/>
            </p:nvSpPr>
            <p:spPr bwMode="auto">
              <a:xfrm>
                <a:off x="1920" y="288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68" name="Rectangle 40"/>
              <p:cNvSpPr>
                <a:spLocks noChangeArrowheads="1"/>
              </p:cNvSpPr>
              <p:nvPr/>
            </p:nvSpPr>
            <p:spPr bwMode="auto">
              <a:xfrm>
                <a:off x="4271" y="3072"/>
                <a:ext cx="43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Clock</a:t>
                </a:r>
              </a:p>
            </p:txBody>
          </p:sp>
          <p:sp>
            <p:nvSpPr>
              <p:cNvPr id="406569" name="Rectangle 41"/>
              <p:cNvSpPr>
                <a:spLocks noChangeArrowheads="1"/>
              </p:cNvSpPr>
              <p:nvPr/>
            </p:nvSpPr>
            <p:spPr bwMode="auto">
              <a:xfrm>
                <a:off x="960" y="2064"/>
                <a:ext cx="568" cy="808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406570" name="Rectangle 42"/>
              <p:cNvSpPr>
                <a:spLocks noChangeArrowheads="1"/>
              </p:cNvSpPr>
              <p:nvPr/>
            </p:nvSpPr>
            <p:spPr bwMode="auto">
              <a:xfrm>
                <a:off x="3120" y="206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571" name="Line 43"/>
              <p:cNvSpPr>
                <a:spLocks noChangeShapeType="1"/>
              </p:cNvSpPr>
              <p:nvPr/>
            </p:nvSpPr>
            <p:spPr bwMode="auto">
              <a:xfrm>
                <a:off x="3216" y="288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72" name="Rectangle 44"/>
              <p:cNvSpPr>
                <a:spLocks noChangeArrowheads="1"/>
              </p:cNvSpPr>
              <p:nvPr/>
            </p:nvSpPr>
            <p:spPr bwMode="auto">
              <a:xfrm>
                <a:off x="2256" y="2064"/>
                <a:ext cx="568" cy="808"/>
              </a:xfrm>
              <a:prstGeom prst="rect">
                <a:avLst/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406573" name="Rectangle 45"/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574" name="Line 46"/>
              <p:cNvSpPr>
                <a:spLocks noChangeShapeType="1"/>
              </p:cNvSpPr>
              <p:nvPr/>
            </p:nvSpPr>
            <p:spPr bwMode="auto">
              <a:xfrm>
                <a:off x="4512" y="2880"/>
                <a:ext cx="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75" name="Rectangle 47"/>
              <p:cNvSpPr>
                <a:spLocks noChangeArrowheads="1"/>
              </p:cNvSpPr>
              <p:nvPr/>
            </p:nvSpPr>
            <p:spPr bwMode="auto">
              <a:xfrm>
                <a:off x="3552" y="2064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406576" name="Rectangle 48"/>
              <p:cNvSpPr>
                <a:spLocks noChangeArrowheads="1"/>
              </p:cNvSpPr>
              <p:nvPr/>
            </p:nvSpPr>
            <p:spPr bwMode="auto">
              <a:xfrm>
                <a:off x="1011" y="1776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577" name="Rectangle 49"/>
              <p:cNvSpPr>
                <a:spLocks noChangeArrowheads="1"/>
              </p:cNvSpPr>
              <p:nvPr/>
            </p:nvSpPr>
            <p:spPr bwMode="auto">
              <a:xfrm>
                <a:off x="1671" y="1776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578" name="Rectangle 50"/>
              <p:cNvSpPr>
                <a:spLocks noChangeArrowheads="1"/>
              </p:cNvSpPr>
              <p:nvPr/>
            </p:nvSpPr>
            <p:spPr bwMode="auto">
              <a:xfrm>
                <a:off x="2307" y="1776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579" name="Rectangle 51"/>
              <p:cNvSpPr>
                <a:spLocks noChangeArrowheads="1"/>
              </p:cNvSpPr>
              <p:nvPr/>
            </p:nvSpPr>
            <p:spPr bwMode="auto">
              <a:xfrm>
                <a:off x="2967" y="1776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580" name="Rectangle 52"/>
              <p:cNvSpPr>
                <a:spLocks noChangeArrowheads="1"/>
              </p:cNvSpPr>
              <p:nvPr/>
            </p:nvSpPr>
            <p:spPr bwMode="auto">
              <a:xfrm>
                <a:off x="3603" y="1776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581" name="Rectangle 53"/>
              <p:cNvSpPr>
                <a:spLocks noChangeArrowheads="1"/>
              </p:cNvSpPr>
              <p:nvPr/>
            </p:nvSpPr>
            <p:spPr bwMode="auto">
              <a:xfrm>
                <a:off x="4263" y="1776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582" name="Line 54"/>
              <p:cNvSpPr>
                <a:spLocks noChangeShapeType="1"/>
              </p:cNvSpPr>
              <p:nvPr/>
            </p:nvSpPr>
            <p:spPr bwMode="auto">
              <a:xfrm>
                <a:off x="1920" y="3024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83" name="AutoShape 55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84" name="AutoShape 56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85" name="AutoShape 57"/>
              <p:cNvSpPr>
                <a:spLocks noChangeArrowheads="1"/>
              </p:cNvSpPr>
              <p:nvPr/>
            </p:nvSpPr>
            <p:spPr bwMode="auto">
              <a:xfrm>
                <a:off x="2832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86" name="AutoShape 58"/>
              <p:cNvSpPr>
                <a:spLocks noChangeArrowheads="1"/>
              </p:cNvSpPr>
              <p:nvPr/>
            </p:nvSpPr>
            <p:spPr bwMode="auto">
              <a:xfrm>
                <a:off x="4128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87" name="AutoShape 59"/>
              <p:cNvSpPr>
                <a:spLocks noChangeArrowheads="1"/>
              </p:cNvSpPr>
              <p:nvPr/>
            </p:nvSpPr>
            <p:spPr bwMode="auto">
              <a:xfrm>
                <a:off x="3264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88" name="AutoShape 60"/>
              <p:cNvSpPr>
                <a:spLocks noChangeArrowheads="1"/>
              </p:cNvSpPr>
              <p:nvPr/>
            </p:nvSpPr>
            <p:spPr bwMode="auto">
              <a:xfrm>
                <a:off x="1968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52"/>
            <p:cNvGrpSpPr>
              <a:grpSpLocks/>
            </p:cNvGrpSpPr>
            <p:nvPr/>
          </p:nvGrpSpPr>
          <p:grpSpPr bwMode="auto">
            <a:xfrm>
              <a:off x="2352" y="523"/>
              <a:ext cx="234" cy="1205"/>
              <a:chOff x="2552" y="523"/>
              <a:chExt cx="234" cy="1205"/>
            </a:xfrm>
          </p:grpSpPr>
          <p:sp>
            <p:nvSpPr>
              <p:cNvPr id="406675" name="Line 147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 useBgFill="1">
            <p:nvSpPr>
              <p:cNvPr id="406679" name="Text Box 151"/>
              <p:cNvSpPr txBox="1">
                <a:spLocks noChangeArrowheads="1"/>
              </p:cNvSpPr>
              <p:nvPr/>
            </p:nvSpPr>
            <p:spPr bwMode="auto">
              <a:xfrm>
                <a:off x="2552" y="523"/>
                <a:ext cx="234" cy="213"/>
              </a:xfrm>
              <a:prstGeom prst="rect">
                <a:avLst/>
              </a:prstGeom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r>
                  <a:rPr lang="en-US" sz="1600" dirty="0"/>
                  <a:t>239</a:t>
                </a:r>
              </a:p>
            </p:txBody>
          </p:sp>
        </p:grpSp>
      </p:grpSp>
      <p:grpSp>
        <p:nvGrpSpPr>
          <p:cNvPr id="11" name="Group 165"/>
          <p:cNvGrpSpPr>
            <a:grpSpLocks/>
          </p:cNvGrpSpPr>
          <p:nvPr/>
        </p:nvGrpSpPr>
        <p:grpSpPr bwMode="auto">
          <a:xfrm>
            <a:off x="1590026" y="1249065"/>
            <a:ext cx="6409702" cy="5304135"/>
            <a:chOff x="480" y="523"/>
            <a:chExt cx="4032" cy="3335"/>
          </a:xfrm>
        </p:grpSpPr>
        <p:grpSp>
          <p:nvGrpSpPr>
            <p:cNvPr id="12" name="Group 87"/>
            <p:cNvGrpSpPr>
              <a:grpSpLocks/>
            </p:cNvGrpSpPr>
            <p:nvPr/>
          </p:nvGrpSpPr>
          <p:grpSpPr bwMode="auto">
            <a:xfrm>
              <a:off x="480" y="2352"/>
              <a:ext cx="4032" cy="1506"/>
              <a:chOff x="672" y="2808"/>
              <a:chExt cx="4032" cy="1506"/>
            </a:xfrm>
          </p:grpSpPr>
          <p:sp>
            <p:nvSpPr>
              <p:cNvPr id="406590" name="Rectangle 62"/>
              <p:cNvSpPr>
                <a:spLocks noChangeArrowheads="1"/>
              </p:cNvSpPr>
              <p:nvPr/>
            </p:nvSpPr>
            <p:spPr bwMode="auto">
              <a:xfrm>
                <a:off x="1824" y="3096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91" name="Rectangle 63"/>
              <p:cNvSpPr>
                <a:spLocks noChangeArrowheads="1"/>
              </p:cNvSpPr>
              <p:nvPr/>
            </p:nvSpPr>
            <p:spPr bwMode="auto">
              <a:xfrm>
                <a:off x="3120" y="3096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92" name="Rectangle 64"/>
              <p:cNvSpPr>
                <a:spLocks noChangeArrowheads="1"/>
              </p:cNvSpPr>
              <p:nvPr/>
            </p:nvSpPr>
            <p:spPr bwMode="auto">
              <a:xfrm>
                <a:off x="1824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593" name="Line 65"/>
              <p:cNvSpPr>
                <a:spLocks noChangeShapeType="1"/>
              </p:cNvSpPr>
              <p:nvPr/>
            </p:nvSpPr>
            <p:spPr bwMode="auto">
              <a:xfrm>
                <a:off x="1920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94" name="Rectangle 66"/>
              <p:cNvSpPr>
                <a:spLocks noChangeArrowheads="1"/>
              </p:cNvSpPr>
              <p:nvPr/>
            </p:nvSpPr>
            <p:spPr bwMode="auto">
              <a:xfrm>
                <a:off x="4271" y="4104"/>
                <a:ext cx="43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Clock</a:t>
                </a:r>
              </a:p>
            </p:txBody>
          </p:sp>
          <p:sp>
            <p:nvSpPr>
              <p:cNvPr id="406595" name="Rectangle 67"/>
              <p:cNvSpPr>
                <a:spLocks noChangeArrowheads="1"/>
              </p:cNvSpPr>
              <p:nvPr/>
            </p:nvSpPr>
            <p:spPr bwMode="auto">
              <a:xfrm>
                <a:off x="960" y="3096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406596" name="Rectangle 68"/>
              <p:cNvSpPr>
                <a:spLocks noChangeArrowheads="1"/>
              </p:cNvSpPr>
              <p:nvPr/>
            </p:nvSpPr>
            <p:spPr bwMode="auto">
              <a:xfrm>
                <a:off x="3120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597" name="Line 69"/>
              <p:cNvSpPr>
                <a:spLocks noChangeShapeType="1"/>
              </p:cNvSpPr>
              <p:nvPr/>
            </p:nvSpPr>
            <p:spPr bwMode="auto">
              <a:xfrm>
                <a:off x="3216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98" name="Rectangle 70"/>
              <p:cNvSpPr>
                <a:spLocks noChangeArrowheads="1"/>
              </p:cNvSpPr>
              <p:nvPr/>
            </p:nvSpPr>
            <p:spPr bwMode="auto">
              <a:xfrm>
                <a:off x="2256" y="3096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406599" name="Rectangle 71"/>
              <p:cNvSpPr>
                <a:spLocks noChangeArrowheads="1"/>
              </p:cNvSpPr>
              <p:nvPr/>
            </p:nvSpPr>
            <p:spPr bwMode="auto">
              <a:xfrm>
                <a:off x="4416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00" name="Line 72"/>
              <p:cNvSpPr>
                <a:spLocks noChangeShapeType="1"/>
              </p:cNvSpPr>
              <p:nvPr/>
            </p:nvSpPr>
            <p:spPr bwMode="auto">
              <a:xfrm>
                <a:off x="4512" y="3912"/>
                <a:ext cx="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01" name="Rectangle 73"/>
              <p:cNvSpPr>
                <a:spLocks noChangeArrowheads="1"/>
              </p:cNvSpPr>
              <p:nvPr/>
            </p:nvSpPr>
            <p:spPr bwMode="auto">
              <a:xfrm>
                <a:off x="3552" y="3096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406602" name="Rectangle 74"/>
              <p:cNvSpPr>
                <a:spLocks noChangeArrowheads="1"/>
              </p:cNvSpPr>
              <p:nvPr/>
            </p:nvSpPr>
            <p:spPr bwMode="auto">
              <a:xfrm>
                <a:off x="1011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03" name="Rectangle 75"/>
              <p:cNvSpPr>
                <a:spLocks noChangeArrowheads="1"/>
              </p:cNvSpPr>
              <p:nvPr/>
            </p:nvSpPr>
            <p:spPr bwMode="auto">
              <a:xfrm>
                <a:off x="1671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04" name="Rectangle 76"/>
              <p:cNvSpPr>
                <a:spLocks noChangeArrowheads="1"/>
              </p:cNvSpPr>
              <p:nvPr/>
            </p:nvSpPr>
            <p:spPr bwMode="auto">
              <a:xfrm>
                <a:off x="2307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05" name="Rectangle 77"/>
              <p:cNvSpPr>
                <a:spLocks noChangeArrowheads="1"/>
              </p:cNvSpPr>
              <p:nvPr/>
            </p:nvSpPr>
            <p:spPr bwMode="auto">
              <a:xfrm>
                <a:off x="2967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06" name="Rectangle 78"/>
              <p:cNvSpPr>
                <a:spLocks noChangeArrowheads="1"/>
              </p:cNvSpPr>
              <p:nvPr/>
            </p:nvSpPr>
            <p:spPr bwMode="auto">
              <a:xfrm>
                <a:off x="3603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07" name="Rectangle 79"/>
              <p:cNvSpPr>
                <a:spLocks noChangeArrowheads="1"/>
              </p:cNvSpPr>
              <p:nvPr/>
            </p:nvSpPr>
            <p:spPr bwMode="auto">
              <a:xfrm>
                <a:off x="4263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08" name="Line 80"/>
              <p:cNvSpPr>
                <a:spLocks noChangeShapeType="1"/>
              </p:cNvSpPr>
              <p:nvPr/>
            </p:nvSpPr>
            <p:spPr bwMode="auto">
              <a:xfrm>
                <a:off x="1920" y="4056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09" name="AutoShape 81"/>
              <p:cNvSpPr>
                <a:spLocks noChangeArrowheads="1"/>
              </p:cNvSpPr>
              <p:nvPr/>
            </p:nvSpPr>
            <p:spPr bwMode="auto">
              <a:xfrm>
                <a:off x="672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0" name="AutoShape 82"/>
              <p:cNvSpPr>
                <a:spLocks noChangeArrowheads="1"/>
              </p:cNvSpPr>
              <p:nvPr/>
            </p:nvSpPr>
            <p:spPr bwMode="auto">
              <a:xfrm>
                <a:off x="1536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1" name="AutoShape 83"/>
              <p:cNvSpPr>
                <a:spLocks noChangeArrowheads="1"/>
              </p:cNvSpPr>
              <p:nvPr/>
            </p:nvSpPr>
            <p:spPr bwMode="auto">
              <a:xfrm>
                <a:off x="2832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2" name="AutoShape 84"/>
              <p:cNvSpPr>
                <a:spLocks noChangeArrowheads="1"/>
              </p:cNvSpPr>
              <p:nvPr/>
            </p:nvSpPr>
            <p:spPr bwMode="auto">
              <a:xfrm>
                <a:off x="4128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3" name="AutoShape 85"/>
              <p:cNvSpPr>
                <a:spLocks noChangeArrowheads="1"/>
              </p:cNvSpPr>
              <p:nvPr/>
            </p:nvSpPr>
            <p:spPr bwMode="auto">
              <a:xfrm>
                <a:off x="3264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4" name="AutoShape 86"/>
              <p:cNvSpPr>
                <a:spLocks noChangeArrowheads="1"/>
              </p:cNvSpPr>
              <p:nvPr/>
            </p:nvSpPr>
            <p:spPr bwMode="auto">
              <a:xfrm>
                <a:off x="1968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53"/>
            <p:cNvGrpSpPr>
              <a:grpSpLocks/>
            </p:cNvGrpSpPr>
            <p:nvPr/>
          </p:nvGrpSpPr>
          <p:grpSpPr bwMode="auto">
            <a:xfrm>
              <a:off x="2448" y="523"/>
              <a:ext cx="234" cy="1205"/>
              <a:chOff x="2552" y="523"/>
              <a:chExt cx="234" cy="1205"/>
            </a:xfrm>
          </p:grpSpPr>
          <p:sp>
            <p:nvSpPr>
              <p:cNvPr id="406682" name="Line 154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 useBgFill="1">
            <p:nvSpPr>
              <p:cNvPr id="406683" name="Text Box 155"/>
              <p:cNvSpPr txBox="1">
                <a:spLocks noChangeArrowheads="1"/>
              </p:cNvSpPr>
              <p:nvPr/>
            </p:nvSpPr>
            <p:spPr bwMode="auto">
              <a:xfrm>
                <a:off x="2552" y="523"/>
                <a:ext cx="234" cy="213"/>
              </a:xfrm>
              <a:prstGeom prst="rect">
                <a:avLst/>
              </a:prstGeom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r>
                  <a:rPr lang="en-US" sz="1600" dirty="0"/>
                  <a:t>241</a:t>
                </a:r>
              </a:p>
            </p:txBody>
          </p:sp>
        </p:grpSp>
      </p:grpSp>
      <p:grpSp>
        <p:nvGrpSpPr>
          <p:cNvPr id="14" name="Group 164"/>
          <p:cNvGrpSpPr>
            <a:grpSpLocks/>
          </p:cNvGrpSpPr>
          <p:nvPr/>
        </p:nvGrpSpPr>
        <p:grpSpPr bwMode="auto">
          <a:xfrm>
            <a:off x="1590026" y="1249065"/>
            <a:ext cx="6409702" cy="5304135"/>
            <a:chOff x="480" y="523"/>
            <a:chExt cx="4032" cy="3335"/>
          </a:xfrm>
        </p:grpSpPr>
        <p:grpSp>
          <p:nvGrpSpPr>
            <p:cNvPr id="15" name="Group 119"/>
            <p:cNvGrpSpPr>
              <a:grpSpLocks/>
            </p:cNvGrpSpPr>
            <p:nvPr/>
          </p:nvGrpSpPr>
          <p:grpSpPr bwMode="auto">
            <a:xfrm>
              <a:off x="480" y="2352"/>
              <a:ext cx="4032" cy="1506"/>
              <a:chOff x="672" y="2808"/>
              <a:chExt cx="4032" cy="1506"/>
            </a:xfrm>
          </p:grpSpPr>
          <p:sp>
            <p:nvSpPr>
              <p:cNvPr id="406616" name="Rectangle 88"/>
              <p:cNvSpPr>
                <a:spLocks noChangeArrowheads="1"/>
              </p:cNvSpPr>
              <p:nvPr/>
            </p:nvSpPr>
            <p:spPr bwMode="auto">
              <a:xfrm>
                <a:off x="1824" y="3084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7" name="Rectangle 89"/>
              <p:cNvSpPr>
                <a:spLocks noChangeArrowheads="1"/>
              </p:cNvSpPr>
              <p:nvPr/>
            </p:nvSpPr>
            <p:spPr bwMode="auto">
              <a:xfrm>
                <a:off x="3120" y="3084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8" name="Rectangle 90"/>
              <p:cNvSpPr>
                <a:spLocks noChangeArrowheads="1"/>
              </p:cNvSpPr>
              <p:nvPr/>
            </p:nvSpPr>
            <p:spPr bwMode="auto">
              <a:xfrm>
                <a:off x="1824" y="308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19" name="Line 91"/>
              <p:cNvSpPr>
                <a:spLocks noChangeShapeType="1"/>
              </p:cNvSpPr>
              <p:nvPr/>
            </p:nvSpPr>
            <p:spPr bwMode="auto">
              <a:xfrm>
                <a:off x="1920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20" name="Rectangle 92"/>
              <p:cNvSpPr>
                <a:spLocks noChangeArrowheads="1"/>
              </p:cNvSpPr>
              <p:nvPr/>
            </p:nvSpPr>
            <p:spPr bwMode="auto">
              <a:xfrm>
                <a:off x="3120" y="308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21" name="Line 93"/>
              <p:cNvSpPr>
                <a:spLocks noChangeShapeType="1"/>
              </p:cNvSpPr>
              <p:nvPr/>
            </p:nvSpPr>
            <p:spPr bwMode="auto">
              <a:xfrm>
                <a:off x="3216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22" name="Rectangle 94"/>
              <p:cNvSpPr>
                <a:spLocks noChangeArrowheads="1"/>
              </p:cNvSpPr>
              <p:nvPr/>
            </p:nvSpPr>
            <p:spPr bwMode="auto">
              <a:xfrm>
                <a:off x="4416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23" name="Line 95"/>
              <p:cNvSpPr>
                <a:spLocks noChangeShapeType="1"/>
              </p:cNvSpPr>
              <p:nvPr/>
            </p:nvSpPr>
            <p:spPr bwMode="auto">
              <a:xfrm>
                <a:off x="4512" y="3912"/>
                <a:ext cx="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24" name="Rectangle 96"/>
              <p:cNvSpPr>
                <a:spLocks noChangeArrowheads="1"/>
              </p:cNvSpPr>
              <p:nvPr/>
            </p:nvSpPr>
            <p:spPr bwMode="auto">
              <a:xfrm>
                <a:off x="1011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25" name="Rectangle 97"/>
              <p:cNvSpPr>
                <a:spLocks noChangeArrowheads="1"/>
              </p:cNvSpPr>
              <p:nvPr/>
            </p:nvSpPr>
            <p:spPr bwMode="auto">
              <a:xfrm>
                <a:off x="1671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26" name="Rectangle 98"/>
              <p:cNvSpPr>
                <a:spLocks noChangeArrowheads="1"/>
              </p:cNvSpPr>
              <p:nvPr/>
            </p:nvSpPr>
            <p:spPr bwMode="auto">
              <a:xfrm>
                <a:off x="2307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27" name="Rectangle 99"/>
              <p:cNvSpPr>
                <a:spLocks noChangeArrowheads="1"/>
              </p:cNvSpPr>
              <p:nvPr/>
            </p:nvSpPr>
            <p:spPr bwMode="auto">
              <a:xfrm>
                <a:off x="2967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28" name="Rectangle 100"/>
              <p:cNvSpPr>
                <a:spLocks noChangeArrowheads="1"/>
              </p:cNvSpPr>
              <p:nvPr/>
            </p:nvSpPr>
            <p:spPr bwMode="auto">
              <a:xfrm>
                <a:off x="3603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29" name="Rectangle 101"/>
              <p:cNvSpPr>
                <a:spLocks noChangeArrowheads="1"/>
              </p:cNvSpPr>
              <p:nvPr/>
            </p:nvSpPr>
            <p:spPr bwMode="auto">
              <a:xfrm>
                <a:off x="4263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30" name="Rectangle 102"/>
              <p:cNvSpPr>
                <a:spLocks noChangeArrowheads="1"/>
              </p:cNvSpPr>
              <p:nvPr/>
            </p:nvSpPr>
            <p:spPr bwMode="auto">
              <a:xfrm>
                <a:off x="960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endParaRPr lang="en-US" sz="1600" b="0">
                  <a:latin typeface="Arial" charset="0"/>
                </a:endParaRPr>
              </a:p>
            </p:txBody>
          </p:sp>
          <p:sp>
            <p:nvSpPr>
              <p:cNvPr id="406631" name="Freeform 103"/>
              <p:cNvSpPr>
                <a:spLocks/>
              </p:cNvSpPr>
              <p:nvPr/>
            </p:nvSpPr>
            <p:spPr bwMode="auto">
              <a:xfrm>
                <a:off x="960" y="3084"/>
                <a:ext cx="384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16"/>
                  </a:cxn>
                  <a:cxn ang="0">
                    <a:pos x="240" y="816"/>
                  </a:cxn>
                  <a:cxn ang="0">
                    <a:pos x="432" y="576"/>
                  </a:cxn>
                  <a:cxn ang="0">
                    <a:pos x="432" y="240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464" h="816">
                    <a:moveTo>
                      <a:pt x="0" y="0"/>
                    </a:moveTo>
                    <a:lnTo>
                      <a:pt x="0" y="816"/>
                    </a:lnTo>
                    <a:lnTo>
                      <a:pt x="240" y="816"/>
                    </a:lnTo>
                    <a:cubicBezTo>
                      <a:pt x="312" y="776"/>
                      <a:pt x="400" y="672"/>
                      <a:pt x="432" y="576"/>
                    </a:cubicBezTo>
                    <a:cubicBezTo>
                      <a:pt x="464" y="480"/>
                      <a:pt x="464" y="336"/>
                      <a:pt x="432" y="240"/>
                    </a:cubicBezTo>
                    <a:cubicBezTo>
                      <a:pt x="400" y="144"/>
                      <a:pt x="312" y="40"/>
                      <a:pt x="2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32" name="Rectangle 104"/>
              <p:cNvSpPr>
                <a:spLocks noChangeArrowheads="1"/>
              </p:cNvSpPr>
              <p:nvPr/>
            </p:nvSpPr>
            <p:spPr bwMode="auto">
              <a:xfrm>
                <a:off x="960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406633" name="Rectangle 105"/>
              <p:cNvSpPr>
                <a:spLocks noChangeArrowheads="1"/>
              </p:cNvSpPr>
              <p:nvPr/>
            </p:nvSpPr>
            <p:spPr bwMode="auto">
              <a:xfrm>
                <a:off x="2256" y="3084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endParaRPr lang="en-US" sz="1600" b="0">
                  <a:latin typeface="Arial" charset="0"/>
                </a:endParaRPr>
              </a:p>
            </p:txBody>
          </p:sp>
          <p:sp>
            <p:nvSpPr>
              <p:cNvPr id="406634" name="Freeform 106"/>
              <p:cNvSpPr>
                <a:spLocks/>
              </p:cNvSpPr>
              <p:nvPr/>
            </p:nvSpPr>
            <p:spPr bwMode="auto">
              <a:xfrm>
                <a:off x="2256" y="3084"/>
                <a:ext cx="440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16"/>
                  </a:cxn>
                  <a:cxn ang="0">
                    <a:pos x="199" y="816"/>
                  </a:cxn>
                  <a:cxn ang="0">
                    <a:pos x="368" y="617"/>
                  </a:cxn>
                  <a:cxn ang="0">
                    <a:pos x="414" y="160"/>
                  </a:cxn>
                  <a:cxn ang="0">
                    <a:pos x="199" y="0"/>
                  </a:cxn>
                  <a:cxn ang="0">
                    <a:pos x="0" y="0"/>
                  </a:cxn>
                </a:cxnLst>
                <a:rect l="0" t="0" r="r" b="b"/>
                <a:pathLst>
                  <a:path w="440" h="816">
                    <a:moveTo>
                      <a:pt x="0" y="0"/>
                    </a:moveTo>
                    <a:lnTo>
                      <a:pt x="0" y="816"/>
                    </a:lnTo>
                    <a:lnTo>
                      <a:pt x="199" y="816"/>
                    </a:lnTo>
                    <a:cubicBezTo>
                      <a:pt x="260" y="783"/>
                      <a:pt x="332" y="726"/>
                      <a:pt x="368" y="617"/>
                    </a:cubicBezTo>
                    <a:cubicBezTo>
                      <a:pt x="394" y="521"/>
                      <a:pt x="440" y="256"/>
                      <a:pt x="414" y="160"/>
                    </a:cubicBezTo>
                    <a:cubicBezTo>
                      <a:pt x="387" y="64"/>
                      <a:pt x="258" y="40"/>
                      <a:pt x="1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35" name="Rectangle 107"/>
              <p:cNvSpPr>
                <a:spLocks noChangeArrowheads="1"/>
              </p:cNvSpPr>
              <p:nvPr/>
            </p:nvSpPr>
            <p:spPr bwMode="auto">
              <a:xfrm>
                <a:off x="2256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406636" name="Rectangle 108"/>
              <p:cNvSpPr>
                <a:spLocks noChangeArrowheads="1"/>
              </p:cNvSpPr>
              <p:nvPr/>
            </p:nvSpPr>
            <p:spPr bwMode="auto">
              <a:xfrm>
                <a:off x="3560" y="3084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endParaRPr lang="en-US" sz="1600" b="0">
                  <a:latin typeface="Arial" charset="0"/>
                </a:endParaRPr>
              </a:p>
            </p:txBody>
          </p:sp>
          <p:sp>
            <p:nvSpPr>
              <p:cNvPr id="406637" name="Freeform 109"/>
              <p:cNvSpPr>
                <a:spLocks/>
              </p:cNvSpPr>
              <p:nvPr/>
            </p:nvSpPr>
            <p:spPr bwMode="auto">
              <a:xfrm>
                <a:off x="3560" y="3084"/>
                <a:ext cx="384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16"/>
                  </a:cxn>
                  <a:cxn ang="0">
                    <a:pos x="199" y="816"/>
                  </a:cxn>
                  <a:cxn ang="0">
                    <a:pos x="358" y="576"/>
                  </a:cxn>
                  <a:cxn ang="0">
                    <a:pos x="253" y="270"/>
                  </a:cxn>
                  <a:cxn ang="0">
                    <a:pos x="199" y="0"/>
                  </a:cxn>
                  <a:cxn ang="0">
                    <a:pos x="0" y="0"/>
                  </a:cxn>
                </a:cxnLst>
                <a:rect l="0" t="0" r="r" b="b"/>
                <a:pathLst>
                  <a:path w="384" h="816">
                    <a:moveTo>
                      <a:pt x="0" y="0"/>
                    </a:moveTo>
                    <a:lnTo>
                      <a:pt x="0" y="816"/>
                    </a:lnTo>
                    <a:lnTo>
                      <a:pt x="199" y="816"/>
                    </a:lnTo>
                    <a:cubicBezTo>
                      <a:pt x="258" y="776"/>
                      <a:pt x="349" y="667"/>
                      <a:pt x="358" y="576"/>
                    </a:cubicBezTo>
                    <a:cubicBezTo>
                      <a:pt x="384" y="480"/>
                      <a:pt x="279" y="366"/>
                      <a:pt x="253" y="270"/>
                    </a:cubicBezTo>
                    <a:cubicBezTo>
                      <a:pt x="226" y="174"/>
                      <a:pt x="258" y="40"/>
                      <a:pt x="1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38" name="Rectangle 110"/>
              <p:cNvSpPr>
                <a:spLocks noChangeArrowheads="1"/>
              </p:cNvSpPr>
              <p:nvPr/>
            </p:nvSpPr>
            <p:spPr bwMode="auto">
              <a:xfrm>
                <a:off x="3560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406639" name="Rectangle 111"/>
              <p:cNvSpPr>
                <a:spLocks noChangeArrowheads="1"/>
              </p:cNvSpPr>
              <p:nvPr/>
            </p:nvSpPr>
            <p:spPr bwMode="auto">
              <a:xfrm>
                <a:off x="4271" y="4104"/>
                <a:ext cx="43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Clock</a:t>
                </a:r>
              </a:p>
            </p:txBody>
          </p:sp>
          <p:sp>
            <p:nvSpPr>
              <p:cNvPr id="406640" name="Line 112"/>
              <p:cNvSpPr>
                <a:spLocks noChangeShapeType="1"/>
              </p:cNvSpPr>
              <p:nvPr/>
            </p:nvSpPr>
            <p:spPr bwMode="auto">
              <a:xfrm>
                <a:off x="1920" y="4056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41" name="AutoShape 113"/>
              <p:cNvSpPr>
                <a:spLocks noChangeArrowheads="1"/>
              </p:cNvSpPr>
              <p:nvPr/>
            </p:nvSpPr>
            <p:spPr bwMode="auto">
              <a:xfrm>
                <a:off x="672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42" name="AutoShape 114"/>
              <p:cNvSpPr>
                <a:spLocks noChangeArrowheads="1"/>
              </p:cNvSpPr>
              <p:nvPr/>
            </p:nvSpPr>
            <p:spPr bwMode="auto">
              <a:xfrm>
                <a:off x="1536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43" name="AutoShape 115"/>
              <p:cNvSpPr>
                <a:spLocks noChangeArrowheads="1"/>
              </p:cNvSpPr>
              <p:nvPr/>
            </p:nvSpPr>
            <p:spPr bwMode="auto">
              <a:xfrm>
                <a:off x="2832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44" name="AutoShape 116"/>
              <p:cNvSpPr>
                <a:spLocks noChangeArrowheads="1"/>
              </p:cNvSpPr>
              <p:nvPr/>
            </p:nvSpPr>
            <p:spPr bwMode="auto">
              <a:xfrm>
                <a:off x="4128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45" name="AutoShape 117"/>
              <p:cNvSpPr>
                <a:spLocks noChangeArrowheads="1"/>
              </p:cNvSpPr>
              <p:nvPr/>
            </p:nvSpPr>
            <p:spPr bwMode="auto">
              <a:xfrm>
                <a:off x="3264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46" name="AutoShape 118"/>
              <p:cNvSpPr>
                <a:spLocks noChangeArrowheads="1"/>
              </p:cNvSpPr>
              <p:nvPr/>
            </p:nvSpPr>
            <p:spPr bwMode="auto">
              <a:xfrm>
                <a:off x="1968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156"/>
            <p:cNvGrpSpPr>
              <a:grpSpLocks/>
            </p:cNvGrpSpPr>
            <p:nvPr/>
          </p:nvGrpSpPr>
          <p:grpSpPr bwMode="auto">
            <a:xfrm>
              <a:off x="2753" y="523"/>
              <a:ext cx="234" cy="1205"/>
              <a:chOff x="2553" y="523"/>
              <a:chExt cx="234" cy="1205"/>
            </a:xfrm>
          </p:grpSpPr>
          <p:sp>
            <p:nvSpPr>
              <p:cNvPr id="406685" name="Line 157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 useBgFill="1">
            <p:nvSpPr>
              <p:cNvPr id="406686" name="Text Box 158"/>
              <p:cNvSpPr txBox="1">
                <a:spLocks noChangeArrowheads="1"/>
              </p:cNvSpPr>
              <p:nvPr/>
            </p:nvSpPr>
            <p:spPr bwMode="auto">
              <a:xfrm>
                <a:off x="2553" y="523"/>
                <a:ext cx="234" cy="213"/>
              </a:xfrm>
              <a:prstGeom prst="rect">
                <a:avLst/>
              </a:prstGeom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r>
                  <a:rPr lang="en-US" sz="1600" dirty="0"/>
                  <a:t>300</a:t>
                </a:r>
              </a:p>
            </p:txBody>
          </p:sp>
        </p:grpSp>
      </p:grpSp>
      <p:grpSp>
        <p:nvGrpSpPr>
          <p:cNvPr id="17" name="Group 162"/>
          <p:cNvGrpSpPr>
            <a:grpSpLocks/>
          </p:cNvGrpSpPr>
          <p:nvPr/>
        </p:nvGrpSpPr>
        <p:grpSpPr bwMode="auto">
          <a:xfrm>
            <a:off x="1590026" y="1249065"/>
            <a:ext cx="6409702" cy="5304135"/>
            <a:chOff x="480" y="523"/>
            <a:chExt cx="4032" cy="3335"/>
          </a:xfrm>
        </p:grpSpPr>
        <p:grpSp>
          <p:nvGrpSpPr>
            <p:cNvPr id="18" name="Group 146"/>
            <p:cNvGrpSpPr>
              <a:grpSpLocks/>
            </p:cNvGrpSpPr>
            <p:nvPr/>
          </p:nvGrpSpPr>
          <p:grpSpPr bwMode="auto">
            <a:xfrm>
              <a:off x="480" y="2352"/>
              <a:ext cx="4032" cy="1506"/>
              <a:chOff x="672" y="2808"/>
              <a:chExt cx="4032" cy="1506"/>
            </a:xfrm>
          </p:grpSpPr>
          <p:sp>
            <p:nvSpPr>
              <p:cNvPr id="406648" name="Rectangle 120"/>
              <p:cNvSpPr>
                <a:spLocks noChangeArrowheads="1"/>
              </p:cNvSpPr>
              <p:nvPr/>
            </p:nvSpPr>
            <p:spPr bwMode="auto">
              <a:xfrm>
                <a:off x="1824" y="3102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49" name="Rectangle 121"/>
              <p:cNvSpPr>
                <a:spLocks noChangeArrowheads="1"/>
              </p:cNvSpPr>
              <p:nvPr/>
            </p:nvSpPr>
            <p:spPr bwMode="auto">
              <a:xfrm>
                <a:off x="3120" y="3102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50" name="Rectangle 122"/>
              <p:cNvSpPr>
                <a:spLocks noChangeArrowheads="1"/>
              </p:cNvSpPr>
              <p:nvPr/>
            </p:nvSpPr>
            <p:spPr bwMode="auto">
              <a:xfrm>
                <a:off x="4416" y="3102"/>
                <a:ext cx="144" cy="8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51" name="Rectangle 123"/>
              <p:cNvSpPr>
                <a:spLocks noChangeArrowheads="1"/>
              </p:cNvSpPr>
              <p:nvPr/>
            </p:nvSpPr>
            <p:spPr bwMode="auto">
              <a:xfrm>
                <a:off x="1824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52" name="Line 124"/>
              <p:cNvSpPr>
                <a:spLocks noChangeShapeType="1"/>
              </p:cNvSpPr>
              <p:nvPr/>
            </p:nvSpPr>
            <p:spPr bwMode="auto">
              <a:xfrm>
                <a:off x="1920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53" name="Rectangle 125"/>
              <p:cNvSpPr>
                <a:spLocks noChangeArrowheads="1"/>
              </p:cNvSpPr>
              <p:nvPr/>
            </p:nvSpPr>
            <p:spPr bwMode="auto">
              <a:xfrm>
                <a:off x="4271" y="4104"/>
                <a:ext cx="43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Clock</a:t>
                </a:r>
              </a:p>
            </p:txBody>
          </p:sp>
          <p:sp>
            <p:nvSpPr>
              <p:cNvPr id="406654" name="Rectangle 126"/>
              <p:cNvSpPr>
                <a:spLocks noChangeArrowheads="1"/>
              </p:cNvSpPr>
              <p:nvPr/>
            </p:nvSpPr>
            <p:spPr bwMode="auto">
              <a:xfrm>
                <a:off x="960" y="3096"/>
                <a:ext cx="568" cy="80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406655" name="Rectangle 127"/>
              <p:cNvSpPr>
                <a:spLocks noChangeArrowheads="1"/>
              </p:cNvSpPr>
              <p:nvPr/>
            </p:nvSpPr>
            <p:spPr bwMode="auto">
              <a:xfrm>
                <a:off x="3120" y="3096"/>
                <a:ext cx="136" cy="8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56" name="Line 128"/>
              <p:cNvSpPr>
                <a:spLocks noChangeShapeType="1"/>
              </p:cNvSpPr>
              <p:nvPr/>
            </p:nvSpPr>
            <p:spPr bwMode="auto">
              <a:xfrm>
                <a:off x="3216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57" name="Rectangle 129"/>
              <p:cNvSpPr>
                <a:spLocks noChangeArrowheads="1"/>
              </p:cNvSpPr>
              <p:nvPr/>
            </p:nvSpPr>
            <p:spPr bwMode="auto">
              <a:xfrm>
                <a:off x="2256" y="3096"/>
                <a:ext cx="568" cy="808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406658" name="Rectangle 130"/>
              <p:cNvSpPr>
                <a:spLocks noChangeArrowheads="1"/>
              </p:cNvSpPr>
              <p:nvPr/>
            </p:nvSpPr>
            <p:spPr bwMode="auto">
              <a:xfrm>
                <a:off x="4416" y="3096"/>
                <a:ext cx="136" cy="8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59" name="Line 131"/>
              <p:cNvSpPr>
                <a:spLocks noChangeShapeType="1"/>
              </p:cNvSpPr>
              <p:nvPr/>
            </p:nvSpPr>
            <p:spPr bwMode="auto">
              <a:xfrm>
                <a:off x="4512" y="3912"/>
                <a:ext cx="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60" name="Rectangle 132"/>
              <p:cNvSpPr>
                <a:spLocks noChangeArrowheads="1"/>
              </p:cNvSpPr>
              <p:nvPr/>
            </p:nvSpPr>
            <p:spPr bwMode="auto">
              <a:xfrm>
                <a:off x="3552" y="3096"/>
                <a:ext cx="568" cy="808"/>
              </a:xfrm>
              <a:prstGeom prst="rect">
                <a:avLst/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406661" name="Rectangle 133"/>
              <p:cNvSpPr>
                <a:spLocks noChangeArrowheads="1"/>
              </p:cNvSpPr>
              <p:nvPr/>
            </p:nvSpPr>
            <p:spPr bwMode="auto">
              <a:xfrm>
                <a:off x="1011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62" name="Rectangle 134"/>
              <p:cNvSpPr>
                <a:spLocks noChangeArrowheads="1"/>
              </p:cNvSpPr>
              <p:nvPr/>
            </p:nvSpPr>
            <p:spPr bwMode="auto">
              <a:xfrm>
                <a:off x="1670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63" name="Rectangle 135"/>
              <p:cNvSpPr>
                <a:spLocks noChangeArrowheads="1"/>
              </p:cNvSpPr>
              <p:nvPr/>
            </p:nvSpPr>
            <p:spPr bwMode="auto">
              <a:xfrm>
                <a:off x="2307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64" name="Rectangle 136"/>
              <p:cNvSpPr>
                <a:spLocks noChangeArrowheads="1"/>
              </p:cNvSpPr>
              <p:nvPr/>
            </p:nvSpPr>
            <p:spPr bwMode="auto">
              <a:xfrm>
                <a:off x="2967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65" name="Rectangle 137"/>
              <p:cNvSpPr>
                <a:spLocks noChangeArrowheads="1"/>
              </p:cNvSpPr>
              <p:nvPr/>
            </p:nvSpPr>
            <p:spPr bwMode="auto">
              <a:xfrm>
                <a:off x="3603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66" name="Rectangle 138"/>
              <p:cNvSpPr>
                <a:spLocks noChangeArrowheads="1"/>
              </p:cNvSpPr>
              <p:nvPr/>
            </p:nvSpPr>
            <p:spPr bwMode="auto">
              <a:xfrm>
                <a:off x="4263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67" name="Line 139"/>
              <p:cNvSpPr>
                <a:spLocks noChangeShapeType="1"/>
              </p:cNvSpPr>
              <p:nvPr/>
            </p:nvSpPr>
            <p:spPr bwMode="auto">
              <a:xfrm>
                <a:off x="1920" y="4056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68" name="AutoShape 140"/>
              <p:cNvSpPr>
                <a:spLocks noChangeArrowheads="1"/>
              </p:cNvSpPr>
              <p:nvPr/>
            </p:nvSpPr>
            <p:spPr bwMode="auto">
              <a:xfrm>
                <a:off x="672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69" name="AutoShape 141"/>
              <p:cNvSpPr>
                <a:spLocks noChangeArrowheads="1"/>
              </p:cNvSpPr>
              <p:nvPr/>
            </p:nvSpPr>
            <p:spPr bwMode="auto">
              <a:xfrm>
                <a:off x="1536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70" name="AutoShape 142"/>
              <p:cNvSpPr>
                <a:spLocks noChangeArrowheads="1"/>
              </p:cNvSpPr>
              <p:nvPr/>
            </p:nvSpPr>
            <p:spPr bwMode="auto">
              <a:xfrm>
                <a:off x="2832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71" name="AutoShape 143"/>
              <p:cNvSpPr>
                <a:spLocks noChangeArrowheads="1"/>
              </p:cNvSpPr>
              <p:nvPr/>
            </p:nvSpPr>
            <p:spPr bwMode="auto">
              <a:xfrm>
                <a:off x="4128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72" name="AutoShape 144"/>
              <p:cNvSpPr>
                <a:spLocks noChangeArrowheads="1"/>
              </p:cNvSpPr>
              <p:nvPr/>
            </p:nvSpPr>
            <p:spPr bwMode="auto">
              <a:xfrm>
                <a:off x="3264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73" name="AutoShape 145"/>
              <p:cNvSpPr>
                <a:spLocks noChangeArrowheads="1"/>
              </p:cNvSpPr>
              <p:nvPr/>
            </p:nvSpPr>
            <p:spPr bwMode="auto">
              <a:xfrm>
                <a:off x="1968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159"/>
            <p:cNvGrpSpPr>
              <a:grpSpLocks/>
            </p:cNvGrpSpPr>
            <p:nvPr/>
          </p:nvGrpSpPr>
          <p:grpSpPr bwMode="auto">
            <a:xfrm>
              <a:off x="3089" y="523"/>
              <a:ext cx="234" cy="1205"/>
              <a:chOff x="2553" y="523"/>
              <a:chExt cx="234" cy="1205"/>
            </a:xfrm>
          </p:grpSpPr>
          <p:sp>
            <p:nvSpPr>
              <p:cNvPr id="406688" name="Line 160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 useBgFill="1">
            <p:nvSpPr>
              <p:cNvPr id="406689" name="Text Box 161"/>
              <p:cNvSpPr txBox="1">
                <a:spLocks noChangeArrowheads="1"/>
              </p:cNvSpPr>
              <p:nvPr/>
            </p:nvSpPr>
            <p:spPr bwMode="auto">
              <a:xfrm>
                <a:off x="2553" y="523"/>
                <a:ext cx="234" cy="213"/>
              </a:xfrm>
              <a:prstGeom prst="rect">
                <a:avLst/>
              </a:prstGeom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r>
                  <a:rPr lang="en-US" sz="1600" dirty="0"/>
                  <a:t>359</a:t>
                </a:r>
              </a:p>
            </p:txBody>
          </p:sp>
        </p:grpSp>
      </p:grpSp>
      <p:sp>
        <p:nvSpPr>
          <p:cNvPr id="20" name="Date Placeholder 1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1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7762" y="445070"/>
            <a:ext cx="8100438" cy="762000"/>
          </a:xfrm>
        </p:spPr>
        <p:txBody>
          <a:bodyPr/>
          <a:lstStyle/>
          <a:p>
            <a:r>
              <a:rPr lang="en-US" dirty="0" smtClean="0"/>
              <a:t>Execution model for modern  computers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Architecture III — Pipelining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290763" y="1447800"/>
            <a:ext cx="4577663" cy="764312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5400" tIns="12700" rIns="25400" bIns="12700" anchor="ctr" anchorCtr="1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Fetch one instruction from memory</a:t>
            </a:r>
          </a:p>
          <a:p>
            <a:pPr algn="ctr"/>
            <a:r>
              <a:rPr lang="en-US" dirty="0">
                <a:latin typeface="Calibri" pitchFamily="34" charset="0"/>
              </a:rPr>
              <a:t>Increment Program Counter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290763" y="2514600"/>
            <a:ext cx="4577663" cy="764312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 anchorCtr="1">
            <a:no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Read Register(s)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290763" y="3581400"/>
            <a:ext cx="4577663" cy="764312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 anchorCtr="1">
            <a:no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Perform ONE integer operation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290763" y="4645888"/>
            <a:ext cx="4577663" cy="764312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 anchorCtr="1">
            <a:no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Access Memory (optional)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295525" y="5712688"/>
            <a:ext cx="4577663" cy="764312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 anchorCtr="1">
            <a:no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Write to Register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4465294" y="2212112"/>
            <a:ext cx="228600" cy="302488"/>
          </a:xfrm>
          <a:prstGeom prst="downArrow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 bwMode="auto">
          <a:xfrm>
            <a:off x="4465294" y="3289593"/>
            <a:ext cx="228600" cy="302488"/>
          </a:xfrm>
          <a:prstGeom prst="downArrow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 bwMode="auto">
          <a:xfrm>
            <a:off x="4465294" y="4343400"/>
            <a:ext cx="228600" cy="302488"/>
          </a:xfrm>
          <a:prstGeom prst="downArrow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 bwMode="auto">
          <a:xfrm>
            <a:off x="4465294" y="5410200"/>
            <a:ext cx="228600" cy="302488"/>
          </a:xfrm>
          <a:prstGeom prst="downArrow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" name="Bent-Up Arrow 20"/>
          <p:cNvSpPr/>
          <p:nvPr/>
        </p:nvSpPr>
        <p:spPr bwMode="auto">
          <a:xfrm rot="16200000">
            <a:off x="4919140" y="3663391"/>
            <a:ext cx="4460544" cy="533400"/>
          </a:xfrm>
          <a:prstGeom prst="bentUpArrow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0" name="Bent-Up Arrow 19"/>
          <p:cNvSpPr/>
          <p:nvPr/>
        </p:nvSpPr>
        <p:spPr bwMode="auto">
          <a:xfrm>
            <a:off x="6873188" y="5626963"/>
            <a:ext cx="594412" cy="533400"/>
          </a:xfrm>
          <a:prstGeom prst="bentUpArrow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otx" id="{518E2C5D-4696-40DE-A67E-A81EF953B396}" vid="{475EE623-1F40-4E20-9EC2-FD5E07E7B87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25</TotalTime>
  <Words>2444</Words>
  <Application>Microsoft Office PowerPoint</Application>
  <PresentationFormat>On-screen Show (4:3)</PresentationFormat>
  <Paragraphs>1189</Paragraphs>
  <Slides>42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ＭＳ Ｐゴシック</vt:lpstr>
      <vt:lpstr>Arial</vt:lpstr>
      <vt:lpstr>Arial Narrow</vt:lpstr>
      <vt:lpstr>Calibri</vt:lpstr>
      <vt:lpstr>Comic Sans MS</vt:lpstr>
      <vt:lpstr>Courier New</vt:lpstr>
      <vt:lpstr>Garamond</vt:lpstr>
      <vt:lpstr>Times New Roman</vt:lpstr>
      <vt:lpstr>Wingdings</vt:lpstr>
      <vt:lpstr>Wingdings 2</vt:lpstr>
      <vt:lpstr>Template</vt:lpstr>
      <vt:lpstr>Equation</vt:lpstr>
      <vt:lpstr>Intro to Architecture of Computers – III Pipelining</vt:lpstr>
      <vt:lpstr>Today</vt:lpstr>
      <vt:lpstr>Clothes-washing analogy</vt:lpstr>
      <vt:lpstr>Real-world pipelines: car washes</vt:lpstr>
      <vt:lpstr>Computational example</vt:lpstr>
      <vt:lpstr>3-way pipelined version</vt:lpstr>
      <vt:lpstr>Pipeline diagrams</vt:lpstr>
      <vt:lpstr>Operating a pipeline</vt:lpstr>
      <vt:lpstr>Execution model for modern  computers</vt:lpstr>
      <vt:lpstr>Execution model for modern  computers (flipped vertically)</vt:lpstr>
      <vt:lpstr>Sequential stages</vt:lpstr>
      <vt:lpstr>Sequential stages</vt:lpstr>
      <vt:lpstr>Stylized processor execution stages</vt:lpstr>
      <vt:lpstr>Stylized processor — not pipelined vs. pipelined</vt:lpstr>
      <vt:lpstr>Stylized processor pipeline</vt:lpstr>
      <vt:lpstr>Questions?</vt:lpstr>
      <vt:lpstr>Today</vt:lpstr>
      <vt:lpstr>Adding pipeline registers to Y86</vt:lpstr>
      <vt:lpstr>Pipeline stages</vt:lpstr>
      <vt:lpstr>Alternate view (Hennessey &amp; Patterson)</vt:lpstr>
      <vt:lpstr>Visualizing pipeline behavior</vt:lpstr>
      <vt:lpstr>Stylized pipeline performance</vt:lpstr>
      <vt:lpstr>Stylized pipeline performance</vt:lpstr>
      <vt:lpstr>Quantifying the speedup</vt:lpstr>
      <vt:lpstr>Quantifying the speedup (continued)</vt:lpstr>
      <vt:lpstr>Quantifying the speedup (continued)</vt:lpstr>
      <vt:lpstr>Life is never that simple!</vt:lpstr>
      <vt:lpstr>Hazards</vt:lpstr>
      <vt:lpstr>Structural hazard example:– one memory port</vt:lpstr>
      <vt:lpstr>Structural hazard example:– one memory port</vt:lpstr>
      <vt:lpstr>Structural hazard example:– one memory port</vt:lpstr>
      <vt:lpstr>“Harvard Architecture”</vt:lpstr>
      <vt:lpstr>Other structural hazards (examples)</vt:lpstr>
      <vt:lpstr>Structural hazards (conclusion)</vt:lpstr>
      <vt:lpstr>Questions?</vt:lpstr>
      <vt:lpstr>Data hazard on %eax/%rax</vt:lpstr>
      <vt:lpstr>Data hazards</vt:lpstr>
      <vt:lpstr>Control hazard on jumps</vt:lpstr>
      <vt:lpstr>Control hazard on jumps — better</vt:lpstr>
      <vt:lpstr>Control hazard on jumps — even better</vt:lpstr>
      <vt:lpstr>Other control hazards</vt:lpstr>
      <vt:lpstr>Questions?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7, Introduction to Computer Architecture III</dc:title>
  <dc:creator>Hugh C. Lauer</dc:creator>
  <dc:description>Redesign of slides created by Randal E. Bryant and David R. O'Hallaron</dc:description>
  <cp:lastModifiedBy>Hugh C. Lauer</cp:lastModifiedBy>
  <cp:revision>9</cp:revision>
  <cp:lastPrinted>1999-09-20T15:19:18Z</cp:lastPrinted>
  <dcterms:created xsi:type="dcterms:W3CDTF">2017-12-05T21:51:17Z</dcterms:created>
  <dcterms:modified xsi:type="dcterms:W3CDTF">2017-12-11T13:26:07Z</dcterms:modified>
</cp:coreProperties>
</file>