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616" r:id="rId2"/>
    <p:sldId id="617" r:id="rId3"/>
    <p:sldId id="618" r:id="rId4"/>
    <p:sldId id="619" r:id="rId5"/>
    <p:sldId id="620" r:id="rId6"/>
    <p:sldId id="621" r:id="rId7"/>
    <p:sldId id="622" r:id="rId8"/>
    <p:sldId id="623" r:id="rId9"/>
    <p:sldId id="624" r:id="rId10"/>
    <p:sldId id="625" r:id="rId11"/>
    <p:sldId id="626" r:id="rId12"/>
    <p:sldId id="627" r:id="rId13"/>
    <p:sldId id="628" r:id="rId14"/>
    <p:sldId id="629" r:id="rId15"/>
    <p:sldId id="630" r:id="rId16"/>
    <p:sldId id="631" r:id="rId17"/>
    <p:sldId id="632" r:id="rId18"/>
    <p:sldId id="633" r:id="rId19"/>
    <p:sldId id="634" r:id="rId20"/>
    <p:sldId id="635" r:id="rId21"/>
    <p:sldId id="636" r:id="rId22"/>
    <p:sldId id="637" r:id="rId23"/>
    <p:sldId id="638" r:id="rId24"/>
    <p:sldId id="639" r:id="rId25"/>
    <p:sldId id="640" r:id="rId26"/>
    <p:sldId id="641" r:id="rId27"/>
    <p:sldId id="642" r:id="rId28"/>
    <p:sldId id="643" r:id="rId29"/>
    <p:sldId id="651" r:id="rId30"/>
    <p:sldId id="644" r:id="rId31"/>
    <p:sldId id="645" r:id="rId32"/>
    <p:sldId id="646" r:id="rId33"/>
    <p:sldId id="647" r:id="rId34"/>
    <p:sldId id="648" r:id="rId35"/>
    <p:sldId id="649" r:id="rId36"/>
    <p:sldId id="650" r:id="rId37"/>
  </p:sldIdLst>
  <p:sldSz cx="9144000" cy="6858000" type="screen4x3"/>
  <p:notesSz cx="7302500" cy="9586913"/>
  <p:custDataLst>
    <p:tags r:id="rId40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19">
          <p15:clr>
            <a:srgbClr val="A4A3A4"/>
          </p15:clr>
        </p15:guide>
        <p15:guide id="2" pos="23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EF95"/>
    <a:srgbClr val="C0EAB8"/>
    <a:srgbClr val="F2F09C"/>
    <a:srgbClr val="F2F2F2"/>
    <a:srgbClr val="DBDBDB"/>
    <a:srgbClr val="F5F5BD"/>
    <a:srgbClr val="CFEFC9"/>
    <a:srgbClr val="F0C2C2"/>
    <a:srgbClr val="D4D4F4"/>
    <a:srgbClr val="A8A8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4" autoAdjust="0"/>
    <p:restoredTop sz="94626" autoAdjust="0"/>
  </p:normalViewPr>
  <p:slideViewPr>
    <p:cSldViewPr snapToObjects="1">
      <p:cViewPr varScale="1">
        <p:scale>
          <a:sx n="90" d="100"/>
          <a:sy n="90" d="100"/>
        </p:scale>
        <p:origin x="990" y="108"/>
      </p:cViewPr>
      <p:guideLst>
        <p:guide orient="horz" pos="2208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Objects="1">
      <p:cViewPr varScale="1">
        <p:scale>
          <a:sx n="77" d="100"/>
          <a:sy n="77" d="100"/>
        </p:scale>
        <p:origin x="-2970" y="-96"/>
      </p:cViewPr>
      <p:guideLst>
        <p:guide orient="horz" pos="3019"/>
        <p:guide pos="23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image" Target="../media/image13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image" Target="../media/image15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image" Target="../media/image1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195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195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83587096-7852-44F5-9A71-D621B1FF24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1679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40F64717-A5A5-4C4E-9291-2F18B7410B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5209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F01151-53C9-4D64-8AAE-89A32F2B2A25}" type="slidenum">
              <a:rPr lang="en-US"/>
              <a:pPr/>
              <a:t>1</a:t>
            </a:fld>
            <a:endParaRPr lang="en-US"/>
          </a:p>
        </p:txBody>
      </p:sp>
      <p:sp>
        <p:nvSpPr>
          <p:cNvPr id="321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1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668" y="4553785"/>
            <a:ext cx="5355167" cy="4314111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6945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4354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3247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84288" y="722313"/>
            <a:ext cx="4749800" cy="35623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30250" y="4553785"/>
            <a:ext cx="5842000" cy="431411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699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84288" y="722313"/>
            <a:ext cx="4749800" cy="35623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30250" y="4553785"/>
            <a:ext cx="5842000" cy="431411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6151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84288" y="722313"/>
            <a:ext cx="4749800" cy="35623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30250" y="4553785"/>
            <a:ext cx="5842000" cy="431411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5614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84288" y="722313"/>
            <a:ext cx="4749800" cy="35623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30250" y="4553785"/>
            <a:ext cx="5842000" cy="431411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6623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3323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4829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4238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6168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9707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84288" y="722313"/>
            <a:ext cx="4749800" cy="35623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30250" y="4553785"/>
            <a:ext cx="5842000" cy="431411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0460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55867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12597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82163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84288" y="722313"/>
            <a:ext cx="4749800" cy="35623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30250" y="4553785"/>
            <a:ext cx="5842000" cy="431411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87443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84288" y="722313"/>
            <a:ext cx="4749800" cy="35623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30250" y="4553785"/>
            <a:ext cx="5842000" cy="431411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49753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84288" y="722313"/>
            <a:ext cx="4749800" cy="35623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30250" y="4553785"/>
            <a:ext cx="5842000" cy="431411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6984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84288" y="722313"/>
            <a:ext cx="4749800" cy="35623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30250" y="4553785"/>
            <a:ext cx="5842000" cy="431411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53305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84288" y="722313"/>
            <a:ext cx="4749800" cy="35623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30250" y="4553785"/>
            <a:ext cx="5842000" cy="431411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27887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5289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4186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84288" y="722313"/>
            <a:ext cx="4749800" cy="35623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30250" y="4553785"/>
            <a:ext cx="5842000" cy="431411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69577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84288" y="722313"/>
            <a:ext cx="4749800" cy="35623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30250" y="4553785"/>
            <a:ext cx="5842000" cy="431411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30737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50165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90348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84288" y="722313"/>
            <a:ext cx="4749800" cy="35623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30250" y="4553785"/>
            <a:ext cx="5842000" cy="431411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36143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60671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6348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8799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075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3870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6877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5122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6723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 defTabSz="457200">
              <a:defRPr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219340" y="6615856"/>
            <a:ext cx="70532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810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ctr">
              <a:defRPr sz="1000" b="1" smtClean="0"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Introduction to Computer Architecture</a:t>
            </a:r>
            <a:endParaRPr lang="en-US" dirty="0"/>
          </a:p>
        </p:txBody>
      </p:sp>
      <p:sp>
        <p:nvSpPr>
          <p:cNvPr id="9" name="Date Placeholder 1"/>
          <p:cNvSpPr>
            <a:spLocks noGrp="1"/>
          </p:cNvSpPr>
          <p:nvPr>
            <p:ph type="dt" sz="half" idx="2"/>
          </p:nvPr>
        </p:nvSpPr>
        <p:spPr>
          <a:xfrm>
            <a:off x="76200" y="6615856"/>
            <a:ext cx="1171796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en-US" sz="10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10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902616" y="6615856"/>
            <a:ext cx="153888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0" lang="en-US" sz="1000" b="1" i="0" u="none" strike="noStrike" kern="1200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itchFamily="-96" charset="-128"/>
                <a:cs typeface="ＭＳ Ｐゴシック" pitchFamily="-96" charset="-128"/>
              </a:defRPr>
            </a:lvl1pPr>
          </a:lstStyle>
          <a:p>
            <a:fld id="{131E17E1-C38B-4D4F-A355-9CFB350B9A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1" y="-3785"/>
            <a:ext cx="9144000" cy="215444"/>
          </a:xfrm>
          <a:prstGeom prst="rect">
            <a:avLst/>
          </a:prstGeom>
          <a:solidFill>
            <a:srgbClr val="C00000"/>
          </a:solidFill>
        </p:spPr>
        <p:txBody>
          <a:bodyPr wrap="square" lIns="0" tIns="0" rIns="38100" bIns="0" rtlCol="0" anchor="ctr" anchorCtr="0">
            <a:spAutoFit/>
          </a:bodyPr>
          <a:lstStyle/>
          <a:p>
            <a:pPr algn="r"/>
            <a:r>
              <a:rPr lang="en-US" sz="1400" dirty="0" smtClean="0">
                <a:solidFill>
                  <a:srgbClr val="FFFFCC"/>
                </a:solidFill>
                <a:latin typeface="Garamond" pitchFamily="18" charset="0"/>
              </a:rPr>
              <a:t>Worcester Polytechnic</a:t>
            </a:r>
            <a:r>
              <a:rPr lang="en-US" sz="1400" baseline="0" dirty="0" smtClean="0">
                <a:solidFill>
                  <a:srgbClr val="FFFFCC"/>
                </a:solidFill>
                <a:latin typeface="Garamond" pitchFamily="18" charset="0"/>
              </a:rPr>
              <a:t> Institute</a:t>
            </a:r>
            <a:endParaRPr lang="en-US" sz="1400" dirty="0" smtClean="0">
              <a:solidFill>
                <a:srgbClr val="FFFFCC"/>
              </a:solidFill>
              <a:latin typeface="Garamond" pitchFamily="18" charset="0"/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219340" y="6615856"/>
            <a:ext cx="70532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810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ctr">
              <a:defRPr sz="1000" b="1" smtClean="0"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Introduction to Computer Architecture</a:t>
            </a:r>
            <a:endParaRPr lang="en-US" dirty="0"/>
          </a:p>
        </p:txBody>
      </p:sp>
      <p:sp>
        <p:nvSpPr>
          <p:cNvPr id="9" name="Date Placeholder 1"/>
          <p:cNvSpPr>
            <a:spLocks noGrp="1"/>
          </p:cNvSpPr>
          <p:nvPr>
            <p:ph type="dt" sz="half" idx="10"/>
          </p:nvPr>
        </p:nvSpPr>
        <p:spPr>
          <a:xfrm>
            <a:off x="76200" y="6615856"/>
            <a:ext cx="1171796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en-US" sz="10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10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902616" y="6615856"/>
            <a:ext cx="153888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0" lang="en-US" sz="1000" b="1" i="0" u="none" strike="noStrike" kern="1200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itchFamily="-96" charset="-128"/>
                <a:cs typeface="ＭＳ Ｐゴシック" pitchFamily="-96" charset="-128"/>
              </a:defRPr>
            </a:lvl1pPr>
          </a:lstStyle>
          <a:p>
            <a:fld id="{131E17E1-C38B-4D4F-A355-9CFB350B9A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 defTabSz="457200">
              <a:defRPr>
                <a:latin typeface="Calibri" pitchFamily="34" charset="0"/>
              </a:defRPr>
            </a:lvl4pPr>
            <a:lvl5pPr defTabSz="457200">
              <a:defRPr>
                <a:latin typeface="Calibri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1" y="-3785"/>
            <a:ext cx="9144000" cy="215444"/>
          </a:xfrm>
          <a:prstGeom prst="rect">
            <a:avLst/>
          </a:prstGeom>
          <a:solidFill>
            <a:srgbClr val="C00000"/>
          </a:solidFill>
        </p:spPr>
        <p:txBody>
          <a:bodyPr wrap="square" lIns="0" tIns="0" rIns="38100" bIns="0" rtlCol="0" anchor="ctr" anchorCtr="0">
            <a:spAutoFit/>
          </a:bodyPr>
          <a:lstStyle/>
          <a:p>
            <a:pPr algn="r"/>
            <a:r>
              <a:rPr lang="en-US" sz="1400" dirty="0" smtClean="0">
                <a:solidFill>
                  <a:srgbClr val="FFFFCC"/>
                </a:solidFill>
                <a:latin typeface="Garamond" pitchFamily="18" charset="0"/>
              </a:rPr>
              <a:t>Worcester Polytechnic</a:t>
            </a:r>
            <a:r>
              <a:rPr lang="en-US" sz="1400" baseline="0" dirty="0" smtClean="0">
                <a:solidFill>
                  <a:srgbClr val="FFFFCC"/>
                </a:solidFill>
                <a:latin typeface="Garamond" pitchFamily="18" charset="0"/>
              </a:rPr>
              <a:t> Institute</a:t>
            </a:r>
            <a:endParaRPr lang="en-US" sz="1400" dirty="0" smtClean="0">
              <a:solidFill>
                <a:srgbClr val="FFFFCC"/>
              </a:solidFill>
              <a:latin typeface="Garamond" pitchFamily="18" charset="0"/>
            </a:endParaRPr>
          </a:p>
        </p:txBody>
      </p:sp>
      <p:sp>
        <p:nvSpPr>
          <p:cNvPr id="7" name="Footer Placeholder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219340" y="6615856"/>
            <a:ext cx="70532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810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ctr">
              <a:defRPr sz="1000" b="1" smtClean="0"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Introduction to Computer Architecture</a:t>
            </a:r>
            <a:endParaRPr lang="en-US" dirty="0"/>
          </a:p>
        </p:txBody>
      </p:sp>
      <p:sp>
        <p:nvSpPr>
          <p:cNvPr id="8" name="Date Placeholder 1"/>
          <p:cNvSpPr>
            <a:spLocks noGrp="1"/>
          </p:cNvSpPr>
          <p:nvPr>
            <p:ph type="dt" sz="half" idx="2"/>
          </p:nvPr>
        </p:nvSpPr>
        <p:spPr>
          <a:xfrm>
            <a:off x="76200" y="6615856"/>
            <a:ext cx="1171796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en-US" sz="10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9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902616" y="6615856"/>
            <a:ext cx="153888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0" lang="en-US" sz="1000" b="1" i="0" u="none" strike="noStrike" kern="1200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itchFamily="-96" charset="-128"/>
                <a:cs typeface="ＭＳ Ｐゴシック" pitchFamily="-96" charset="-128"/>
              </a:defRPr>
            </a:lvl1pPr>
          </a:lstStyle>
          <a:p>
            <a:fld id="{131E17E1-C38B-4D4F-A355-9CFB350B9A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1" y="-3785"/>
            <a:ext cx="9144000" cy="215444"/>
          </a:xfrm>
          <a:prstGeom prst="rect">
            <a:avLst/>
          </a:prstGeom>
          <a:solidFill>
            <a:srgbClr val="C00000"/>
          </a:solidFill>
        </p:spPr>
        <p:txBody>
          <a:bodyPr wrap="square" lIns="0" tIns="0" rIns="38100" bIns="0" rtlCol="0" anchor="ctr" anchorCtr="0">
            <a:spAutoFit/>
          </a:bodyPr>
          <a:lstStyle/>
          <a:p>
            <a:pPr algn="r"/>
            <a:r>
              <a:rPr lang="en-US" sz="1400" dirty="0" smtClean="0">
                <a:solidFill>
                  <a:srgbClr val="FFFFCC"/>
                </a:solidFill>
                <a:latin typeface="Garamond" pitchFamily="18" charset="0"/>
              </a:rPr>
              <a:t>Worcester Polytechnic</a:t>
            </a:r>
            <a:r>
              <a:rPr lang="en-US" sz="1400" baseline="0" dirty="0" smtClean="0">
                <a:solidFill>
                  <a:srgbClr val="FFFFCC"/>
                </a:solidFill>
                <a:latin typeface="Garamond" pitchFamily="18" charset="0"/>
              </a:rPr>
              <a:t> Institute</a:t>
            </a:r>
            <a:endParaRPr lang="en-US" sz="1400" dirty="0" smtClean="0">
              <a:solidFill>
                <a:srgbClr val="FFFFCC"/>
              </a:solidFill>
              <a:latin typeface="Garamond" pitchFamily="18" charset="0"/>
            </a:endParaRPr>
          </a:p>
        </p:txBody>
      </p:sp>
      <p:sp>
        <p:nvSpPr>
          <p:cNvPr id="7" name="Footer Placeholder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219340" y="6615856"/>
            <a:ext cx="70532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810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ctr">
              <a:defRPr sz="1000" b="1" smtClean="0"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Introduction to Computer Architecture</a:t>
            </a:r>
            <a:endParaRPr lang="en-US" dirty="0"/>
          </a:p>
        </p:txBody>
      </p:sp>
      <p:sp>
        <p:nvSpPr>
          <p:cNvPr id="8" name="Date Placeholder 1"/>
          <p:cNvSpPr>
            <a:spLocks noGrp="1"/>
          </p:cNvSpPr>
          <p:nvPr>
            <p:ph type="dt" sz="half" idx="2"/>
          </p:nvPr>
        </p:nvSpPr>
        <p:spPr>
          <a:xfrm>
            <a:off x="76200" y="6615856"/>
            <a:ext cx="1171796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en-US" sz="10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9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902616" y="6615856"/>
            <a:ext cx="153888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0" lang="en-US" sz="1000" b="1" i="0" u="none" strike="noStrike" kern="1200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itchFamily="-96" charset="-128"/>
                <a:cs typeface="ＭＳ Ｐゴシック" pitchFamily="-96" charset="-128"/>
              </a:defRPr>
            </a:lvl1pPr>
          </a:lstStyle>
          <a:p>
            <a:fld id="{131E17E1-C38B-4D4F-A355-9CFB350B9A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1" y="-3785"/>
            <a:ext cx="9144000" cy="215444"/>
          </a:xfrm>
          <a:prstGeom prst="rect">
            <a:avLst/>
          </a:prstGeom>
          <a:solidFill>
            <a:srgbClr val="C00000"/>
          </a:solidFill>
        </p:spPr>
        <p:txBody>
          <a:bodyPr wrap="square" lIns="0" tIns="0" rIns="38100" bIns="0" rtlCol="0" anchor="ctr" anchorCtr="0">
            <a:spAutoFit/>
          </a:bodyPr>
          <a:lstStyle/>
          <a:p>
            <a:pPr algn="r"/>
            <a:r>
              <a:rPr lang="en-US" sz="1400" dirty="0" smtClean="0">
                <a:solidFill>
                  <a:srgbClr val="FFFFCC"/>
                </a:solidFill>
                <a:latin typeface="Garamond" pitchFamily="18" charset="0"/>
              </a:rPr>
              <a:t>Worcester Polytechnic</a:t>
            </a:r>
            <a:r>
              <a:rPr lang="en-US" sz="1400" baseline="0" dirty="0" smtClean="0">
                <a:solidFill>
                  <a:srgbClr val="FFFFCC"/>
                </a:solidFill>
                <a:latin typeface="Garamond" pitchFamily="18" charset="0"/>
              </a:rPr>
              <a:t> Institute</a:t>
            </a:r>
            <a:endParaRPr lang="en-US" sz="1400" dirty="0" smtClean="0">
              <a:solidFill>
                <a:srgbClr val="FFFFCC"/>
              </a:solidFill>
              <a:latin typeface="Garamond" pitchFamily="18" charset="0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4219340" y="6615856"/>
            <a:ext cx="70532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810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ctr">
              <a:defRPr sz="1000" b="1" smtClean="0"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Introduction to Computer Architecture</a:t>
            </a:r>
            <a:endParaRPr lang="en-US" dirty="0"/>
          </a:p>
        </p:txBody>
      </p:sp>
      <p:sp>
        <p:nvSpPr>
          <p:cNvPr id="11" name="Date Placeholder 1"/>
          <p:cNvSpPr>
            <a:spLocks noGrp="1"/>
          </p:cNvSpPr>
          <p:nvPr>
            <p:ph type="dt" sz="half" idx="11"/>
          </p:nvPr>
        </p:nvSpPr>
        <p:spPr>
          <a:xfrm>
            <a:off x="76200" y="6615856"/>
            <a:ext cx="1171796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en-US" sz="10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12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902616" y="6615856"/>
            <a:ext cx="153888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0" lang="en-US" sz="1000" b="1" i="0" u="none" strike="noStrike" kern="1200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itchFamily="-96" charset="-128"/>
                <a:cs typeface="ＭＳ Ｐゴシック" pitchFamily="-96" charset="-128"/>
              </a:defRPr>
            </a:lvl1pPr>
          </a:lstStyle>
          <a:p>
            <a:fld id="{131E17E1-C38B-4D4F-A355-9CFB350B9A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1" y="-3785"/>
            <a:ext cx="9144000" cy="215444"/>
          </a:xfrm>
          <a:prstGeom prst="rect">
            <a:avLst/>
          </a:prstGeom>
          <a:solidFill>
            <a:srgbClr val="C00000"/>
          </a:solidFill>
        </p:spPr>
        <p:txBody>
          <a:bodyPr wrap="square" lIns="0" tIns="0" rIns="38100" bIns="0" rtlCol="0" anchor="ctr" anchorCtr="0">
            <a:spAutoFit/>
          </a:bodyPr>
          <a:lstStyle/>
          <a:p>
            <a:pPr algn="r"/>
            <a:r>
              <a:rPr lang="en-US" sz="1400" dirty="0" smtClean="0">
                <a:solidFill>
                  <a:srgbClr val="FFFFCC"/>
                </a:solidFill>
                <a:latin typeface="Garamond" pitchFamily="18" charset="0"/>
              </a:rPr>
              <a:t>Worcester Polytechnic</a:t>
            </a:r>
            <a:r>
              <a:rPr lang="en-US" sz="1400" baseline="0" dirty="0" smtClean="0">
                <a:solidFill>
                  <a:srgbClr val="FFFFCC"/>
                </a:solidFill>
                <a:latin typeface="Garamond" pitchFamily="18" charset="0"/>
              </a:rPr>
              <a:t> Institute</a:t>
            </a:r>
            <a:endParaRPr lang="en-US" sz="1400" dirty="0" smtClean="0">
              <a:solidFill>
                <a:srgbClr val="FFFFCC"/>
              </a:solidFill>
              <a:latin typeface="Garamond" pitchFamily="18" charset="0"/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219340" y="6615856"/>
            <a:ext cx="70532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810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ctr">
              <a:defRPr sz="1000" b="1" smtClean="0"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Introduction to Computer Architecture</a:t>
            </a:r>
            <a:endParaRPr lang="en-US" dirty="0"/>
          </a:p>
        </p:txBody>
      </p:sp>
      <p:sp>
        <p:nvSpPr>
          <p:cNvPr id="10" name="Date Placeholder 1"/>
          <p:cNvSpPr>
            <a:spLocks noGrp="1"/>
          </p:cNvSpPr>
          <p:nvPr>
            <p:ph type="dt" sz="half" idx="10"/>
          </p:nvPr>
        </p:nvSpPr>
        <p:spPr>
          <a:xfrm>
            <a:off x="76200" y="6615856"/>
            <a:ext cx="1171796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en-US" sz="10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902616" y="6615856"/>
            <a:ext cx="153888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0" lang="en-US" sz="1000" b="1" i="0" u="none" strike="noStrike" kern="1200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itchFamily="-96" charset="-128"/>
                <a:cs typeface="ＭＳ Ｐゴシック" pitchFamily="-96" charset="-128"/>
              </a:defRPr>
            </a:lvl1pPr>
          </a:lstStyle>
          <a:p>
            <a:fld id="{131E17E1-C38B-4D4F-A355-9CFB350B9A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1" y="-3785"/>
            <a:ext cx="9144000" cy="215444"/>
          </a:xfrm>
          <a:prstGeom prst="rect">
            <a:avLst/>
          </a:prstGeom>
          <a:solidFill>
            <a:srgbClr val="C00000"/>
          </a:solidFill>
        </p:spPr>
        <p:txBody>
          <a:bodyPr wrap="square" lIns="0" tIns="0" rIns="38100" bIns="0" rtlCol="0" anchor="ctr" anchorCtr="0">
            <a:spAutoFit/>
          </a:bodyPr>
          <a:lstStyle/>
          <a:p>
            <a:pPr algn="r"/>
            <a:r>
              <a:rPr lang="en-US" sz="1400" dirty="0" smtClean="0">
                <a:solidFill>
                  <a:srgbClr val="FFFFCC"/>
                </a:solidFill>
                <a:latin typeface="Garamond" pitchFamily="18" charset="0"/>
              </a:rPr>
              <a:t>Worcester Polytechnic</a:t>
            </a:r>
            <a:r>
              <a:rPr lang="en-US" sz="1400" baseline="0" dirty="0" smtClean="0">
                <a:solidFill>
                  <a:srgbClr val="FFFFCC"/>
                </a:solidFill>
                <a:latin typeface="Garamond" pitchFamily="18" charset="0"/>
              </a:rPr>
              <a:t> Institute</a:t>
            </a:r>
            <a:endParaRPr lang="en-US" sz="1400" dirty="0" smtClean="0">
              <a:solidFill>
                <a:srgbClr val="FFFFCC"/>
              </a:solidFill>
              <a:latin typeface="Garamond" pitchFamily="18" charset="0"/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219340" y="6615856"/>
            <a:ext cx="70532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810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ctr">
              <a:defRPr sz="1000" b="1" smtClean="0"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Introduction to Computer Architecture</a:t>
            </a:r>
            <a:endParaRPr lang="en-US" dirty="0"/>
          </a:p>
        </p:txBody>
      </p:sp>
      <p:sp>
        <p:nvSpPr>
          <p:cNvPr id="10" name="Date Placeholder 1"/>
          <p:cNvSpPr>
            <a:spLocks noGrp="1"/>
          </p:cNvSpPr>
          <p:nvPr>
            <p:ph type="dt" sz="half" idx="2"/>
          </p:nvPr>
        </p:nvSpPr>
        <p:spPr>
          <a:xfrm>
            <a:off x="76200" y="6615856"/>
            <a:ext cx="1171796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en-US" sz="10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902616" y="6615856"/>
            <a:ext cx="153888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0" lang="en-US" sz="1000" b="1" i="0" u="none" strike="noStrike" kern="1200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itchFamily="-96" charset="-128"/>
                <a:cs typeface="ＭＳ Ｐゴシック" pitchFamily="-96" charset="-128"/>
              </a:defRPr>
            </a:lvl1pPr>
          </a:lstStyle>
          <a:p>
            <a:fld id="{131E17E1-C38B-4D4F-A355-9CFB350B9A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1" y="-3785"/>
            <a:ext cx="9144000" cy="215444"/>
          </a:xfrm>
          <a:prstGeom prst="rect">
            <a:avLst/>
          </a:prstGeom>
          <a:solidFill>
            <a:srgbClr val="C00000"/>
          </a:solidFill>
        </p:spPr>
        <p:txBody>
          <a:bodyPr wrap="square" lIns="0" tIns="0" rIns="38100" bIns="0" rtlCol="0" anchor="ctr" anchorCtr="0">
            <a:spAutoFit/>
          </a:bodyPr>
          <a:lstStyle/>
          <a:p>
            <a:pPr algn="r"/>
            <a:r>
              <a:rPr lang="en-US" sz="1400" dirty="0" smtClean="0">
                <a:solidFill>
                  <a:srgbClr val="FFFFCC"/>
                </a:solidFill>
                <a:latin typeface="Garamond" pitchFamily="18" charset="0"/>
              </a:rPr>
              <a:t>Worcester Polytechnic</a:t>
            </a:r>
            <a:r>
              <a:rPr lang="en-US" sz="1400" baseline="0" dirty="0" smtClean="0">
                <a:solidFill>
                  <a:srgbClr val="FFFFCC"/>
                </a:solidFill>
                <a:latin typeface="Garamond" pitchFamily="18" charset="0"/>
              </a:rPr>
              <a:t> Institute</a:t>
            </a:r>
            <a:endParaRPr lang="en-US" sz="1400" dirty="0" smtClean="0">
              <a:solidFill>
                <a:srgbClr val="FFFFCC"/>
              </a:solidFill>
              <a:latin typeface="Garamond" pitchFamily="18" charset="0"/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219340" y="6615856"/>
            <a:ext cx="70532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810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ctr">
              <a:defRPr sz="1000" b="1" smtClean="0"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Introduction to Computer Architecture</a:t>
            </a:r>
            <a:endParaRPr lang="en-US" dirty="0"/>
          </a:p>
        </p:txBody>
      </p:sp>
      <p:sp>
        <p:nvSpPr>
          <p:cNvPr id="10" name="Date Placeholder 1"/>
          <p:cNvSpPr>
            <a:spLocks noGrp="1"/>
          </p:cNvSpPr>
          <p:nvPr>
            <p:ph type="dt" sz="half" idx="10"/>
          </p:nvPr>
        </p:nvSpPr>
        <p:spPr>
          <a:xfrm>
            <a:off x="76200" y="6615856"/>
            <a:ext cx="1171796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en-US" sz="10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902616" y="6615856"/>
            <a:ext cx="153888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0" lang="en-US" sz="1000" b="1" i="0" u="none" strike="noStrike" kern="1200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itchFamily="-96" charset="-128"/>
                <a:cs typeface="ＭＳ Ｐゴシック" pitchFamily="-96" charset="-128"/>
              </a:defRPr>
            </a:lvl1pPr>
          </a:lstStyle>
          <a:p>
            <a:fld id="{131E17E1-C38B-4D4F-A355-9CFB350B9A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1" y="-3785"/>
            <a:ext cx="9144000" cy="215444"/>
          </a:xfrm>
          <a:prstGeom prst="rect">
            <a:avLst/>
          </a:prstGeom>
          <a:solidFill>
            <a:srgbClr val="C00000"/>
          </a:solidFill>
        </p:spPr>
        <p:txBody>
          <a:bodyPr wrap="square" lIns="0" tIns="0" rIns="38100" bIns="0" rtlCol="0" anchor="ctr" anchorCtr="0">
            <a:spAutoFit/>
          </a:bodyPr>
          <a:lstStyle/>
          <a:p>
            <a:pPr algn="r"/>
            <a:r>
              <a:rPr lang="en-US" sz="1400" dirty="0" smtClean="0">
                <a:solidFill>
                  <a:srgbClr val="FFFFCC"/>
                </a:solidFill>
                <a:latin typeface="Garamond" pitchFamily="18" charset="0"/>
              </a:rPr>
              <a:t>Worcester Polytechnic</a:t>
            </a:r>
            <a:r>
              <a:rPr lang="en-US" sz="1400" baseline="0" dirty="0" smtClean="0">
                <a:solidFill>
                  <a:srgbClr val="FFFFCC"/>
                </a:solidFill>
                <a:latin typeface="Garamond" pitchFamily="18" charset="0"/>
              </a:rPr>
              <a:t> Institute</a:t>
            </a:r>
            <a:endParaRPr lang="en-US" sz="1400" dirty="0" smtClean="0">
              <a:solidFill>
                <a:srgbClr val="FFFFCC"/>
              </a:solidFill>
              <a:latin typeface="Garamond" pitchFamily="18" charset="0"/>
            </a:endParaRPr>
          </a:p>
        </p:txBody>
      </p:sp>
      <p:sp>
        <p:nvSpPr>
          <p:cNvPr id="11" name="Rectangle 6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4219340" y="6615856"/>
            <a:ext cx="70532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810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ctr">
              <a:defRPr sz="1000" b="1" smtClean="0"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Introduction to Computer Architecture</a:t>
            </a:r>
            <a:endParaRPr lang="en-US" dirty="0"/>
          </a:p>
        </p:txBody>
      </p:sp>
      <p:sp>
        <p:nvSpPr>
          <p:cNvPr id="12" name="Date Placeholder 1"/>
          <p:cNvSpPr>
            <a:spLocks noGrp="1"/>
          </p:cNvSpPr>
          <p:nvPr>
            <p:ph type="dt" sz="half" idx="11"/>
          </p:nvPr>
        </p:nvSpPr>
        <p:spPr>
          <a:xfrm>
            <a:off x="76200" y="6615856"/>
            <a:ext cx="1171796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en-US" sz="10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1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902616" y="6615856"/>
            <a:ext cx="153888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0" lang="en-US" sz="1000" b="1" i="0" u="none" strike="noStrike" kern="1200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itchFamily="-96" charset="-128"/>
                <a:cs typeface="ＭＳ Ｐゴシック" pitchFamily="-96" charset="-128"/>
              </a:defRPr>
            </a:lvl1pPr>
          </a:lstStyle>
          <a:p>
            <a:fld id="{131E17E1-C38B-4D4F-A355-9CFB350B9A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1" y="-3785"/>
            <a:ext cx="9144000" cy="215444"/>
          </a:xfrm>
          <a:prstGeom prst="rect">
            <a:avLst/>
          </a:prstGeom>
          <a:solidFill>
            <a:srgbClr val="C00000"/>
          </a:solidFill>
        </p:spPr>
        <p:txBody>
          <a:bodyPr wrap="square" lIns="0" tIns="0" rIns="38100" bIns="0" rtlCol="0" anchor="ctr" anchorCtr="0">
            <a:spAutoFit/>
          </a:bodyPr>
          <a:lstStyle/>
          <a:p>
            <a:pPr algn="r"/>
            <a:r>
              <a:rPr lang="en-US" sz="1400" dirty="0" smtClean="0">
                <a:solidFill>
                  <a:srgbClr val="FFFFCC"/>
                </a:solidFill>
                <a:latin typeface="Garamond" pitchFamily="18" charset="0"/>
              </a:rPr>
              <a:t>Worcester Polytechnic</a:t>
            </a:r>
            <a:r>
              <a:rPr lang="en-US" sz="1400" baseline="0" dirty="0" smtClean="0">
                <a:solidFill>
                  <a:srgbClr val="FFFFCC"/>
                </a:solidFill>
                <a:latin typeface="Garamond" pitchFamily="18" charset="0"/>
              </a:rPr>
              <a:t> Institute</a:t>
            </a:r>
            <a:endParaRPr lang="en-US" sz="1400" dirty="0" smtClean="0">
              <a:solidFill>
                <a:srgbClr val="FFFFCC"/>
              </a:solidFill>
              <a:latin typeface="Garamond" pitchFamily="18" charset="0"/>
            </a:endParaRPr>
          </a:p>
        </p:txBody>
      </p:sp>
      <p:sp>
        <p:nvSpPr>
          <p:cNvPr id="7" name="Footer Placeholder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219340" y="6615856"/>
            <a:ext cx="70532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810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ctr">
              <a:defRPr sz="1000" b="1" smtClean="0"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Introduction to Computer Architecture</a:t>
            </a:r>
            <a:endParaRPr lang="en-US" dirty="0"/>
          </a:p>
        </p:txBody>
      </p:sp>
      <p:sp>
        <p:nvSpPr>
          <p:cNvPr id="8" name="Date Placeholder 1"/>
          <p:cNvSpPr>
            <a:spLocks noGrp="1"/>
          </p:cNvSpPr>
          <p:nvPr>
            <p:ph type="dt" sz="half" idx="2"/>
          </p:nvPr>
        </p:nvSpPr>
        <p:spPr>
          <a:xfrm>
            <a:off x="76200" y="6615856"/>
            <a:ext cx="1171796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en-US" sz="10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9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902616" y="6615856"/>
            <a:ext cx="153888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0" lang="en-US" sz="1000" b="1" i="0" u="none" strike="noStrike" kern="1200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itchFamily="-96" charset="-128"/>
                <a:cs typeface="ＭＳ Ｐゴシック" pitchFamily="-96" charset="-128"/>
              </a:defRPr>
            </a:lvl1pPr>
          </a:lstStyle>
          <a:p>
            <a:fld id="{131E17E1-C38B-4D4F-A355-9CFB350B9A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1" y="-3785"/>
            <a:ext cx="9144000" cy="215444"/>
          </a:xfrm>
          <a:prstGeom prst="rect">
            <a:avLst/>
          </a:prstGeom>
          <a:solidFill>
            <a:srgbClr val="C00000"/>
          </a:solidFill>
        </p:spPr>
        <p:txBody>
          <a:bodyPr wrap="square" lIns="0" tIns="0" rIns="38100" bIns="0" rtlCol="0" anchor="ctr" anchorCtr="0">
            <a:spAutoFit/>
          </a:bodyPr>
          <a:lstStyle/>
          <a:p>
            <a:pPr algn="r"/>
            <a:r>
              <a:rPr lang="en-US" sz="1400" dirty="0" smtClean="0">
                <a:solidFill>
                  <a:srgbClr val="FFFFCC"/>
                </a:solidFill>
                <a:latin typeface="Garamond" pitchFamily="18" charset="0"/>
              </a:rPr>
              <a:t>Worcester Polytechnic</a:t>
            </a:r>
            <a:r>
              <a:rPr lang="en-US" sz="1400" baseline="0" dirty="0" smtClean="0">
                <a:solidFill>
                  <a:srgbClr val="FFFFCC"/>
                </a:solidFill>
                <a:latin typeface="Garamond" pitchFamily="18" charset="0"/>
              </a:rPr>
              <a:t> Institute</a:t>
            </a:r>
            <a:endParaRPr lang="en-US" sz="1400" dirty="0" smtClean="0">
              <a:solidFill>
                <a:srgbClr val="FFFFCC"/>
              </a:solidFill>
              <a:latin typeface="Garamond" pitchFamily="18" charset="0"/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219340" y="6615856"/>
            <a:ext cx="70532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810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ctr">
              <a:defRPr sz="1000" b="1" smtClean="0"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Introduction to Computer Architecture</a:t>
            </a:r>
            <a:endParaRPr lang="en-US" dirty="0"/>
          </a:p>
        </p:txBody>
      </p:sp>
      <p:sp>
        <p:nvSpPr>
          <p:cNvPr id="10" name="Date Placeholder 1"/>
          <p:cNvSpPr>
            <a:spLocks noGrp="1"/>
          </p:cNvSpPr>
          <p:nvPr>
            <p:ph type="dt" sz="half" idx="2"/>
          </p:nvPr>
        </p:nvSpPr>
        <p:spPr>
          <a:xfrm>
            <a:off x="76200" y="6615856"/>
            <a:ext cx="1171796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en-US" sz="10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902616" y="6615856"/>
            <a:ext cx="153888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0" lang="en-US" sz="1000" b="1" i="0" u="none" strike="noStrike" kern="1200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itchFamily="-96" charset="-128"/>
                <a:cs typeface="ＭＳ Ｐゴシック" pitchFamily="-96" charset="-128"/>
              </a:defRPr>
            </a:lvl1pPr>
          </a:lstStyle>
          <a:p>
            <a:fld id="{131E17E1-C38B-4D4F-A355-9CFB350B9A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for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Computer Architecture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1298448"/>
            <a:ext cx="4247958" cy="1134670"/>
          </a:xfrm>
          <a:solidFill>
            <a:srgbClr val="F2F09C"/>
          </a:solidFill>
          <a:ln>
            <a:solidFill>
              <a:schemeClr val="tx1"/>
            </a:solidFill>
          </a:ln>
        </p:spPr>
        <p:txBody>
          <a:bodyPr wrap="none" lIns="25400" tIns="25400" rIns="25400" bIns="25400">
            <a:spAutoFit/>
          </a:bodyPr>
          <a:lstStyle>
            <a:lvl1pPr marL="0" indent="0">
              <a:buFontTx/>
              <a:buNone/>
              <a:defRPr sz="1600" baseline="0">
                <a:solidFill>
                  <a:schemeClr val="tx1"/>
                </a:solidFill>
                <a:latin typeface="Courier New" pitchFamily="49" charset="0"/>
              </a:defRPr>
            </a:lvl1pPr>
          </a:lstStyle>
          <a:p>
            <a:pPr lvl="0"/>
            <a:r>
              <a:rPr lang="en-US" dirty="0" smtClean="0"/>
              <a:t>/*Click to edit Master text styles</a:t>
            </a:r>
            <a:br>
              <a:rPr lang="en-US" dirty="0" smtClean="0"/>
            </a:br>
            <a:r>
              <a:rPr lang="en-US" dirty="0" smtClean="0"/>
              <a:t>	comments are in red */</a:t>
            </a:r>
          </a:p>
          <a:p>
            <a:pPr lvl="0"/>
            <a:r>
              <a:rPr lang="en-US" dirty="0" smtClean="0"/>
              <a:t>Code is in black</a:t>
            </a:r>
          </a:p>
          <a:p>
            <a:pPr lvl="0"/>
            <a:r>
              <a:rPr lang="en-US" dirty="0" smtClean="0"/>
              <a:t>/*Resizes to fit code*/</a:t>
            </a:r>
          </a:p>
        </p:txBody>
      </p:sp>
    </p:spTree>
    <p:extLst>
      <p:ext uri="{BB962C8B-B14F-4D97-AF65-F5344CB8AC3E}">
        <p14:creationId xmlns:p14="http://schemas.microsoft.com/office/powerpoint/2010/main" val="1311495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-by-sid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Code and alternative code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Computer Architecture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1828800"/>
            <a:ext cx="3886200" cy="2862072"/>
          </a:xfrm>
          <a:solidFill>
            <a:srgbClr val="F2F09C"/>
          </a:solidFill>
          <a:ln>
            <a:solidFill>
              <a:schemeClr val="tx1"/>
            </a:solidFill>
          </a:ln>
        </p:spPr>
        <p:txBody>
          <a:bodyPr lIns="25400" tIns="12700" rIns="25400" bIns="12700">
            <a:normAutofit/>
          </a:bodyPr>
          <a:lstStyle>
            <a:lvl1pPr marL="0" indent="0">
              <a:buFontTx/>
              <a:buNone/>
              <a:defRPr sz="1800" baseline="0">
                <a:latin typeface="Courier New" pitchFamily="49" charset="0"/>
              </a:defRPr>
            </a:lvl1pPr>
          </a:lstStyle>
          <a:p>
            <a:pPr lvl="0"/>
            <a:r>
              <a:rPr lang="en-US" dirty="0" smtClean="0"/>
              <a:t>/* Code in black, comments in red */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1524000"/>
            <a:ext cx="2286000" cy="304800"/>
          </a:xfrm>
        </p:spPr>
        <p:txBody>
          <a:bodyPr wrap="none" lIns="0" tIns="0" rIns="0" bIns="0">
            <a:noAutofit/>
          </a:bodyPr>
          <a:lstStyle>
            <a:lvl1pPr marL="0" indent="0">
              <a:buFontTx/>
              <a:buNone/>
              <a:defRPr sz="2400" baseline="0"/>
            </a:lvl1pPr>
          </a:lstStyle>
          <a:p>
            <a:pPr lvl="0"/>
            <a:r>
              <a:rPr lang="en-US" dirty="0" smtClean="0"/>
              <a:t>Title – sample 1</a:t>
            </a:r>
            <a:endParaRPr lang="en-US" dirty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4800600" y="1845425"/>
            <a:ext cx="3886200" cy="2862072"/>
          </a:xfrm>
          <a:solidFill>
            <a:srgbClr val="C0EAB8"/>
          </a:solidFill>
          <a:ln>
            <a:solidFill>
              <a:schemeClr val="tx1"/>
            </a:solidFill>
          </a:ln>
        </p:spPr>
        <p:txBody>
          <a:bodyPr lIns="25400" tIns="12700" rIns="25400" bIns="12700">
            <a:normAutofit/>
          </a:bodyPr>
          <a:lstStyle>
            <a:lvl1pPr marL="0" indent="0">
              <a:buFontTx/>
              <a:buNone/>
              <a:defRPr sz="1800" baseline="0">
                <a:latin typeface="Courier New" pitchFamily="49" charset="0"/>
              </a:defRPr>
            </a:lvl1pPr>
          </a:lstStyle>
          <a:p>
            <a:pPr lvl="0"/>
            <a:r>
              <a:rPr lang="en-US" dirty="0" smtClean="0"/>
              <a:t>/* Code in black, comments in red */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4800600" y="1540625"/>
            <a:ext cx="2286000" cy="304800"/>
          </a:xfrm>
        </p:spPr>
        <p:txBody>
          <a:bodyPr wrap="none" lIns="0" tIns="0" rIns="0" bIns="0">
            <a:noAutofit/>
          </a:bodyPr>
          <a:lstStyle>
            <a:lvl1pPr marL="0" indent="0">
              <a:buFontTx/>
              <a:buNone/>
              <a:defRPr sz="2400" baseline="0"/>
            </a:lvl1pPr>
          </a:lstStyle>
          <a:p>
            <a:pPr lvl="0"/>
            <a:r>
              <a:rPr lang="en-US" dirty="0" smtClean="0"/>
              <a:t>Title – sample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670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1" y="-3785"/>
            <a:ext cx="9144000" cy="215444"/>
          </a:xfrm>
          <a:prstGeom prst="rect">
            <a:avLst/>
          </a:prstGeom>
          <a:solidFill>
            <a:srgbClr val="C00000"/>
          </a:solidFill>
        </p:spPr>
        <p:txBody>
          <a:bodyPr wrap="square" lIns="0" tIns="0" rIns="38100" bIns="0" rtlCol="0" anchor="ctr" anchorCtr="0">
            <a:spAutoFit/>
          </a:bodyPr>
          <a:lstStyle/>
          <a:p>
            <a:pPr algn="r"/>
            <a:r>
              <a:rPr lang="en-US" sz="1400" dirty="0" smtClean="0">
                <a:solidFill>
                  <a:srgbClr val="FFFFCC"/>
                </a:solidFill>
                <a:latin typeface="Garamond" pitchFamily="18" charset="0"/>
              </a:rPr>
              <a:t>Worcester Polytechnic</a:t>
            </a:r>
            <a:r>
              <a:rPr lang="en-US" sz="1400" baseline="0" dirty="0" smtClean="0">
                <a:solidFill>
                  <a:srgbClr val="FFFFCC"/>
                </a:solidFill>
                <a:latin typeface="Garamond" pitchFamily="18" charset="0"/>
              </a:rPr>
              <a:t> Institute</a:t>
            </a:r>
            <a:endParaRPr lang="en-US" sz="1400" dirty="0" smtClean="0">
              <a:solidFill>
                <a:srgbClr val="FFFFCC"/>
              </a:solidFill>
              <a:latin typeface="Garamond" pitchFamily="18" charset="0"/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219340" y="6615856"/>
            <a:ext cx="70532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810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ctr">
              <a:defRPr sz="1000" b="1" smtClean="0"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Introduction to Computer Architecture</a:t>
            </a:r>
            <a:endParaRPr lang="en-US" dirty="0"/>
          </a:p>
        </p:txBody>
      </p:sp>
      <p:sp>
        <p:nvSpPr>
          <p:cNvPr id="10" name="Date Placeholder 1"/>
          <p:cNvSpPr>
            <a:spLocks noGrp="1"/>
          </p:cNvSpPr>
          <p:nvPr>
            <p:ph type="dt" sz="half" idx="10"/>
          </p:nvPr>
        </p:nvSpPr>
        <p:spPr>
          <a:xfrm>
            <a:off x="76200" y="6615856"/>
            <a:ext cx="1171796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en-US" sz="10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902616" y="6615856"/>
            <a:ext cx="153888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0" lang="en-US" sz="1000" b="1" i="0" u="none" strike="noStrike" kern="1200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itchFamily="-96" charset="-128"/>
                <a:cs typeface="ＭＳ Ｐゴシック" pitchFamily="-96" charset="-128"/>
              </a:defRPr>
            </a:lvl1pPr>
          </a:lstStyle>
          <a:p>
            <a:fld id="{131E17E1-C38B-4D4F-A355-9CFB350B9A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897813" y="-26988"/>
            <a:ext cx="1309687" cy="2778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</a:rPr>
              <a:t>Carnegie Mellon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219340" y="6615856"/>
            <a:ext cx="70532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810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ctr">
              <a:defRPr sz="1000" b="1" smtClean="0"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Introduction to Computer Architecture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" y="-3785"/>
            <a:ext cx="9144000" cy="215444"/>
          </a:xfrm>
          <a:prstGeom prst="rect">
            <a:avLst/>
          </a:prstGeom>
          <a:solidFill>
            <a:srgbClr val="C00000"/>
          </a:solidFill>
        </p:spPr>
        <p:txBody>
          <a:bodyPr wrap="square" lIns="0" tIns="0" rIns="38100" bIns="0" rtlCol="0" anchor="ctr" anchorCtr="0">
            <a:spAutoFit/>
          </a:bodyPr>
          <a:lstStyle/>
          <a:p>
            <a:pPr algn="r"/>
            <a:r>
              <a:rPr lang="en-US" sz="1400" dirty="0" smtClean="0">
                <a:solidFill>
                  <a:srgbClr val="FFFFCC"/>
                </a:solidFill>
                <a:latin typeface="Garamond" pitchFamily="18" charset="0"/>
              </a:rPr>
              <a:t>Worcester Polytechnic</a:t>
            </a:r>
            <a:r>
              <a:rPr lang="en-US" sz="1400" baseline="0" dirty="0" smtClean="0">
                <a:solidFill>
                  <a:srgbClr val="FFFFCC"/>
                </a:solidFill>
                <a:latin typeface="Garamond" pitchFamily="18" charset="0"/>
              </a:rPr>
              <a:t> Institute</a:t>
            </a:r>
            <a:endParaRPr lang="en-US" sz="1400" dirty="0" smtClean="0">
              <a:solidFill>
                <a:srgbClr val="FFFFCC"/>
              </a:solidFill>
              <a:latin typeface="Garamond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>
          <a:xfrm>
            <a:off x="76200" y="6615856"/>
            <a:ext cx="1171796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en-US" sz="10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902616" y="6615856"/>
            <a:ext cx="153888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0" lang="en-US" sz="1000" b="1" i="0" u="none" strike="noStrike" kern="1200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itchFamily="-96" charset="-128"/>
                <a:cs typeface="ＭＳ Ｐゴシック" pitchFamily="-96" charset="-128"/>
              </a:defRPr>
            </a:lvl1pPr>
          </a:lstStyle>
          <a:p>
            <a:fld id="{131E17E1-C38B-4D4F-A355-9CFB350B9A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8" r:id="rId3"/>
    <p:sldLayoutId id="2147483657" r:id="rId4"/>
    <p:sldLayoutId id="2147483656" r:id="rId5"/>
    <p:sldLayoutId id="2147483655" r:id="rId6"/>
    <p:sldLayoutId id="2147483662" r:id="rId7"/>
    <p:sldLayoutId id="2147483663" r:id="rId8"/>
    <p:sldLayoutId id="2147483654" r:id="rId9"/>
    <p:sldLayoutId id="2147483653" r:id="rId10"/>
    <p:sldLayoutId id="2147483652" r:id="rId11"/>
    <p:sldLayoutId id="2147483651" r:id="rId12"/>
    <p:sldLayoutId id="2147483650" r:id="rId13"/>
    <p:sldLayoutId id="2147483649" r:id="rId14"/>
  </p:sldLayoutIdLst>
  <p:timing>
    <p:tnLst>
      <p:par>
        <p:cTn id="1" dur="indefinite" restart="never" nodeType="tmRoot"/>
      </p:par>
    </p:tnLst>
  </p:timing>
  <p:hf hdr="0"/>
  <p:txStyles>
    <p:titleStyle>
      <a:lvl1pPr marL="119063" indent="-119063" algn="l" defTabSz="457200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8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defTabSz="457200" rtl="0" eaLnBrk="1" fontAlgn="base" hangingPunct="1">
        <a:spcBef>
          <a:spcPts val="5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400">
          <a:solidFill>
            <a:schemeClr val="tx1"/>
          </a:solidFill>
          <a:latin typeface="Calibri" pitchFamily="34" charset="0"/>
        </a:defRPr>
      </a:lvl2pPr>
      <a:lvl3pPr marL="1143000" indent="-228600" algn="l" defTabSz="457200" rtl="0" eaLnBrk="1" fontAlgn="base" hangingPunct="1">
        <a:spcBef>
          <a:spcPts val="45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defTabSz="457200" rtl="0" eaLnBrk="1" fontAlgn="base" hangingPunct="1">
        <a:spcBef>
          <a:spcPts val="4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defTabSz="457200" rtl="0" eaLnBrk="1" fontAlgn="base" hangingPunct="1">
        <a:spcBef>
          <a:spcPts val="350"/>
        </a:spcBef>
        <a:spcAft>
          <a:spcPct val="0"/>
        </a:spcAft>
        <a:buChar char="»"/>
        <a:defRPr sz="18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wmf"/><Relationship Id="rId4" Type="http://schemas.openxmlformats.org/officeDocument/2006/relationships/image" Target="../media/image11.w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slide" Target="slide10.xml"/><Relationship Id="rId3" Type="http://schemas.openxmlformats.org/officeDocument/2006/relationships/notesSlide" Target="../notesSlides/notesSlide24.xml"/><Relationship Id="rId7" Type="http://schemas.openxmlformats.org/officeDocument/2006/relationships/image" Target="../media/image14.emf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3.emf"/><Relationship Id="rId4" Type="http://schemas.openxmlformats.org/officeDocument/2006/relationships/oleObject" Target="../embeddings/oleObject1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7" Type="http://schemas.openxmlformats.org/officeDocument/2006/relationships/image" Target="../media/image16.emf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15.emf"/><Relationship Id="rId4" Type="http://schemas.openxmlformats.org/officeDocument/2006/relationships/oleObject" Target="../embeddings/oleObject3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7" Type="http://schemas.openxmlformats.org/officeDocument/2006/relationships/image" Target="../media/image16.emf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15.emf"/><Relationship Id="rId4" Type="http://schemas.openxmlformats.org/officeDocument/2006/relationships/oleObject" Target="../embeddings/oleObject5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" Target="slide30.xm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marL="0" indent="0"/>
            <a:r>
              <a:rPr lang="en-US" b="0" dirty="0"/>
              <a:t>Introduction to the Architecture </a:t>
            </a:r>
            <a:r>
              <a:rPr lang="en-US" b="0"/>
              <a:t>of </a:t>
            </a:r>
            <a:r>
              <a:rPr lang="en-US" b="0" smtClean="0"/>
              <a:t>Computers</a:t>
            </a:r>
            <a:endParaRPr lang="en-US" b="0" dirty="0"/>
          </a:p>
        </p:txBody>
      </p:sp>
      <p:sp>
        <p:nvSpPr>
          <p:cNvPr id="32051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lvl="0">
              <a:spcAft>
                <a:spcPts val="1200"/>
              </a:spcAft>
            </a:pPr>
            <a:r>
              <a:rPr lang="en-US" sz="2400" dirty="0">
                <a:solidFill>
                  <a:srgbClr val="000000"/>
                </a:solidFill>
              </a:rPr>
              <a:t>Professor Hugh C. Lauer</a:t>
            </a:r>
            <a:br>
              <a:rPr lang="en-US" sz="2400" dirty="0">
                <a:solidFill>
                  <a:srgbClr val="000000"/>
                </a:solidFill>
              </a:rPr>
            </a:br>
            <a:r>
              <a:rPr lang="en-US" sz="2400" dirty="0">
                <a:solidFill>
                  <a:srgbClr val="000000"/>
                </a:solidFill>
              </a:rPr>
              <a:t>CS-2011, Machine Organization and Assembly Language</a:t>
            </a:r>
          </a:p>
          <a:p>
            <a:pPr lvl="0"/>
            <a:r>
              <a:rPr lang="en-US" sz="1200" dirty="0">
                <a:solidFill>
                  <a:srgbClr val="000000"/>
                </a:solidFill>
              </a:rPr>
              <a:t>(Slides include copyright materials from </a:t>
            </a:r>
            <a:r>
              <a:rPr lang="en-US" sz="1200" i="1" dirty="0">
                <a:solidFill>
                  <a:srgbClr val="000000"/>
                </a:solidFill>
              </a:rPr>
              <a:t>Computer Systems: A Programmer’s Perspective</a:t>
            </a:r>
            <a:r>
              <a:rPr lang="en-US" sz="1200" dirty="0">
                <a:solidFill>
                  <a:srgbClr val="000000"/>
                </a:solidFill>
              </a:rPr>
              <a:t>, by Bryant and O’Hallaron, and from </a:t>
            </a:r>
            <a:r>
              <a:rPr lang="en-US" sz="1200" i="1" dirty="0">
                <a:solidFill>
                  <a:srgbClr val="000000"/>
                </a:solidFill>
              </a:rPr>
              <a:t>The C Programming Language</a:t>
            </a:r>
            <a:r>
              <a:rPr lang="en-US" sz="1200" dirty="0">
                <a:solidFill>
                  <a:srgbClr val="000000"/>
                </a:solidFill>
              </a:rPr>
              <a:t>, by Kernighan and Ritchie)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3"/>
          </p:nvPr>
        </p:nvSpPr>
        <p:spPr>
          <a:xfrm>
            <a:off x="3445090" y="6615856"/>
            <a:ext cx="2253823" cy="153888"/>
          </a:xfrm>
        </p:spPr>
        <p:txBody>
          <a:bodyPr/>
          <a:lstStyle/>
          <a:p>
            <a:r>
              <a:rPr lang="en-US" smtClean="0"/>
              <a:t>Introduction to Computer Architecture</a:t>
            </a:r>
            <a:endParaRPr lang="en-US" dirty="0">
              <a:latin typeface="+mn-lt"/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2"/>
          </p:nvPr>
        </p:nvSpPr>
        <p:spPr>
          <a:xfrm>
            <a:off x="76200" y="6615856"/>
            <a:ext cx="1245534" cy="153888"/>
          </a:xfrm>
        </p:spPr>
        <p:txBody>
          <a:bodyPr/>
          <a:lstStyle/>
          <a:p>
            <a:r>
              <a:rPr lang="en-US" smtClean="0">
                <a:latin typeface="+mn-lt"/>
              </a:rPr>
              <a:t>CS-2011, B-Term 2017</a:t>
            </a:r>
            <a:endParaRPr lang="en-US" dirty="0">
              <a:latin typeface="+mn-lt"/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990781" y="6615856"/>
            <a:ext cx="65723" cy="153888"/>
          </a:xfrm>
        </p:spPr>
        <p:txBody>
          <a:bodyPr/>
          <a:lstStyle/>
          <a:p>
            <a:fld id="{CEF07275-A34F-4845-9371-CAAC7967A479}" type="slidenum">
              <a:rPr lang="en-US">
                <a:latin typeface="+mn-lt"/>
              </a:rPr>
              <a:pPr/>
              <a:t>1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02021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+mn-lt"/>
              </a:rPr>
              <a:t>Computing with Logic Gates</a:t>
            </a:r>
          </a:p>
        </p:txBody>
      </p:sp>
      <p:sp>
        <p:nvSpPr>
          <p:cNvPr id="295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918" y="3206338"/>
            <a:ext cx="8306223" cy="1221462"/>
          </a:xfrm>
        </p:spPr>
        <p:txBody>
          <a:bodyPr/>
          <a:lstStyle/>
          <a:p>
            <a:pPr lvl="1"/>
            <a:r>
              <a:rPr lang="en-US" dirty="0">
                <a:latin typeface="+mn-lt"/>
              </a:rPr>
              <a:t>Outputs are Boolean functions of inputs</a:t>
            </a:r>
          </a:p>
          <a:p>
            <a:pPr lvl="1"/>
            <a:r>
              <a:rPr lang="en-US" dirty="0">
                <a:latin typeface="+mn-lt"/>
              </a:rPr>
              <a:t>Respond continuously to changes in inputs</a:t>
            </a:r>
          </a:p>
          <a:p>
            <a:pPr lvl="2"/>
            <a:r>
              <a:rPr lang="en-US" dirty="0">
                <a:latin typeface="+mn-lt"/>
              </a:rPr>
              <a:t>With some, small delay</a:t>
            </a:r>
          </a:p>
          <a:p>
            <a:pPr lvl="1"/>
            <a:endParaRPr lang="en-US" dirty="0">
              <a:latin typeface="+mn-lt"/>
            </a:endParaRPr>
          </a:p>
        </p:txBody>
      </p:sp>
      <p:sp>
        <p:nvSpPr>
          <p:cNvPr id="295977" name="Rectangle 41"/>
          <p:cNvSpPr>
            <a:spLocks noChangeArrowheads="1"/>
          </p:cNvSpPr>
          <p:nvPr/>
        </p:nvSpPr>
        <p:spPr bwMode="auto">
          <a:xfrm>
            <a:off x="1755037" y="4918961"/>
            <a:ext cx="5112501" cy="461804"/>
          </a:xfrm>
          <a:prstGeom prst="rect">
            <a:avLst/>
          </a:prstGeom>
          <a:solidFill>
            <a:srgbClr val="85FFE0"/>
          </a:solidFill>
          <a:ln w="19050">
            <a:noFill/>
            <a:miter lim="800000"/>
            <a:headEnd/>
            <a:tailEnd type="none" w="sm" len="sm"/>
          </a:ln>
          <a:effectLst/>
        </p:spPr>
        <p:txBody>
          <a:bodyPr lIns="45789" tIns="45789" rIns="45789" bIns="45789" anchor="ctr">
            <a:spAutoFit/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295978" name="Rectangle 42"/>
          <p:cNvSpPr>
            <a:spLocks noChangeArrowheads="1"/>
          </p:cNvSpPr>
          <p:nvPr/>
        </p:nvSpPr>
        <p:spPr bwMode="auto">
          <a:xfrm>
            <a:off x="1755037" y="5844600"/>
            <a:ext cx="5112501" cy="461804"/>
          </a:xfrm>
          <a:prstGeom prst="rect">
            <a:avLst/>
          </a:prstGeom>
          <a:solidFill>
            <a:srgbClr val="85FFE0"/>
          </a:solidFill>
          <a:ln w="19050">
            <a:noFill/>
            <a:miter lim="800000"/>
            <a:headEnd/>
            <a:tailEnd type="none" w="sm" len="sm"/>
          </a:ln>
          <a:effectLst/>
        </p:spPr>
        <p:txBody>
          <a:bodyPr lIns="45789" tIns="45789" rIns="45789" bIns="45789" anchor="ctr">
            <a:spAutoFit/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295979" name="Line 43"/>
          <p:cNvSpPr>
            <a:spLocks noChangeShapeType="1"/>
          </p:cNvSpPr>
          <p:nvPr/>
        </p:nvSpPr>
        <p:spPr bwMode="auto">
          <a:xfrm flipV="1">
            <a:off x="1755038" y="4968551"/>
            <a:ext cx="0" cy="1297803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ffectLst/>
        </p:spPr>
        <p:txBody>
          <a:bodyPr lIns="45789" tIns="45789" rIns="45789" bIns="45789" anchor="ctr">
            <a:spAutoFit/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295980" name="Line 44"/>
          <p:cNvSpPr>
            <a:spLocks noChangeShapeType="1"/>
          </p:cNvSpPr>
          <p:nvPr/>
        </p:nvSpPr>
        <p:spPr bwMode="auto">
          <a:xfrm flipV="1">
            <a:off x="1755037" y="6323504"/>
            <a:ext cx="5112501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ffectLst/>
        </p:spPr>
        <p:txBody>
          <a:bodyPr lIns="45789" tIns="45789" rIns="45789" bIns="45789" anchor="ctr">
            <a:spAutoFit/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295981" name="Text Box 45"/>
          <p:cNvSpPr txBox="1">
            <a:spLocks noChangeArrowheads="1"/>
          </p:cNvSpPr>
          <p:nvPr/>
        </p:nvSpPr>
        <p:spPr bwMode="auto">
          <a:xfrm>
            <a:off x="702148" y="5426600"/>
            <a:ext cx="1056069" cy="461804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89" tIns="45789" rIns="45789" bIns="45789">
            <a:spAutoFit/>
          </a:bodyPr>
          <a:lstStyle/>
          <a:p>
            <a:pPr algn="r"/>
            <a:r>
              <a:rPr lang="en-US">
                <a:latin typeface="+mn-lt"/>
              </a:rPr>
              <a:t>Voltage</a:t>
            </a:r>
          </a:p>
        </p:txBody>
      </p:sp>
      <p:sp>
        <p:nvSpPr>
          <p:cNvPr id="295982" name="Text Box 46"/>
          <p:cNvSpPr txBox="1">
            <a:spLocks noChangeArrowheads="1"/>
          </p:cNvSpPr>
          <p:nvPr/>
        </p:nvSpPr>
        <p:spPr bwMode="auto">
          <a:xfrm>
            <a:off x="3732635" y="6342696"/>
            <a:ext cx="725659" cy="461804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89" tIns="45789" rIns="45789" bIns="45789">
            <a:spAutoFit/>
          </a:bodyPr>
          <a:lstStyle/>
          <a:p>
            <a:r>
              <a:rPr lang="en-US">
                <a:latin typeface="+mn-lt"/>
              </a:rPr>
              <a:t>Time</a:t>
            </a:r>
          </a:p>
        </p:txBody>
      </p:sp>
      <p:sp>
        <p:nvSpPr>
          <p:cNvPr id="295996" name="Freeform 60"/>
          <p:cNvSpPr>
            <a:spLocks/>
          </p:cNvSpPr>
          <p:nvPr/>
        </p:nvSpPr>
        <p:spPr bwMode="auto">
          <a:xfrm>
            <a:off x="1755037" y="4948396"/>
            <a:ext cx="5112501" cy="461804"/>
          </a:xfrm>
          <a:custGeom>
            <a:avLst/>
            <a:gdLst/>
            <a:ahLst/>
            <a:cxnLst>
              <a:cxn ang="0">
                <a:pos x="0" y="624"/>
              </a:cxn>
              <a:cxn ang="0">
                <a:pos x="912" y="624"/>
              </a:cxn>
              <a:cxn ang="0">
                <a:pos x="1008" y="0"/>
              </a:cxn>
              <a:cxn ang="0">
                <a:pos x="2448" y="0"/>
              </a:cxn>
              <a:cxn ang="0">
                <a:pos x="2592" y="624"/>
              </a:cxn>
              <a:cxn ang="0">
                <a:pos x="3216" y="624"/>
              </a:cxn>
            </a:cxnLst>
            <a:rect l="0" t="0" r="r" b="b"/>
            <a:pathLst>
              <a:path w="3216" h="624">
                <a:moveTo>
                  <a:pt x="0" y="624"/>
                </a:moveTo>
                <a:lnTo>
                  <a:pt x="912" y="624"/>
                </a:lnTo>
                <a:lnTo>
                  <a:pt x="1008" y="0"/>
                </a:lnTo>
                <a:lnTo>
                  <a:pt x="2448" y="0"/>
                </a:lnTo>
                <a:lnTo>
                  <a:pt x="2592" y="624"/>
                </a:lnTo>
                <a:lnTo>
                  <a:pt x="3216" y="624"/>
                </a:lnTo>
              </a:path>
            </a:pathLst>
          </a:custGeom>
          <a:noFill/>
          <a:ln w="28575" cap="rnd" cmpd="sng">
            <a:solidFill>
              <a:srgbClr val="FF0002"/>
            </a:solidFill>
            <a:prstDash val="sysDot"/>
            <a:round/>
            <a:headEnd type="none" w="med" len="med"/>
            <a:tailEnd type="none" w="sm" len="sm"/>
          </a:ln>
          <a:effectLst/>
        </p:spPr>
        <p:txBody>
          <a:bodyPr wrap="square" lIns="45789" tIns="45789" rIns="45789" bIns="45789" anchor="ctr">
            <a:spAutoFit/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295997" name="Text Box 61"/>
          <p:cNvSpPr txBox="1">
            <a:spLocks noChangeArrowheads="1"/>
          </p:cNvSpPr>
          <p:nvPr/>
        </p:nvSpPr>
        <p:spPr bwMode="auto">
          <a:xfrm>
            <a:off x="7249068" y="5649262"/>
            <a:ext cx="402197" cy="461804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89" tIns="45789" rIns="45789" bIns="45789">
            <a:spAutoFit/>
          </a:bodyPr>
          <a:lstStyle/>
          <a:p>
            <a:pPr algn="l"/>
            <a:r>
              <a:rPr lang="en-US">
                <a:latin typeface="+mn-lt"/>
              </a:rPr>
              <a:t>a</a:t>
            </a:r>
          </a:p>
        </p:txBody>
      </p:sp>
      <p:sp>
        <p:nvSpPr>
          <p:cNvPr id="295998" name="Freeform 62"/>
          <p:cNvSpPr>
            <a:spLocks/>
          </p:cNvSpPr>
          <p:nvPr/>
        </p:nvSpPr>
        <p:spPr bwMode="auto">
          <a:xfrm>
            <a:off x="1755037" y="5862796"/>
            <a:ext cx="5112501" cy="461804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80" y="0"/>
              </a:cxn>
              <a:cxn ang="0">
                <a:pos x="624" y="624"/>
              </a:cxn>
              <a:cxn ang="0">
                <a:pos x="1440" y="624"/>
              </a:cxn>
              <a:cxn ang="0">
                <a:pos x="1488" y="96"/>
              </a:cxn>
              <a:cxn ang="0">
                <a:pos x="2160" y="96"/>
              </a:cxn>
              <a:cxn ang="0">
                <a:pos x="3216" y="96"/>
              </a:cxn>
            </a:cxnLst>
            <a:rect l="0" t="0" r="r" b="b"/>
            <a:pathLst>
              <a:path w="3216" h="624">
                <a:moveTo>
                  <a:pt x="0" y="0"/>
                </a:moveTo>
                <a:lnTo>
                  <a:pt x="480" y="0"/>
                </a:lnTo>
                <a:lnTo>
                  <a:pt x="624" y="624"/>
                </a:lnTo>
                <a:lnTo>
                  <a:pt x="1440" y="624"/>
                </a:lnTo>
                <a:lnTo>
                  <a:pt x="1488" y="96"/>
                </a:lnTo>
                <a:lnTo>
                  <a:pt x="2160" y="96"/>
                </a:lnTo>
                <a:lnTo>
                  <a:pt x="3216" y="96"/>
                </a:lnTo>
              </a:path>
            </a:pathLst>
          </a:custGeom>
          <a:noFill/>
          <a:ln w="28575" cap="flat" cmpd="sng">
            <a:solidFill>
              <a:srgbClr val="00CC66"/>
            </a:solidFill>
            <a:prstDash val="sysDot"/>
            <a:round/>
            <a:headEnd type="none" w="med" len="med"/>
            <a:tailEnd type="none" w="sm" len="sm"/>
          </a:ln>
          <a:effectLst/>
        </p:spPr>
        <p:txBody>
          <a:bodyPr wrap="square" lIns="45789" tIns="45789" rIns="45789" bIns="45789" anchor="ctr">
            <a:spAutoFit/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295999" name="Text Box 63"/>
          <p:cNvSpPr txBox="1">
            <a:spLocks noChangeArrowheads="1"/>
          </p:cNvSpPr>
          <p:nvPr/>
        </p:nvSpPr>
        <p:spPr bwMode="auto">
          <a:xfrm>
            <a:off x="7172762" y="4733166"/>
            <a:ext cx="402197" cy="461804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89" tIns="45789" rIns="45789" bIns="45789">
            <a:spAutoFit/>
          </a:bodyPr>
          <a:lstStyle/>
          <a:p>
            <a:pPr algn="l"/>
            <a:r>
              <a:rPr lang="en-US">
                <a:latin typeface="+mn-lt"/>
              </a:rPr>
              <a:t>b</a:t>
            </a:r>
          </a:p>
        </p:txBody>
      </p:sp>
      <p:sp>
        <p:nvSpPr>
          <p:cNvPr id="296002" name="Line 66"/>
          <p:cNvSpPr>
            <a:spLocks noChangeShapeType="1"/>
          </p:cNvSpPr>
          <p:nvPr/>
        </p:nvSpPr>
        <p:spPr bwMode="auto">
          <a:xfrm flipH="1">
            <a:off x="6638620" y="4962189"/>
            <a:ext cx="534142" cy="229024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sm" len="sm"/>
          </a:ln>
          <a:effectLst/>
        </p:spPr>
        <p:txBody>
          <a:bodyPr lIns="45789" tIns="45789" rIns="45789" bIns="45789" anchor="ctr">
            <a:spAutoFit/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296003" name="Line 67"/>
          <p:cNvSpPr>
            <a:spLocks noChangeShapeType="1"/>
          </p:cNvSpPr>
          <p:nvPr/>
        </p:nvSpPr>
        <p:spPr bwMode="auto">
          <a:xfrm flipH="1">
            <a:off x="6714926" y="5878286"/>
            <a:ext cx="534142" cy="229024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sm" len="sm"/>
          </a:ln>
          <a:effectLst/>
        </p:spPr>
        <p:txBody>
          <a:bodyPr lIns="45789" tIns="45789" rIns="45789" bIns="45789" anchor="ctr">
            <a:spAutoFit/>
          </a:bodyPr>
          <a:lstStyle/>
          <a:p>
            <a:endParaRPr lang="en-US">
              <a:latin typeface="+mn-lt"/>
            </a:endParaRPr>
          </a:p>
        </p:txBody>
      </p:sp>
      <p:grpSp>
        <p:nvGrpSpPr>
          <p:cNvPr id="296010" name="Group 74"/>
          <p:cNvGrpSpPr>
            <a:grpSpLocks/>
          </p:cNvGrpSpPr>
          <p:nvPr/>
        </p:nvGrpSpPr>
        <p:grpSpPr bwMode="auto">
          <a:xfrm>
            <a:off x="1755038" y="3871803"/>
            <a:ext cx="5877150" cy="1957759"/>
            <a:chOff x="1104" y="2900"/>
            <a:chExt cx="3697" cy="659"/>
          </a:xfrm>
        </p:grpSpPr>
        <p:sp>
          <p:nvSpPr>
            <p:cNvPr id="296001" name="Freeform 65"/>
            <p:cNvSpPr>
              <a:spLocks/>
            </p:cNvSpPr>
            <p:nvPr/>
          </p:nvSpPr>
          <p:spPr bwMode="auto">
            <a:xfrm>
              <a:off x="1104" y="3404"/>
              <a:ext cx="3221" cy="155"/>
            </a:xfrm>
            <a:custGeom>
              <a:avLst/>
              <a:gdLst/>
              <a:ahLst/>
              <a:cxnLst>
                <a:cxn ang="0">
                  <a:pos x="0" y="720"/>
                </a:cxn>
                <a:cxn ang="0">
                  <a:pos x="1584" y="720"/>
                </a:cxn>
                <a:cxn ang="0">
                  <a:pos x="1680" y="0"/>
                </a:cxn>
                <a:cxn ang="0">
                  <a:pos x="2688" y="0"/>
                </a:cxn>
                <a:cxn ang="0">
                  <a:pos x="2784" y="720"/>
                </a:cxn>
                <a:cxn ang="0">
                  <a:pos x="3216" y="720"/>
                </a:cxn>
              </a:cxnLst>
              <a:rect l="0" t="0" r="r" b="b"/>
              <a:pathLst>
                <a:path w="3216" h="720">
                  <a:moveTo>
                    <a:pt x="0" y="720"/>
                  </a:moveTo>
                  <a:lnTo>
                    <a:pt x="1584" y="720"/>
                  </a:lnTo>
                  <a:lnTo>
                    <a:pt x="1680" y="0"/>
                  </a:lnTo>
                  <a:lnTo>
                    <a:pt x="2688" y="0"/>
                  </a:lnTo>
                  <a:lnTo>
                    <a:pt x="2784" y="720"/>
                  </a:lnTo>
                  <a:lnTo>
                    <a:pt x="3216" y="720"/>
                  </a:lnTo>
                </a:path>
              </a:pathLst>
            </a:custGeom>
            <a:noFill/>
            <a:ln w="19050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sm" len="sm"/>
            </a:ln>
            <a:effectLst/>
          </p:spPr>
          <p:txBody>
            <a:bodyPr wrap="square" lIns="45720" rIns="45720" anchor="ctr">
              <a:spAutoFit/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96004" name="Line 68"/>
            <p:cNvSpPr>
              <a:spLocks noChangeShapeType="1"/>
            </p:cNvSpPr>
            <p:nvPr/>
          </p:nvSpPr>
          <p:spPr bwMode="auto">
            <a:xfrm flipH="1">
              <a:off x="3840" y="3044"/>
              <a:ext cx="480" cy="192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sm" len="sm"/>
            </a:ln>
            <a:effectLst/>
          </p:spPr>
          <p:txBody>
            <a:bodyPr lIns="45720" rIns="45720" anchor="ctr">
              <a:spAutoFit/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96005" name="Text Box 69"/>
            <p:cNvSpPr txBox="1">
              <a:spLocks noChangeArrowheads="1"/>
            </p:cNvSpPr>
            <p:nvPr/>
          </p:nvSpPr>
          <p:spPr bwMode="auto">
            <a:xfrm>
              <a:off x="4320" y="2900"/>
              <a:ext cx="481" cy="15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720" rIns="45720">
              <a:spAutoFit/>
            </a:bodyPr>
            <a:lstStyle/>
            <a:p>
              <a:pPr algn="l"/>
              <a:r>
                <a:rPr lang="en-US" dirty="0">
                  <a:latin typeface="+mn-lt"/>
                </a:rPr>
                <a:t>a </a:t>
              </a:r>
              <a:r>
                <a:rPr lang="en-US" dirty="0" smtClean="0">
                  <a:latin typeface="+mn-lt"/>
                </a:rPr>
                <a:t>&amp; </a:t>
              </a:r>
              <a:r>
                <a:rPr lang="en-US" dirty="0">
                  <a:latin typeface="+mn-lt"/>
                </a:rPr>
                <a:t>b</a:t>
              </a:r>
            </a:p>
          </p:txBody>
        </p:sp>
      </p:grpSp>
      <p:sp>
        <p:nvSpPr>
          <p:cNvPr id="296006" name="Line 70"/>
          <p:cNvSpPr>
            <a:spLocks noChangeShapeType="1"/>
          </p:cNvSpPr>
          <p:nvPr/>
        </p:nvSpPr>
        <p:spPr bwMode="auto">
          <a:xfrm>
            <a:off x="4044217" y="4876800"/>
            <a:ext cx="305224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lIns="45789" tIns="45789" rIns="45789" bIns="45789" anchor="ctr">
            <a:spAutoFit/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296007" name="Line 71"/>
          <p:cNvSpPr>
            <a:spLocks noChangeShapeType="1"/>
          </p:cNvSpPr>
          <p:nvPr/>
        </p:nvSpPr>
        <p:spPr bwMode="auto">
          <a:xfrm>
            <a:off x="5799254" y="4876800"/>
            <a:ext cx="305224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lIns="45789" tIns="45789" rIns="45789" bIns="45789" anchor="ctr">
            <a:spAutoFit/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296008" name="Text Box 72"/>
          <p:cNvSpPr txBox="1">
            <a:spLocks noChangeArrowheads="1"/>
          </p:cNvSpPr>
          <p:nvPr/>
        </p:nvSpPr>
        <p:spPr bwMode="auto">
          <a:xfrm>
            <a:off x="3572074" y="4495093"/>
            <a:ext cx="1121087" cy="338694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89" tIns="45789" rIns="45789" bIns="45789">
            <a:spAutoFit/>
          </a:bodyPr>
          <a:lstStyle/>
          <a:p>
            <a:r>
              <a:rPr lang="en-US" sz="1600" dirty="0">
                <a:latin typeface="+mn-lt"/>
              </a:rPr>
              <a:t>Rising Delay</a:t>
            </a:r>
          </a:p>
        </p:txBody>
      </p:sp>
      <p:sp>
        <p:nvSpPr>
          <p:cNvPr id="296009" name="Text Box 73"/>
          <p:cNvSpPr txBox="1">
            <a:spLocks noChangeArrowheads="1"/>
          </p:cNvSpPr>
          <p:nvPr/>
        </p:nvSpPr>
        <p:spPr bwMode="auto">
          <a:xfrm>
            <a:off x="5234909" y="4487142"/>
            <a:ext cx="1163535" cy="338694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89" tIns="45789" rIns="45789" bIns="45789">
            <a:spAutoFit/>
          </a:bodyPr>
          <a:lstStyle/>
          <a:p>
            <a:r>
              <a:rPr lang="en-US" sz="1600">
                <a:latin typeface="+mn-lt"/>
              </a:rPr>
              <a:t>Falling Delay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>
          <a:xfrm>
            <a:off x="76200" y="6615856"/>
            <a:ext cx="1245534" cy="153888"/>
          </a:xfrm>
        </p:spPr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522836" y="6615856"/>
            <a:ext cx="2098331" cy="153888"/>
          </a:xfrm>
        </p:spPr>
        <p:txBody>
          <a:bodyPr/>
          <a:lstStyle/>
          <a:p>
            <a:pPr>
              <a:defRPr/>
            </a:pPr>
            <a:r>
              <a:rPr lang="en-US" smtClean="0"/>
              <a:t>Introduction to Computer Architecture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925058" y="6615856"/>
            <a:ext cx="131446" cy="153888"/>
          </a:xfrm>
        </p:spPr>
        <p:txBody>
          <a:bodyPr/>
          <a:lstStyle/>
          <a:p>
            <a:fld id="{131E17E1-C38B-4D4F-A355-9CFB350B9AB7}" type="slidenum">
              <a:rPr lang="en-US" smtClean="0"/>
              <a:pPr/>
              <a:t>10</a:t>
            </a:fld>
            <a:endParaRPr lang="en-US" dirty="0"/>
          </a:p>
        </p:txBody>
      </p:sp>
      <p:grpSp>
        <p:nvGrpSpPr>
          <p:cNvPr id="296014" name="Group 296013"/>
          <p:cNvGrpSpPr/>
          <p:nvPr/>
        </p:nvGrpSpPr>
        <p:grpSpPr>
          <a:xfrm>
            <a:off x="687388" y="1144588"/>
            <a:ext cx="7292975" cy="1798637"/>
            <a:chOff x="687388" y="1144588"/>
            <a:chExt cx="7292975" cy="1798637"/>
          </a:xfrm>
        </p:grpSpPr>
        <p:sp>
          <p:nvSpPr>
            <p:cNvPr id="6" name="AutoShape 3"/>
            <p:cNvSpPr>
              <a:spLocks noChangeAspect="1" noChangeArrowheads="1" noTextEdit="1"/>
            </p:cNvSpPr>
            <p:nvPr/>
          </p:nvSpPr>
          <p:spPr bwMode="auto">
            <a:xfrm>
              <a:off x="687388" y="1144588"/>
              <a:ext cx="7292975" cy="1798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" name="Freeform 5"/>
            <p:cNvSpPr>
              <a:spLocks/>
            </p:cNvSpPr>
            <p:nvPr/>
          </p:nvSpPr>
          <p:spPr bwMode="auto">
            <a:xfrm>
              <a:off x="4573588" y="2106613"/>
              <a:ext cx="214313" cy="30162"/>
            </a:xfrm>
            <a:custGeom>
              <a:avLst/>
              <a:gdLst>
                <a:gd name="T0" fmla="*/ 0 w 135"/>
                <a:gd name="T1" fmla="*/ 0 h 19"/>
                <a:gd name="T2" fmla="*/ 0 w 135"/>
                <a:gd name="T3" fmla="*/ 17 h 19"/>
                <a:gd name="T4" fmla="*/ 135 w 135"/>
                <a:gd name="T5" fmla="*/ 19 h 19"/>
                <a:gd name="T6" fmla="*/ 135 w 135"/>
                <a:gd name="T7" fmla="*/ 2 h 19"/>
                <a:gd name="T8" fmla="*/ 0 w 135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" h="19">
                  <a:moveTo>
                    <a:pt x="0" y="0"/>
                  </a:moveTo>
                  <a:lnTo>
                    <a:pt x="0" y="17"/>
                  </a:lnTo>
                  <a:lnTo>
                    <a:pt x="135" y="19"/>
                  </a:lnTo>
                  <a:lnTo>
                    <a:pt x="135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3613151" y="2314575"/>
              <a:ext cx="214313" cy="30162"/>
            </a:xfrm>
            <a:custGeom>
              <a:avLst/>
              <a:gdLst>
                <a:gd name="T0" fmla="*/ 0 w 135"/>
                <a:gd name="T1" fmla="*/ 0 h 19"/>
                <a:gd name="T2" fmla="*/ 0 w 135"/>
                <a:gd name="T3" fmla="*/ 17 h 19"/>
                <a:gd name="T4" fmla="*/ 135 w 135"/>
                <a:gd name="T5" fmla="*/ 19 h 19"/>
                <a:gd name="T6" fmla="*/ 135 w 135"/>
                <a:gd name="T7" fmla="*/ 2 h 19"/>
                <a:gd name="T8" fmla="*/ 0 w 135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" h="19">
                  <a:moveTo>
                    <a:pt x="0" y="0"/>
                  </a:moveTo>
                  <a:lnTo>
                    <a:pt x="0" y="17"/>
                  </a:lnTo>
                  <a:lnTo>
                    <a:pt x="135" y="19"/>
                  </a:lnTo>
                  <a:lnTo>
                    <a:pt x="135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3613151" y="1898650"/>
              <a:ext cx="214313" cy="30162"/>
            </a:xfrm>
            <a:custGeom>
              <a:avLst/>
              <a:gdLst>
                <a:gd name="T0" fmla="*/ 0 w 135"/>
                <a:gd name="T1" fmla="*/ 0 h 19"/>
                <a:gd name="T2" fmla="*/ 0 w 135"/>
                <a:gd name="T3" fmla="*/ 17 h 19"/>
                <a:gd name="T4" fmla="*/ 135 w 135"/>
                <a:gd name="T5" fmla="*/ 19 h 19"/>
                <a:gd name="T6" fmla="*/ 135 w 135"/>
                <a:gd name="T7" fmla="*/ 2 h 19"/>
                <a:gd name="T8" fmla="*/ 0 w 135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" h="19">
                  <a:moveTo>
                    <a:pt x="0" y="0"/>
                  </a:moveTo>
                  <a:lnTo>
                    <a:pt x="0" y="17"/>
                  </a:lnTo>
                  <a:lnTo>
                    <a:pt x="135" y="19"/>
                  </a:lnTo>
                  <a:lnTo>
                    <a:pt x="135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3717926" y="1804988"/>
              <a:ext cx="925513" cy="625475"/>
            </a:xfrm>
            <a:custGeom>
              <a:avLst/>
              <a:gdLst>
                <a:gd name="T0" fmla="*/ 0 w 583"/>
                <a:gd name="T1" fmla="*/ 0 h 394"/>
                <a:gd name="T2" fmla="*/ 270 w 583"/>
                <a:gd name="T3" fmla="*/ 0 h 394"/>
                <a:gd name="T4" fmla="*/ 323 w 583"/>
                <a:gd name="T5" fmla="*/ 4 h 394"/>
                <a:gd name="T6" fmla="*/ 372 w 583"/>
                <a:gd name="T7" fmla="*/ 15 h 394"/>
                <a:gd name="T8" fmla="*/ 415 w 583"/>
                <a:gd name="T9" fmla="*/ 31 h 394"/>
                <a:gd name="T10" fmla="*/ 458 w 583"/>
                <a:gd name="T11" fmla="*/ 57 h 394"/>
                <a:gd name="T12" fmla="*/ 529 w 583"/>
                <a:gd name="T13" fmla="*/ 115 h 394"/>
                <a:gd name="T14" fmla="*/ 583 w 583"/>
                <a:gd name="T15" fmla="*/ 199 h 394"/>
                <a:gd name="T16" fmla="*/ 529 w 583"/>
                <a:gd name="T17" fmla="*/ 277 h 394"/>
                <a:gd name="T18" fmla="*/ 458 w 583"/>
                <a:gd name="T19" fmla="*/ 341 h 394"/>
                <a:gd name="T20" fmla="*/ 415 w 583"/>
                <a:gd name="T21" fmla="*/ 361 h 394"/>
                <a:gd name="T22" fmla="*/ 372 w 583"/>
                <a:gd name="T23" fmla="*/ 378 h 394"/>
                <a:gd name="T24" fmla="*/ 323 w 583"/>
                <a:gd name="T25" fmla="*/ 388 h 394"/>
                <a:gd name="T26" fmla="*/ 270 w 583"/>
                <a:gd name="T27" fmla="*/ 394 h 394"/>
                <a:gd name="T28" fmla="*/ 0 w 583"/>
                <a:gd name="T29" fmla="*/ 394 h 394"/>
                <a:gd name="T30" fmla="*/ 31 w 583"/>
                <a:gd name="T31" fmla="*/ 351 h 394"/>
                <a:gd name="T32" fmla="*/ 54 w 583"/>
                <a:gd name="T33" fmla="*/ 304 h 394"/>
                <a:gd name="T34" fmla="*/ 64 w 583"/>
                <a:gd name="T35" fmla="*/ 252 h 394"/>
                <a:gd name="T36" fmla="*/ 69 w 583"/>
                <a:gd name="T37" fmla="*/ 199 h 394"/>
                <a:gd name="T38" fmla="*/ 64 w 583"/>
                <a:gd name="T39" fmla="*/ 141 h 394"/>
                <a:gd name="T40" fmla="*/ 54 w 583"/>
                <a:gd name="T41" fmla="*/ 94 h 394"/>
                <a:gd name="T42" fmla="*/ 31 w 583"/>
                <a:gd name="T43" fmla="*/ 47 h 394"/>
                <a:gd name="T44" fmla="*/ 0 w 583"/>
                <a:gd name="T45" fmla="*/ 0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3" h="394">
                  <a:moveTo>
                    <a:pt x="0" y="0"/>
                  </a:moveTo>
                  <a:lnTo>
                    <a:pt x="270" y="0"/>
                  </a:lnTo>
                  <a:lnTo>
                    <a:pt x="323" y="4"/>
                  </a:lnTo>
                  <a:lnTo>
                    <a:pt x="372" y="15"/>
                  </a:lnTo>
                  <a:lnTo>
                    <a:pt x="415" y="31"/>
                  </a:lnTo>
                  <a:lnTo>
                    <a:pt x="458" y="57"/>
                  </a:lnTo>
                  <a:lnTo>
                    <a:pt x="529" y="115"/>
                  </a:lnTo>
                  <a:lnTo>
                    <a:pt x="583" y="199"/>
                  </a:lnTo>
                  <a:lnTo>
                    <a:pt x="529" y="277"/>
                  </a:lnTo>
                  <a:lnTo>
                    <a:pt x="458" y="341"/>
                  </a:lnTo>
                  <a:lnTo>
                    <a:pt x="415" y="361"/>
                  </a:lnTo>
                  <a:lnTo>
                    <a:pt x="372" y="378"/>
                  </a:lnTo>
                  <a:lnTo>
                    <a:pt x="323" y="388"/>
                  </a:lnTo>
                  <a:lnTo>
                    <a:pt x="270" y="394"/>
                  </a:lnTo>
                  <a:lnTo>
                    <a:pt x="0" y="394"/>
                  </a:lnTo>
                  <a:lnTo>
                    <a:pt x="31" y="351"/>
                  </a:lnTo>
                  <a:lnTo>
                    <a:pt x="54" y="304"/>
                  </a:lnTo>
                  <a:lnTo>
                    <a:pt x="64" y="252"/>
                  </a:lnTo>
                  <a:lnTo>
                    <a:pt x="69" y="199"/>
                  </a:lnTo>
                  <a:lnTo>
                    <a:pt x="64" y="141"/>
                  </a:lnTo>
                  <a:lnTo>
                    <a:pt x="54" y="94"/>
                  </a:lnTo>
                  <a:lnTo>
                    <a:pt x="31" y="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grpSp>
          <p:nvGrpSpPr>
            <p:cNvPr id="11" name="Group 11"/>
            <p:cNvGrpSpPr>
              <a:grpSpLocks/>
            </p:cNvGrpSpPr>
            <p:nvPr/>
          </p:nvGrpSpPr>
          <p:grpSpPr bwMode="auto">
            <a:xfrm>
              <a:off x="3717926" y="1804988"/>
              <a:ext cx="925513" cy="625475"/>
              <a:chOff x="2342" y="1137"/>
              <a:chExt cx="583" cy="394"/>
            </a:xfrm>
          </p:grpSpPr>
          <p:sp>
            <p:nvSpPr>
              <p:cNvPr id="296011" name="Freeform 9"/>
              <p:cNvSpPr>
                <a:spLocks/>
              </p:cNvSpPr>
              <p:nvPr/>
            </p:nvSpPr>
            <p:spPr bwMode="auto">
              <a:xfrm>
                <a:off x="2342" y="1137"/>
                <a:ext cx="583" cy="394"/>
              </a:xfrm>
              <a:custGeom>
                <a:avLst/>
                <a:gdLst>
                  <a:gd name="T0" fmla="*/ 0 w 583"/>
                  <a:gd name="T1" fmla="*/ 0 h 394"/>
                  <a:gd name="T2" fmla="*/ 270 w 583"/>
                  <a:gd name="T3" fmla="*/ 0 h 394"/>
                  <a:gd name="T4" fmla="*/ 323 w 583"/>
                  <a:gd name="T5" fmla="*/ 4 h 394"/>
                  <a:gd name="T6" fmla="*/ 372 w 583"/>
                  <a:gd name="T7" fmla="*/ 15 h 394"/>
                  <a:gd name="T8" fmla="*/ 415 w 583"/>
                  <a:gd name="T9" fmla="*/ 31 h 394"/>
                  <a:gd name="T10" fmla="*/ 458 w 583"/>
                  <a:gd name="T11" fmla="*/ 57 h 394"/>
                  <a:gd name="T12" fmla="*/ 529 w 583"/>
                  <a:gd name="T13" fmla="*/ 115 h 394"/>
                  <a:gd name="T14" fmla="*/ 583 w 583"/>
                  <a:gd name="T15" fmla="*/ 199 h 394"/>
                  <a:gd name="T16" fmla="*/ 529 w 583"/>
                  <a:gd name="T17" fmla="*/ 277 h 394"/>
                  <a:gd name="T18" fmla="*/ 458 w 583"/>
                  <a:gd name="T19" fmla="*/ 341 h 394"/>
                  <a:gd name="T20" fmla="*/ 415 w 583"/>
                  <a:gd name="T21" fmla="*/ 361 h 394"/>
                  <a:gd name="T22" fmla="*/ 372 w 583"/>
                  <a:gd name="T23" fmla="*/ 378 h 394"/>
                  <a:gd name="T24" fmla="*/ 323 w 583"/>
                  <a:gd name="T25" fmla="*/ 388 h 394"/>
                  <a:gd name="T26" fmla="*/ 270 w 583"/>
                  <a:gd name="T27" fmla="*/ 394 h 394"/>
                  <a:gd name="T28" fmla="*/ 0 w 583"/>
                  <a:gd name="T29" fmla="*/ 394 h 394"/>
                  <a:gd name="T30" fmla="*/ 31 w 583"/>
                  <a:gd name="T31" fmla="*/ 351 h 394"/>
                  <a:gd name="T32" fmla="*/ 54 w 583"/>
                  <a:gd name="T33" fmla="*/ 304 h 394"/>
                  <a:gd name="T34" fmla="*/ 64 w 583"/>
                  <a:gd name="T35" fmla="*/ 252 h 394"/>
                  <a:gd name="T36" fmla="*/ 69 w 583"/>
                  <a:gd name="T37" fmla="*/ 199 h 394"/>
                  <a:gd name="T38" fmla="*/ 64 w 583"/>
                  <a:gd name="T39" fmla="*/ 141 h 394"/>
                  <a:gd name="T40" fmla="*/ 54 w 583"/>
                  <a:gd name="T41" fmla="*/ 94 h 394"/>
                  <a:gd name="T42" fmla="*/ 31 w 583"/>
                  <a:gd name="T43" fmla="*/ 47 h 394"/>
                  <a:gd name="T44" fmla="*/ 0 w 583"/>
                  <a:gd name="T45" fmla="*/ 0 h 3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83" h="394">
                    <a:moveTo>
                      <a:pt x="0" y="0"/>
                    </a:moveTo>
                    <a:lnTo>
                      <a:pt x="270" y="0"/>
                    </a:lnTo>
                    <a:lnTo>
                      <a:pt x="323" y="4"/>
                    </a:lnTo>
                    <a:lnTo>
                      <a:pt x="372" y="15"/>
                    </a:lnTo>
                    <a:lnTo>
                      <a:pt x="415" y="31"/>
                    </a:lnTo>
                    <a:lnTo>
                      <a:pt x="458" y="57"/>
                    </a:lnTo>
                    <a:lnTo>
                      <a:pt x="529" y="115"/>
                    </a:lnTo>
                    <a:lnTo>
                      <a:pt x="583" y="199"/>
                    </a:lnTo>
                    <a:lnTo>
                      <a:pt x="529" y="277"/>
                    </a:lnTo>
                    <a:lnTo>
                      <a:pt x="458" y="341"/>
                    </a:lnTo>
                    <a:lnTo>
                      <a:pt x="415" y="361"/>
                    </a:lnTo>
                    <a:lnTo>
                      <a:pt x="372" y="378"/>
                    </a:lnTo>
                    <a:lnTo>
                      <a:pt x="323" y="388"/>
                    </a:lnTo>
                    <a:lnTo>
                      <a:pt x="270" y="394"/>
                    </a:lnTo>
                    <a:lnTo>
                      <a:pt x="0" y="394"/>
                    </a:lnTo>
                    <a:lnTo>
                      <a:pt x="31" y="351"/>
                    </a:lnTo>
                    <a:lnTo>
                      <a:pt x="54" y="304"/>
                    </a:lnTo>
                    <a:lnTo>
                      <a:pt x="64" y="252"/>
                    </a:lnTo>
                    <a:lnTo>
                      <a:pt x="69" y="199"/>
                    </a:lnTo>
                    <a:lnTo>
                      <a:pt x="64" y="141"/>
                    </a:lnTo>
                    <a:lnTo>
                      <a:pt x="54" y="94"/>
                    </a:lnTo>
                    <a:lnTo>
                      <a:pt x="31" y="4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E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296012" name="Freeform 10"/>
              <p:cNvSpPr>
                <a:spLocks/>
              </p:cNvSpPr>
              <p:nvPr/>
            </p:nvSpPr>
            <p:spPr bwMode="auto">
              <a:xfrm>
                <a:off x="2342" y="1137"/>
                <a:ext cx="583" cy="394"/>
              </a:xfrm>
              <a:custGeom>
                <a:avLst/>
                <a:gdLst>
                  <a:gd name="T0" fmla="*/ 0 w 583"/>
                  <a:gd name="T1" fmla="*/ 0 h 394"/>
                  <a:gd name="T2" fmla="*/ 270 w 583"/>
                  <a:gd name="T3" fmla="*/ 0 h 394"/>
                  <a:gd name="T4" fmla="*/ 323 w 583"/>
                  <a:gd name="T5" fmla="*/ 4 h 394"/>
                  <a:gd name="T6" fmla="*/ 372 w 583"/>
                  <a:gd name="T7" fmla="*/ 15 h 394"/>
                  <a:gd name="T8" fmla="*/ 415 w 583"/>
                  <a:gd name="T9" fmla="*/ 31 h 394"/>
                  <a:gd name="T10" fmla="*/ 458 w 583"/>
                  <a:gd name="T11" fmla="*/ 57 h 394"/>
                  <a:gd name="T12" fmla="*/ 529 w 583"/>
                  <a:gd name="T13" fmla="*/ 115 h 394"/>
                  <a:gd name="T14" fmla="*/ 583 w 583"/>
                  <a:gd name="T15" fmla="*/ 199 h 394"/>
                  <a:gd name="T16" fmla="*/ 529 w 583"/>
                  <a:gd name="T17" fmla="*/ 277 h 394"/>
                  <a:gd name="T18" fmla="*/ 458 w 583"/>
                  <a:gd name="T19" fmla="*/ 341 h 394"/>
                  <a:gd name="T20" fmla="*/ 415 w 583"/>
                  <a:gd name="T21" fmla="*/ 361 h 394"/>
                  <a:gd name="T22" fmla="*/ 372 w 583"/>
                  <a:gd name="T23" fmla="*/ 378 h 394"/>
                  <a:gd name="T24" fmla="*/ 323 w 583"/>
                  <a:gd name="T25" fmla="*/ 388 h 394"/>
                  <a:gd name="T26" fmla="*/ 270 w 583"/>
                  <a:gd name="T27" fmla="*/ 394 h 394"/>
                  <a:gd name="T28" fmla="*/ 0 w 583"/>
                  <a:gd name="T29" fmla="*/ 394 h 394"/>
                  <a:gd name="T30" fmla="*/ 31 w 583"/>
                  <a:gd name="T31" fmla="*/ 351 h 394"/>
                  <a:gd name="T32" fmla="*/ 54 w 583"/>
                  <a:gd name="T33" fmla="*/ 304 h 394"/>
                  <a:gd name="T34" fmla="*/ 64 w 583"/>
                  <a:gd name="T35" fmla="*/ 252 h 394"/>
                  <a:gd name="T36" fmla="*/ 69 w 583"/>
                  <a:gd name="T37" fmla="*/ 199 h 394"/>
                  <a:gd name="T38" fmla="*/ 64 w 583"/>
                  <a:gd name="T39" fmla="*/ 141 h 394"/>
                  <a:gd name="T40" fmla="*/ 54 w 583"/>
                  <a:gd name="T41" fmla="*/ 94 h 394"/>
                  <a:gd name="T42" fmla="*/ 31 w 583"/>
                  <a:gd name="T43" fmla="*/ 47 h 394"/>
                  <a:gd name="T44" fmla="*/ 0 w 583"/>
                  <a:gd name="T45" fmla="*/ 0 h 3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83" h="394">
                    <a:moveTo>
                      <a:pt x="0" y="0"/>
                    </a:moveTo>
                    <a:lnTo>
                      <a:pt x="270" y="0"/>
                    </a:lnTo>
                    <a:lnTo>
                      <a:pt x="323" y="4"/>
                    </a:lnTo>
                    <a:lnTo>
                      <a:pt x="372" y="15"/>
                    </a:lnTo>
                    <a:lnTo>
                      <a:pt x="415" y="31"/>
                    </a:lnTo>
                    <a:lnTo>
                      <a:pt x="458" y="57"/>
                    </a:lnTo>
                    <a:lnTo>
                      <a:pt x="529" y="115"/>
                    </a:lnTo>
                    <a:lnTo>
                      <a:pt x="583" y="199"/>
                    </a:lnTo>
                    <a:lnTo>
                      <a:pt x="529" y="277"/>
                    </a:lnTo>
                    <a:lnTo>
                      <a:pt x="458" y="341"/>
                    </a:lnTo>
                    <a:lnTo>
                      <a:pt x="415" y="361"/>
                    </a:lnTo>
                    <a:lnTo>
                      <a:pt x="372" y="378"/>
                    </a:lnTo>
                    <a:lnTo>
                      <a:pt x="323" y="388"/>
                    </a:lnTo>
                    <a:lnTo>
                      <a:pt x="270" y="394"/>
                    </a:lnTo>
                    <a:lnTo>
                      <a:pt x="0" y="394"/>
                    </a:lnTo>
                    <a:lnTo>
                      <a:pt x="31" y="351"/>
                    </a:lnTo>
                    <a:lnTo>
                      <a:pt x="54" y="304"/>
                    </a:lnTo>
                    <a:lnTo>
                      <a:pt x="64" y="252"/>
                    </a:lnTo>
                    <a:lnTo>
                      <a:pt x="69" y="199"/>
                    </a:lnTo>
                    <a:lnTo>
                      <a:pt x="64" y="141"/>
                    </a:lnTo>
                    <a:lnTo>
                      <a:pt x="54" y="94"/>
                    </a:lnTo>
                    <a:lnTo>
                      <a:pt x="31" y="47"/>
                    </a:lnTo>
                    <a:lnTo>
                      <a:pt x="0" y="0"/>
                    </a:lnTo>
                  </a:path>
                </a:pathLst>
              </a:custGeom>
              <a:noFill/>
              <a:ln w="11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n-lt"/>
                </a:endParaRPr>
              </a:p>
            </p:txBody>
          </p:sp>
        </p:grpSp>
        <p:sp>
          <p:nvSpPr>
            <p:cNvPr id="12" name="Freeform 12"/>
            <p:cNvSpPr>
              <a:spLocks/>
            </p:cNvSpPr>
            <p:nvPr/>
          </p:nvSpPr>
          <p:spPr bwMode="auto">
            <a:xfrm>
              <a:off x="4573588" y="2106613"/>
              <a:ext cx="214313" cy="30162"/>
            </a:xfrm>
            <a:custGeom>
              <a:avLst/>
              <a:gdLst>
                <a:gd name="T0" fmla="*/ 0 w 135"/>
                <a:gd name="T1" fmla="*/ 0 h 19"/>
                <a:gd name="T2" fmla="*/ 0 w 135"/>
                <a:gd name="T3" fmla="*/ 17 h 19"/>
                <a:gd name="T4" fmla="*/ 135 w 135"/>
                <a:gd name="T5" fmla="*/ 19 h 19"/>
                <a:gd name="T6" fmla="*/ 135 w 135"/>
                <a:gd name="T7" fmla="*/ 2 h 19"/>
                <a:gd name="T8" fmla="*/ 0 w 135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" h="19">
                  <a:moveTo>
                    <a:pt x="0" y="0"/>
                  </a:moveTo>
                  <a:lnTo>
                    <a:pt x="0" y="17"/>
                  </a:lnTo>
                  <a:lnTo>
                    <a:pt x="135" y="19"/>
                  </a:lnTo>
                  <a:lnTo>
                    <a:pt x="135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3" name="Freeform 13"/>
            <p:cNvSpPr>
              <a:spLocks/>
            </p:cNvSpPr>
            <p:nvPr/>
          </p:nvSpPr>
          <p:spPr bwMode="auto">
            <a:xfrm>
              <a:off x="3613151" y="2314575"/>
              <a:ext cx="214313" cy="30162"/>
            </a:xfrm>
            <a:custGeom>
              <a:avLst/>
              <a:gdLst>
                <a:gd name="T0" fmla="*/ 0 w 135"/>
                <a:gd name="T1" fmla="*/ 0 h 19"/>
                <a:gd name="T2" fmla="*/ 0 w 135"/>
                <a:gd name="T3" fmla="*/ 17 h 19"/>
                <a:gd name="T4" fmla="*/ 135 w 135"/>
                <a:gd name="T5" fmla="*/ 19 h 19"/>
                <a:gd name="T6" fmla="*/ 135 w 135"/>
                <a:gd name="T7" fmla="*/ 2 h 19"/>
                <a:gd name="T8" fmla="*/ 0 w 135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" h="19">
                  <a:moveTo>
                    <a:pt x="0" y="0"/>
                  </a:moveTo>
                  <a:lnTo>
                    <a:pt x="0" y="17"/>
                  </a:lnTo>
                  <a:lnTo>
                    <a:pt x="135" y="19"/>
                  </a:lnTo>
                  <a:lnTo>
                    <a:pt x="135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4" name="Freeform 14"/>
            <p:cNvSpPr>
              <a:spLocks/>
            </p:cNvSpPr>
            <p:nvPr/>
          </p:nvSpPr>
          <p:spPr bwMode="auto">
            <a:xfrm>
              <a:off x="3613151" y="1898650"/>
              <a:ext cx="214313" cy="30162"/>
            </a:xfrm>
            <a:custGeom>
              <a:avLst/>
              <a:gdLst>
                <a:gd name="T0" fmla="*/ 0 w 135"/>
                <a:gd name="T1" fmla="*/ 0 h 19"/>
                <a:gd name="T2" fmla="*/ 0 w 135"/>
                <a:gd name="T3" fmla="*/ 17 h 19"/>
                <a:gd name="T4" fmla="*/ 135 w 135"/>
                <a:gd name="T5" fmla="*/ 19 h 19"/>
                <a:gd name="T6" fmla="*/ 135 w 135"/>
                <a:gd name="T7" fmla="*/ 2 h 19"/>
                <a:gd name="T8" fmla="*/ 0 w 135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" h="19">
                  <a:moveTo>
                    <a:pt x="0" y="0"/>
                  </a:moveTo>
                  <a:lnTo>
                    <a:pt x="0" y="17"/>
                  </a:lnTo>
                  <a:lnTo>
                    <a:pt x="135" y="19"/>
                  </a:lnTo>
                  <a:lnTo>
                    <a:pt x="135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5" name="Freeform 15"/>
            <p:cNvSpPr>
              <a:spLocks/>
            </p:cNvSpPr>
            <p:nvPr/>
          </p:nvSpPr>
          <p:spPr bwMode="auto">
            <a:xfrm>
              <a:off x="3717926" y="1804988"/>
              <a:ext cx="925513" cy="625475"/>
            </a:xfrm>
            <a:custGeom>
              <a:avLst/>
              <a:gdLst>
                <a:gd name="T0" fmla="*/ 0 w 583"/>
                <a:gd name="T1" fmla="*/ 0 h 394"/>
                <a:gd name="T2" fmla="*/ 270 w 583"/>
                <a:gd name="T3" fmla="*/ 0 h 394"/>
                <a:gd name="T4" fmla="*/ 323 w 583"/>
                <a:gd name="T5" fmla="*/ 4 h 394"/>
                <a:gd name="T6" fmla="*/ 372 w 583"/>
                <a:gd name="T7" fmla="*/ 15 h 394"/>
                <a:gd name="T8" fmla="*/ 415 w 583"/>
                <a:gd name="T9" fmla="*/ 31 h 394"/>
                <a:gd name="T10" fmla="*/ 458 w 583"/>
                <a:gd name="T11" fmla="*/ 57 h 394"/>
                <a:gd name="T12" fmla="*/ 529 w 583"/>
                <a:gd name="T13" fmla="*/ 115 h 394"/>
                <a:gd name="T14" fmla="*/ 583 w 583"/>
                <a:gd name="T15" fmla="*/ 199 h 394"/>
                <a:gd name="T16" fmla="*/ 529 w 583"/>
                <a:gd name="T17" fmla="*/ 277 h 394"/>
                <a:gd name="T18" fmla="*/ 458 w 583"/>
                <a:gd name="T19" fmla="*/ 341 h 394"/>
                <a:gd name="T20" fmla="*/ 415 w 583"/>
                <a:gd name="T21" fmla="*/ 361 h 394"/>
                <a:gd name="T22" fmla="*/ 372 w 583"/>
                <a:gd name="T23" fmla="*/ 378 h 394"/>
                <a:gd name="T24" fmla="*/ 323 w 583"/>
                <a:gd name="T25" fmla="*/ 388 h 394"/>
                <a:gd name="T26" fmla="*/ 270 w 583"/>
                <a:gd name="T27" fmla="*/ 394 h 394"/>
                <a:gd name="T28" fmla="*/ 0 w 583"/>
                <a:gd name="T29" fmla="*/ 394 h 394"/>
                <a:gd name="T30" fmla="*/ 31 w 583"/>
                <a:gd name="T31" fmla="*/ 351 h 394"/>
                <a:gd name="T32" fmla="*/ 54 w 583"/>
                <a:gd name="T33" fmla="*/ 304 h 394"/>
                <a:gd name="T34" fmla="*/ 64 w 583"/>
                <a:gd name="T35" fmla="*/ 252 h 394"/>
                <a:gd name="T36" fmla="*/ 69 w 583"/>
                <a:gd name="T37" fmla="*/ 199 h 394"/>
                <a:gd name="T38" fmla="*/ 64 w 583"/>
                <a:gd name="T39" fmla="*/ 141 h 394"/>
                <a:gd name="T40" fmla="*/ 54 w 583"/>
                <a:gd name="T41" fmla="*/ 94 h 394"/>
                <a:gd name="T42" fmla="*/ 31 w 583"/>
                <a:gd name="T43" fmla="*/ 47 h 394"/>
                <a:gd name="T44" fmla="*/ 0 w 583"/>
                <a:gd name="T45" fmla="*/ 0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3" h="394">
                  <a:moveTo>
                    <a:pt x="0" y="0"/>
                  </a:moveTo>
                  <a:lnTo>
                    <a:pt x="270" y="0"/>
                  </a:lnTo>
                  <a:lnTo>
                    <a:pt x="323" y="4"/>
                  </a:lnTo>
                  <a:lnTo>
                    <a:pt x="372" y="15"/>
                  </a:lnTo>
                  <a:lnTo>
                    <a:pt x="415" y="31"/>
                  </a:lnTo>
                  <a:lnTo>
                    <a:pt x="458" y="57"/>
                  </a:lnTo>
                  <a:lnTo>
                    <a:pt x="529" y="115"/>
                  </a:lnTo>
                  <a:lnTo>
                    <a:pt x="583" y="199"/>
                  </a:lnTo>
                  <a:lnTo>
                    <a:pt x="529" y="277"/>
                  </a:lnTo>
                  <a:lnTo>
                    <a:pt x="458" y="341"/>
                  </a:lnTo>
                  <a:lnTo>
                    <a:pt x="415" y="361"/>
                  </a:lnTo>
                  <a:lnTo>
                    <a:pt x="372" y="378"/>
                  </a:lnTo>
                  <a:lnTo>
                    <a:pt x="323" y="388"/>
                  </a:lnTo>
                  <a:lnTo>
                    <a:pt x="270" y="394"/>
                  </a:lnTo>
                  <a:lnTo>
                    <a:pt x="0" y="394"/>
                  </a:lnTo>
                  <a:lnTo>
                    <a:pt x="31" y="351"/>
                  </a:lnTo>
                  <a:lnTo>
                    <a:pt x="54" y="304"/>
                  </a:lnTo>
                  <a:lnTo>
                    <a:pt x="64" y="252"/>
                  </a:lnTo>
                  <a:lnTo>
                    <a:pt x="69" y="199"/>
                  </a:lnTo>
                  <a:lnTo>
                    <a:pt x="64" y="141"/>
                  </a:lnTo>
                  <a:lnTo>
                    <a:pt x="54" y="94"/>
                  </a:lnTo>
                  <a:lnTo>
                    <a:pt x="31" y="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grpSp>
          <p:nvGrpSpPr>
            <p:cNvPr id="16" name="Group 18"/>
            <p:cNvGrpSpPr>
              <a:grpSpLocks/>
            </p:cNvGrpSpPr>
            <p:nvPr/>
          </p:nvGrpSpPr>
          <p:grpSpPr bwMode="auto">
            <a:xfrm>
              <a:off x="3717926" y="1804988"/>
              <a:ext cx="925513" cy="625475"/>
              <a:chOff x="2342" y="1137"/>
              <a:chExt cx="583" cy="394"/>
            </a:xfrm>
          </p:grpSpPr>
          <p:sp>
            <p:nvSpPr>
              <p:cNvPr id="295995" name="Freeform 16"/>
              <p:cNvSpPr>
                <a:spLocks/>
              </p:cNvSpPr>
              <p:nvPr/>
            </p:nvSpPr>
            <p:spPr bwMode="auto">
              <a:xfrm>
                <a:off x="2342" y="1137"/>
                <a:ext cx="583" cy="394"/>
              </a:xfrm>
              <a:custGeom>
                <a:avLst/>
                <a:gdLst>
                  <a:gd name="T0" fmla="*/ 0 w 583"/>
                  <a:gd name="T1" fmla="*/ 0 h 394"/>
                  <a:gd name="T2" fmla="*/ 270 w 583"/>
                  <a:gd name="T3" fmla="*/ 0 h 394"/>
                  <a:gd name="T4" fmla="*/ 323 w 583"/>
                  <a:gd name="T5" fmla="*/ 4 h 394"/>
                  <a:gd name="T6" fmla="*/ 372 w 583"/>
                  <a:gd name="T7" fmla="*/ 15 h 394"/>
                  <a:gd name="T8" fmla="*/ 415 w 583"/>
                  <a:gd name="T9" fmla="*/ 31 h 394"/>
                  <a:gd name="T10" fmla="*/ 458 w 583"/>
                  <a:gd name="T11" fmla="*/ 57 h 394"/>
                  <a:gd name="T12" fmla="*/ 529 w 583"/>
                  <a:gd name="T13" fmla="*/ 115 h 394"/>
                  <a:gd name="T14" fmla="*/ 583 w 583"/>
                  <a:gd name="T15" fmla="*/ 199 h 394"/>
                  <a:gd name="T16" fmla="*/ 529 w 583"/>
                  <a:gd name="T17" fmla="*/ 277 h 394"/>
                  <a:gd name="T18" fmla="*/ 458 w 583"/>
                  <a:gd name="T19" fmla="*/ 341 h 394"/>
                  <a:gd name="T20" fmla="*/ 415 w 583"/>
                  <a:gd name="T21" fmla="*/ 361 h 394"/>
                  <a:gd name="T22" fmla="*/ 372 w 583"/>
                  <a:gd name="T23" fmla="*/ 378 h 394"/>
                  <a:gd name="T24" fmla="*/ 323 w 583"/>
                  <a:gd name="T25" fmla="*/ 388 h 394"/>
                  <a:gd name="T26" fmla="*/ 270 w 583"/>
                  <a:gd name="T27" fmla="*/ 394 h 394"/>
                  <a:gd name="T28" fmla="*/ 0 w 583"/>
                  <a:gd name="T29" fmla="*/ 394 h 394"/>
                  <a:gd name="T30" fmla="*/ 31 w 583"/>
                  <a:gd name="T31" fmla="*/ 351 h 394"/>
                  <a:gd name="T32" fmla="*/ 54 w 583"/>
                  <a:gd name="T33" fmla="*/ 304 h 394"/>
                  <a:gd name="T34" fmla="*/ 64 w 583"/>
                  <a:gd name="T35" fmla="*/ 252 h 394"/>
                  <a:gd name="T36" fmla="*/ 69 w 583"/>
                  <a:gd name="T37" fmla="*/ 199 h 394"/>
                  <a:gd name="T38" fmla="*/ 64 w 583"/>
                  <a:gd name="T39" fmla="*/ 141 h 394"/>
                  <a:gd name="T40" fmla="*/ 54 w 583"/>
                  <a:gd name="T41" fmla="*/ 94 h 394"/>
                  <a:gd name="T42" fmla="*/ 31 w 583"/>
                  <a:gd name="T43" fmla="*/ 47 h 394"/>
                  <a:gd name="T44" fmla="*/ 0 w 583"/>
                  <a:gd name="T45" fmla="*/ 0 h 3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83" h="394">
                    <a:moveTo>
                      <a:pt x="0" y="0"/>
                    </a:moveTo>
                    <a:lnTo>
                      <a:pt x="270" y="0"/>
                    </a:lnTo>
                    <a:lnTo>
                      <a:pt x="323" y="4"/>
                    </a:lnTo>
                    <a:lnTo>
                      <a:pt x="372" y="15"/>
                    </a:lnTo>
                    <a:lnTo>
                      <a:pt x="415" y="31"/>
                    </a:lnTo>
                    <a:lnTo>
                      <a:pt x="458" y="57"/>
                    </a:lnTo>
                    <a:lnTo>
                      <a:pt x="529" y="115"/>
                    </a:lnTo>
                    <a:lnTo>
                      <a:pt x="583" y="199"/>
                    </a:lnTo>
                    <a:lnTo>
                      <a:pt x="529" y="277"/>
                    </a:lnTo>
                    <a:lnTo>
                      <a:pt x="458" y="341"/>
                    </a:lnTo>
                    <a:lnTo>
                      <a:pt x="415" y="361"/>
                    </a:lnTo>
                    <a:lnTo>
                      <a:pt x="372" y="378"/>
                    </a:lnTo>
                    <a:lnTo>
                      <a:pt x="323" y="388"/>
                    </a:lnTo>
                    <a:lnTo>
                      <a:pt x="270" y="394"/>
                    </a:lnTo>
                    <a:lnTo>
                      <a:pt x="0" y="394"/>
                    </a:lnTo>
                    <a:lnTo>
                      <a:pt x="31" y="351"/>
                    </a:lnTo>
                    <a:lnTo>
                      <a:pt x="54" y="304"/>
                    </a:lnTo>
                    <a:lnTo>
                      <a:pt x="64" y="252"/>
                    </a:lnTo>
                    <a:lnTo>
                      <a:pt x="69" y="199"/>
                    </a:lnTo>
                    <a:lnTo>
                      <a:pt x="64" y="141"/>
                    </a:lnTo>
                    <a:lnTo>
                      <a:pt x="54" y="94"/>
                    </a:lnTo>
                    <a:lnTo>
                      <a:pt x="31" y="4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E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296000" name="Freeform 17"/>
              <p:cNvSpPr>
                <a:spLocks/>
              </p:cNvSpPr>
              <p:nvPr/>
            </p:nvSpPr>
            <p:spPr bwMode="auto">
              <a:xfrm>
                <a:off x="2342" y="1137"/>
                <a:ext cx="583" cy="394"/>
              </a:xfrm>
              <a:custGeom>
                <a:avLst/>
                <a:gdLst>
                  <a:gd name="T0" fmla="*/ 0 w 583"/>
                  <a:gd name="T1" fmla="*/ 0 h 394"/>
                  <a:gd name="T2" fmla="*/ 270 w 583"/>
                  <a:gd name="T3" fmla="*/ 0 h 394"/>
                  <a:gd name="T4" fmla="*/ 323 w 583"/>
                  <a:gd name="T5" fmla="*/ 4 h 394"/>
                  <a:gd name="T6" fmla="*/ 372 w 583"/>
                  <a:gd name="T7" fmla="*/ 15 h 394"/>
                  <a:gd name="T8" fmla="*/ 415 w 583"/>
                  <a:gd name="T9" fmla="*/ 31 h 394"/>
                  <a:gd name="T10" fmla="*/ 458 w 583"/>
                  <a:gd name="T11" fmla="*/ 57 h 394"/>
                  <a:gd name="T12" fmla="*/ 529 w 583"/>
                  <a:gd name="T13" fmla="*/ 115 h 394"/>
                  <a:gd name="T14" fmla="*/ 583 w 583"/>
                  <a:gd name="T15" fmla="*/ 199 h 394"/>
                  <a:gd name="T16" fmla="*/ 529 w 583"/>
                  <a:gd name="T17" fmla="*/ 277 h 394"/>
                  <a:gd name="T18" fmla="*/ 458 w 583"/>
                  <a:gd name="T19" fmla="*/ 341 h 394"/>
                  <a:gd name="T20" fmla="*/ 415 w 583"/>
                  <a:gd name="T21" fmla="*/ 361 h 394"/>
                  <a:gd name="T22" fmla="*/ 372 w 583"/>
                  <a:gd name="T23" fmla="*/ 378 h 394"/>
                  <a:gd name="T24" fmla="*/ 323 w 583"/>
                  <a:gd name="T25" fmla="*/ 388 h 394"/>
                  <a:gd name="T26" fmla="*/ 270 w 583"/>
                  <a:gd name="T27" fmla="*/ 394 h 394"/>
                  <a:gd name="T28" fmla="*/ 0 w 583"/>
                  <a:gd name="T29" fmla="*/ 394 h 394"/>
                  <a:gd name="T30" fmla="*/ 31 w 583"/>
                  <a:gd name="T31" fmla="*/ 351 h 394"/>
                  <a:gd name="T32" fmla="*/ 54 w 583"/>
                  <a:gd name="T33" fmla="*/ 304 h 394"/>
                  <a:gd name="T34" fmla="*/ 64 w 583"/>
                  <a:gd name="T35" fmla="*/ 252 h 394"/>
                  <a:gd name="T36" fmla="*/ 69 w 583"/>
                  <a:gd name="T37" fmla="*/ 199 h 394"/>
                  <a:gd name="T38" fmla="*/ 64 w 583"/>
                  <a:gd name="T39" fmla="*/ 141 h 394"/>
                  <a:gd name="T40" fmla="*/ 54 w 583"/>
                  <a:gd name="T41" fmla="*/ 94 h 394"/>
                  <a:gd name="T42" fmla="*/ 31 w 583"/>
                  <a:gd name="T43" fmla="*/ 47 h 394"/>
                  <a:gd name="T44" fmla="*/ 0 w 583"/>
                  <a:gd name="T45" fmla="*/ 0 h 3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83" h="394">
                    <a:moveTo>
                      <a:pt x="0" y="0"/>
                    </a:moveTo>
                    <a:lnTo>
                      <a:pt x="270" y="0"/>
                    </a:lnTo>
                    <a:lnTo>
                      <a:pt x="323" y="4"/>
                    </a:lnTo>
                    <a:lnTo>
                      <a:pt x="372" y="15"/>
                    </a:lnTo>
                    <a:lnTo>
                      <a:pt x="415" y="31"/>
                    </a:lnTo>
                    <a:lnTo>
                      <a:pt x="458" y="57"/>
                    </a:lnTo>
                    <a:lnTo>
                      <a:pt x="529" y="115"/>
                    </a:lnTo>
                    <a:lnTo>
                      <a:pt x="583" y="199"/>
                    </a:lnTo>
                    <a:lnTo>
                      <a:pt x="529" y="277"/>
                    </a:lnTo>
                    <a:lnTo>
                      <a:pt x="458" y="341"/>
                    </a:lnTo>
                    <a:lnTo>
                      <a:pt x="415" y="361"/>
                    </a:lnTo>
                    <a:lnTo>
                      <a:pt x="372" y="378"/>
                    </a:lnTo>
                    <a:lnTo>
                      <a:pt x="323" y="388"/>
                    </a:lnTo>
                    <a:lnTo>
                      <a:pt x="270" y="394"/>
                    </a:lnTo>
                    <a:lnTo>
                      <a:pt x="0" y="394"/>
                    </a:lnTo>
                    <a:lnTo>
                      <a:pt x="31" y="351"/>
                    </a:lnTo>
                    <a:lnTo>
                      <a:pt x="54" y="304"/>
                    </a:lnTo>
                    <a:lnTo>
                      <a:pt x="64" y="252"/>
                    </a:lnTo>
                    <a:lnTo>
                      <a:pt x="69" y="199"/>
                    </a:lnTo>
                    <a:lnTo>
                      <a:pt x="64" y="141"/>
                    </a:lnTo>
                    <a:lnTo>
                      <a:pt x="54" y="94"/>
                    </a:lnTo>
                    <a:lnTo>
                      <a:pt x="31" y="47"/>
                    </a:lnTo>
                    <a:lnTo>
                      <a:pt x="0" y="0"/>
                    </a:lnTo>
                  </a:path>
                </a:pathLst>
              </a:custGeom>
              <a:noFill/>
              <a:ln w="11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n-lt"/>
                </a:endParaRPr>
              </a:p>
            </p:txBody>
          </p:sp>
        </p:grpSp>
        <p:sp>
          <p:nvSpPr>
            <p:cNvPr id="17" name="Freeform 19"/>
            <p:cNvSpPr>
              <a:spLocks/>
            </p:cNvSpPr>
            <p:nvPr/>
          </p:nvSpPr>
          <p:spPr bwMode="auto">
            <a:xfrm>
              <a:off x="7075488" y="2098675"/>
              <a:ext cx="214313" cy="28575"/>
            </a:xfrm>
            <a:custGeom>
              <a:avLst/>
              <a:gdLst>
                <a:gd name="T0" fmla="*/ 0 w 135"/>
                <a:gd name="T1" fmla="*/ 0 h 18"/>
                <a:gd name="T2" fmla="*/ 0 w 135"/>
                <a:gd name="T3" fmla="*/ 17 h 18"/>
                <a:gd name="T4" fmla="*/ 135 w 135"/>
                <a:gd name="T5" fmla="*/ 18 h 18"/>
                <a:gd name="T6" fmla="*/ 135 w 135"/>
                <a:gd name="T7" fmla="*/ 1 h 18"/>
                <a:gd name="T8" fmla="*/ 0 w 135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" h="18">
                  <a:moveTo>
                    <a:pt x="0" y="0"/>
                  </a:moveTo>
                  <a:lnTo>
                    <a:pt x="0" y="17"/>
                  </a:lnTo>
                  <a:lnTo>
                    <a:pt x="135" y="18"/>
                  </a:lnTo>
                  <a:lnTo>
                    <a:pt x="135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8" name="Freeform 20"/>
            <p:cNvSpPr>
              <a:spLocks/>
            </p:cNvSpPr>
            <p:nvPr/>
          </p:nvSpPr>
          <p:spPr bwMode="auto">
            <a:xfrm>
              <a:off x="6645276" y="1903413"/>
              <a:ext cx="430213" cy="415925"/>
            </a:xfrm>
            <a:custGeom>
              <a:avLst/>
              <a:gdLst>
                <a:gd name="T0" fmla="*/ 0 w 271"/>
                <a:gd name="T1" fmla="*/ 0 h 262"/>
                <a:gd name="T2" fmla="*/ 0 w 271"/>
                <a:gd name="T3" fmla="*/ 262 h 262"/>
                <a:gd name="T4" fmla="*/ 271 w 271"/>
                <a:gd name="T5" fmla="*/ 131 h 262"/>
                <a:gd name="T6" fmla="*/ 0 w 271"/>
                <a:gd name="T7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1" h="262">
                  <a:moveTo>
                    <a:pt x="0" y="0"/>
                  </a:moveTo>
                  <a:lnTo>
                    <a:pt x="0" y="262"/>
                  </a:lnTo>
                  <a:lnTo>
                    <a:pt x="271" y="1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grpSp>
          <p:nvGrpSpPr>
            <p:cNvPr id="19" name="Group 23"/>
            <p:cNvGrpSpPr>
              <a:grpSpLocks/>
            </p:cNvGrpSpPr>
            <p:nvPr/>
          </p:nvGrpSpPr>
          <p:grpSpPr bwMode="auto">
            <a:xfrm>
              <a:off x="6645276" y="1903413"/>
              <a:ext cx="430213" cy="415925"/>
              <a:chOff x="4186" y="1199"/>
              <a:chExt cx="271" cy="262"/>
            </a:xfrm>
          </p:grpSpPr>
          <p:sp>
            <p:nvSpPr>
              <p:cNvPr id="295993" name="Freeform 21"/>
              <p:cNvSpPr>
                <a:spLocks/>
              </p:cNvSpPr>
              <p:nvPr/>
            </p:nvSpPr>
            <p:spPr bwMode="auto">
              <a:xfrm>
                <a:off x="4186" y="1199"/>
                <a:ext cx="271" cy="262"/>
              </a:xfrm>
              <a:custGeom>
                <a:avLst/>
                <a:gdLst>
                  <a:gd name="T0" fmla="*/ 0 w 271"/>
                  <a:gd name="T1" fmla="*/ 0 h 262"/>
                  <a:gd name="T2" fmla="*/ 0 w 271"/>
                  <a:gd name="T3" fmla="*/ 262 h 262"/>
                  <a:gd name="T4" fmla="*/ 271 w 271"/>
                  <a:gd name="T5" fmla="*/ 131 h 262"/>
                  <a:gd name="T6" fmla="*/ 0 w 271"/>
                  <a:gd name="T7" fmla="*/ 0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71" h="262">
                    <a:moveTo>
                      <a:pt x="0" y="0"/>
                    </a:moveTo>
                    <a:lnTo>
                      <a:pt x="0" y="262"/>
                    </a:lnTo>
                    <a:lnTo>
                      <a:pt x="271" y="13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E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295994" name="Freeform 22"/>
              <p:cNvSpPr>
                <a:spLocks/>
              </p:cNvSpPr>
              <p:nvPr/>
            </p:nvSpPr>
            <p:spPr bwMode="auto">
              <a:xfrm>
                <a:off x="4186" y="1199"/>
                <a:ext cx="271" cy="262"/>
              </a:xfrm>
              <a:custGeom>
                <a:avLst/>
                <a:gdLst>
                  <a:gd name="T0" fmla="*/ 0 w 271"/>
                  <a:gd name="T1" fmla="*/ 0 h 262"/>
                  <a:gd name="T2" fmla="*/ 0 w 271"/>
                  <a:gd name="T3" fmla="*/ 262 h 262"/>
                  <a:gd name="T4" fmla="*/ 271 w 271"/>
                  <a:gd name="T5" fmla="*/ 131 h 262"/>
                  <a:gd name="T6" fmla="*/ 0 w 271"/>
                  <a:gd name="T7" fmla="*/ 0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71" h="262">
                    <a:moveTo>
                      <a:pt x="0" y="0"/>
                    </a:moveTo>
                    <a:lnTo>
                      <a:pt x="0" y="262"/>
                    </a:lnTo>
                    <a:lnTo>
                      <a:pt x="271" y="131"/>
                    </a:lnTo>
                    <a:lnTo>
                      <a:pt x="0" y="0"/>
                    </a:lnTo>
                  </a:path>
                </a:pathLst>
              </a:custGeom>
              <a:noFill/>
              <a:ln w="11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n-lt"/>
                </a:endParaRPr>
              </a:p>
            </p:txBody>
          </p:sp>
        </p:grpSp>
        <p:sp>
          <p:nvSpPr>
            <p:cNvPr id="20" name="Freeform 24"/>
            <p:cNvSpPr>
              <a:spLocks/>
            </p:cNvSpPr>
            <p:nvPr/>
          </p:nvSpPr>
          <p:spPr bwMode="auto">
            <a:xfrm>
              <a:off x="7083426" y="2052638"/>
              <a:ext cx="111125" cy="109537"/>
            </a:xfrm>
            <a:custGeom>
              <a:avLst/>
              <a:gdLst>
                <a:gd name="T0" fmla="*/ 70 w 70"/>
                <a:gd name="T1" fmla="*/ 37 h 69"/>
                <a:gd name="T2" fmla="*/ 60 w 70"/>
                <a:gd name="T3" fmla="*/ 59 h 69"/>
                <a:gd name="T4" fmla="*/ 33 w 70"/>
                <a:gd name="T5" fmla="*/ 69 h 69"/>
                <a:gd name="T6" fmla="*/ 12 w 70"/>
                <a:gd name="T7" fmla="*/ 59 h 69"/>
                <a:gd name="T8" fmla="*/ 0 w 70"/>
                <a:gd name="T9" fmla="*/ 37 h 69"/>
                <a:gd name="T10" fmla="*/ 12 w 70"/>
                <a:gd name="T11" fmla="*/ 12 h 69"/>
                <a:gd name="T12" fmla="*/ 33 w 70"/>
                <a:gd name="T13" fmla="*/ 0 h 69"/>
                <a:gd name="T14" fmla="*/ 60 w 70"/>
                <a:gd name="T15" fmla="*/ 12 h 69"/>
                <a:gd name="T16" fmla="*/ 70 w 70"/>
                <a:gd name="T17" fmla="*/ 3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0" h="69">
                  <a:moveTo>
                    <a:pt x="70" y="37"/>
                  </a:moveTo>
                  <a:lnTo>
                    <a:pt x="60" y="59"/>
                  </a:lnTo>
                  <a:lnTo>
                    <a:pt x="33" y="69"/>
                  </a:lnTo>
                  <a:lnTo>
                    <a:pt x="12" y="59"/>
                  </a:lnTo>
                  <a:lnTo>
                    <a:pt x="0" y="37"/>
                  </a:lnTo>
                  <a:lnTo>
                    <a:pt x="12" y="12"/>
                  </a:lnTo>
                  <a:lnTo>
                    <a:pt x="33" y="0"/>
                  </a:lnTo>
                  <a:lnTo>
                    <a:pt x="60" y="12"/>
                  </a:lnTo>
                  <a:lnTo>
                    <a:pt x="70" y="3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grpSp>
          <p:nvGrpSpPr>
            <p:cNvPr id="21" name="Group 27"/>
            <p:cNvGrpSpPr>
              <a:grpSpLocks/>
            </p:cNvGrpSpPr>
            <p:nvPr/>
          </p:nvGrpSpPr>
          <p:grpSpPr bwMode="auto">
            <a:xfrm>
              <a:off x="7083426" y="2052638"/>
              <a:ext cx="111125" cy="109537"/>
              <a:chOff x="4462" y="1293"/>
              <a:chExt cx="70" cy="69"/>
            </a:xfrm>
          </p:grpSpPr>
          <p:sp>
            <p:nvSpPr>
              <p:cNvPr id="295991" name="Freeform 25"/>
              <p:cNvSpPr>
                <a:spLocks/>
              </p:cNvSpPr>
              <p:nvPr/>
            </p:nvSpPr>
            <p:spPr bwMode="auto">
              <a:xfrm>
                <a:off x="4462" y="1293"/>
                <a:ext cx="70" cy="69"/>
              </a:xfrm>
              <a:custGeom>
                <a:avLst/>
                <a:gdLst>
                  <a:gd name="T0" fmla="*/ 70 w 70"/>
                  <a:gd name="T1" fmla="*/ 37 h 69"/>
                  <a:gd name="T2" fmla="*/ 60 w 70"/>
                  <a:gd name="T3" fmla="*/ 59 h 69"/>
                  <a:gd name="T4" fmla="*/ 33 w 70"/>
                  <a:gd name="T5" fmla="*/ 69 h 69"/>
                  <a:gd name="T6" fmla="*/ 12 w 70"/>
                  <a:gd name="T7" fmla="*/ 59 h 69"/>
                  <a:gd name="T8" fmla="*/ 0 w 70"/>
                  <a:gd name="T9" fmla="*/ 37 h 69"/>
                  <a:gd name="T10" fmla="*/ 12 w 70"/>
                  <a:gd name="T11" fmla="*/ 12 h 69"/>
                  <a:gd name="T12" fmla="*/ 33 w 70"/>
                  <a:gd name="T13" fmla="*/ 0 h 69"/>
                  <a:gd name="T14" fmla="*/ 60 w 70"/>
                  <a:gd name="T15" fmla="*/ 12 h 69"/>
                  <a:gd name="T16" fmla="*/ 70 w 70"/>
                  <a:gd name="T17" fmla="*/ 37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0" h="69">
                    <a:moveTo>
                      <a:pt x="70" y="37"/>
                    </a:moveTo>
                    <a:lnTo>
                      <a:pt x="60" y="59"/>
                    </a:lnTo>
                    <a:lnTo>
                      <a:pt x="33" y="69"/>
                    </a:lnTo>
                    <a:lnTo>
                      <a:pt x="12" y="59"/>
                    </a:lnTo>
                    <a:lnTo>
                      <a:pt x="0" y="37"/>
                    </a:lnTo>
                    <a:lnTo>
                      <a:pt x="12" y="12"/>
                    </a:lnTo>
                    <a:lnTo>
                      <a:pt x="33" y="0"/>
                    </a:lnTo>
                    <a:lnTo>
                      <a:pt x="60" y="12"/>
                    </a:lnTo>
                    <a:lnTo>
                      <a:pt x="70" y="37"/>
                    </a:lnTo>
                    <a:close/>
                  </a:path>
                </a:pathLst>
              </a:custGeom>
              <a:solidFill>
                <a:srgbClr val="CCE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295992" name="Freeform 26"/>
              <p:cNvSpPr>
                <a:spLocks/>
              </p:cNvSpPr>
              <p:nvPr/>
            </p:nvSpPr>
            <p:spPr bwMode="auto">
              <a:xfrm>
                <a:off x="4462" y="1293"/>
                <a:ext cx="70" cy="69"/>
              </a:xfrm>
              <a:custGeom>
                <a:avLst/>
                <a:gdLst>
                  <a:gd name="T0" fmla="*/ 70 w 70"/>
                  <a:gd name="T1" fmla="*/ 37 h 69"/>
                  <a:gd name="T2" fmla="*/ 60 w 70"/>
                  <a:gd name="T3" fmla="*/ 59 h 69"/>
                  <a:gd name="T4" fmla="*/ 33 w 70"/>
                  <a:gd name="T5" fmla="*/ 69 h 69"/>
                  <a:gd name="T6" fmla="*/ 12 w 70"/>
                  <a:gd name="T7" fmla="*/ 59 h 69"/>
                  <a:gd name="T8" fmla="*/ 0 w 70"/>
                  <a:gd name="T9" fmla="*/ 37 h 69"/>
                  <a:gd name="T10" fmla="*/ 12 w 70"/>
                  <a:gd name="T11" fmla="*/ 12 h 69"/>
                  <a:gd name="T12" fmla="*/ 33 w 70"/>
                  <a:gd name="T13" fmla="*/ 0 h 69"/>
                  <a:gd name="T14" fmla="*/ 60 w 70"/>
                  <a:gd name="T15" fmla="*/ 12 h 69"/>
                  <a:gd name="T16" fmla="*/ 70 w 70"/>
                  <a:gd name="T17" fmla="*/ 37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0" h="69">
                    <a:moveTo>
                      <a:pt x="70" y="37"/>
                    </a:moveTo>
                    <a:lnTo>
                      <a:pt x="60" y="59"/>
                    </a:lnTo>
                    <a:lnTo>
                      <a:pt x="33" y="69"/>
                    </a:lnTo>
                    <a:lnTo>
                      <a:pt x="12" y="59"/>
                    </a:lnTo>
                    <a:lnTo>
                      <a:pt x="0" y="37"/>
                    </a:lnTo>
                    <a:lnTo>
                      <a:pt x="12" y="12"/>
                    </a:lnTo>
                    <a:lnTo>
                      <a:pt x="33" y="0"/>
                    </a:lnTo>
                    <a:lnTo>
                      <a:pt x="60" y="12"/>
                    </a:lnTo>
                    <a:lnTo>
                      <a:pt x="70" y="37"/>
                    </a:lnTo>
                  </a:path>
                </a:pathLst>
              </a:custGeom>
              <a:noFill/>
              <a:ln w="11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n-lt"/>
                </a:endParaRPr>
              </a:p>
            </p:txBody>
          </p:sp>
        </p:grpSp>
        <p:sp>
          <p:nvSpPr>
            <p:cNvPr id="22" name="Freeform 28"/>
            <p:cNvSpPr>
              <a:spLocks/>
            </p:cNvSpPr>
            <p:nvPr/>
          </p:nvSpPr>
          <p:spPr bwMode="auto">
            <a:xfrm>
              <a:off x="6430963" y="2098675"/>
              <a:ext cx="214313" cy="28575"/>
            </a:xfrm>
            <a:custGeom>
              <a:avLst/>
              <a:gdLst>
                <a:gd name="T0" fmla="*/ 0 w 135"/>
                <a:gd name="T1" fmla="*/ 0 h 18"/>
                <a:gd name="T2" fmla="*/ 0 w 135"/>
                <a:gd name="T3" fmla="*/ 17 h 18"/>
                <a:gd name="T4" fmla="*/ 135 w 135"/>
                <a:gd name="T5" fmla="*/ 18 h 18"/>
                <a:gd name="T6" fmla="*/ 135 w 135"/>
                <a:gd name="T7" fmla="*/ 1 h 18"/>
                <a:gd name="T8" fmla="*/ 0 w 135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" h="18">
                  <a:moveTo>
                    <a:pt x="0" y="0"/>
                  </a:moveTo>
                  <a:lnTo>
                    <a:pt x="0" y="17"/>
                  </a:lnTo>
                  <a:lnTo>
                    <a:pt x="135" y="18"/>
                  </a:lnTo>
                  <a:lnTo>
                    <a:pt x="135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3" name="Freeform 29"/>
            <p:cNvSpPr>
              <a:spLocks/>
            </p:cNvSpPr>
            <p:nvPr/>
          </p:nvSpPr>
          <p:spPr bwMode="auto">
            <a:xfrm>
              <a:off x="7075488" y="2098675"/>
              <a:ext cx="214313" cy="28575"/>
            </a:xfrm>
            <a:custGeom>
              <a:avLst/>
              <a:gdLst>
                <a:gd name="T0" fmla="*/ 0 w 135"/>
                <a:gd name="T1" fmla="*/ 0 h 18"/>
                <a:gd name="T2" fmla="*/ 0 w 135"/>
                <a:gd name="T3" fmla="*/ 17 h 18"/>
                <a:gd name="T4" fmla="*/ 135 w 135"/>
                <a:gd name="T5" fmla="*/ 18 h 18"/>
                <a:gd name="T6" fmla="*/ 135 w 135"/>
                <a:gd name="T7" fmla="*/ 1 h 18"/>
                <a:gd name="T8" fmla="*/ 0 w 135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" h="18">
                  <a:moveTo>
                    <a:pt x="0" y="0"/>
                  </a:moveTo>
                  <a:lnTo>
                    <a:pt x="0" y="17"/>
                  </a:lnTo>
                  <a:lnTo>
                    <a:pt x="135" y="18"/>
                  </a:lnTo>
                  <a:lnTo>
                    <a:pt x="135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4" name="Freeform 30"/>
            <p:cNvSpPr>
              <a:spLocks/>
            </p:cNvSpPr>
            <p:nvPr/>
          </p:nvSpPr>
          <p:spPr bwMode="auto">
            <a:xfrm>
              <a:off x="6645276" y="1903413"/>
              <a:ext cx="430213" cy="415925"/>
            </a:xfrm>
            <a:custGeom>
              <a:avLst/>
              <a:gdLst>
                <a:gd name="T0" fmla="*/ 0 w 271"/>
                <a:gd name="T1" fmla="*/ 0 h 262"/>
                <a:gd name="T2" fmla="*/ 0 w 271"/>
                <a:gd name="T3" fmla="*/ 262 h 262"/>
                <a:gd name="T4" fmla="*/ 271 w 271"/>
                <a:gd name="T5" fmla="*/ 131 h 262"/>
                <a:gd name="T6" fmla="*/ 0 w 271"/>
                <a:gd name="T7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1" h="262">
                  <a:moveTo>
                    <a:pt x="0" y="0"/>
                  </a:moveTo>
                  <a:lnTo>
                    <a:pt x="0" y="262"/>
                  </a:lnTo>
                  <a:lnTo>
                    <a:pt x="271" y="1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grpSp>
          <p:nvGrpSpPr>
            <p:cNvPr id="25" name="Group 33"/>
            <p:cNvGrpSpPr>
              <a:grpSpLocks/>
            </p:cNvGrpSpPr>
            <p:nvPr/>
          </p:nvGrpSpPr>
          <p:grpSpPr bwMode="auto">
            <a:xfrm>
              <a:off x="6645276" y="1903413"/>
              <a:ext cx="430213" cy="415925"/>
              <a:chOff x="4186" y="1199"/>
              <a:chExt cx="271" cy="262"/>
            </a:xfrm>
          </p:grpSpPr>
          <p:sp>
            <p:nvSpPr>
              <p:cNvPr id="295989" name="Freeform 31"/>
              <p:cNvSpPr>
                <a:spLocks/>
              </p:cNvSpPr>
              <p:nvPr/>
            </p:nvSpPr>
            <p:spPr bwMode="auto">
              <a:xfrm>
                <a:off x="4186" y="1199"/>
                <a:ext cx="271" cy="262"/>
              </a:xfrm>
              <a:custGeom>
                <a:avLst/>
                <a:gdLst>
                  <a:gd name="T0" fmla="*/ 0 w 271"/>
                  <a:gd name="T1" fmla="*/ 0 h 262"/>
                  <a:gd name="T2" fmla="*/ 0 w 271"/>
                  <a:gd name="T3" fmla="*/ 262 h 262"/>
                  <a:gd name="T4" fmla="*/ 271 w 271"/>
                  <a:gd name="T5" fmla="*/ 131 h 262"/>
                  <a:gd name="T6" fmla="*/ 0 w 271"/>
                  <a:gd name="T7" fmla="*/ 0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71" h="262">
                    <a:moveTo>
                      <a:pt x="0" y="0"/>
                    </a:moveTo>
                    <a:lnTo>
                      <a:pt x="0" y="262"/>
                    </a:lnTo>
                    <a:lnTo>
                      <a:pt x="271" y="13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E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295990" name="Freeform 32"/>
              <p:cNvSpPr>
                <a:spLocks/>
              </p:cNvSpPr>
              <p:nvPr/>
            </p:nvSpPr>
            <p:spPr bwMode="auto">
              <a:xfrm>
                <a:off x="4186" y="1199"/>
                <a:ext cx="271" cy="262"/>
              </a:xfrm>
              <a:custGeom>
                <a:avLst/>
                <a:gdLst>
                  <a:gd name="T0" fmla="*/ 0 w 271"/>
                  <a:gd name="T1" fmla="*/ 0 h 262"/>
                  <a:gd name="T2" fmla="*/ 0 w 271"/>
                  <a:gd name="T3" fmla="*/ 262 h 262"/>
                  <a:gd name="T4" fmla="*/ 271 w 271"/>
                  <a:gd name="T5" fmla="*/ 131 h 262"/>
                  <a:gd name="T6" fmla="*/ 0 w 271"/>
                  <a:gd name="T7" fmla="*/ 0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71" h="262">
                    <a:moveTo>
                      <a:pt x="0" y="0"/>
                    </a:moveTo>
                    <a:lnTo>
                      <a:pt x="0" y="262"/>
                    </a:lnTo>
                    <a:lnTo>
                      <a:pt x="271" y="131"/>
                    </a:lnTo>
                    <a:lnTo>
                      <a:pt x="0" y="0"/>
                    </a:lnTo>
                  </a:path>
                </a:pathLst>
              </a:custGeom>
              <a:noFill/>
              <a:ln w="11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n-lt"/>
                </a:endParaRPr>
              </a:p>
            </p:txBody>
          </p:sp>
        </p:grpSp>
        <p:sp>
          <p:nvSpPr>
            <p:cNvPr id="26" name="Freeform 34"/>
            <p:cNvSpPr>
              <a:spLocks/>
            </p:cNvSpPr>
            <p:nvPr/>
          </p:nvSpPr>
          <p:spPr bwMode="auto">
            <a:xfrm>
              <a:off x="7083426" y="2052638"/>
              <a:ext cx="111125" cy="109537"/>
            </a:xfrm>
            <a:custGeom>
              <a:avLst/>
              <a:gdLst>
                <a:gd name="T0" fmla="*/ 70 w 70"/>
                <a:gd name="T1" fmla="*/ 37 h 69"/>
                <a:gd name="T2" fmla="*/ 60 w 70"/>
                <a:gd name="T3" fmla="*/ 59 h 69"/>
                <a:gd name="T4" fmla="*/ 33 w 70"/>
                <a:gd name="T5" fmla="*/ 69 h 69"/>
                <a:gd name="T6" fmla="*/ 12 w 70"/>
                <a:gd name="T7" fmla="*/ 59 h 69"/>
                <a:gd name="T8" fmla="*/ 0 w 70"/>
                <a:gd name="T9" fmla="*/ 37 h 69"/>
                <a:gd name="T10" fmla="*/ 12 w 70"/>
                <a:gd name="T11" fmla="*/ 12 h 69"/>
                <a:gd name="T12" fmla="*/ 33 w 70"/>
                <a:gd name="T13" fmla="*/ 0 h 69"/>
                <a:gd name="T14" fmla="*/ 60 w 70"/>
                <a:gd name="T15" fmla="*/ 12 h 69"/>
                <a:gd name="T16" fmla="*/ 70 w 70"/>
                <a:gd name="T17" fmla="*/ 3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0" h="69">
                  <a:moveTo>
                    <a:pt x="70" y="37"/>
                  </a:moveTo>
                  <a:lnTo>
                    <a:pt x="60" y="59"/>
                  </a:lnTo>
                  <a:lnTo>
                    <a:pt x="33" y="69"/>
                  </a:lnTo>
                  <a:lnTo>
                    <a:pt x="12" y="59"/>
                  </a:lnTo>
                  <a:lnTo>
                    <a:pt x="0" y="37"/>
                  </a:lnTo>
                  <a:lnTo>
                    <a:pt x="12" y="12"/>
                  </a:lnTo>
                  <a:lnTo>
                    <a:pt x="33" y="0"/>
                  </a:lnTo>
                  <a:lnTo>
                    <a:pt x="60" y="12"/>
                  </a:lnTo>
                  <a:lnTo>
                    <a:pt x="70" y="3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grpSp>
          <p:nvGrpSpPr>
            <p:cNvPr id="27" name="Group 37"/>
            <p:cNvGrpSpPr>
              <a:grpSpLocks/>
            </p:cNvGrpSpPr>
            <p:nvPr/>
          </p:nvGrpSpPr>
          <p:grpSpPr bwMode="auto">
            <a:xfrm>
              <a:off x="7083426" y="2052638"/>
              <a:ext cx="111125" cy="109537"/>
              <a:chOff x="4462" y="1293"/>
              <a:chExt cx="70" cy="69"/>
            </a:xfrm>
          </p:grpSpPr>
          <p:sp>
            <p:nvSpPr>
              <p:cNvPr id="295987" name="Freeform 35"/>
              <p:cNvSpPr>
                <a:spLocks/>
              </p:cNvSpPr>
              <p:nvPr/>
            </p:nvSpPr>
            <p:spPr bwMode="auto">
              <a:xfrm>
                <a:off x="4462" y="1293"/>
                <a:ext cx="70" cy="69"/>
              </a:xfrm>
              <a:custGeom>
                <a:avLst/>
                <a:gdLst>
                  <a:gd name="T0" fmla="*/ 70 w 70"/>
                  <a:gd name="T1" fmla="*/ 37 h 69"/>
                  <a:gd name="T2" fmla="*/ 60 w 70"/>
                  <a:gd name="T3" fmla="*/ 59 h 69"/>
                  <a:gd name="T4" fmla="*/ 33 w 70"/>
                  <a:gd name="T5" fmla="*/ 69 h 69"/>
                  <a:gd name="T6" fmla="*/ 12 w 70"/>
                  <a:gd name="T7" fmla="*/ 59 h 69"/>
                  <a:gd name="T8" fmla="*/ 0 w 70"/>
                  <a:gd name="T9" fmla="*/ 37 h 69"/>
                  <a:gd name="T10" fmla="*/ 12 w 70"/>
                  <a:gd name="T11" fmla="*/ 12 h 69"/>
                  <a:gd name="T12" fmla="*/ 33 w 70"/>
                  <a:gd name="T13" fmla="*/ 0 h 69"/>
                  <a:gd name="T14" fmla="*/ 60 w 70"/>
                  <a:gd name="T15" fmla="*/ 12 h 69"/>
                  <a:gd name="T16" fmla="*/ 70 w 70"/>
                  <a:gd name="T17" fmla="*/ 37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0" h="69">
                    <a:moveTo>
                      <a:pt x="70" y="37"/>
                    </a:moveTo>
                    <a:lnTo>
                      <a:pt x="60" y="59"/>
                    </a:lnTo>
                    <a:lnTo>
                      <a:pt x="33" y="69"/>
                    </a:lnTo>
                    <a:lnTo>
                      <a:pt x="12" y="59"/>
                    </a:lnTo>
                    <a:lnTo>
                      <a:pt x="0" y="37"/>
                    </a:lnTo>
                    <a:lnTo>
                      <a:pt x="12" y="12"/>
                    </a:lnTo>
                    <a:lnTo>
                      <a:pt x="33" y="0"/>
                    </a:lnTo>
                    <a:lnTo>
                      <a:pt x="60" y="12"/>
                    </a:lnTo>
                    <a:lnTo>
                      <a:pt x="70" y="37"/>
                    </a:lnTo>
                    <a:close/>
                  </a:path>
                </a:pathLst>
              </a:custGeom>
              <a:solidFill>
                <a:srgbClr val="CCE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295988" name="Freeform 36"/>
              <p:cNvSpPr>
                <a:spLocks/>
              </p:cNvSpPr>
              <p:nvPr/>
            </p:nvSpPr>
            <p:spPr bwMode="auto">
              <a:xfrm>
                <a:off x="4462" y="1293"/>
                <a:ext cx="70" cy="69"/>
              </a:xfrm>
              <a:custGeom>
                <a:avLst/>
                <a:gdLst>
                  <a:gd name="T0" fmla="*/ 70 w 70"/>
                  <a:gd name="T1" fmla="*/ 37 h 69"/>
                  <a:gd name="T2" fmla="*/ 60 w 70"/>
                  <a:gd name="T3" fmla="*/ 59 h 69"/>
                  <a:gd name="T4" fmla="*/ 33 w 70"/>
                  <a:gd name="T5" fmla="*/ 69 h 69"/>
                  <a:gd name="T6" fmla="*/ 12 w 70"/>
                  <a:gd name="T7" fmla="*/ 59 h 69"/>
                  <a:gd name="T8" fmla="*/ 0 w 70"/>
                  <a:gd name="T9" fmla="*/ 37 h 69"/>
                  <a:gd name="T10" fmla="*/ 12 w 70"/>
                  <a:gd name="T11" fmla="*/ 12 h 69"/>
                  <a:gd name="T12" fmla="*/ 33 w 70"/>
                  <a:gd name="T13" fmla="*/ 0 h 69"/>
                  <a:gd name="T14" fmla="*/ 60 w 70"/>
                  <a:gd name="T15" fmla="*/ 12 h 69"/>
                  <a:gd name="T16" fmla="*/ 70 w 70"/>
                  <a:gd name="T17" fmla="*/ 37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0" h="69">
                    <a:moveTo>
                      <a:pt x="70" y="37"/>
                    </a:moveTo>
                    <a:lnTo>
                      <a:pt x="60" y="59"/>
                    </a:lnTo>
                    <a:lnTo>
                      <a:pt x="33" y="69"/>
                    </a:lnTo>
                    <a:lnTo>
                      <a:pt x="12" y="59"/>
                    </a:lnTo>
                    <a:lnTo>
                      <a:pt x="0" y="37"/>
                    </a:lnTo>
                    <a:lnTo>
                      <a:pt x="12" y="12"/>
                    </a:lnTo>
                    <a:lnTo>
                      <a:pt x="33" y="0"/>
                    </a:lnTo>
                    <a:lnTo>
                      <a:pt x="60" y="12"/>
                    </a:lnTo>
                    <a:lnTo>
                      <a:pt x="70" y="37"/>
                    </a:lnTo>
                  </a:path>
                </a:pathLst>
              </a:custGeom>
              <a:noFill/>
              <a:ln w="11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n-lt"/>
                </a:endParaRPr>
              </a:p>
            </p:txBody>
          </p:sp>
        </p:grpSp>
        <p:sp>
          <p:nvSpPr>
            <p:cNvPr id="28" name="Freeform 38"/>
            <p:cNvSpPr>
              <a:spLocks/>
            </p:cNvSpPr>
            <p:nvPr/>
          </p:nvSpPr>
          <p:spPr bwMode="auto">
            <a:xfrm>
              <a:off x="6430963" y="2098675"/>
              <a:ext cx="214313" cy="28575"/>
            </a:xfrm>
            <a:custGeom>
              <a:avLst/>
              <a:gdLst>
                <a:gd name="T0" fmla="*/ 0 w 135"/>
                <a:gd name="T1" fmla="*/ 0 h 18"/>
                <a:gd name="T2" fmla="*/ 0 w 135"/>
                <a:gd name="T3" fmla="*/ 17 h 18"/>
                <a:gd name="T4" fmla="*/ 135 w 135"/>
                <a:gd name="T5" fmla="*/ 18 h 18"/>
                <a:gd name="T6" fmla="*/ 135 w 135"/>
                <a:gd name="T7" fmla="*/ 1 h 18"/>
                <a:gd name="T8" fmla="*/ 0 w 135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" h="18">
                  <a:moveTo>
                    <a:pt x="0" y="0"/>
                  </a:moveTo>
                  <a:lnTo>
                    <a:pt x="0" y="17"/>
                  </a:lnTo>
                  <a:lnTo>
                    <a:pt x="135" y="18"/>
                  </a:lnTo>
                  <a:lnTo>
                    <a:pt x="135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296015" name="Group 296014"/>
          <p:cNvGrpSpPr/>
          <p:nvPr/>
        </p:nvGrpSpPr>
        <p:grpSpPr>
          <a:xfrm>
            <a:off x="687388" y="1144588"/>
            <a:ext cx="7277100" cy="1782762"/>
            <a:chOff x="687388" y="1144588"/>
            <a:chExt cx="7277100" cy="1782762"/>
          </a:xfrm>
        </p:grpSpPr>
        <p:sp>
          <p:nvSpPr>
            <p:cNvPr id="30" name="Freeform 39"/>
            <p:cNvSpPr>
              <a:spLocks/>
            </p:cNvSpPr>
            <p:nvPr/>
          </p:nvSpPr>
          <p:spPr bwMode="auto">
            <a:xfrm>
              <a:off x="1120776" y="1898650"/>
              <a:ext cx="214313" cy="30162"/>
            </a:xfrm>
            <a:custGeom>
              <a:avLst/>
              <a:gdLst>
                <a:gd name="T0" fmla="*/ 0 w 135"/>
                <a:gd name="T1" fmla="*/ 0 h 19"/>
                <a:gd name="T2" fmla="*/ 0 w 135"/>
                <a:gd name="T3" fmla="*/ 17 h 19"/>
                <a:gd name="T4" fmla="*/ 135 w 135"/>
                <a:gd name="T5" fmla="*/ 19 h 19"/>
                <a:gd name="T6" fmla="*/ 135 w 135"/>
                <a:gd name="T7" fmla="*/ 2 h 19"/>
                <a:gd name="T8" fmla="*/ 0 w 135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" h="19">
                  <a:moveTo>
                    <a:pt x="0" y="0"/>
                  </a:moveTo>
                  <a:lnTo>
                    <a:pt x="0" y="17"/>
                  </a:lnTo>
                  <a:lnTo>
                    <a:pt x="135" y="19"/>
                  </a:lnTo>
                  <a:lnTo>
                    <a:pt x="135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1" name="Freeform 40"/>
            <p:cNvSpPr>
              <a:spLocks/>
            </p:cNvSpPr>
            <p:nvPr/>
          </p:nvSpPr>
          <p:spPr bwMode="auto">
            <a:xfrm>
              <a:off x="1120776" y="2314575"/>
              <a:ext cx="214313" cy="30162"/>
            </a:xfrm>
            <a:custGeom>
              <a:avLst/>
              <a:gdLst>
                <a:gd name="T0" fmla="*/ 0 w 135"/>
                <a:gd name="T1" fmla="*/ 0 h 19"/>
                <a:gd name="T2" fmla="*/ 0 w 135"/>
                <a:gd name="T3" fmla="*/ 17 h 19"/>
                <a:gd name="T4" fmla="*/ 135 w 135"/>
                <a:gd name="T5" fmla="*/ 19 h 19"/>
                <a:gd name="T6" fmla="*/ 135 w 135"/>
                <a:gd name="T7" fmla="*/ 2 h 19"/>
                <a:gd name="T8" fmla="*/ 0 w 135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" h="19">
                  <a:moveTo>
                    <a:pt x="0" y="0"/>
                  </a:moveTo>
                  <a:lnTo>
                    <a:pt x="0" y="17"/>
                  </a:lnTo>
                  <a:lnTo>
                    <a:pt x="135" y="19"/>
                  </a:lnTo>
                  <a:lnTo>
                    <a:pt x="135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95936" name="Freeform 41"/>
            <p:cNvSpPr>
              <a:spLocks/>
            </p:cNvSpPr>
            <p:nvPr/>
          </p:nvSpPr>
          <p:spPr bwMode="auto">
            <a:xfrm>
              <a:off x="2198688" y="2106613"/>
              <a:ext cx="214313" cy="30162"/>
            </a:xfrm>
            <a:custGeom>
              <a:avLst/>
              <a:gdLst>
                <a:gd name="T0" fmla="*/ 0 w 135"/>
                <a:gd name="T1" fmla="*/ 0 h 19"/>
                <a:gd name="T2" fmla="*/ 0 w 135"/>
                <a:gd name="T3" fmla="*/ 17 h 19"/>
                <a:gd name="T4" fmla="*/ 135 w 135"/>
                <a:gd name="T5" fmla="*/ 19 h 19"/>
                <a:gd name="T6" fmla="*/ 135 w 135"/>
                <a:gd name="T7" fmla="*/ 2 h 19"/>
                <a:gd name="T8" fmla="*/ 0 w 135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" h="19">
                  <a:moveTo>
                    <a:pt x="0" y="0"/>
                  </a:moveTo>
                  <a:lnTo>
                    <a:pt x="0" y="17"/>
                  </a:lnTo>
                  <a:lnTo>
                    <a:pt x="135" y="19"/>
                  </a:lnTo>
                  <a:lnTo>
                    <a:pt x="135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95937" name="Freeform 42"/>
            <p:cNvSpPr>
              <a:spLocks/>
            </p:cNvSpPr>
            <p:nvPr/>
          </p:nvSpPr>
          <p:spPr bwMode="auto">
            <a:xfrm>
              <a:off x="1335088" y="1804988"/>
              <a:ext cx="863600" cy="625475"/>
            </a:xfrm>
            <a:custGeom>
              <a:avLst/>
              <a:gdLst>
                <a:gd name="T0" fmla="*/ 544 w 544"/>
                <a:gd name="T1" fmla="*/ 199 h 394"/>
                <a:gd name="T2" fmla="*/ 538 w 544"/>
                <a:gd name="T3" fmla="*/ 236 h 394"/>
                <a:gd name="T4" fmla="*/ 526 w 544"/>
                <a:gd name="T5" fmla="*/ 273 h 394"/>
                <a:gd name="T6" fmla="*/ 511 w 544"/>
                <a:gd name="T7" fmla="*/ 304 h 394"/>
                <a:gd name="T8" fmla="*/ 484 w 544"/>
                <a:gd name="T9" fmla="*/ 336 h 394"/>
                <a:gd name="T10" fmla="*/ 451 w 544"/>
                <a:gd name="T11" fmla="*/ 361 h 394"/>
                <a:gd name="T12" fmla="*/ 418 w 544"/>
                <a:gd name="T13" fmla="*/ 378 h 394"/>
                <a:gd name="T14" fmla="*/ 380 w 544"/>
                <a:gd name="T15" fmla="*/ 388 h 394"/>
                <a:gd name="T16" fmla="*/ 337 w 544"/>
                <a:gd name="T17" fmla="*/ 394 h 394"/>
                <a:gd name="T18" fmla="*/ 0 w 544"/>
                <a:gd name="T19" fmla="*/ 394 h 394"/>
                <a:gd name="T20" fmla="*/ 0 w 544"/>
                <a:gd name="T21" fmla="*/ 0 h 394"/>
                <a:gd name="T22" fmla="*/ 337 w 544"/>
                <a:gd name="T23" fmla="*/ 0 h 394"/>
                <a:gd name="T24" fmla="*/ 380 w 544"/>
                <a:gd name="T25" fmla="*/ 4 h 394"/>
                <a:gd name="T26" fmla="*/ 418 w 544"/>
                <a:gd name="T27" fmla="*/ 15 h 394"/>
                <a:gd name="T28" fmla="*/ 451 w 544"/>
                <a:gd name="T29" fmla="*/ 31 h 394"/>
                <a:gd name="T30" fmla="*/ 484 w 544"/>
                <a:gd name="T31" fmla="*/ 57 h 394"/>
                <a:gd name="T32" fmla="*/ 511 w 544"/>
                <a:gd name="T33" fmla="*/ 88 h 394"/>
                <a:gd name="T34" fmla="*/ 526 w 544"/>
                <a:gd name="T35" fmla="*/ 121 h 394"/>
                <a:gd name="T36" fmla="*/ 538 w 544"/>
                <a:gd name="T37" fmla="*/ 156 h 394"/>
                <a:gd name="T38" fmla="*/ 544 w 544"/>
                <a:gd name="T39" fmla="*/ 199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44" h="394">
                  <a:moveTo>
                    <a:pt x="544" y="199"/>
                  </a:moveTo>
                  <a:lnTo>
                    <a:pt x="538" y="236"/>
                  </a:lnTo>
                  <a:lnTo>
                    <a:pt x="526" y="273"/>
                  </a:lnTo>
                  <a:lnTo>
                    <a:pt x="511" y="304"/>
                  </a:lnTo>
                  <a:lnTo>
                    <a:pt x="484" y="336"/>
                  </a:lnTo>
                  <a:lnTo>
                    <a:pt x="451" y="361"/>
                  </a:lnTo>
                  <a:lnTo>
                    <a:pt x="418" y="378"/>
                  </a:lnTo>
                  <a:lnTo>
                    <a:pt x="380" y="388"/>
                  </a:lnTo>
                  <a:lnTo>
                    <a:pt x="337" y="394"/>
                  </a:lnTo>
                  <a:lnTo>
                    <a:pt x="0" y="394"/>
                  </a:lnTo>
                  <a:lnTo>
                    <a:pt x="0" y="0"/>
                  </a:lnTo>
                  <a:lnTo>
                    <a:pt x="337" y="0"/>
                  </a:lnTo>
                  <a:lnTo>
                    <a:pt x="380" y="4"/>
                  </a:lnTo>
                  <a:lnTo>
                    <a:pt x="418" y="15"/>
                  </a:lnTo>
                  <a:lnTo>
                    <a:pt x="451" y="31"/>
                  </a:lnTo>
                  <a:lnTo>
                    <a:pt x="484" y="57"/>
                  </a:lnTo>
                  <a:lnTo>
                    <a:pt x="511" y="88"/>
                  </a:lnTo>
                  <a:lnTo>
                    <a:pt x="526" y="121"/>
                  </a:lnTo>
                  <a:lnTo>
                    <a:pt x="538" y="156"/>
                  </a:lnTo>
                  <a:lnTo>
                    <a:pt x="544" y="199"/>
                  </a:ln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95940" name="Freeform 43"/>
            <p:cNvSpPr>
              <a:spLocks/>
            </p:cNvSpPr>
            <p:nvPr/>
          </p:nvSpPr>
          <p:spPr bwMode="auto">
            <a:xfrm>
              <a:off x="1335088" y="1804988"/>
              <a:ext cx="863600" cy="625475"/>
            </a:xfrm>
            <a:custGeom>
              <a:avLst/>
              <a:gdLst>
                <a:gd name="T0" fmla="*/ 544 w 544"/>
                <a:gd name="T1" fmla="*/ 199 h 394"/>
                <a:gd name="T2" fmla="*/ 538 w 544"/>
                <a:gd name="T3" fmla="*/ 236 h 394"/>
                <a:gd name="T4" fmla="*/ 526 w 544"/>
                <a:gd name="T5" fmla="*/ 273 h 394"/>
                <a:gd name="T6" fmla="*/ 511 w 544"/>
                <a:gd name="T7" fmla="*/ 304 h 394"/>
                <a:gd name="T8" fmla="*/ 484 w 544"/>
                <a:gd name="T9" fmla="*/ 336 h 394"/>
                <a:gd name="T10" fmla="*/ 451 w 544"/>
                <a:gd name="T11" fmla="*/ 361 h 394"/>
                <a:gd name="T12" fmla="*/ 418 w 544"/>
                <a:gd name="T13" fmla="*/ 378 h 394"/>
                <a:gd name="T14" fmla="*/ 380 w 544"/>
                <a:gd name="T15" fmla="*/ 388 h 394"/>
                <a:gd name="T16" fmla="*/ 337 w 544"/>
                <a:gd name="T17" fmla="*/ 394 h 394"/>
                <a:gd name="T18" fmla="*/ 0 w 544"/>
                <a:gd name="T19" fmla="*/ 394 h 394"/>
                <a:gd name="T20" fmla="*/ 0 w 544"/>
                <a:gd name="T21" fmla="*/ 0 h 394"/>
                <a:gd name="T22" fmla="*/ 337 w 544"/>
                <a:gd name="T23" fmla="*/ 0 h 394"/>
                <a:gd name="T24" fmla="*/ 380 w 544"/>
                <a:gd name="T25" fmla="*/ 4 h 394"/>
                <a:gd name="T26" fmla="*/ 418 w 544"/>
                <a:gd name="T27" fmla="*/ 15 h 394"/>
                <a:gd name="T28" fmla="*/ 451 w 544"/>
                <a:gd name="T29" fmla="*/ 31 h 394"/>
                <a:gd name="T30" fmla="*/ 484 w 544"/>
                <a:gd name="T31" fmla="*/ 57 h 394"/>
                <a:gd name="T32" fmla="*/ 511 w 544"/>
                <a:gd name="T33" fmla="*/ 88 h 394"/>
                <a:gd name="T34" fmla="*/ 526 w 544"/>
                <a:gd name="T35" fmla="*/ 121 h 394"/>
                <a:gd name="T36" fmla="*/ 538 w 544"/>
                <a:gd name="T37" fmla="*/ 156 h 394"/>
                <a:gd name="T38" fmla="*/ 544 w 544"/>
                <a:gd name="T39" fmla="*/ 199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44" h="394">
                  <a:moveTo>
                    <a:pt x="544" y="199"/>
                  </a:moveTo>
                  <a:lnTo>
                    <a:pt x="538" y="236"/>
                  </a:lnTo>
                  <a:lnTo>
                    <a:pt x="526" y="273"/>
                  </a:lnTo>
                  <a:lnTo>
                    <a:pt x="511" y="304"/>
                  </a:lnTo>
                  <a:lnTo>
                    <a:pt x="484" y="336"/>
                  </a:lnTo>
                  <a:lnTo>
                    <a:pt x="451" y="361"/>
                  </a:lnTo>
                  <a:lnTo>
                    <a:pt x="418" y="378"/>
                  </a:lnTo>
                  <a:lnTo>
                    <a:pt x="380" y="388"/>
                  </a:lnTo>
                  <a:lnTo>
                    <a:pt x="337" y="394"/>
                  </a:lnTo>
                  <a:lnTo>
                    <a:pt x="0" y="394"/>
                  </a:lnTo>
                  <a:lnTo>
                    <a:pt x="0" y="0"/>
                  </a:lnTo>
                  <a:lnTo>
                    <a:pt x="337" y="0"/>
                  </a:lnTo>
                  <a:lnTo>
                    <a:pt x="380" y="4"/>
                  </a:lnTo>
                  <a:lnTo>
                    <a:pt x="418" y="15"/>
                  </a:lnTo>
                  <a:lnTo>
                    <a:pt x="451" y="31"/>
                  </a:lnTo>
                  <a:lnTo>
                    <a:pt x="484" y="57"/>
                  </a:lnTo>
                  <a:lnTo>
                    <a:pt x="511" y="88"/>
                  </a:lnTo>
                  <a:lnTo>
                    <a:pt x="526" y="121"/>
                  </a:lnTo>
                  <a:lnTo>
                    <a:pt x="538" y="156"/>
                  </a:lnTo>
                  <a:lnTo>
                    <a:pt x="544" y="199"/>
                  </a:lnTo>
                </a:path>
              </a:pathLst>
            </a:custGeom>
            <a:noFill/>
            <a:ln w="11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95941" name="Freeform 44"/>
            <p:cNvSpPr>
              <a:spLocks/>
            </p:cNvSpPr>
            <p:nvPr/>
          </p:nvSpPr>
          <p:spPr bwMode="auto">
            <a:xfrm>
              <a:off x="1120776" y="1898650"/>
              <a:ext cx="214313" cy="30162"/>
            </a:xfrm>
            <a:custGeom>
              <a:avLst/>
              <a:gdLst>
                <a:gd name="T0" fmla="*/ 0 w 135"/>
                <a:gd name="T1" fmla="*/ 0 h 19"/>
                <a:gd name="T2" fmla="*/ 0 w 135"/>
                <a:gd name="T3" fmla="*/ 17 h 19"/>
                <a:gd name="T4" fmla="*/ 135 w 135"/>
                <a:gd name="T5" fmla="*/ 19 h 19"/>
                <a:gd name="T6" fmla="*/ 135 w 135"/>
                <a:gd name="T7" fmla="*/ 2 h 19"/>
                <a:gd name="T8" fmla="*/ 0 w 135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" h="19">
                  <a:moveTo>
                    <a:pt x="0" y="0"/>
                  </a:moveTo>
                  <a:lnTo>
                    <a:pt x="0" y="17"/>
                  </a:lnTo>
                  <a:lnTo>
                    <a:pt x="135" y="19"/>
                  </a:lnTo>
                  <a:lnTo>
                    <a:pt x="135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95942" name="Freeform 45"/>
            <p:cNvSpPr>
              <a:spLocks/>
            </p:cNvSpPr>
            <p:nvPr/>
          </p:nvSpPr>
          <p:spPr bwMode="auto">
            <a:xfrm>
              <a:off x="1120776" y="2314575"/>
              <a:ext cx="214313" cy="30162"/>
            </a:xfrm>
            <a:custGeom>
              <a:avLst/>
              <a:gdLst>
                <a:gd name="T0" fmla="*/ 0 w 135"/>
                <a:gd name="T1" fmla="*/ 0 h 19"/>
                <a:gd name="T2" fmla="*/ 0 w 135"/>
                <a:gd name="T3" fmla="*/ 17 h 19"/>
                <a:gd name="T4" fmla="*/ 135 w 135"/>
                <a:gd name="T5" fmla="*/ 19 h 19"/>
                <a:gd name="T6" fmla="*/ 135 w 135"/>
                <a:gd name="T7" fmla="*/ 2 h 19"/>
                <a:gd name="T8" fmla="*/ 0 w 135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" h="19">
                  <a:moveTo>
                    <a:pt x="0" y="0"/>
                  </a:moveTo>
                  <a:lnTo>
                    <a:pt x="0" y="17"/>
                  </a:lnTo>
                  <a:lnTo>
                    <a:pt x="135" y="19"/>
                  </a:lnTo>
                  <a:lnTo>
                    <a:pt x="135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95943" name="Freeform 46"/>
            <p:cNvSpPr>
              <a:spLocks/>
            </p:cNvSpPr>
            <p:nvPr/>
          </p:nvSpPr>
          <p:spPr bwMode="auto">
            <a:xfrm>
              <a:off x="2198688" y="2106613"/>
              <a:ext cx="214313" cy="30162"/>
            </a:xfrm>
            <a:custGeom>
              <a:avLst/>
              <a:gdLst>
                <a:gd name="T0" fmla="*/ 0 w 135"/>
                <a:gd name="T1" fmla="*/ 0 h 19"/>
                <a:gd name="T2" fmla="*/ 0 w 135"/>
                <a:gd name="T3" fmla="*/ 17 h 19"/>
                <a:gd name="T4" fmla="*/ 135 w 135"/>
                <a:gd name="T5" fmla="*/ 19 h 19"/>
                <a:gd name="T6" fmla="*/ 135 w 135"/>
                <a:gd name="T7" fmla="*/ 2 h 19"/>
                <a:gd name="T8" fmla="*/ 0 w 135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" h="19">
                  <a:moveTo>
                    <a:pt x="0" y="0"/>
                  </a:moveTo>
                  <a:lnTo>
                    <a:pt x="0" y="17"/>
                  </a:lnTo>
                  <a:lnTo>
                    <a:pt x="135" y="19"/>
                  </a:lnTo>
                  <a:lnTo>
                    <a:pt x="135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95944" name="Freeform 47"/>
            <p:cNvSpPr>
              <a:spLocks/>
            </p:cNvSpPr>
            <p:nvPr/>
          </p:nvSpPr>
          <p:spPr bwMode="auto">
            <a:xfrm>
              <a:off x="1335088" y="1804988"/>
              <a:ext cx="863600" cy="625475"/>
            </a:xfrm>
            <a:custGeom>
              <a:avLst/>
              <a:gdLst>
                <a:gd name="T0" fmla="*/ 544 w 544"/>
                <a:gd name="T1" fmla="*/ 199 h 394"/>
                <a:gd name="T2" fmla="*/ 538 w 544"/>
                <a:gd name="T3" fmla="*/ 236 h 394"/>
                <a:gd name="T4" fmla="*/ 526 w 544"/>
                <a:gd name="T5" fmla="*/ 273 h 394"/>
                <a:gd name="T6" fmla="*/ 511 w 544"/>
                <a:gd name="T7" fmla="*/ 304 h 394"/>
                <a:gd name="T8" fmla="*/ 484 w 544"/>
                <a:gd name="T9" fmla="*/ 336 h 394"/>
                <a:gd name="T10" fmla="*/ 451 w 544"/>
                <a:gd name="T11" fmla="*/ 361 h 394"/>
                <a:gd name="T12" fmla="*/ 418 w 544"/>
                <a:gd name="T13" fmla="*/ 378 h 394"/>
                <a:gd name="T14" fmla="*/ 380 w 544"/>
                <a:gd name="T15" fmla="*/ 388 h 394"/>
                <a:gd name="T16" fmla="*/ 337 w 544"/>
                <a:gd name="T17" fmla="*/ 394 h 394"/>
                <a:gd name="T18" fmla="*/ 0 w 544"/>
                <a:gd name="T19" fmla="*/ 394 h 394"/>
                <a:gd name="T20" fmla="*/ 0 w 544"/>
                <a:gd name="T21" fmla="*/ 0 h 394"/>
                <a:gd name="T22" fmla="*/ 337 w 544"/>
                <a:gd name="T23" fmla="*/ 0 h 394"/>
                <a:gd name="T24" fmla="*/ 380 w 544"/>
                <a:gd name="T25" fmla="*/ 4 h 394"/>
                <a:gd name="T26" fmla="*/ 418 w 544"/>
                <a:gd name="T27" fmla="*/ 15 h 394"/>
                <a:gd name="T28" fmla="*/ 451 w 544"/>
                <a:gd name="T29" fmla="*/ 31 h 394"/>
                <a:gd name="T30" fmla="*/ 484 w 544"/>
                <a:gd name="T31" fmla="*/ 57 h 394"/>
                <a:gd name="T32" fmla="*/ 511 w 544"/>
                <a:gd name="T33" fmla="*/ 88 h 394"/>
                <a:gd name="T34" fmla="*/ 526 w 544"/>
                <a:gd name="T35" fmla="*/ 121 h 394"/>
                <a:gd name="T36" fmla="*/ 538 w 544"/>
                <a:gd name="T37" fmla="*/ 156 h 394"/>
                <a:gd name="T38" fmla="*/ 544 w 544"/>
                <a:gd name="T39" fmla="*/ 199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44" h="394">
                  <a:moveTo>
                    <a:pt x="544" y="199"/>
                  </a:moveTo>
                  <a:lnTo>
                    <a:pt x="538" y="236"/>
                  </a:lnTo>
                  <a:lnTo>
                    <a:pt x="526" y="273"/>
                  </a:lnTo>
                  <a:lnTo>
                    <a:pt x="511" y="304"/>
                  </a:lnTo>
                  <a:lnTo>
                    <a:pt x="484" y="336"/>
                  </a:lnTo>
                  <a:lnTo>
                    <a:pt x="451" y="361"/>
                  </a:lnTo>
                  <a:lnTo>
                    <a:pt x="418" y="378"/>
                  </a:lnTo>
                  <a:lnTo>
                    <a:pt x="380" y="388"/>
                  </a:lnTo>
                  <a:lnTo>
                    <a:pt x="337" y="394"/>
                  </a:lnTo>
                  <a:lnTo>
                    <a:pt x="0" y="394"/>
                  </a:lnTo>
                  <a:lnTo>
                    <a:pt x="0" y="0"/>
                  </a:lnTo>
                  <a:lnTo>
                    <a:pt x="337" y="0"/>
                  </a:lnTo>
                  <a:lnTo>
                    <a:pt x="380" y="4"/>
                  </a:lnTo>
                  <a:lnTo>
                    <a:pt x="418" y="15"/>
                  </a:lnTo>
                  <a:lnTo>
                    <a:pt x="451" y="31"/>
                  </a:lnTo>
                  <a:lnTo>
                    <a:pt x="484" y="57"/>
                  </a:lnTo>
                  <a:lnTo>
                    <a:pt x="511" y="88"/>
                  </a:lnTo>
                  <a:lnTo>
                    <a:pt x="526" y="121"/>
                  </a:lnTo>
                  <a:lnTo>
                    <a:pt x="538" y="156"/>
                  </a:lnTo>
                  <a:lnTo>
                    <a:pt x="544" y="199"/>
                  </a:ln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95945" name="Freeform 48"/>
            <p:cNvSpPr>
              <a:spLocks/>
            </p:cNvSpPr>
            <p:nvPr/>
          </p:nvSpPr>
          <p:spPr bwMode="auto">
            <a:xfrm>
              <a:off x="1335088" y="1804988"/>
              <a:ext cx="863600" cy="625475"/>
            </a:xfrm>
            <a:custGeom>
              <a:avLst/>
              <a:gdLst>
                <a:gd name="T0" fmla="*/ 544 w 544"/>
                <a:gd name="T1" fmla="*/ 199 h 394"/>
                <a:gd name="T2" fmla="*/ 538 w 544"/>
                <a:gd name="T3" fmla="*/ 236 h 394"/>
                <a:gd name="T4" fmla="*/ 526 w 544"/>
                <a:gd name="T5" fmla="*/ 273 h 394"/>
                <a:gd name="T6" fmla="*/ 511 w 544"/>
                <a:gd name="T7" fmla="*/ 304 h 394"/>
                <a:gd name="T8" fmla="*/ 484 w 544"/>
                <a:gd name="T9" fmla="*/ 336 h 394"/>
                <a:gd name="T10" fmla="*/ 451 w 544"/>
                <a:gd name="T11" fmla="*/ 361 h 394"/>
                <a:gd name="T12" fmla="*/ 418 w 544"/>
                <a:gd name="T13" fmla="*/ 378 h 394"/>
                <a:gd name="T14" fmla="*/ 380 w 544"/>
                <a:gd name="T15" fmla="*/ 388 h 394"/>
                <a:gd name="T16" fmla="*/ 337 w 544"/>
                <a:gd name="T17" fmla="*/ 394 h 394"/>
                <a:gd name="T18" fmla="*/ 0 w 544"/>
                <a:gd name="T19" fmla="*/ 394 h 394"/>
                <a:gd name="T20" fmla="*/ 0 w 544"/>
                <a:gd name="T21" fmla="*/ 0 h 394"/>
                <a:gd name="T22" fmla="*/ 337 w 544"/>
                <a:gd name="T23" fmla="*/ 0 h 394"/>
                <a:gd name="T24" fmla="*/ 380 w 544"/>
                <a:gd name="T25" fmla="*/ 4 h 394"/>
                <a:gd name="T26" fmla="*/ 418 w 544"/>
                <a:gd name="T27" fmla="*/ 15 h 394"/>
                <a:gd name="T28" fmla="*/ 451 w 544"/>
                <a:gd name="T29" fmla="*/ 31 h 394"/>
                <a:gd name="T30" fmla="*/ 484 w 544"/>
                <a:gd name="T31" fmla="*/ 57 h 394"/>
                <a:gd name="T32" fmla="*/ 511 w 544"/>
                <a:gd name="T33" fmla="*/ 88 h 394"/>
                <a:gd name="T34" fmla="*/ 526 w 544"/>
                <a:gd name="T35" fmla="*/ 121 h 394"/>
                <a:gd name="T36" fmla="*/ 538 w 544"/>
                <a:gd name="T37" fmla="*/ 156 h 394"/>
                <a:gd name="T38" fmla="*/ 544 w 544"/>
                <a:gd name="T39" fmla="*/ 199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44" h="394">
                  <a:moveTo>
                    <a:pt x="544" y="199"/>
                  </a:moveTo>
                  <a:lnTo>
                    <a:pt x="538" y="236"/>
                  </a:lnTo>
                  <a:lnTo>
                    <a:pt x="526" y="273"/>
                  </a:lnTo>
                  <a:lnTo>
                    <a:pt x="511" y="304"/>
                  </a:lnTo>
                  <a:lnTo>
                    <a:pt x="484" y="336"/>
                  </a:lnTo>
                  <a:lnTo>
                    <a:pt x="451" y="361"/>
                  </a:lnTo>
                  <a:lnTo>
                    <a:pt x="418" y="378"/>
                  </a:lnTo>
                  <a:lnTo>
                    <a:pt x="380" y="388"/>
                  </a:lnTo>
                  <a:lnTo>
                    <a:pt x="337" y="394"/>
                  </a:lnTo>
                  <a:lnTo>
                    <a:pt x="0" y="394"/>
                  </a:lnTo>
                  <a:lnTo>
                    <a:pt x="0" y="0"/>
                  </a:lnTo>
                  <a:lnTo>
                    <a:pt x="337" y="0"/>
                  </a:lnTo>
                  <a:lnTo>
                    <a:pt x="380" y="4"/>
                  </a:lnTo>
                  <a:lnTo>
                    <a:pt x="418" y="15"/>
                  </a:lnTo>
                  <a:lnTo>
                    <a:pt x="451" y="31"/>
                  </a:lnTo>
                  <a:lnTo>
                    <a:pt x="484" y="57"/>
                  </a:lnTo>
                  <a:lnTo>
                    <a:pt x="511" y="88"/>
                  </a:lnTo>
                  <a:lnTo>
                    <a:pt x="526" y="121"/>
                  </a:lnTo>
                  <a:lnTo>
                    <a:pt x="538" y="156"/>
                  </a:lnTo>
                  <a:lnTo>
                    <a:pt x="544" y="199"/>
                  </a:lnTo>
                </a:path>
              </a:pathLst>
            </a:custGeom>
            <a:noFill/>
            <a:ln w="11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95946" name="Rectangle 49"/>
            <p:cNvSpPr>
              <a:spLocks noChangeArrowheads="1"/>
            </p:cNvSpPr>
            <p:nvPr/>
          </p:nvSpPr>
          <p:spPr bwMode="auto">
            <a:xfrm>
              <a:off x="687388" y="1641475"/>
              <a:ext cx="423863" cy="4810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95947" name="Rectangle 50"/>
            <p:cNvSpPr>
              <a:spLocks noChangeArrowheads="1"/>
            </p:cNvSpPr>
            <p:nvPr/>
          </p:nvSpPr>
          <p:spPr bwMode="auto">
            <a:xfrm>
              <a:off x="817563" y="1727200"/>
              <a:ext cx="141064" cy="3539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300" b="0" i="0" u="none" strike="noStrike" cap="none" normalizeH="0" baseline="0" smtClean="0">
                  <a:ln>
                    <a:noFill/>
                  </a:ln>
                  <a:solidFill>
                    <a:srgbClr val="000066"/>
                  </a:solidFill>
                  <a:effectLst/>
                  <a:latin typeface="+mn-lt"/>
                  <a:cs typeface="Arial" pitchFamily="34" charset="0"/>
                </a:rPr>
                <a:t>a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Arial" pitchFamily="34" charset="0"/>
              </a:endParaRPr>
            </a:p>
          </p:txBody>
        </p:sp>
        <p:sp>
          <p:nvSpPr>
            <p:cNvPr id="295948" name="Rectangle 51"/>
            <p:cNvSpPr>
              <a:spLocks noChangeArrowheads="1"/>
            </p:cNvSpPr>
            <p:nvPr/>
          </p:nvSpPr>
          <p:spPr bwMode="auto">
            <a:xfrm>
              <a:off x="687388" y="2012950"/>
              <a:ext cx="423863" cy="4810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95949" name="Rectangle 52"/>
            <p:cNvSpPr>
              <a:spLocks noChangeArrowheads="1"/>
            </p:cNvSpPr>
            <p:nvPr/>
          </p:nvSpPr>
          <p:spPr bwMode="auto">
            <a:xfrm>
              <a:off x="817563" y="2097088"/>
              <a:ext cx="155492" cy="3539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300" b="0" i="0" u="none" strike="noStrike" cap="none" normalizeH="0" baseline="0" smtClean="0">
                  <a:ln>
                    <a:noFill/>
                  </a:ln>
                  <a:solidFill>
                    <a:srgbClr val="000066"/>
                  </a:solidFill>
                  <a:effectLst/>
                  <a:latin typeface="+mn-lt"/>
                  <a:cs typeface="Arial" pitchFamily="34" charset="0"/>
                </a:rPr>
                <a:t>b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Arial" pitchFamily="34" charset="0"/>
              </a:endParaRPr>
            </a:p>
          </p:txBody>
        </p:sp>
        <p:sp>
          <p:nvSpPr>
            <p:cNvPr id="295950" name="Rectangle 53"/>
            <p:cNvSpPr>
              <a:spLocks noChangeArrowheads="1"/>
            </p:cNvSpPr>
            <p:nvPr/>
          </p:nvSpPr>
          <p:spPr bwMode="auto">
            <a:xfrm>
              <a:off x="2420938" y="1858963"/>
              <a:ext cx="666750" cy="4810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95951" name="Rectangle 54"/>
            <p:cNvSpPr>
              <a:spLocks noChangeArrowheads="1"/>
            </p:cNvSpPr>
            <p:nvPr/>
          </p:nvSpPr>
          <p:spPr bwMode="auto">
            <a:xfrm>
              <a:off x="2552701" y="1944688"/>
              <a:ext cx="410369" cy="3539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300" b="0" i="0" u="none" strike="noStrike" cap="none" normalizeH="0" baseline="0" smtClean="0">
                  <a:ln>
                    <a:noFill/>
                  </a:ln>
                  <a:solidFill>
                    <a:srgbClr val="000066"/>
                  </a:solidFill>
                  <a:effectLst/>
                  <a:latin typeface="+mn-lt"/>
                  <a:cs typeface="Arial" pitchFamily="34" charset="0"/>
                </a:rPr>
                <a:t>out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Arial" pitchFamily="34" charset="0"/>
              </a:endParaRPr>
            </a:p>
          </p:txBody>
        </p:sp>
        <p:sp>
          <p:nvSpPr>
            <p:cNvPr id="295952" name="Rectangle 55"/>
            <p:cNvSpPr>
              <a:spLocks noChangeArrowheads="1"/>
            </p:cNvSpPr>
            <p:nvPr/>
          </p:nvSpPr>
          <p:spPr bwMode="auto">
            <a:xfrm>
              <a:off x="3179763" y="1597025"/>
              <a:ext cx="425450" cy="4810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95953" name="Rectangle 56"/>
            <p:cNvSpPr>
              <a:spLocks noChangeArrowheads="1"/>
            </p:cNvSpPr>
            <p:nvPr/>
          </p:nvSpPr>
          <p:spPr bwMode="auto">
            <a:xfrm>
              <a:off x="3311526" y="1681163"/>
              <a:ext cx="141064" cy="3539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300" b="0" i="0" u="none" strike="noStrike" cap="none" normalizeH="0" baseline="0" dirty="0" smtClean="0">
                  <a:ln>
                    <a:noFill/>
                  </a:ln>
                  <a:solidFill>
                    <a:srgbClr val="000066"/>
                  </a:solidFill>
                  <a:effectLst/>
                  <a:latin typeface="+mn-lt"/>
                  <a:cs typeface="Arial" pitchFamily="34" charset="0"/>
                </a:rPr>
                <a:t>a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Arial" pitchFamily="34" charset="0"/>
              </a:endParaRPr>
            </a:p>
          </p:txBody>
        </p:sp>
        <p:sp>
          <p:nvSpPr>
            <p:cNvPr id="295954" name="Rectangle 57"/>
            <p:cNvSpPr>
              <a:spLocks noChangeArrowheads="1"/>
            </p:cNvSpPr>
            <p:nvPr/>
          </p:nvSpPr>
          <p:spPr bwMode="auto">
            <a:xfrm>
              <a:off x="3179763" y="1966913"/>
              <a:ext cx="425450" cy="4810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95955" name="Rectangle 58"/>
            <p:cNvSpPr>
              <a:spLocks noChangeArrowheads="1"/>
            </p:cNvSpPr>
            <p:nvPr/>
          </p:nvSpPr>
          <p:spPr bwMode="auto">
            <a:xfrm>
              <a:off x="3311526" y="2052638"/>
              <a:ext cx="155492" cy="3539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300" b="0" i="0" u="none" strike="noStrike" cap="none" normalizeH="0" baseline="0" smtClean="0">
                  <a:ln>
                    <a:noFill/>
                  </a:ln>
                  <a:solidFill>
                    <a:srgbClr val="000066"/>
                  </a:solidFill>
                  <a:effectLst/>
                  <a:latin typeface="+mn-lt"/>
                  <a:cs typeface="Arial" pitchFamily="34" charset="0"/>
                </a:rPr>
                <a:t>b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Arial" pitchFamily="34" charset="0"/>
              </a:endParaRPr>
            </a:p>
          </p:txBody>
        </p:sp>
        <p:sp>
          <p:nvSpPr>
            <p:cNvPr id="295956" name="Rectangle 59"/>
            <p:cNvSpPr>
              <a:spLocks noChangeArrowheads="1"/>
            </p:cNvSpPr>
            <p:nvPr/>
          </p:nvSpPr>
          <p:spPr bwMode="auto">
            <a:xfrm>
              <a:off x="4914901" y="1812925"/>
              <a:ext cx="665163" cy="4810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95957" name="Rectangle 60"/>
            <p:cNvSpPr>
              <a:spLocks noChangeArrowheads="1"/>
            </p:cNvSpPr>
            <p:nvPr/>
          </p:nvSpPr>
          <p:spPr bwMode="auto">
            <a:xfrm>
              <a:off x="5045076" y="1898650"/>
              <a:ext cx="410369" cy="3539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300" b="0" i="0" u="none" strike="noStrike" cap="none" normalizeH="0" baseline="0" smtClean="0">
                  <a:ln>
                    <a:noFill/>
                  </a:ln>
                  <a:solidFill>
                    <a:srgbClr val="000066"/>
                  </a:solidFill>
                  <a:effectLst/>
                  <a:latin typeface="+mn-lt"/>
                  <a:cs typeface="Arial" pitchFamily="34" charset="0"/>
                </a:rPr>
                <a:t>out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Arial" pitchFamily="34" charset="0"/>
              </a:endParaRPr>
            </a:p>
          </p:txBody>
        </p:sp>
        <p:sp>
          <p:nvSpPr>
            <p:cNvPr id="295958" name="Rectangle 61"/>
            <p:cNvSpPr>
              <a:spLocks noChangeArrowheads="1"/>
            </p:cNvSpPr>
            <p:nvPr/>
          </p:nvSpPr>
          <p:spPr bwMode="auto">
            <a:xfrm>
              <a:off x="5997576" y="1795463"/>
              <a:ext cx="425450" cy="4810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95959" name="Rectangle 62"/>
            <p:cNvSpPr>
              <a:spLocks noChangeArrowheads="1"/>
            </p:cNvSpPr>
            <p:nvPr/>
          </p:nvSpPr>
          <p:spPr bwMode="auto">
            <a:xfrm>
              <a:off x="6129338" y="1881188"/>
              <a:ext cx="141064" cy="3539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300" b="0" i="0" u="none" strike="noStrike" cap="none" normalizeH="0" baseline="0" smtClean="0">
                  <a:ln>
                    <a:noFill/>
                  </a:ln>
                  <a:solidFill>
                    <a:srgbClr val="000066"/>
                  </a:solidFill>
                  <a:effectLst/>
                  <a:latin typeface="+mn-lt"/>
                  <a:cs typeface="Arial" pitchFamily="34" charset="0"/>
                </a:rPr>
                <a:t>a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Arial" pitchFamily="34" charset="0"/>
              </a:endParaRPr>
            </a:p>
          </p:txBody>
        </p:sp>
        <p:sp>
          <p:nvSpPr>
            <p:cNvPr id="295960" name="Rectangle 63"/>
            <p:cNvSpPr>
              <a:spLocks noChangeArrowheads="1"/>
            </p:cNvSpPr>
            <p:nvPr/>
          </p:nvSpPr>
          <p:spPr bwMode="auto">
            <a:xfrm>
              <a:off x="7297738" y="1795463"/>
              <a:ext cx="666750" cy="4810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95961" name="Rectangle 64"/>
            <p:cNvSpPr>
              <a:spLocks noChangeArrowheads="1"/>
            </p:cNvSpPr>
            <p:nvPr/>
          </p:nvSpPr>
          <p:spPr bwMode="auto">
            <a:xfrm>
              <a:off x="7429501" y="1881188"/>
              <a:ext cx="410369" cy="3539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300" b="0" i="0" u="none" strike="noStrike" cap="none" normalizeH="0" baseline="0" smtClean="0">
                  <a:ln>
                    <a:noFill/>
                  </a:ln>
                  <a:solidFill>
                    <a:srgbClr val="000066"/>
                  </a:solidFill>
                  <a:effectLst/>
                  <a:latin typeface="+mn-lt"/>
                  <a:cs typeface="Arial" pitchFamily="34" charset="0"/>
                </a:rPr>
                <a:t>out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Arial" pitchFamily="34" charset="0"/>
              </a:endParaRPr>
            </a:p>
          </p:txBody>
        </p:sp>
        <p:sp>
          <p:nvSpPr>
            <p:cNvPr id="295962" name="Rectangle 65"/>
            <p:cNvSpPr>
              <a:spLocks noChangeArrowheads="1"/>
            </p:cNvSpPr>
            <p:nvPr/>
          </p:nvSpPr>
          <p:spPr bwMode="auto">
            <a:xfrm>
              <a:off x="795338" y="2446338"/>
              <a:ext cx="1954213" cy="4810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95963" name="Rectangle 66"/>
            <p:cNvSpPr>
              <a:spLocks noChangeArrowheads="1"/>
            </p:cNvSpPr>
            <p:nvPr/>
          </p:nvSpPr>
          <p:spPr bwMode="auto">
            <a:xfrm>
              <a:off x="987426" y="2513013"/>
              <a:ext cx="900888" cy="3539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300" b="0" i="0" u="none" strike="noStrike" cap="none" normalizeH="0" baseline="0" dirty="0" smtClean="0">
                  <a:ln>
                    <a:noFill/>
                  </a:ln>
                  <a:solidFill>
                    <a:srgbClr val="000066"/>
                  </a:solidFill>
                  <a:effectLst/>
                  <a:latin typeface="+mn-lt"/>
                  <a:cs typeface="Arial" pitchFamily="34" charset="0"/>
                </a:rPr>
                <a:t>out = a 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Arial" pitchFamily="34" charset="0"/>
              </a:endParaRPr>
            </a:p>
          </p:txBody>
        </p:sp>
        <p:sp>
          <p:nvSpPr>
            <p:cNvPr id="295964" name="Rectangle 67"/>
            <p:cNvSpPr>
              <a:spLocks noChangeArrowheads="1"/>
            </p:cNvSpPr>
            <p:nvPr/>
          </p:nvSpPr>
          <p:spPr bwMode="auto">
            <a:xfrm>
              <a:off x="2057400" y="2540000"/>
              <a:ext cx="208390" cy="3539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300" i="0" u="none" strike="noStrike" cap="none" normalizeH="0" baseline="0" dirty="0" smtClean="0">
                  <a:ln>
                    <a:noFill/>
                  </a:ln>
                  <a:solidFill>
                    <a:srgbClr val="000066"/>
                  </a:solidFill>
                  <a:effectLst/>
                  <a:latin typeface="+mn-lt"/>
                  <a:cs typeface="Arial" pitchFamily="34" charset="0"/>
                </a:rPr>
                <a:t>&amp;</a:t>
              </a:r>
              <a:endParaRPr kumimoji="0" lang="en-US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Arial" pitchFamily="34" charset="0"/>
              </a:endParaRPr>
            </a:p>
          </p:txBody>
        </p:sp>
        <p:sp>
          <p:nvSpPr>
            <p:cNvPr id="295965" name="Rectangle 68"/>
            <p:cNvSpPr>
              <a:spLocks noChangeArrowheads="1"/>
            </p:cNvSpPr>
            <p:nvPr/>
          </p:nvSpPr>
          <p:spPr bwMode="auto">
            <a:xfrm>
              <a:off x="2392363" y="2513013"/>
              <a:ext cx="155492" cy="3539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300" b="0" i="0" u="none" strike="noStrike" cap="none" normalizeH="0" baseline="0" dirty="0" smtClean="0">
                  <a:ln>
                    <a:noFill/>
                  </a:ln>
                  <a:solidFill>
                    <a:srgbClr val="000066"/>
                  </a:solidFill>
                  <a:effectLst/>
                  <a:latin typeface="+mn-lt"/>
                  <a:cs typeface="Arial" pitchFamily="34" charset="0"/>
                </a:rPr>
                <a:t>b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Arial" pitchFamily="34" charset="0"/>
              </a:endParaRPr>
            </a:p>
          </p:txBody>
        </p:sp>
        <p:sp>
          <p:nvSpPr>
            <p:cNvPr id="295966" name="Rectangle 69"/>
            <p:cNvSpPr>
              <a:spLocks noChangeArrowheads="1"/>
            </p:cNvSpPr>
            <p:nvPr/>
          </p:nvSpPr>
          <p:spPr bwMode="auto">
            <a:xfrm>
              <a:off x="3287713" y="2446338"/>
              <a:ext cx="1954213" cy="4810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95967" name="Rectangle 70"/>
            <p:cNvSpPr>
              <a:spLocks noChangeArrowheads="1"/>
            </p:cNvSpPr>
            <p:nvPr/>
          </p:nvSpPr>
          <p:spPr bwMode="auto">
            <a:xfrm>
              <a:off x="3479801" y="2513013"/>
              <a:ext cx="900888" cy="3539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300" b="0" i="0" u="none" strike="noStrike" cap="none" normalizeH="0" baseline="0" smtClean="0">
                  <a:ln>
                    <a:noFill/>
                  </a:ln>
                  <a:solidFill>
                    <a:srgbClr val="000066"/>
                  </a:solidFill>
                  <a:effectLst/>
                  <a:latin typeface="+mn-lt"/>
                  <a:cs typeface="Arial" pitchFamily="34" charset="0"/>
                </a:rPr>
                <a:t>out = a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Arial" pitchFamily="34" charset="0"/>
              </a:endParaRPr>
            </a:p>
          </p:txBody>
        </p:sp>
        <p:sp>
          <p:nvSpPr>
            <p:cNvPr id="295968" name="Rectangle 71"/>
            <p:cNvSpPr>
              <a:spLocks noChangeArrowheads="1"/>
            </p:cNvSpPr>
            <p:nvPr/>
          </p:nvSpPr>
          <p:spPr bwMode="auto">
            <a:xfrm>
              <a:off x="4548070" y="2514600"/>
              <a:ext cx="139462" cy="3539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300" i="0" u="none" strike="noStrike" cap="none" normalizeH="0" baseline="0" dirty="0" smtClean="0">
                  <a:ln>
                    <a:noFill/>
                  </a:ln>
                  <a:solidFill>
                    <a:srgbClr val="000066"/>
                  </a:solidFill>
                  <a:effectLst/>
                  <a:latin typeface="+mn-lt"/>
                  <a:cs typeface="Arial" pitchFamily="34" charset="0"/>
                </a:rPr>
                <a:t>|</a:t>
              </a:r>
              <a:endParaRPr kumimoji="0" lang="en-US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Arial" pitchFamily="34" charset="0"/>
              </a:endParaRPr>
            </a:p>
          </p:txBody>
        </p:sp>
        <p:sp>
          <p:nvSpPr>
            <p:cNvPr id="295969" name="Rectangle 72"/>
            <p:cNvSpPr>
              <a:spLocks noChangeArrowheads="1"/>
            </p:cNvSpPr>
            <p:nvPr/>
          </p:nvSpPr>
          <p:spPr bwMode="auto">
            <a:xfrm>
              <a:off x="4884738" y="2513013"/>
              <a:ext cx="155492" cy="3539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300" b="0" i="0" u="none" strike="noStrike" cap="none" normalizeH="0" baseline="0" smtClean="0">
                  <a:ln>
                    <a:noFill/>
                  </a:ln>
                  <a:solidFill>
                    <a:srgbClr val="000066"/>
                  </a:solidFill>
                  <a:effectLst/>
                  <a:latin typeface="+mn-lt"/>
                  <a:cs typeface="Arial" pitchFamily="34" charset="0"/>
                </a:rPr>
                <a:t>b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Arial" pitchFamily="34" charset="0"/>
              </a:endParaRPr>
            </a:p>
          </p:txBody>
        </p:sp>
        <p:sp>
          <p:nvSpPr>
            <p:cNvPr id="295970" name="Rectangle 73"/>
            <p:cNvSpPr>
              <a:spLocks noChangeArrowheads="1"/>
            </p:cNvSpPr>
            <p:nvPr/>
          </p:nvSpPr>
          <p:spPr bwMode="auto">
            <a:xfrm>
              <a:off x="6215063" y="2446338"/>
              <a:ext cx="1411288" cy="4810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95971" name="Rectangle 74"/>
            <p:cNvSpPr>
              <a:spLocks noChangeArrowheads="1"/>
            </p:cNvSpPr>
            <p:nvPr/>
          </p:nvSpPr>
          <p:spPr bwMode="auto">
            <a:xfrm>
              <a:off x="6383338" y="2513013"/>
              <a:ext cx="692497" cy="3539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300" b="0" i="0" u="none" strike="noStrike" cap="none" normalizeH="0" baseline="0" smtClean="0">
                  <a:ln>
                    <a:noFill/>
                  </a:ln>
                  <a:solidFill>
                    <a:srgbClr val="000066"/>
                  </a:solidFill>
                  <a:effectLst/>
                  <a:latin typeface="+mn-lt"/>
                  <a:cs typeface="Arial" pitchFamily="34" charset="0"/>
                </a:rPr>
                <a:t>out =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Arial" pitchFamily="34" charset="0"/>
              </a:endParaRPr>
            </a:p>
          </p:txBody>
        </p:sp>
        <p:sp>
          <p:nvSpPr>
            <p:cNvPr id="295972" name="Rectangle 75"/>
            <p:cNvSpPr>
              <a:spLocks noChangeArrowheads="1"/>
            </p:cNvSpPr>
            <p:nvPr/>
          </p:nvSpPr>
          <p:spPr bwMode="auto">
            <a:xfrm>
              <a:off x="7118351" y="2540000"/>
              <a:ext cx="147476" cy="3539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300" b="0" i="0" u="none" strike="noStrike" cap="none" normalizeH="0" baseline="0" dirty="0" smtClean="0">
                  <a:ln>
                    <a:noFill/>
                  </a:ln>
                  <a:solidFill>
                    <a:srgbClr val="000066"/>
                  </a:solidFill>
                  <a:effectLst/>
                  <a:latin typeface="+mn-lt"/>
                  <a:cs typeface="Arial" pitchFamily="34" charset="0"/>
                </a:rPr>
                <a:t>~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Arial" pitchFamily="34" charset="0"/>
              </a:endParaRPr>
            </a:p>
          </p:txBody>
        </p:sp>
        <p:sp>
          <p:nvSpPr>
            <p:cNvPr id="295974" name="Rectangle 76"/>
            <p:cNvSpPr>
              <a:spLocks noChangeArrowheads="1"/>
            </p:cNvSpPr>
            <p:nvPr/>
          </p:nvSpPr>
          <p:spPr bwMode="auto">
            <a:xfrm>
              <a:off x="7291388" y="2513013"/>
              <a:ext cx="141064" cy="3539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300" b="0" i="0" u="none" strike="noStrike" cap="none" normalizeH="0" baseline="0" smtClean="0">
                  <a:ln>
                    <a:noFill/>
                  </a:ln>
                  <a:solidFill>
                    <a:srgbClr val="000066"/>
                  </a:solidFill>
                  <a:effectLst/>
                  <a:latin typeface="+mn-lt"/>
                  <a:cs typeface="Arial" pitchFamily="34" charset="0"/>
                </a:rPr>
                <a:t>a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Arial" pitchFamily="34" charset="0"/>
              </a:endParaRPr>
            </a:p>
          </p:txBody>
        </p:sp>
        <p:sp>
          <p:nvSpPr>
            <p:cNvPr id="295975" name="Rectangle 77"/>
            <p:cNvSpPr>
              <a:spLocks noChangeArrowheads="1"/>
            </p:cNvSpPr>
            <p:nvPr/>
          </p:nvSpPr>
          <p:spPr bwMode="auto">
            <a:xfrm>
              <a:off x="795338" y="1144588"/>
              <a:ext cx="1954213" cy="4810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95976" name="Rectangle 78"/>
            <p:cNvSpPr>
              <a:spLocks noChangeArrowheads="1"/>
            </p:cNvSpPr>
            <p:nvPr/>
          </p:nvSpPr>
          <p:spPr bwMode="auto">
            <a:xfrm>
              <a:off x="1514476" y="1230313"/>
              <a:ext cx="480901" cy="3539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300" b="0" i="0" u="none" strike="noStrike" cap="none" normalizeH="0" baseline="0" dirty="0" smtClean="0">
                  <a:ln>
                    <a:noFill/>
                  </a:ln>
                  <a:solidFill>
                    <a:srgbClr val="000066"/>
                  </a:solidFill>
                  <a:effectLst/>
                  <a:latin typeface="+mn-lt"/>
                  <a:cs typeface="Arial" pitchFamily="34" charset="0"/>
                </a:rPr>
                <a:t>And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Arial" pitchFamily="34" charset="0"/>
              </a:endParaRPr>
            </a:p>
          </p:txBody>
        </p:sp>
        <p:sp>
          <p:nvSpPr>
            <p:cNvPr id="295983" name="Rectangle 79"/>
            <p:cNvSpPr>
              <a:spLocks noChangeArrowheads="1"/>
            </p:cNvSpPr>
            <p:nvPr/>
          </p:nvSpPr>
          <p:spPr bwMode="auto">
            <a:xfrm>
              <a:off x="3287713" y="1144588"/>
              <a:ext cx="1954213" cy="4810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95984" name="Rectangle 80"/>
            <p:cNvSpPr>
              <a:spLocks noChangeArrowheads="1"/>
            </p:cNvSpPr>
            <p:nvPr/>
          </p:nvSpPr>
          <p:spPr bwMode="auto">
            <a:xfrm>
              <a:off x="4102101" y="1230313"/>
              <a:ext cx="298159" cy="3539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300" b="0" i="0" u="none" strike="noStrike" cap="none" normalizeH="0" baseline="0" dirty="0" smtClean="0">
                  <a:ln>
                    <a:noFill/>
                  </a:ln>
                  <a:solidFill>
                    <a:srgbClr val="000066"/>
                  </a:solidFill>
                  <a:effectLst/>
                  <a:latin typeface="+mn-lt"/>
                  <a:cs typeface="Arial" pitchFamily="34" charset="0"/>
                </a:rPr>
                <a:t>Or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Arial" pitchFamily="34" charset="0"/>
              </a:endParaRPr>
            </a:p>
          </p:txBody>
        </p:sp>
        <p:sp>
          <p:nvSpPr>
            <p:cNvPr id="295985" name="Rectangle 81"/>
            <p:cNvSpPr>
              <a:spLocks noChangeArrowheads="1"/>
            </p:cNvSpPr>
            <p:nvPr/>
          </p:nvSpPr>
          <p:spPr bwMode="auto">
            <a:xfrm>
              <a:off x="6215063" y="1144588"/>
              <a:ext cx="1411288" cy="4810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95986" name="Rectangle 82"/>
            <p:cNvSpPr>
              <a:spLocks noChangeArrowheads="1"/>
            </p:cNvSpPr>
            <p:nvPr/>
          </p:nvSpPr>
          <p:spPr bwMode="auto">
            <a:xfrm>
              <a:off x="6692901" y="1230313"/>
              <a:ext cx="445635" cy="3539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300" b="0" i="0" u="none" strike="noStrike" cap="none" normalizeH="0" baseline="0" smtClean="0">
                  <a:ln>
                    <a:noFill/>
                  </a:ln>
                  <a:solidFill>
                    <a:srgbClr val="000066"/>
                  </a:solidFill>
                  <a:effectLst/>
                  <a:latin typeface="+mn-lt"/>
                  <a:cs typeface="Arial" pitchFamily="34" charset="0"/>
                </a:rPr>
                <a:t>Not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Arial" pitchFamily="34" charset="0"/>
              </a:endParaRPr>
            </a:p>
          </p:txBody>
        </p:sp>
      </p:grpSp>
      <p:sp>
        <p:nvSpPr>
          <p:cNvPr id="5" name="Action Button: Return 4">
            <a:hlinkClick r:id="" action="ppaction://hlinkshowjump?jump=lastslideviewed" highlightClick="1"/>
          </p:cNvPr>
          <p:cNvSpPr/>
          <p:nvPr/>
        </p:nvSpPr>
        <p:spPr bwMode="auto">
          <a:xfrm>
            <a:off x="8458200" y="6266354"/>
            <a:ext cx="381000" cy="381000"/>
          </a:xfrm>
          <a:prstGeom prst="actionButtonReturn">
            <a:avLst/>
          </a:prstGeom>
          <a:solidFill>
            <a:schemeClr val="accent5">
              <a:lumMod val="75000"/>
            </a:schemeClr>
          </a:solidFill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sp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214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Combinational Circuits</a:t>
            </a:r>
          </a:p>
        </p:txBody>
      </p:sp>
      <p:sp>
        <p:nvSpPr>
          <p:cNvPr id="296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917" y="4504141"/>
            <a:ext cx="8026435" cy="1940343"/>
          </a:xfrm>
        </p:spPr>
        <p:txBody>
          <a:bodyPr/>
          <a:lstStyle/>
          <a:p>
            <a:r>
              <a:rPr lang="en-US"/>
              <a:t>Acyclic Network of Logic Gates</a:t>
            </a:r>
          </a:p>
          <a:p>
            <a:pPr lvl="1"/>
            <a:r>
              <a:rPr lang="en-US"/>
              <a:t>Continously responds to changes on primary inputs</a:t>
            </a:r>
          </a:p>
          <a:p>
            <a:pPr lvl="1"/>
            <a:r>
              <a:rPr lang="en-US"/>
              <a:t>Primary outputs become (after some delay) Boolean functions of primary inputs</a:t>
            </a:r>
          </a:p>
        </p:txBody>
      </p:sp>
      <p:grpSp>
        <p:nvGrpSpPr>
          <p:cNvPr id="297013" name="Group 53"/>
          <p:cNvGrpSpPr>
            <a:grpSpLocks/>
          </p:cNvGrpSpPr>
          <p:nvPr/>
        </p:nvGrpSpPr>
        <p:grpSpPr bwMode="auto">
          <a:xfrm>
            <a:off x="1232152" y="1126830"/>
            <a:ext cx="6651338" cy="3090235"/>
            <a:chOff x="816" y="720"/>
            <a:chExt cx="4184" cy="1943"/>
          </a:xfrm>
        </p:grpSpPr>
        <p:sp>
          <p:nvSpPr>
            <p:cNvPr id="296964" name="Rectangle 4"/>
            <p:cNvSpPr>
              <a:spLocks noChangeArrowheads="1"/>
            </p:cNvSpPr>
            <p:nvPr/>
          </p:nvSpPr>
          <p:spPr bwMode="auto">
            <a:xfrm>
              <a:off x="2064" y="984"/>
              <a:ext cx="1582" cy="1679"/>
            </a:xfrm>
            <a:prstGeom prst="rect">
              <a:avLst/>
            </a:prstGeom>
            <a:solidFill>
              <a:srgbClr val="F1C7C7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  <a:effectLst/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pic>
          <p:nvPicPr>
            <p:cNvPr id="296984" name="Picture 24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352" y="1104"/>
              <a:ext cx="390" cy="19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</p:pic>
        <p:pic>
          <p:nvPicPr>
            <p:cNvPr id="296986" name="Picture 26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256" y="2304"/>
              <a:ext cx="307" cy="15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</p:pic>
        <p:pic>
          <p:nvPicPr>
            <p:cNvPr id="296987" name="Picture 27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736" y="2112"/>
              <a:ext cx="390" cy="19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</p:pic>
        <p:pic>
          <p:nvPicPr>
            <p:cNvPr id="296988" name="Picture 28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120" y="1488"/>
              <a:ext cx="390" cy="19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</p:pic>
        <p:pic>
          <p:nvPicPr>
            <p:cNvPr id="296989" name="Picture 29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2256" y="1536"/>
              <a:ext cx="351" cy="19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</p:pic>
        <p:pic>
          <p:nvPicPr>
            <p:cNvPr id="296990" name="Picture 30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2592" y="1824"/>
              <a:ext cx="351" cy="19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</p:pic>
        <p:pic>
          <p:nvPicPr>
            <p:cNvPr id="296991" name="Picture 31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168" y="1968"/>
              <a:ext cx="307" cy="15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</p:pic>
        <p:pic>
          <p:nvPicPr>
            <p:cNvPr id="296992" name="Picture 32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072" y="1152"/>
              <a:ext cx="307" cy="15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</p:pic>
        <p:sp>
          <p:nvSpPr>
            <p:cNvPr id="296994" name="Line 34"/>
            <p:cNvSpPr>
              <a:spLocks noChangeShapeType="1"/>
            </p:cNvSpPr>
            <p:nvPr/>
          </p:nvSpPr>
          <p:spPr bwMode="auto">
            <a:xfrm>
              <a:off x="1536" y="1104"/>
              <a:ext cx="528" cy="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 type="triangle" w="sm" len="sm"/>
            </a:ln>
            <a:effectLst/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296995" name="Line 35"/>
            <p:cNvSpPr>
              <a:spLocks noChangeShapeType="1"/>
            </p:cNvSpPr>
            <p:nvPr/>
          </p:nvSpPr>
          <p:spPr bwMode="auto">
            <a:xfrm>
              <a:off x="1536" y="1296"/>
              <a:ext cx="528" cy="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 type="triangle" w="sm" len="sm"/>
            </a:ln>
            <a:effectLst/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296996" name="Line 36"/>
            <p:cNvSpPr>
              <a:spLocks noChangeShapeType="1"/>
            </p:cNvSpPr>
            <p:nvPr/>
          </p:nvSpPr>
          <p:spPr bwMode="auto">
            <a:xfrm>
              <a:off x="1536" y="1488"/>
              <a:ext cx="528" cy="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 type="triangle" w="sm" len="sm"/>
            </a:ln>
            <a:effectLst/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296997" name="Line 37"/>
            <p:cNvSpPr>
              <a:spLocks noChangeShapeType="1"/>
            </p:cNvSpPr>
            <p:nvPr/>
          </p:nvSpPr>
          <p:spPr bwMode="auto">
            <a:xfrm>
              <a:off x="1536" y="1680"/>
              <a:ext cx="528" cy="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 type="triangle" w="sm" len="sm"/>
            </a:ln>
            <a:effectLst/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296998" name="Line 38"/>
            <p:cNvSpPr>
              <a:spLocks noChangeShapeType="1"/>
            </p:cNvSpPr>
            <p:nvPr/>
          </p:nvSpPr>
          <p:spPr bwMode="auto">
            <a:xfrm>
              <a:off x="1536" y="1872"/>
              <a:ext cx="528" cy="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 type="triangle" w="sm" len="sm"/>
            </a:ln>
            <a:effectLst/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296999" name="Line 39"/>
            <p:cNvSpPr>
              <a:spLocks noChangeShapeType="1"/>
            </p:cNvSpPr>
            <p:nvPr/>
          </p:nvSpPr>
          <p:spPr bwMode="auto">
            <a:xfrm>
              <a:off x="1536" y="2064"/>
              <a:ext cx="528" cy="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 type="triangle" w="sm" len="sm"/>
            </a:ln>
            <a:effectLst/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297000" name="Line 40"/>
            <p:cNvSpPr>
              <a:spLocks noChangeShapeType="1"/>
            </p:cNvSpPr>
            <p:nvPr/>
          </p:nvSpPr>
          <p:spPr bwMode="auto">
            <a:xfrm>
              <a:off x="1536" y="2256"/>
              <a:ext cx="528" cy="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 type="triangle" w="sm" len="sm"/>
            </a:ln>
            <a:effectLst/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297001" name="Line 41"/>
            <p:cNvSpPr>
              <a:spLocks noChangeShapeType="1"/>
            </p:cNvSpPr>
            <p:nvPr/>
          </p:nvSpPr>
          <p:spPr bwMode="auto">
            <a:xfrm>
              <a:off x="1536" y="2448"/>
              <a:ext cx="528" cy="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 type="triangle" w="sm" len="sm"/>
            </a:ln>
            <a:effectLst/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297002" name="Line 42"/>
            <p:cNvSpPr>
              <a:spLocks noChangeShapeType="1"/>
            </p:cNvSpPr>
            <p:nvPr/>
          </p:nvSpPr>
          <p:spPr bwMode="auto">
            <a:xfrm>
              <a:off x="3648" y="1104"/>
              <a:ext cx="528" cy="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 type="triangle" w="sm" len="sm"/>
            </a:ln>
            <a:effectLst/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297003" name="Line 43"/>
            <p:cNvSpPr>
              <a:spLocks noChangeShapeType="1"/>
            </p:cNvSpPr>
            <p:nvPr/>
          </p:nvSpPr>
          <p:spPr bwMode="auto">
            <a:xfrm>
              <a:off x="3648" y="1296"/>
              <a:ext cx="528" cy="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 type="triangle" w="sm" len="sm"/>
            </a:ln>
            <a:effectLst/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297004" name="Line 44"/>
            <p:cNvSpPr>
              <a:spLocks noChangeShapeType="1"/>
            </p:cNvSpPr>
            <p:nvPr/>
          </p:nvSpPr>
          <p:spPr bwMode="auto">
            <a:xfrm>
              <a:off x="3648" y="1488"/>
              <a:ext cx="528" cy="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 type="triangle" w="sm" len="sm"/>
            </a:ln>
            <a:effectLst/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297005" name="Line 45"/>
            <p:cNvSpPr>
              <a:spLocks noChangeShapeType="1"/>
            </p:cNvSpPr>
            <p:nvPr/>
          </p:nvSpPr>
          <p:spPr bwMode="auto">
            <a:xfrm>
              <a:off x="3648" y="1680"/>
              <a:ext cx="528" cy="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 type="triangle" w="sm" len="sm"/>
            </a:ln>
            <a:effectLst/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297006" name="Line 46"/>
            <p:cNvSpPr>
              <a:spLocks noChangeShapeType="1"/>
            </p:cNvSpPr>
            <p:nvPr/>
          </p:nvSpPr>
          <p:spPr bwMode="auto">
            <a:xfrm>
              <a:off x="3648" y="1872"/>
              <a:ext cx="528" cy="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 type="triangle" w="sm" len="sm"/>
            </a:ln>
            <a:effectLst/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297007" name="Line 47"/>
            <p:cNvSpPr>
              <a:spLocks noChangeShapeType="1"/>
            </p:cNvSpPr>
            <p:nvPr/>
          </p:nvSpPr>
          <p:spPr bwMode="auto">
            <a:xfrm>
              <a:off x="3648" y="2064"/>
              <a:ext cx="528" cy="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 type="triangle" w="sm" len="sm"/>
            </a:ln>
            <a:effectLst/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297008" name="Line 48"/>
            <p:cNvSpPr>
              <a:spLocks noChangeShapeType="1"/>
            </p:cNvSpPr>
            <p:nvPr/>
          </p:nvSpPr>
          <p:spPr bwMode="auto">
            <a:xfrm>
              <a:off x="3648" y="2256"/>
              <a:ext cx="528" cy="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 type="triangle" w="sm" len="sm"/>
            </a:ln>
            <a:effectLst/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297009" name="Line 49"/>
            <p:cNvSpPr>
              <a:spLocks noChangeShapeType="1"/>
            </p:cNvSpPr>
            <p:nvPr/>
          </p:nvSpPr>
          <p:spPr bwMode="auto">
            <a:xfrm>
              <a:off x="3648" y="2448"/>
              <a:ext cx="528" cy="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 type="triangle" w="sm" len="sm"/>
            </a:ln>
            <a:effectLst/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297010" name="Text Box 50"/>
            <p:cNvSpPr txBox="1">
              <a:spLocks noChangeArrowheads="1"/>
            </p:cNvSpPr>
            <p:nvPr/>
          </p:nvSpPr>
          <p:spPr bwMode="auto">
            <a:xfrm>
              <a:off x="2256" y="720"/>
              <a:ext cx="1288" cy="29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720" rIns="45720">
              <a:spAutoFit/>
            </a:bodyPr>
            <a:lstStyle/>
            <a:p>
              <a:r>
                <a:rPr lang="en-US" dirty="0">
                  <a:latin typeface="+mn-lt"/>
                </a:rPr>
                <a:t>Acyclic</a:t>
              </a:r>
              <a:r>
                <a:rPr lang="en-US" dirty="0"/>
                <a:t> Network</a:t>
              </a:r>
            </a:p>
          </p:txBody>
        </p:sp>
        <p:sp>
          <p:nvSpPr>
            <p:cNvPr id="297011" name="Text Box 51"/>
            <p:cNvSpPr txBox="1">
              <a:spLocks noChangeArrowheads="1"/>
            </p:cNvSpPr>
            <p:nvPr/>
          </p:nvSpPr>
          <p:spPr bwMode="auto">
            <a:xfrm>
              <a:off x="816" y="1536"/>
              <a:ext cx="691" cy="52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720" rIns="45720">
              <a:spAutoFit/>
            </a:bodyPr>
            <a:lstStyle/>
            <a:p>
              <a:r>
                <a:rPr lang="en-US" dirty="0">
                  <a:latin typeface="+mn-lt"/>
                </a:rPr>
                <a:t>Primary</a:t>
              </a:r>
            </a:p>
            <a:p>
              <a:r>
                <a:rPr lang="en-US" dirty="0">
                  <a:latin typeface="+mn-lt"/>
                </a:rPr>
                <a:t>Inputs</a:t>
              </a:r>
            </a:p>
          </p:txBody>
        </p:sp>
        <p:sp>
          <p:nvSpPr>
            <p:cNvPr id="297012" name="Text Box 52"/>
            <p:cNvSpPr txBox="1">
              <a:spLocks noChangeArrowheads="1"/>
            </p:cNvSpPr>
            <p:nvPr/>
          </p:nvSpPr>
          <p:spPr bwMode="auto">
            <a:xfrm>
              <a:off x="4286" y="1536"/>
              <a:ext cx="714" cy="52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720" rIns="45720">
              <a:spAutoFit/>
            </a:bodyPr>
            <a:lstStyle/>
            <a:p>
              <a:r>
                <a:rPr lang="en-US" dirty="0">
                  <a:latin typeface="+mn-lt"/>
                </a:rPr>
                <a:t>Primary</a:t>
              </a:r>
            </a:p>
            <a:p>
              <a:r>
                <a:rPr lang="en-US" dirty="0">
                  <a:latin typeface="+mn-lt"/>
                </a:rPr>
                <a:t>Outputs</a:t>
              </a:r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Computer Architecture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2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 </a:t>
            </a:r>
            <a:r>
              <a:rPr lang="en-US" dirty="0" smtClean="0"/>
              <a:t>Equality and Exclusive OR</a:t>
            </a:r>
            <a:endParaRPr lang="en-US" dirty="0"/>
          </a:p>
        </p:txBody>
      </p:sp>
      <p:sp>
        <p:nvSpPr>
          <p:cNvPr id="297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918" y="3588044"/>
            <a:ext cx="4135167" cy="2856440"/>
          </a:xfrm>
        </p:spPr>
        <p:txBody>
          <a:bodyPr/>
          <a:lstStyle/>
          <a:p>
            <a:pPr lvl="1"/>
            <a:r>
              <a:rPr lang="en-US" b="1" kern="1200" dirty="0">
                <a:ea typeface="+mn-ea"/>
                <a:cs typeface="+mn-cs"/>
              </a:rPr>
              <a:t>Generate 1 if a and b are equal</a:t>
            </a:r>
          </a:p>
        </p:txBody>
      </p:sp>
      <p:grpSp>
        <p:nvGrpSpPr>
          <p:cNvPr id="298027" name="Group 43"/>
          <p:cNvGrpSpPr>
            <a:grpSpLocks/>
          </p:cNvGrpSpPr>
          <p:nvPr/>
        </p:nvGrpSpPr>
        <p:grpSpPr bwMode="auto">
          <a:xfrm>
            <a:off x="468755" y="1256488"/>
            <a:ext cx="3848682" cy="1984876"/>
            <a:chOff x="398" y="960"/>
            <a:chExt cx="2421" cy="1248"/>
          </a:xfrm>
        </p:grpSpPr>
        <p:sp>
          <p:nvSpPr>
            <p:cNvPr id="297988" name="Rectangle 4"/>
            <p:cNvSpPr>
              <a:spLocks noChangeArrowheads="1"/>
            </p:cNvSpPr>
            <p:nvPr/>
          </p:nvSpPr>
          <p:spPr bwMode="auto">
            <a:xfrm>
              <a:off x="768" y="960"/>
              <a:ext cx="1776" cy="1248"/>
            </a:xfrm>
            <a:prstGeom prst="rect">
              <a:avLst/>
            </a:prstGeom>
            <a:solidFill>
              <a:srgbClr val="EBAFA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Ctr="1"/>
            <a:lstStyle/>
            <a:p>
              <a:pPr eaLnBrk="1" hangingPunct="1">
                <a:lnSpc>
                  <a:spcPct val="100000"/>
                </a:lnSpc>
              </a:pPr>
              <a:r>
                <a:rPr lang="en-US" b="0" dirty="0">
                  <a:latin typeface="Arial" pitchFamily="34" charset="0"/>
                  <a:cs typeface="Arial" pitchFamily="34" charset="0"/>
                </a:rPr>
                <a:t>Bit equal</a:t>
              </a:r>
            </a:p>
          </p:txBody>
        </p:sp>
        <p:sp>
          <p:nvSpPr>
            <p:cNvPr id="297989" name="Freeform 5"/>
            <p:cNvSpPr>
              <a:spLocks/>
            </p:cNvSpPr>
            <p:nvPr/>
          </p:nvSpPr>
          <p:spPr bwMode="auto">
            <a:xfrm flipV="1">
              <a:off x="1777" y="1344"/>
              <a:ext cx="336" cy="192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144" y="96"/>
                </a:cxn>
                <a:cxn ang="0">
                  <a:pos x="144" y="0"/>
                </a:cxn>
                <a:cxn ang="0">
                  <a:pos x="336" y="0"/>
                </a:cxn>
              </a:cxnLst>
              <a:rect l="0" t="0" r="r" b="b"/>
              <a:pathLst>
                <a:path w="336" h="96">
                  <a:moveTo>
                    <a:pt x="0" y="96"/>
                  </a:moveTo>
                  <a:lnTo>
                    <a:pt x="144" y="96"/>
                  </a:lnTo>
                  <a:lnTo>
                    <a:pt x="144" y="0"/>
                  </a:lnTo>
                  <a:lnTo>
                    <a:pt x="336" y="0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990" name="Freeform 6"/>
            <p:cNvSpPr>
              <a:spLocks/>
            </p:cNvSpPr>
            <p:nvPr/>
          </p:nvSpPr>
          <p:spPr bwMode="auto">
            <a:xfrm>
              <a:off x="1777" y="1728"/>
              <a:ext cx="336" cy="192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144" y="96"/>
                </a:cxn>
                <a:cxn ang="0">
                  <a:pos x="144" y="0"/>
                </a:cxn>
                <a:cxn ang="0">
                  <a:pos x="336" y="0"/>
                </a:cxn>
              </a:cxnLst>
              <a:rect l="0" t="0" r="r" b="b"/>
              <a:pathLst>
                <a:path w="336" h="96">
                  <a:moveTo>
                    <a:pt x="0" y="96"/>
                  </a:moveTo>
                  <a:lnTo>
                    <a:pt x="144" y="96"/>
                  </a:lnTo>
                  <a:lnTo>
                    <a:pt x="144" y="0"/>
                  </a:lnTo>
                  <a:lnTo>
                    <a:pt x="336" y="0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991" name="Line 7"/>
            <p:cNvSpPr>
              <a:spLocks noChangeShapeType="1"/>
            </p:cNvSpPr>
            <p:nvPr/>
          </p:nvSpPr>
          <p:spPr bwMode="auto">
            <a:xfrm>
              <a:off x="2442" y="1628"/>
              <a:ext cx="247" cy="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992" name="Freeform 8"/>
            <p:cNvSpPr>
              <a:spLocks/>
            </p:cNvSpPr>
            <p:nvPr/>
          </p:nvSpPr>
          <p:spPr bwMode="auto">
            <a:xfrm>
              <a:off x="2065" y="1488"/>
              <a:ext cx="410" cy="27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0" y="0"/>
                </a:cxn>
                <a:cxn ang="0">
                  <a:pos x="190" y="0"/>
                </a:cxn>
                <a:cxn ang="0">
                  <a:pos x="227" y="3"/>
                </a:cxn>
                <a:cxn ang="0">
                  <a:pos x="262" y="11"/>
                </a:cxn>
                <a:cxn ang="0">
                  <a:pos x="292" y="22"/>
                </a:cxn>
                <a:cxn ang="0">
                  <a:pos x="322" y="40"/>
                </a:cxn>
                <a:cxn ang="0">
                  <a:pos x="372" y="81"/>
                </a:cxn>
                <a:cxn ang="0">
                  <a:pos x="410" y="140"/>
                </a:cxn>
                <a:cxn ang="0">
                  <a:pos x="410" y="140"/>
                </a:cxn>
                <a:cxn ang="0">
                  <a:pos x="372" y="195"/>
                </a:cxn>
                <a:cxn ang="0">
                  <a:pos x="322" y="240"/>
                </a:cxn>
                <a:cxn ang="0">
                  <a:pos x="292" y="254"/>
                </a:cxn>
                <a:cxn ang="0">
                  <a:pos x="262" y="266"/>
                </a:cxn>
                <a:cxn ang="0">
                  <a:pos x="227" y="273"/>
                </a:cxn>
                <a:cxn ang="0">
                  <a:pos x="190" y="277"/>
                </a:cxn>
                <a:cxn ang="0">
                  <a:pos x="190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22" y="247"/>
                </a:cxn>
                <a:cxn ang="0">
                  <a:pos x="38" y="214"/>
                </a:cxn>
                <a:cxn ang="0">
                  <a:pos x="45" y="177"/>
                </a:cxn>
                <a:cxn ang="0">
                  <a:pos x="49" y="140"/>
                </a:cxn>
                <a:cxn ang="0">
                  <a:pos x="49" y="140"/>
                </a:cxn>
                <a:cxn ang="0">
                  <a:pos x="45" y="99"/>
                </a:cxn>
                <a:cxn ang="0">
                  <a:pos x="38" y="66"/>
                </a:cxn>
                <a:cxn ang="0">
                  <a:pos x="22" y="33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10" h="277">
                  <a:moveTo>
                    <a:pt x="0" y="0"/>
                  </a:moveTo>
                  <a:lnTo>
                    <a:pt x="190" y="0"/>
                  </a:lnTo>
                  <a:lnTo>
                    <a:pt x="190" y="0"/>
                  </a:lnTo>
                  <a:lnTo>
                    <a:pt x="227" y="3"/>
                  </a:lnTo>
                  <a:lnTo>
                    <a:pt x="262" y="11"/>
                  </a:lnTo>
                  <a:lnTo>
                    <a:pt x="292" y="22"/>
                  </a:lnTo>
                  <a:lnTo>
                    <a:pt x="322" y="40"/>
                  </a:lnTo>
                  <a:lnTo>
                    <a:pt x="372" y="81"/>
                  </a:lnTo>
                  <a:lnTo>
                    <a:pt x="410" y="140"/>
                  </a:lnTo>
                  <a:lnTo>
                    <a:pt x="410" y="140"/>
                  </a:lnTo>
                  <a:lnTo>
                    <a:pt x="372" y="195"/>
                  </a:lnTo>
                  <a:lnTo>
                    <a:pt x="322" y="240"/>
                  </a:lnTo>
                  <a:lnTo>
                    <a:pt x="292" y="254"/>
                  </a:lnTo>
                  <a:lnTo>
                    <a:pt x="262" y="266"/>
                  </a:lnTo>
                  <a:lnTo>
                    <a:pt x="227" y="273"/>
                  </a:lnTo>
                  <a:lnTo>
                    <a:pt x="190" y="277"/>
                  </a:lnTo>
                  <a:lnTo>
                    <a:pt x="190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22" y="247"/>
                  </a:lnTo>
                  <a:lnTo>
                    <a:pt x="38" y="214"/>
                  </a:lnTo>
                  <a:lnTo>
                    <a:pt x="45" y="177"/>
                  </a:lnTo>
                  <a:lnTo>
                    <a:pt x="49" y="140"/>
                  </a:lnTo>
                  <a:lnTo>
                    <a:pt x="49" y="140"/>
                  </a:lnTo>
                  <a:lnTo>
                    <a:pt x="45" y="99"/>
                  </a:lnTo>
                  <a:lnTo>
                    <a:pt x="38" y="66"/>
                  </a:lnTo>
                  <a:lnTo>
                    <a:pt x="22" y="33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993" name="Freeform 9"/>
            <p:cNvSpPr>
              <a:spLocks/>
            </p:cNvSpPr>
            <p:nvPr/>
          </p:nvSpPr>
          <p:spPr bwMode="auto">
            <a:xfrm>
              <a:off x="2065" y="1488"/>
              <a:ext cx="410" cy="27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0" y="0"/>
                </a:cxn>
                <a:cxn ang="0">
                  <a:pos x="190" y="0"/>
                </a:cxn>
                <a:cxn ang="0">
                  <a:pos x="227" y="3"/>
                </a:cxn>
                <a:cxn ang="0">
                  <a:pos x="262" y="11"/>
                </a:cxn>
                <a:cxn ang="0">
                  <a:pos x="292" y="22"/>
                </a:cxn>
                <a:cxn ang="0">
                  <a:pos x="322" y="40"/>
                </a:cxn>
                <a:cxn ang="0">
                  <a:pos x="372" y="81"/>
                </a:cxn>
                <a:cxn ang="0">
                  <a:pos x="410" y="140"/>
                </a:cxn>
                <a:cxn ang="0">
                  <a:pos x="410" y="140"/>
                </a:cxn>
                <a:cxn ang="0">
                  <a:pos x="372" y="195"/>
                </a:cxn>
                <a:cxn ang="0">
                  <a:pos x="322" y="240"/>
                </a:cxn>
                <a:cxn ang="0">
                  <a:pos x="292" y="254"/>
                </a:cxn>
                <a:cxn ang="0">
                  <a:pos x="262" y="266"/>
                </a:cxn>
                <a:cxn ang="0">
                  <a:pos x="227" y="273"/>
                </a:cxn>
                <a:cxn ang="0">
                  <a:pos x="190" y="277"/>
                </a:cxn>
                <a:cxn ang="0">
                  <a:pos x="190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22" y="247"/>
                </a:cxn>
                <a:cxn ang="0">
                  <a:pos x="38" y="214"/>
                </a:cxn>
                <a:cxn ang="0">
                  <a:pos x="45" y="177"/>
                </a:cxn>
                <a:cxn ang="0">
                  <a:pos x="49" y="140"/>
                </a:cxn>
                <a:cxn ang="0">
                  <a:pos x="49" y="140"/>
                </a:cxn>
                <a:cxn ang="0">
                  <a:pos x="45" y="99"/>
                </a:cxn>
                <a:cxn ang="0">
                  <a:pos x="38" y="66"/>
                </a:cxn>
                <a:cxn ang="0">
                  <a:pos x="22" y="33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10" h="277">
                  <a:moveTo>
                    <a:pt x="0" y="0"/>
                  </a:moveTo>
                  <a:lnTo>
                    <a:pt x="190" y="0"/>
                  </a:lnTo>
                  <a:lnTo>
                    <a:pt x="190" y="0"/>
                  </a:lnTo>
                  <a:lnTo>
                    <a:pt x="227" y="3"/>
                  </a:lnTo>
                  <a:lnTo>
                    <a:pt x="262" y="11"/>
                  </a:lnTo>
                  <a:lnTo>
                    <a:pt x="292" y="22"/>
                  </a:lnTo>
                  <a:lnTo>
                    <a:pt x="322" y="40"/>
                  </a:lnTo>
                  <a:lnTo>
                    <a:pt x="372" y="81"/>
                  </a:lnTo>
                  <a:lnTo>
                    <a:pt x="410" y="140"/>
                  </a:lnTo>
                  <a:lnTo>
                    <a:pt x="410" y="140"/>
                  </a:lnTo>
                  <a:lnTo>
                    <a:pt x="372" y="195"/>
                  </a:lnTo>
                  <a:lnTo>
                    <a:pt x="322" y="240"/>
                  </a:lnTo>
                  <a:lnTo>
                    <a:pt x="292" y="254"/>
                  </a:lnTo>
                  <a:lnTo>
                    <a:pt x="262" y="266"/>
                  </a:lnTo>
                  <a:lnTo>
                    <a:pt x="227" y="273"/>
                  </a:lnTo>
                  <a:lnTo>
                    <a:pt x="190" y="277"/>
                  </a:lnTo>
                  <a:lnTo>
                    <a:pt x="190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22" y="247"/>
                  </a:lnTo>
                  <a:lnTo>
                    <a:pt x="38" y="214"/>
                  </a:lnTo>
                  <a:lnTo>
                    <a:pt x="45" y="177"/>
                  </a:lnTo>
                  <a:lnTo>
                    <a:pt x="49" y="140"/>
                  </a:lnTo>
                  <a:lnTo>
                    <a:pt x="49" y="140"/>
                  </a:lnTo>
                  <a:lnTo>
                    <a:pt x="45" y="99"/>
                  </a:lnTo>
                  <a:lnTo>
                    <a:pt x="38" y="66"/>
                  </a:lnTo>
                  <a:lnTo>
                    <a:pt x="22" y="33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994" name="Line 10"/>
            <p:cNvSpPr>
              <a:spLocks noChangeShapeType="1"/>
            </p:cNvSpPr>
            <p:nvPr/>
          </p:nvSpPr>
          <p:spPr bwMode="auto">
            <a:xfrm rot="5400000">
              <a:off x="1202" y="1776"/>
              <a:ext cx="95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995" name="Freeform 11"/>
            <p:cNvSpPr>
              <a:spLocks/>
            </p:cNvSpPr>
            <p:nvPr/>
          </p:nvSpPr>
          <p:spPr bwMode="auto">
            <a:xfrm rot="5400000">
              <a:off x="1150" y="1541"/>
              <a:ext cx="190" cy="18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84"/>
                </a:cxn>
                <a:cxn ang="0">
                  <a:pos x="190" y="92"/>
                </a:cxn>
                <a:cxn ang="0">
                  <a:pos x="0" y="0"/>
                </a:cxn>
              </a:cxnLst>
              <a:rect l="0" t="0" r="r" b="b"/>
              <a:pathLst>
                <a:path w="190" h="184">
                  <a:moveTo>
                    <a:pt x="0" y="0"/>
                  </a:moveTo>
                  <a:lnTo>
                    <a:pt x="0" y="184"/>
                  </a:lnTo>
                  <a:lnTo>
                    <a:pt x="190" y="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996" name="Freeform 12"/>
            <p:cNvSpPr>
              <a:spLocks/>
            </p:cNvSpPr>
            <p:nvPr/>
          </p:nvSpPr>
          <p:spPr bwMode="auto">
            <a:xfrm rot="5400000">
              <a:off x="1150" y="1539"/>
              <a:ext cx="190" cy="18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84"/>
                </a:cxn>
                <a:cxn ang="0">
                  <a:pos x="190" y="92"/>
                </a:cxn>
                <a:cxn ang="0">
                  <a:pos x="0" y="0"/>
                </a:cxn>
              </a:cxnLst>
              <a:rect l="0" t="0" r="r" b="b"/>
              <a:pathLst>
                <a:path w="190" h="184">
                  <a:moveTo>
                    <a:pt x="0" y="0"/>
                  </a:moveTo>
                  <a:lnTo>
                    <a:pt x="0" y="184"/>
                  </a:lnTo>
                  <a:lnTo>
                    <a:pt x="190" y="92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997" name="Freeform 13"/>
            <p:cNvSpPr>
              <a:spLocks/>
            </p:cNvSpPr>
            <p:nvPr/>
          </p:nvSpPr>
          <p:spPr bwMode="auto">
            <a:xfrm rot="5400000">
              <a:off x="1221" y="1730"/>
              <a:ext cx="49" cy="48"/>
            </a:xfrm>
            <a:custGeom>
              <a:avLst/>
              <a:gdLst/>
              <a:ahLst/>
              <a:cxnLst>
                <a:cxn ang="0">
                  <a:pos x="49" y="26"/>
                </a:cxn>
                <a:cxn ang="0">
                  <a:pos x="42" y="41"/>
                </a:cxn>
                <a:cxn ang="0">
                  <a:pos x="23" y="48"/>
                </a:cxn>
                <a:cxn ang="0">
                  <a:pos x="23" y="48"/>
                </a:cxn>
                <a:cxn ang="0">
                  <a:pos x="8" y="41"/>
                </a:cxn>
                <a:cxn ang="0">
                  <a:pos x="0" y="26"/>
                </a:cxn>
                <a:cxn ang="0">
                  <a:pos x="0" y="26"/>
                </a:cxn>
                <a:cxn ang="0">
                  <a:pos x="8" y="8"/>
                </a:cxn>
                <a:cxn ang="0">
                  <a:pos x="23" y="0"/>
                </a:cxn>
                <a:cxn ang="0">
                  <a:pos x="23" y="0"/>
                </a:cxn>
                <a:cxn ang="0">
                  <a:pos x="42" y="8"/>
                </a:cxn>
                <a:cxn ang="0">
                  <a:pos x="49" y="26"/>
                </a:cxn>
              </a:cxnLst>
              <a:rect l="0" t="0" r="r" b="b"/>
              <a:pathLst>
                <a:path w="49" h="48">
                  <a:moveTo>
                    <a:pt x="49" y="26"/>
                  </a:moveTo>
                  <a:lnTo>
                    <a:pt x="42" y="41"/>
                  </a:lnTo>
                  <a:lnTo>
                    <a:pt x="23" y="48"/>
                  </a:lnTo>
                  <a:lnTo>
                    <a:pt x="23" y="48"/>
                  </a:lnTo>
                  <a:lnTo>
                    <a:pt x="8" y="41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8" y="8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42" y="8"/>
                  </a:lnTo>
                  <a:lnTo>
                    <a:pt x="49" y="2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998" name="Freeform 14"/>
            <p:cNvSpPr>
              <a:spLocks/>
            </p:cNvSpPr>
            <p:nvPr/>
          </p:nvSpPr>
          <p:spPr bwMode="auto">
            <a:xfrm rot="5400000">
              <a:off x="1221" y="1730"/>
              <a:ext cx="49" cy="48"/>
            </a:xfrm>
            <a:custGeom>
              <a:avLst/>
              <a:gdLst/>
              <a:ahLst/>
              <a:cxnLst>
                <a:cxn ang="0">
                  <a:pos x="49" y="26"/>
                </a:cxn>
                <a:cxn ang="0">
                  <a:pos x="42" y="41"/>
                </a:cxn>
                <a:cxn ang="0">
                  <a:pos x="23" y="48"/>
                </a:cxn>
                <a:cxn ang="0">
                  <a:pos x="23" y="48"/>
                </a:cxn>
                <a:cxn ang="0">
                  <a:pos x="8" y="41"/>
                </a:cxn>
                <a:cxn ang="0">
                  <a:pos x="0" y="26"/>
                </a:cxn>
                <a:cxn ang="0">
                  <a:pos x="0" y="26"/>
                </a:cxn>
                <a:cxn ang="0">
                  <a:pos x="8" y="8"/>
                </a:cxn>
                <a:cxn ang="0">
                  <a:pos x="23" y="0"/>
                </a:cxn>
                <a:cxn ang="0">
                  <a:pos x="23" y="0"/>
                </a:cxn>
                <a:cxn ang="0">
                  <a:pos x="42" y="8"/>
                </a:cxn>
                <a:cxn ang="0">
                  <a:pos x="49" y="26"/>
                </a:cxn>
              </a:cxnLst>
              <a:rect l="0" t="0" r="r" b="b"/>
              <a:pathLst>
                <a:path w="49" h="48">
                  <a:moveTo>
                    <a:pt x="49" y="26"/>
                  </a:moveTo>
                  <a:lnTo>
                    <a:pt x="42" y="41"/>
                  </a:lnTo>
                  <a:lnTo>
                    <a:pt x="23" y="48"/>
                  </a:lnTo>
                  <a:lnTo>
                    <a:pt x="23" y="48"/>
                  </a:lnTo>
                  <a:lnTo>
                    <a:pt x="8" y="41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8" y="8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42" y="8"/>
                  </a:lnTo>
                  <a:lnTo>
                    <a:pt x="49" y="26"/>
                  </a:lnTo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999" name="Line 15"/>
            <p:cNvSpPr>
              <a:spLocks noChangeShapeType="1"/>
            </p:cNvSpPr>
            <p:nvPr/>
          </p:nvSpPr>
          <p:spPr bwMode="auto">
            <a:xfrm rot="5400000">
              <a:off x="1202" y="1487"/>
              <a:ext cx="95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8000" name="Line 16"/>
            <p:cNvSpPr>
              <a:spLocks noChangeShapeType="1"/>
            </p:cNvSpPr>
            <p:nvPr/>
          </p:nvSpPr>
          <p:spPr bwMode="auto">
            <a:xfrm>
              <a:off x="1297" y="1248"/>
              <a:ext cx="95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8001" name="Line 17"/>
            <p:cNvSpPr>
              <a:spLocks noChangeShapeType="1"/>
            </p:cNvSpPr>
            <p:nvPr/>
          </p:nvSpPr>
          <p:spPr bwMode="auto">
            <a:xfrm>
              <a:off x="577" y="1248"/>
              <a:ext cx="815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8002" name="Freeform 18"/>
            <p:cNvSpPr>
              <a:spLocks/>
            </p:cNvSpPr>
            <p:nvPr/>
          </p:nvSpPr>
          <p:spPr bwMode="auto">
            <a:xfrm>
              <a:off x="1392" y="1200"/>
              <a:ext cx="382" cy="277"/>
            </a:xfrm>
            <a:custGeom>
              <a:avLst/>
              <a:gdLst/>
              <a:ahLst/>
              <a:cxnLst>
                <a:cxn ang="0">
                  <a:pos x="382" y="140"/>
                </a:cxn>
                <a:cxn ang="0">
                  <a:pos x="378" y="166"/>
                </a:cxn>
                <a:cxn ang="0">
                  <a:pos x="370" y="192"/>
                </a:cxn>
                <a:cxn ang="0">
                  <a:pos x="359" y="214"/>
                </a:cxn>
                <a:cxn ang="0">
                  <a:pos x="340" y="236"/>
                </a:cxn>
                <a:cxn ang="0">
                  <a:pos x="317" y="254"/>
                </a:cxn>
                <a:cxn ang="0">
                  <a:pos x="294" y="266"/>
                </a:cxn>
                <a:cxn ang="0">
                  <a:pos x="267" y="273"/>
                </a:cxn>
                <a:cxn ang="0">
                  <a:pos x="237" y="277"/>
                </a:cxn>
                <a:cxn ang="0">
                  <a:pos x="237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37" y="0"/>
                </a:cxn>
                <a:cxn ang="0">
                  <a:pos x="237" y="0"/>
                </a:cxn>
                <a:cxn ang="0">
                  <a:pos x="267" y="3"/>
                </a:cxn>
                <a:cxn ang="0">
                  <a:pos x="294" y="11"/>
                </a:cxn>
                <a:cxn ang="0">
                  <a:pos x="317" y="22"/>
                </a:cxn>
                <a:cxn ang="0">
                  <a:pos x="340" y="40"/>
                </a:cxn>
                <a:cxn ang="0">
                  <a:pos x="359" y="62"/>
                </a:cxn>
                <a:cxn ang="0">
                  <a:pos x="370" y="85"/>
                </a:cxn>
                <a:cxn ang="0">
                  <a:pos x="378" y="110"/>
                </a:cxn>
                <a:cxn ang="0">
                  <a:pos x="382" y="140"/>
                </a:cxn>
              </a:cxnLst>
              <a:rect l="0" t="0" r="r" b="b"/>
              <a:pathLst>
                <a:path w="382" h="277">
                  <a:moveTo>
                    <a:pt x="382" y="140"/>
                  </a:moveTo>
                  <a:lnTo>
                    <a:pt x="378" y="166"/>
                  </a:lnTo>
                  <a:lnTo>
                    <a:pt x="370" y="192"/>
                  </a:lnTo>
                  <a:lnTo>
                    <a:pt x="359" y="214"/>
                  </a:lnTo>
                  <a:lnTo>
                    <a:pt x="340" y="236"/>
                  </a:lnTo>
                  <a:lnTo>
                    <a:pt x="317" y="254"/>
                  </a:lnTo>
                  <a:lnTo>
                    <a:pt x="294" y="266"/>
                  </a:lnTo>
                  <a:lnTo>
                    <a:pt x="267" y="273"/>
                  </a:lnTo>
                  <a:lnTo>
                    <a:pt x="237" y="277"/>
                  </a:lnTo>
                  <a:lnTo>
                    <a:pt x="237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0"/>
                  </a:lnTo>
                  <a:lnTo>
                    <a:pt x="0" y="0"/>
                  </a:lnTo>
                  <a:lnTo>
                    <a:pt x="237" y="0"/>
                  </a:lnTo>
                  <a:lnTo>
                    <a:pt x="237" y="0"/>
                  </a:lnTo>
                  <a:lnTo>
                    <a:pt x="267" y="3"/>
                  </a:lnTo>
                  <a:lnTo>
                    <a:pt x="294" y="11"/>
                  </a:lnTo>
                  <a:lnTo>
                    <a:pt x="317" y="22"/>
                  </a:lnTo>
                  <a:lnTo>
                    <a:pt x="340" y="40"/>
                  </a:lnTo>
                  <a:lnTo>
                    <a:pt x="359" y="62"/>
                  </a:lnTo>
                  <a:lnTo>
                    <a:pt x="370" y="85"/>
                  </a:lnTo>
                  <a:lnTo>
                    <a:pt x="378" y="110"/>
                  </a:lnTo>
                  <a:lnTo>
                    <a:pt x="382" y="14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8003" name="Freeform 19"/>
            <p:cNvSpPr>
              <a:spLocks/>
            </p:cNvSpPr>
            <p:nvPr/>
          </p:nvSpPr>
          <p:spPr bwMode="auto">
            <a:xfrm>
              <a:off x="1392" y="1200"/>
              <a:ext cx="382" cy="277"/>
            </a:xfrm>
            <a:custGeom>
              <a:avLst/>
              <a:gdLst/>
              <a:ahLst/>
              <a:cxnLst>
                <a:cxn ang="0">
                  <a:pos x="382" y="140"/>
                </a:cxn>
                <a:cxn ang="0">
                  <a:pos x="378" y="166"/>
                </a:cxn>
                <a:cxn ang="0">
                  <a:pos x="370" y="192"/>
                </a:cxn>
                <a:cxn ang="0">
                  <a:pos x="359" y="214"/>
                </a:cxn>
                <a:cxn ang="0">
                  <a:pos x="340" y="236"/>
                </a:cxn>
                <a:cxn ang="0">
                  <a:pos x="317" y="254"/>
                </a:cxn>
                <a:cxn ang="0">
                  <a:pos x="294" y="266"/>
                </a:cxn>
                <a:cxn ang="0">
                  <a:pos x="267" y="273"/>
                </a:cxn>
                <a:cxn ang="0">
                  <a:pos x="237" y="277"/>
                </a:cxn>
                <a:cxn ang="0">
                  <a:pos x="237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37" y="0"/>
                </a:cxn>
                <a:cxn ang="0">
                  <a:pos x="237" y="0"/>
                </a:cxn>
                <a:cxn ang="0">
                  <a:pos x="267" y="3"/>
                </a:cxn>
                <a:cxn ang="0">
                  <a:pos x="294" y="11"/>
                </a:cxn>
                <a:cxn ang="0">
                  <a:pos x="317" y="22"/>
                </a:cxn>
                <a:cxn ang="0">
                  <a:pos x="340" y="40"/>
                </a:cxn>
                <a:cxn ang="0">
                  <a:pos x="359" y="62"/>
                </a:cxn>
                <a:cxn ang="0">
                  <a:pos x="370" y="85"/>
                </a:cxn>
                <a:cxn ang="0">
                  <a:pos x="378" y="110"/>
                </a:cxn>
                <a:cxn ang="0">
                  <a:pos x="382" y="140"/>
                </a:cxn>
              </a:cxnLst>
              <a:rect l="0" t="0" r="r" b="b"/>
              <a:pathLst>
                <a:path w="382" h="277">
                  <a:moveTo>
                    <a:pt x="382" y="140"/>
                  </a:moveTo>
                  <a:lnTo>
                    <a:pt x="378" y="166"/>
                  </a:lnTo>
                  <a:lnTo>
                    <a:pt x="370" y="192"/>
                  </a:lnTo>
                  <a:lnTo>
                    <a:pt x="359" y="214"/>
                  </a:lnTo>
                  <a:lnTo>
                    <a:pt x="340" y="236"/>
                  </a:lnTo>
                  <a:lnTo>
                    <a:pt x="317" y="254"/>
                  </a:lnTo>
                  <a:lnTo>
                    <a:pt x="294" y="266"/>
                  </a:lnTo>
                  <a:lnTo>
                    <a:pt x="267" y="273"/>
                  </a:lnTo>
                  <a:lnTo>
                    <a:pt x="237" y="277"/>
                  </a:lnTo>
                  <a:lnTo>
                    <a:pt x="237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0"/>
                  </a:lnTo>
                  <a:lnTo>
                    <a:pt x="0" y="0"/>
                  </a:lnTo>
                  <a:lnTo>
                    <a:pt x="237" y="0"/>
                  </a:lnTo>
                  <a:lnTo>
                    <a:pt x="237" y="0"/>
                  </a:lnTo>
                  <a:lnTo>
                    <a:pt x="267" y="3"/>
                  </a:lnTo>
                  <a:lnTo>
                    <a:pt x="294" y="11"/>
                  </a:lnTo>
                  <a:lnTo>
                    <a:pt x="317" y="22"/>
                  </a:lnTo>
                  <a:lnTo>
                    <a:pt x="340" y="40"/>
                  </a:lnTo>
                  <a:lnTo>
                    <a:pt x="359" y="62"/>
                  </a:lnTo>
                  <a:lnTo>
                    <a:pt x="370" y="85"/>
                  </a:lnTo>
                  <a:lnTo>
                    <a:pt x="378" y="110"/>
                  </a:lnTo>
                  <a:lnTo>
                    <a:pt x="382" y="14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8004" name="Text Box 20"/>
            <p:cNvSpPr txBox="1">
              <a:spLocks noChangeArrowheads="1"/>
            </p:cNvSpPr>
            <p:nvPr/>
          </p:nvSpPr>
          <p:spPr bwMode="auto">
            <a:xfrm>
              <a:off x="398" y="1104"/>
              <a:ext cx="175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 eaLnBrk="1" hangingPunct="1">
                <a:lnSpc>
                  <a:spcPct val="100000"/>
                </a:lnSpc>
              </a:pPr>
              <a:r>
                <a:rPr lang="en-US" sz="1600" b="0"/>
                <a:t>a</a:t>
              </a:r>
              <a:endParaRPr lang="en-US" sz="1600" b="0" baseline="-25000"/>
            </a:p>
          </p:txBody>
        </p:sp>
        <p:sp>
          <p:nvSpPr>
            <p:cNvPr id="298005" name="Line 21"/>
            <p:cNvSpPr>
              <a:spLocks noChangeShapeType="1"/>
            </p:cNvSpPr>
            <p:nvPr/>
          </p:nvSpPr>
          <p:spPr bwMode="auto">
            <a:xfrm>
              <a:off x="1009" y="1440"/>
              <a:ext cx="383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8006" name="Line 22"/>
            <p:cNvSpPr>
              <a:spLocks noChangeShapeType="1"/>
            </p:cNvSpPr>
            <p:nvPr/>
          </p:nvSpPr>
          <p:spPr bwMode="auto">
            <a:xfrm flipV="1">
              <a:off x="578" y="2009"/>
              <a:ext cx="815" cy="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8007" name="Freeform 23"/>
            <p:cNvSpPr>
              <a:spLocks/>
            </p:cNvSpPr>
            <p:nvPr/>
          </p:nvSpPr>
          <p:spPr bwMode="auto">
            <a:xfrm>
              <a:off x="1393" y="1776"/>
              <a:ext cx="382" cy="277"/>
            </a:xfrm>
            <a:custGeom>
              <a:avLst/>
              <a:gdLst/>
              <a:ahLst/>
              <a:cxnLst>
                <a:cxn ang="0">
                  <a:pos x="382" y="140"/>
                </a:cxn>
                <a:cxn ang="0">
                  <a:pos x="378" y="166"/>
                </a:cxn>
                <a:cxn ang="0">
                  <a:pos x="370" y="192"/>
                </a:cxn>
                <a:cxn ang="0">
                  <a:pos x="359" y="214"/>
                </a:cxn>
                <a:cxn ang="0">
                  <a:pos x="340" y="236"/>
                </a:cxn>
                <a:cxn ang="0">
                  <a:pos x="317" y="254"/>
                </a:cxn>
                <a:cxn ang="0">
                  <a:pos x="294" y="266"/>
                </a:cxn>
                <a:cxn ang="0">
                  <a:pos x="267" y="273"/>
                </a:cxn>
                <a:cxn ang="0">
                  <a:pos x="237" y="277"/>
                </a:cxn>
                <a:cxn ang="0">
                  <a:pos x="237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37" y="0"/>
                </a:cxn>
                <a:cxn ang="0">
                  <a:pos x="237" y="0"/>
                </a:cxn>
                <a:cxn ang="0">
                  <a:pos x="267" y="3"/>
                </a:cxn>
                <a:cxn ang="0">
                  <a:pos x="294" y="11"/>
                </a:cxn>
                <a:cxn ang="0">
                  <a:pos x="317" y="22"/>
                </a:cxn>
                <a:cxn ang="0">
                  <a:pos x="340" y="40"/>
                </a:cxn>
                <a:cxn ang="0">
                  <a:pos x="359" y="62"/>
                </a:cxn>
                <a:cxn ang="0">
                  <a:pos x="370" y="85"/>
                </a:cxn>
                <a:cxn ang="0">
                  <a:pos x="378" y="110"/>
                </a:cxn>
                <a:cxn ang="0">
                  <a:pos x="382" y="140"/>
                </a:cxn>
              </a:cxnLst>
              <a:rect l="0" t="0" r="r" b="b"/>
              <a:pathLst>
                <a:path w="382" h="277">
                  <a:moveTo>
                    <a:pt x="382" y="140"/>
                  </a:moveTo>
                  <a:lnTo>
                    <a:pt x="378" y="166"/>
                  </a:lnTo>
                  <a:lnTo>
                    <a:pt x="370" y="192"/>
                  </a:lnTo>
                  <a:lnTo>
                    <a:pt x="359" y="214"/>
                  </a:lnTo>
                  <a:lnTo>
                    <a:pt x="340" y="236"/>
                  </a:lnTo>
                  <a:lnTo>
                    <a:pt x="317" y="254"/>
                  </a:lnTo>
                  <a:lnTo>
                    <a:pt x="294" y="266"/>
                  </a:lnTo>
                  <a:lnTo>
                    <a:pt x="267" y="273"/>
                  </a:lnTo>
                  <a:lnTo>
                    <a:pt x="237" y="277"/>
                  </a:lnTo>
                  <a:lnTo>
                    <a:pt x="237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0"/>
                  </a:lnTo>
                  <a:lnTo>
                    <a:pt x="0" y="0"/>
                  </a:lnTo>
                  <a:lnTo>
                    <a:pt x="237" y="0"/>
                  </a:lnTo>
                  <a:lnTo>
                    <a:pt x="237" y="0"/>
                  </a:lnTo>
                  <a:lnTo>
                    <a:pt x="267" y="3"/>
                  </a:lnTo>
                  <a:lnTo>
                    <a:pt x="294" y="11"/>
                  </a:lnTo>
                  <a:lnTo>
                    <a:pt x="317" y="22"/>
                  </a:lnTo>
                  <a:lnTo>
                    <a:pt x="340" y="40"/>
                  </a:lnTo>
                  <a:lnTo>
                    <a:pt x="359" y="62"/>
                  </a:lnTo>
                  <a:lnTo>
                    <a:pt x="370" y="85"/>
                  </a:lnTo>
                  <a:lnTo>
                    <a:pt x="378" y="110"/>
                  </a:lnTo>
                  <a:lnTo>
                    <a:pt x="382" y="14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8008" name="Freeform 24"/>
            <p:cNvSpPr>
              <a:spLocks/>
            </p:cNvSpPr>
            <p:nvPr/>
          </p:nvSpPr>
          <p:spPr bwMode="auto">
            <a:xfrm>
              <a:off x="1393" y="1776"/>
              <a:ext cx="382" cy="277"/>
            </a:xfrm>
            <a:custGeom>
              <a:avLst/>
              <a:gdLst/>
              <a:ahLst/>
              <a:cxnLst>
                <a:cxn ang="0">
                  <a:pos x="382" y="140"/>
                </a:cxn>
                <a:cxn ang="0">
                  <a:pos x="378" y="166"/>
                </a:cxn>
                <a:cxn ang="0">
                  <a:pos x="370" y="192"/>
                </a:cxn>
                <a:cxn ang="0">
                  <a:pos x="359" y="214"/>
                </a:cxn>
                <a:cxn ang="0">
                  <a:pos x="340" y="236"/>
                </a:cxn>
                <a:cxn ang="0">
                  <a:pos x="317" y="254"/>
                </a:cxn>
                <a:cxn ang="0">
                  <a:pos x="294" y="266"/>
                </a:cxn>
                <a:cxn ang="0">
                  <a:pos x="267" y="273"/>
                </a:cxn>
                <a:cxn ang="0">
                  <a:pos x="237" y="277"/>
                </a:cxn>
                <a:cxn ang="0">
                  <a:pos x="237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37" y="0"/>
                </a:cxn>
                <a:cxn ang="0">
                  <a:pos x="237" y="0"/>
                </a:cxn>
                <a:cxn ang="0">
                  <a:pos x="267" y="3"/>
                </a:cxn>
                <a:cxn ang="0">
                  <a:pos x="294" y="11"/>
                </a:cxn>
                <a:cxn ang="0">
                  <a:pos x="317" y="22"/>
                </a:cxn>
                <a:cxn ang="0">
                  <a:pos x="340" y="40"/>
                </a:cxn>
                <a:cxn ang="0">
                  <a:pos x="359" y="62"/>
                </a:cxn>
                <a:cxn ang="0">
                  <a:pos x="370" y="85"/>
                </a:cxn>
                <a:cxn ang="0">
                  <a:pos x="378" y="110"/>
                </a:cxn>
                <a:cxn ang="0">
                  <a:pos x="382" y="140"/>
                </a:cxn>
              </a:cxnLst>
              <a:rect l="0" t="0" r="r" b="b"/>
              <a:pathLst>
                <a:path w="382" h="277">
                  <a:moveTo>
                    <a:pt x="382" y="140"/>
                  </a:moveTo>
                  <a:lnTo>
                    <a:pt x="378" y="166"/>
                  </a:lnTo>
                  <a:lnTo>
                    <a:pt x="370" y="192"/>
                  </a:lnTo>
                  <a:lnTo>
                    <a:pt x="359" y="214"/>
                  </a:lnTo>
                  <a:lnTo>
                    <a:pt x="340" y="236"/>
                  </a:lnTo>
                  <a:lnTo>
                    <a:pt x="317" y="254"/>
                  </a:lnTo>
                  <a:lnTo>
                    <a:pt x="294" y="266"/>
                  </a:lnTo>
                  <a:lnTo>
                    <a:pt x="267" y="273"/>
                  </a:lnTo>
                  <a:lnTo>
                    <a:pt x="237" y="277"/>
                  </a:lnTo>
                  <a:lnTo>
                    <a:pt x="237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0"/>
                  </a:lnTo>
                  <a:lnTo>
                    <a:pt x="0" y="0"/>
                  </a:lnTo>
                  <a:lnTo>
                    <a:pt x="237" y="0"/>
                  </a:lnTo>
                  <a:lnTo>
                    <a:pt x="237" y="0"/>
                  </a:lnTo>
                  <a:lnTo>
                    <a:pt x="267" y="3"/>
                  </a:lnTo>
                  <a:lnTo>
                    <a:pt x="294" y="11"/>
                  </a:lnTo>
                  <a:lnTo>
                    <a:pt x="317" y="22"/>
                  </a:lnTo>
                  <a:lnTo>
                    <a:pt x="340" y="40"/>
                  </a:lnTo>
                  <a:lnTo>
                    <a:pt x="359" y="62"/>
                  </a:lnTo>
                  <a:lnTo>
                    <a:pt x="370" y="85"/>
                  </a:lnTo>
                  <a:lnTo>
                    <a:pt x="378" y="110"/>
                  </a:lnTo>
                  <a:lnTo>
                    <a:pt x="382" y="14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8009" name="Text Box 25"/>
            <p:cNvSpPr txBox="1">
              <a:spLocks noChangeArrowheads="1"/>
            </p:cNvSpPr>
            <p:nvPr/>
          </p:nvSpPr>
          <p:spPr bwMode="auto">
            <a:xfrm>
              <a:off x="399" y="1900"/>
              <a:ext cx="175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 eaLnBrk="1" hangingPunct="1">
                <a:lnSpc>
                  <a:spcPct val="100000"/>
                </a:lnSpc>
              </a:pPr>
              <a:r>
                <a:rPr lang="en-US" sz="1600" b="0"/>
                <a:t>b</a:t>
              </a:r>
              <a:endParaRPr lang="en-US" sz="1600" b="0" baseline="-25000"/>
            </a:p>
          </p:txBody>
        </p:sp>
        <p:sp>
          <p:nvSpPr>
            <p:cNvPr id="298010" name="Line 26"/>
            <p:cNvSpPr>
              <a:spLocks noChangeShapeType="1"/>
            </p:cNvSpPr>
            <p:nvPr/>
          </p:nvSpPr>
          <p:spPr bwMode="auto">
            <a:xfrm rot="-5400000">
              <a:off x="721" y="1728"/>
              <a:ext cx="5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8011" name="Rectangle 27"/>
            <p:cNvSpPr>
              <a:spLocks noChangeArrowheads="1"/>
            </p:cNvSpPr>
            <p:nvPr/>
          </p:nvSpPr>
          <p:spPr bwMode="auto">
            <a:xfrm>
              <a:off x="2702" y="1536"/>
              <a:ext cx="117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1600" b="0" dirty="0" err="1"/>
                <a:t>eq</a:t>
              </a:r>
              <a:endParaRPr lang="en-US" sz="1600" b="0" dirty="0"/>
            </a:p>
          </p:txBody>
        </p:sp>
        <p:grpSp>
          <p:nvGrpSpPr>
            <p:cNvPr id="298012" name="Group 28"/>
            <p:cNvGrpSpPr>
              <a:grpSpLocks/>
            </p:cNvGrpSpPr>
            <p:nvPr/>
          </p:nvGrpSpPr>
          <p:grpSpPr bwMode="auto">
            <a:xfrm rot="5400000">
              <a:off x="1109" y="1820"/>
              <a:ext cx="184" cy="383"/>
              <a:chOff x="912" y="1776"/>
              <a:chExt cx="184" cy="383"/>
            </a:xfrm>
          </p:grpSpPr>
          <p:sp>
            <p:nvSpPr>
              <p:cNvPr id="298013" name="Line 29"/>
              <p:cNvSpPr>
                <a:spLocks noChangeShapeType="1"/>
              </p:cNvSpPr>
              <p:nvPr/>
            </p:nvSpPr>
            <p:spPr bwMode="auto">
              <a:xfrm rot="16200000" flipV="1">
                <a:off x="961" y="1823"/>
                <a:ext cx="95" cy="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8014" name="Freeform 30"/>
              <p:cNvSpPr>
                <a:spLocks/>
              </p:cNvSpPr>
              <p:nvPr/>
            </p:nvSpPr>
            <p:spPr bwMode="auto">
              <a:xfrm rot="16200000" flipV="1">
                <a:off x="909" y="1877"/>
                <a:ext cx="190" cy="18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84"/>
                  </a:cxn>
                  <a:cxn ang="0">
                    <a:pos x="190" y="92"/>
                  </a:cxn>
                  <a:cxn ang="0">
                    <a:pos x="0" y="0"/>
                  </a:cxn>
                </a:cxnLst>
                <a:rect l="0" t="0" r="r" b="b"/>
                <a:pathLst>
                  <a:path w="19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190" y="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8015" name="Freeform 31"/>
              <p:cNvSpPr>
                <a:spLocks/>
              </p:cNvSpPr>
              <p:nvPr/>
            </p:nvSpPr>
            <p:spPr bwMode="auto">
              <a:xfrm rot="16200000" flipV="1">
                <a:off x="909" y="1877"/>
                <a:ext cx="190" cy="18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84"/>
                  </a:cxn>
                  <a:cxn ang="0">
                    <a:pos x="190" y="92"/>
                  </a:cxn>
                  <a:cxn ang="0">
                    <a:pos x="0" y="0"/>
                  </a:cxn>
                </a:cxnLst>
                <a:rect l="0" t="0" r="r" b="b"/>
                <a:pathLst>
                  <a:path w="19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190" y="92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FFFF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8016" name="Freeform 32"/>
              <p:cNvSpPr>
                <a:spLocks/>
              </p:cNvSpPr>
              <p:nvPr/>
            </p:nvSpPr>
            <p:spPr bwMode="auto">
              <a:xfrm rot="16200000" flipV="1">
                <a:off x="980" y="1823"/>
                <a:ext cx="49" cy="48"/>
              </a:xfrm>
              <a:custGeom>
                <a:avLst/>
                <a:gdLst/>
                <a:ahLst/>
                <a:cxnLst>
                  <a:cxn ang="0">
                    <a:pos x="49" y="26"/>
                  </a:cxn>
                  <a:cxn ang="0">
                    <a:pos x="42" y="41"/>
                  </a:cxn>
                  <a:cxn ang="0">
                    <a:pos x="23" y="48"/>
                  </a:cxn>
                  <a:cxn ang="0">
                    <a:pos x="23" y="48"/>
                  </a:cxn>
                  <a:cxn ang="0">
                    <a:pos x="8" y="41"/>
                  </a:cxn>
                  <a:cxn ang="0">
                    <a:pos x="0" y="26"/>
                  </a:cxn>
                  <a:cxn ang="0">
                    <a:pos x="0" y="26"/>
                  </a:cxn>
                  <a:cxn ang="0">
                    <a:pos x="8" y="8"/>
                  </a:cxn>
                  <a:cxn ang="0">
                    <a:pos x="23" y="0"/>
                  </a:cxn>
                  <a:cxn ang="0">
                    <a:pos x="23" y="0"/>
                  </a:cxn>
                  <a:cxn ang="0">
                    <a:pos x="42" y="8"/>
                  </a:cxn>
                  <a:cxn ang="0">
                    <a:pos x="49" y="26"/>
                  </a:cxn>
                </a:cxnLst>
                <a:rect l="0" t="0" r="r" b="b"/>
                <a:pathLst>
                  <a:path w="49" h="48">
                    <a:moveTo>
                      <a:pt x="49" y="26"/>
                    </a:moveTo>
                    <a:lnTo>
                      <a:pt x="42" y="41"/>
                    </a:lnTo>
                    <a:lnTo>
                      <a:pt x="23" y="48"/>
                    </a:lnTo>
                    <a:lnTo>
                      <a:pt x="23" y="48"/>
                    </a:lnTo>
                    <a:lnTo>
                      <a:pt x="8" y="41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8" y="8"/>
                    </a:lnTo>
                    <a:lnTo>
                      <a:pt x="23" y="0"/>
                    </a:lnTo>
                    <a:lnTo>
                      <a:pt x="23" y="0"/>
                    </a:lnTo>
                    <a:lnTo>
                      <a:pt x="42" y="8"/>
                    </a:lnTo>
                    <a:lnTo>
                      <a:pt x="49" y="2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8017" name="Freeform 33"/>
              <p:cNvSpPr>
                <a:spLocks/>
              </p:cNvSpPr>
              <p:nvPr/>
            </p:nvSpPr>
            <p:spPr bwMode="auto">
              <a:xfrm rot="16200000" flipV="1">
                <a:off x="980" y="1823"/>
                <a:ext cx="49" cy="48"/>
              </a:xfrm>
              <a:custGeom>
                <a:avLst/>
                <a:gdLst/>
                <a:ahLst/>
                <a:cxnLst>
                  <a:cxn ang="0">
                    <a:pos x="49" y="26"/>
                  </a:cxn>
                  <a:cxn ang="0">
                    <a:pos x="42" y="41"/>
                  </a:cxn>
                  <a:cxn ang="0">
                    <a:pos x="23" y="48"/>
                  </a:cxn>
                  <a:cxn ang="0">
                    <a:pos x="23" y="48"/>
                  </a:cxn>
                  <a:cxn ang="0">
                    <a:pos x="8" y="41"/>
                  </a:cxn>
                  <a:cxn ang="0">
                    <a:pos x="0" y="26"/>
                  </a:cxn>
                  <a:cxn ang="0">
                    <a:pos x="0" y="26"/>
                  </a:cxn>
                  <a:cxn ang="0">
                    <a:pos x="8" y="8"/>
                  </a:cxn>
                  <a:cxn ang="0">
                    <a:pos x="23" y="0"/>
                  </a:cxn>
                  <a:cxn ang="0">
                    <a:pos x="23" y="0"/>
                  </a:cxn>
                  <a:cxn ang="0">
                    <a:pos x="42" y="8"/>
                  </a:cxn>
                  <a:cxn ang="0">
                    <a:pos x="49" y="26"/>
                  </a:cxn>
                </a:cxnLst>
                <a:rect l="0" t="0" r="r" b="b"/>
                <a:pathLst>
                  <a:path w="49" h="48">
                    <a:moveTo>
                      <a:pt x="49" y="26"/>
                    </a:moveTo>
                    <a:lnTo>
                      <a:pt x="42" y="41"/>
                    </a:lnTo>
                    <a:lnTo>
                      <a:pt x="23" y="48"/>
                    </a:lnTo>
                    <a:lnTo>
                      <a:pt x="23" y="48"/>
                    </a:lnTo>
                    <a:lnTo>
                      <a:pt x="8" y="41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8" y="8"/>
                    </a:lnTo>
                    <a:lnTo>
                      <a:pt x="23" y="0"/>
                    </a:lnTo>
                    <a:lnTo>
                      <a:pt x="23" y="0"/>
                    </a:lnTo>
                    <a:lnTo>
                      <a:pt x="42" y="8"/>
                    </a:lnTo>
                    <a:lnTo>
                      <a:pt x="49" y="26"/>
                    </a:lnTo>
                  </a:path>
                </a:pathLst>
              </a:custGeom>
              <a:solidFill>
                <a:srgbClr val="FFFFFF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8018" name="Line 34"/>
              <p:cNvSpPr>
                <a:spLocks noChangeShapeType="1"/>
              </p:cNvSpPr>
              <p:nvPr/>
            </p:nvSpPr>
            <p:spPr bwMode="auto">
              <a:xfrm rot="16200000" flipV="1">
                <a:off x="961" y="2111"/>
                <a:ext cx="95" cy="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98019" name="Line 35"/>
            <p:cNvSpPr>
              <a:spLocks noChangeShapeType="1"/>
            </p:cNvSpPr>
            <p:nvPr/>
          </p:nvSpPr>
          <p:spPr bwMode="auto">
            <a:xfrm>
              <a:off x="1249" y="1824"/>
              <a:ext cx="143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8020" name="Line 36"/>
            <p:cNvSpPr>
              <a:spLocks noChangeShapeType="1"/>
            </p:cNvSpPr>
            <p:nvPr/>
          </p:nvSpPr>
          <p:spPr bwMode="auto">
            <a:xfrm rot="5400000">
              <a:off x="1153" y="1344"/>
              <a:ext cx="19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98021" name="Group 37"/>
            <p:cNvGrpSpPr>
              <a:grpSpLocks/>
            </p:cNvGrpSpPr>
            <p:nvPr/>
          </p:nvGrpSpPr>
          <p:grpSpPr bwMode="auto">
            <a:xfrm>
              <a:off x="1201" y="1200"/>
              <a:ext cx="96" cy="96"/>
              <a:chOff x="240" y="4176"/>
              <a:chExt cx="192" cy="192"/>
            </a:xfrm>
          </p:grpSpPr>
          <p:sp>
            <p:nvSpPr>
              <p:cNvPr id="298022" name="Oval 38"/>
              <p:cNvSpPr>
                <a:spLocks noChangeArrowheads="1"/>
              </p:cNvSpPr>
              <p:nvPr/>
            </p:nvSpPr>
            <p:spPr bwMode="auto">
              <a:xfrm>
                <a:off x="288" y="4224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8023" name="Rectangle 39"/>
              <p:cNvSpPr>
                <a:spLocks noChangeArrowheads="1"/>
              </p:cNvSpPr>
              <p:nvPr/>
            </p:nvSpPr>
            <p:spPr bwMode="auto">
              <a:xfrm>
                <a:off x="240" y="4176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98024" name="Group 40"/>
            <p:cNvGrpSpPr>
              <a:grpSpLocks/>
            </p:cNvGrpSpPr>
            <p:nvPr/>
          </p:nvGrpSpPr>
          <p:grpSpPr bwMode="auto">
            <a:xfrm>
              <a:off x="961" y="1968"/>
              <a:ext cx="96" cy="96"/>
              <a:chOff x="240" y="4176"/>
              <a:chExt cx="192" cy="192"/>
            </a:xfrm>
          </p:grpSpPr>
          <p:sp>
            <p:nvSpPr>
              <p:cNvPr id="298025" name="Oval 41"/>
              <p:cNvSpPr>
                <a:spLocks noChangeArrowheads="1"/>
              </p:cNvSpPr>
              <p:nvPr/>
            </p:nvSpPr>
            <p:spPr bwMode="auto">
              <a:xfrm>
                <a:off x="288" y="4224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8026" name="Rectangle 42"/>
              <p:cNvSpPr>
                <a:spLocks noChangeArrowheads="1"/>
              </p:cNvSpPr>
              <p:nvPr/>
            </p:nvSpPr>
            <p:spPr bwMode="auto">
              <a:xfrm>
                <a:off x="240" y="4176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Computer Architecture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12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4744678" y="1256488"/>
            <a:ext cx="3885246" cy="1984876"/>
            <a:chOff x="4744678" y="1256488"/>
            <a:chExt cx="3885246" cy="1984876"/>
          </a:xfrm>
        </p:grpSpPr>
        <p:sp>
          <p:nvSpPr>
            <p:cNvPr id="92" name="Rectangle 4"/>
            <p:cNvSpPr>
              <a:spLocks noChangeArrowheads="1"/>
            </p:cNvSpPr>
            <p:nvPr/>
          </p:nvSpPr>
          <p:spPr bwMode="auto">
            <a:xfrm>
              <a:off x="5332870" y="1256488"/>
              <a:ext cx="2823321" cy="1984876"/>
            </a:xfrm>
            <a:prstGeom prst="rect">
              <a:avLst/>
            </a:prstGeom>
            <a:solidFill>
              <a:srgbClr val="EBAFA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Ctr="1"/>
            <a:lstStyle/>
            <a:p>
              <a:pPr eaLnBrk="1" hangingPunct="1">
                <a:lnSpc>
                  <a:spcPct val="100000"/>
                </a:lnSpc>
              </a:pPr>
              <a:r>
                <a:rPr lang="en-US" b="0" dirty="0" smtClean="0">
                  <a:latin typeface="Arial" pitchFamily="34" charset="0"/>
                  <a:cs typeface="Arial" pitchFamily="34" charset="0"/>
                </a:rPr>
                <a:t>Exclusive OR</a:t>
              </a:r>
              <a:endParaRPr lang="en-US" b="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3" name="Freeform 5"/>
            <p:cNvSpPr>
              <a:spLocks/>
            </p:cNvSpPr>
            <p:nvPr/>
          </p:nvSpPr>
          <p:spPr bwMode="auto">
            <a:xfrm flipV="1">
              <a:off x="6936885" y="1867219"/>
              <a:ext cx="534142" cy="305366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144" y="96"/>
                </a:cxn>
                <a:cxn ang="0">
                  <a:pos x="144" y="0"/>
                </a:cxn>
                <a:cxn ang="0">
                  <a:pos x="336" y="0"/>
                </a:cxn>
              </a:cxnLst>
              <a:rect l="0" t="0" r="r" b="b"/>
              <a:pathLst>
                <a:path w="336" h="96">
                  <a:moveTo>
                    <a:pt x="0" y="96"/>
                  </a:moveTo>
                  <a:lnTo>
                    <a:pt x="144" y="96"/>
                  </a:lnTo>
                  <a:lnTo>
                    <a:pt x="144" y="0"/>
                  </a:lnTo>
                  <a:lnTo>
                    <a:pt x="336" y="0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4" name="Freeform 6"/>
            <p:cNvSpPr>
              <a:spLocks/>
            </p:cNvSpPr>
            <p:nvPr/>
          </p:nvSpPr>
          <p:spPr bwMode="auto">
            <a:xfrm>
              <a:off x="6936885" y="2477950"/>
              <a:ext cx="534142" cy="305366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144" y="96"/>
                </a:cxn>
                <a:cxn ang="0">
                  <a:pos x="144" y="0"/>
                </a:cxn>
                <a:cxn ang="0">
                  <a:pos x="336" y="0"/>
                </a:cxn>
              </a:cxnLst>
              <a:rect l="0" t="0" r="r" b="b"/>
              <a:pathLst>
                <a:path w="336" h="96">
                  <a:moveTo>
                    <a:pt x="0" y="96"/>
                  </a:moveTo>
                  <a:lnTo>
                    <a:pt x="144" y="96"/>
                  </a:lnTo>
                  <a:lnTo>
                    <a:pt x="144" y="0"/>
                  </a:lnTo>
                  <a:lnTo>
                    <a:pt x="336" y="0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5" name="Line 7"/>
            <p:cNvSpPr>
              <a:spLocks noChangeShapeType="1"/>
            </p:cNvSpPr>
            <p:nvPr/>
          </p:nvSpPr>
          <p:spPr bwMode="auto">
            <a:xfrm>
              <a:off x="7994041" y="2318906"/>
              <a:ext cx="392658" cy="636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" name="Freeform 8"/>
            <p:cNvSpPr>
              <a:spLocks/>
            </p:cNvSpPr>
            <p:nvPr/>
          </p:nvSpPr>
          <p:spPr bwMode="auto">
            <a:xfrm>
              <a:off x="7394721" y="2096243"/>
              <a:ext cx="651780" cy="44055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0" y="0"/>
                </a:cxn>
                <a:cxn ang="0">
                  <a:pos x="190" y="0"/>
                </a:cxn>
                <a:cxn ang="0">
                  <a:pos x="227" y="3"/>
                </a:cxn>
                <a:cxn ang="0">
                  <a:pos x="262" y="11"/>
                </a:cxn>
                <a:cxn ang="0">
                  <a:pos x="292" y="22"/>
                </a:cxn>
                <a:cxn ang="0">
                  <a:pos x="322" y="40"/>
                </a:cxn>
                <a:cxn ang="0">
                  <a:pos x="372" y="81"/>
                </a:cxn>
                <a:cxn ang="0">
                  <a:pos x="410" y="140"/>
                </a:cxn>
                <a:cxn ang="0">
                  <a:pos x="410" y="140"/>
                </a:cxn>
                <a:cxn ang="0">
                  <a:pos x="372" y="195"/>
                </a:cxn>
                <a:cxn ang="0">
                  <a:pos x="322" y="240"/>
                </a:cxn>
                <a:cxn ang="0">
                  <a:pos x="292" y="254"/>
                </a:cxn>
                <a:cxn ang="0">
                  <a:pos x="262" y="266"/>
                </a:cxn>
                <a:cxn ang="0">
                  <a:pos x="227" y="273"/>
                </a:cxn>
                <a:cxn ang="0">
                  <a:pos x="190" y="277"/>
                </a:cxn>
                <a:cxn ang="0">
                  <a:pos x="190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22" y="247"/>
                </a:cxn>
                <a:cxn ang="0">
                  <a:pos x="38" y="214"/>
                </a:cxn>
                <a:cxn ang="0">
                  <a:pos x="45" y="177"/>
                </a:cxn>
                <a:cxn ang="0">
                  <a:pos x="49" y="140"/>
                </a:cxn>
                <a:cxn ang="0">
                  <a:pos x="49" y="140"/>
                </a:cxn>
                <a:cxn ang="0">
                  <a:pos x="45" y="99"/>
                </a:cxn>
                <a:cxn ang="0">
                  <a:pos x="38" y="66"/>
                </a:cxn>
                <a:cxn ang="0">
                  <a:pos x="22" y="33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10" h="277">
                  <a:moveTo>
                    <a:pt x="0" y="0"/>
                  </a:moveTo>
                  <a:lnTo>
                    <a:pt x="190" y="0"/>
                  </a:lnTo>
                  <a:lnTo>
                    <a:pt x="190" y="0"/>
                  </a:lnTo>
                  <a:lnTo>
                    <a:pt x="227" y="3"/>
                  </a:lnTo>
                  <a:lnTo>
                    <a:pt x="262" y="11"/>
                  </a:lnTo>
                  <a:lnTo>
                    <a:pt x="292" y="22"/>
                  </a:lnTo>
                  <a:lnTo>
                    <a:pt x="322" y="40"/>
                  </a:lnTo>
                  <a:lnTo>
                    <a:pt x="372" y="81"/>
                  </a:lnTo>
                  <a:lnTo>
                    <a:pt x="410" y="140"/>
                  </a:lnTo>
                  <a:lnTo>
                    <a:pt x="410" y="140"/>
                  </a:lnTo>
                  <a:lnTo>
                    <a:pt x="372" y="195"/>
                  </a:lnTo>
                  <a:lnTo>
                    <a:pt x="322" y="240"/>
                  </a:lnTo>
                  <a:lnTo>
                    <a:pt x="292" y="254"/>
                  </a:lnTo>
                  <a:lnTo>
                    <a:pt x="262" y="266"/>
                  </a:lnTo>
                  <a:lnTo>
                    <a:pt x="227" y="273"/>
                  </a:lnTo>
                  <a:lnTo>
                    <a:pt x="190" y="277"/>
                  </a:lnTo>
                  <a:lnTo>
                    <a:pt x="190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22" y="247"/>
                  </a:lnTo>
                  <a:lnTo>
                    <a:pt x="38" y="214"/>
                  </a:lnTo>
                  <a:lnTo>
                    <a:pt x="45" y="177"/>
                  </a:lnTo>
                  <a:lnTo>
                    <a:pt x="49" y="140"/>
                  </a:lnTo>
                  <a:lnTo>
                    <a:pt x="49" y="140"/>
                  </a:lnTo>
                  <a:lnTo>
                    <a:pt x="45" y="99"/>
                  </a:lnTo>
                  <a:lnTo>
                    <a:pt x="38" y="66"/>
                  </a:lnTo>
                  <a:lnTo>
                    <a:pt x="22" y="33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" name="Freeform 9"/>
            <p:cNvSpPr>
              <a:spLocks/>
            </p:cNvSpPr>
            <p:nvPr/>
          </p:nvSpPr>
          <p:spPr bwMode="auto">
            <a:xfrm>
              <a:off x="7394721" y="2096243"/>
              <a:ext cx="651780" cy="44055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0" y="0"/>
                </a:cxn>
                <a:cxn ang="0">
                  <a:pos x="190" y="0"/>
                </a:cxn>
                <a:cxn ang="0">
                  <a:pos x="227" y="3"/>
                </a:cxn>
                <a:cxn ang="0">
                  <a:pos x="262" y="11"/>
                </a:cxn>
                <a:cxn ang="0">
                  <a:pos x="292" y="22"/>
                </a:cxn>
                <a:cxn ang="0">
                  <a:pos x="322" y="40"/>
                </a:cxn>
                <a:cxn ang="0">
                  <a:pos x="372" y="81"/>
                </a:cxn>
                <a:cxn ang="0">
                  <a:pos x="410" y="140"/>
                </a:cxn>
                <a:cxn ang="0">
                  <a:pos x="410" y="140"/>
                </a:cxn>
                <a:cxn ang="0">
                  <a:pos x="372" y="195"/>
                </a:cxn>
                <a:cxn ang="0">
                  <a:pos x="322" y="240"/>
                </a:cxn>
                <a:cxn ang="0">
                  <a:pos x="292" y="254"/>
                </a:cxn>
                <a:cxn ang="0">
                  <a:pos x="262" y="266"/>
                </a:cxn>
                <a:cxn ang="0">
                  <a:pos x="227" y="273"/>
                </a:cxn>
                <a:cxn ang="0">
                  <a:pos x="190" y="277"/>
                </a:cxn>
                <a:cxn ang="0">
                  <a:pos x="190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22" y="247"/>
                </a:cxn>
                <a:cxn ang="0">
                  <a:pos x="38" y="214"/>
                </a:cxn>
                <a:cxn ang="0">
                  <a:pos x="45" y="177"/>
                </a:cxn>
                <a:cxn ang="0">
                  <a:pos x="49" y="140"/>
                </a:cxn>
                <a:cxn ang="0">
                  <a:pos x="49" y="140"/>
                </a:cxn>
                <a:cxn ang="0">
                  <a:pos x="45" y="99"/>
                </a:cxn>
                <a:cxn ang="0">
                  <a:pos x="38" y="66"/>
                </a:cxn>
                <a:cxn ang="0">
                  <a:pos x="22" y="33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10" h="277">
                  <a:moveTo>
                    <a:pt x="0" y="0"/>
                  </a:moveTo>
                  <a:lnTo>
                    <a:pt x="190" y="0"/>
                  </a:lnTo>
                  <a:lnTo>
                    <a:pt x="190" y="0"/>
                  </a:lnTo>
                  <a:lnTo>
                    <a:pt x="227" y="3"/>
                  </a:lnTo>
                  <a:lnTo>
                    <a:pt x="262" y="11"/>
                  </a:lnTo>
                  <a:lnTo>
                    <a:pt x="292" y="22"/>
                  </a:lnTo>
                  <a:lnTo>
                    <a:pt x="322" y="40"/>
                  </a:lnTo>
                  <a:lnTo>
                    <a:pt x="372" y="81"/>
                  </a:lnTo>
                  <a:lnTo>
                    <a:pt x="410" y="140"/>
                  </a:lnTo>
                  <a:lnTo>
                    <a:pt x="410" y="140"/>
                  </a:lnTo>
                  <a:lnTo>
                    <a:pt x="372" y="195"/>
                  </a:lnTo>
                  <a:lnTo>
                    <a:pt x="322" y="240"/>
                  </a:lnTo>
                  <a:lnTo>
                    <a:pt x="292" y="254"/>
                  </a:lnTo>
                  <a:lnTo>
                    <a:pt x="262" y="266"/>
                  </a:lnTo>
                  <a:lnTo>
                    <a:pt x="227" y="273"/>
                  </a:lnTo>
                  <a:lnTo>
                    <a:pt x="190" y="277"/>
                  </a:lnTo>
                  <a:lnTo>
                    <a:pt x="190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22" y="247"/>
                  </a:lnTo>
                  <a:lnTo>
                    <a:pt x="38" y="214"/>
                  </a:lnTo>
                  <a:lnTo>
                    <a:pt x="45" y="177"/>
                  </a:lnTo>
                  <a:lnTo>
                    <a:pt x="49" y="140"/>
                  </a:lnTo>
                  <a:lnTo>
                    <a:pt x="49" y="140"/>
                  </a:lnTo>
                  <a:lnTo>
                    <a:pt x="45" y="99"/>
                  </a:lnTo>
                  <a:lnTo>
                    <a:pt x="38" y="66"/>
                  </a:lnTo>
                  <a:lnTo>
                    <a:pt x="22" y="33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" name="Line 10"/>
            <p:cNvSpPr>
              <a:spLocks noChangeShapeType="1"/>
            </p:cNvSpPr>
            <p:nvPr/>
          </p:nvSpPr>
          <p:spPr bwMode="auto">
            <a:xfrm rot="5400000">
              <a:off x="6022768" y="2554292"/>
              <a:ext cx="151092" cy="159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" name="Freeform 11"/>
            <p:cNvSpPr>
              <a:spLocks/>
            </p:cNvSpPr>
            <p:nvPr/>
          </p:nvSpPr>
          <p:spPr bwMode="auto">
            <a:xfrm rot="5400000">
              <a:off x="5940068" y="2180605"/>
              <a:ext cx="302185" cy="29250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84"/>
                </a:cxn>
                <a:cxn ang="0">
                  <a:pos x="190" y="92"/>
                </a:cxn>
                <a:cxn ang="0">
                  <a:pos x="0" y="0"/>
                </a:cxn>
              </a:cxnLst>
              <a:rect l="0" t="0" r="r" b="b"/>
              <a:pathLst>
                <a:path w="190" h="184">
                  <a:moveTo>
                    <a:pt x="0" y="0"/>
                  </a:moveTo>
                  <a:lnTo>
                    <a:pt x="0" y="184"/>
                  </a:lnTo>
                  <a:lnTo>
                    <a:pt x="190" y="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" name="Freeform 12"/>
            <p:cNvSpPr>
              <a:spLocks/>
            </p:cNvSpPr>
            <p:nvPr/>
          </p:nvSpPr>
          <p:spPr bwMode="auto">
            <a:xfrm rot="5400000">
              <a:off x="5940068" y="2177424"/>
              <a:ext cx="302185" cy="29250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84"/>
                </a:cxn>
                <a:cxn ang="0">
                  <a:pos x="190" y="92"/>
                </a:cxn>
                <a:cxn ang="0">
                  <a:pos x="0" y="0"/>
                </a:cxn>
              </a:cxnLst>
              <a:rect l="0" t="0" r="r" b="b"/>
              <a:pathLst>
                <a:path w="190" h="184">
                  <a:moveTo>
                    <a:pt x="0" y="0"/>
                  </a:moveTo>
                  <a:lnTo>
                    <a:pt x="0" y="184"/>
                  </a:lnTo>
                  <a:lnTo>
                    <a:pt x="190" y="92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" name="Freeform 13"/>
            <p:cNvSpPr>
              <a:spLocks/>
            </p:cNvSpPr>
            <p:nvPr/>
          </p:nvSpPr>
          <p:spPr bwMode="auto">
            <a:xfrm rot="5400000">
              <a:off x="6052989" y="2481149"/>
              <a:ext cx="77932" cy="76306"/>
            </a:xfrm>
            <a:custGeom>
              <a:avLst/>
              <a:gdLst/>
              <a:ahLst/>
              <a:cxnLst>
                <a:cxn ang="0">
                  <a:pos x="49" y="26"/>
                </a:cxn>
                <a:cxn ang="0">
                  <a:pos x="42" y="41"/>
                </a:cxn>
                <a:cxn ang="0">
                  <a:pos x="23" y="48"/>
                </a:cxn>
                <a:cxn ang="0">
                  <a:pos x="23" y="48"/>
                </a:cxn>
                <a:cxn ang="0">
                  <a:pos x="8" y="41"/>
                </a:cxn>
                <a:cxn ang="0">
                  <a:pos x="0" y="26"/>
                </a:cxn>
                <a:cxn ang="0">
                  <a:pos x="0" y="26"/>
                </a:cxn>
                <a:cxn ang="0">
                  <a:pos x="8" y="8"/>
                </a:cxn>
                <a:cxn ang="0">
                  <a:pos x="23" y="0"/>
                </a:cxn>
                <a:cxn ang="0">
                  <a:pos x="23" y="0"/>
                </a:cxn>
                <a:cxn ang="0">
                  <a:pos x="42" y="8"/>
                </a:cxn>
                <a:cxn ang="0">
                  <a:pos x="49" y="26"/>
                </a:cxn>
              </a:cxnLst>
              <a:rect l="0" t="0" r="r" b="b"/>
              <a:pathLst>
                <a:path w="49" h="48">
                  <a:moveTo>
                    <a:pt x="49" y="26"/>
                  </a:moveTo>
                  <a:lnTo>
                    <a:pt x="42" y="41"/>
                  </a:lnTo>
                  <a:lnTo>
                    <a:pt x="23" y="48"/>
                  </a:lnTo>
                  <a:lnTo>
                    <a:pt x="23" y="48"/>
                  </a:lnTo>
                  <a:lnTo>
                    <a:pt x="8" y="41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8" y="8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42" y="8"/>
                  </a:lnTo>
                  <a:lnTo>
                    <a:pt x="49" y="2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" name="Freeform 14"/>
            <p:cNvSpPr>
              <a:spLocks/>
            </p:cNvSpPr>
            <p:nvPr/>
          </p:nvSpPr>
          <p:spPr bwMode="auto">
            <a:xfrm rot="5400000">
              <a:off x="6052989" y="2481149"/>
              <a:ext cx="77932" cy="76306"/>
            </a:xfrm>
            <a:custGeom>
              <a:avLst/>
              <a:gdLst/>
              <a:ahLst/>
              <a:cxnLst>
                <a:cxn ang="0">
                  <a:pos x="49" y="26"/>
                </a:cxn>
                <a:cxn ang="0">
                  <a:pos x="42" y="41"/>
                </a:cxn>
                <a:cxn ang="0">
                  <a:pos x="23" y="48"/>
                </a:cxn>
                <a:cxn ang="0">
                  <a:pos x="23" y="48"/>
                </a:cxn>
                <a:cxn ang="0">
                  <a:pos x="8" y="41"/>
                </a:cxn>
                <a:cxn ang="0">
                  <a:pos x="0" y="26"/>
                </a:cxn>
                <a:cxn ang="0">
                  <a:pos x="0" y="26"/>
                </a:cxn>
                <a:cxn ang="0">
                  <a:pos x="8" y="8"/>
                </a:cxn>
                <a:cxn ang="0">
                  <a:pos x="23" y="0"/>
                </a:cxn>
                <a:cxn ang="0">
                  <a:pos x="23" y="0"/>
                </a:cxn>
                <a:cxn ang="0">
                  <a:pos x="42" y="8"/>
                </a:cxn>
                <a:cxn ang="0">
                  <a:pos x="49" y="26"/>
                </a:cxn>
              </a:cxnLst>
              <a:rect l="0" t="0" r="r" b="b"/>
              <a:pathLst>
                <a:path w="49" h="48">
                  <a:moveTo>
                    <a:pt x="49" y="26"/>
                  </a:moveTo>
                  <a:lnTo>
                    <a:pt x="42" y="41"/>
                  </a:lnTo>
                  <a:lnTo>
                    <a:pt x="23" y="48"/>
                  </a:lnTo>
                  <a:lnTo>
                    <a:pt x="23" y="48"/>
                  </a:lnTo>
                  <a:lnTo>
                    <a:pt x="8" y="41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8" y="8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42" y="8"/>
                  </a:lnTo>
                  <a:lnTo>
                    <a:pt x="49" y="26"/>
                  </a:lnTo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" name="Line 15"/>
            <p:cNvSpPr>
              <a:spLocks noChangeShapeType="1"/>
            </p:cNvSpPr>
            <p:nvPr/>
          </p:nvSpPr>
          <p:spPr bwMode="auto">
            <a:xfrm rot="5400000">
              <a:off x="6022768" y="2094653"/>
              <a:ext cx="151092" cy="159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" name="Line 16"/>
            <p:cNvSpPr>
              <a:spLocks noChangeShapeType="1"/>
            </p:cNvSpPr>
            <p:nvPr/>
          </p:nvSpPr>
          <p:spPr bwMode="auto">
            <a:xfrm>
              <a:off x="6173825" y="1714536"/>
              <a:ext cx="151022" cy="159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" name="Line 17"/>
            <p:cNvSpPr>
              <a:spLocks noChangeShapeType="1"/>
            </p:cNvSpPr>
            <p:nvPr/>
          </p:nvSpPr>
          <p:spPr bwMode="auto">
            <a:xfrm>
              <a:off x="5029236" y="1714536"/>
              <a:ext cx="1295612" cy="159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" name="Freeform 18"/>
            <p:cNvSpPr>
              <a:spLocks/>
            </p:cNvSpPr>
            <p:nvPr/>
          </p:nvSpPr>
          <p:spPr bwMode="auto">
            <a:xfrm>
              <a:off x="6324848" y="1638195"/>
              <a:ext cx="607268" cy="440553"/>
            </a:xfrm>
            <a:custGeom>
              <a:avLst/>
              <a:gdLst/>
              <a:ahLst/>
              <a:cxnLst>
                <a:cxn ang="0">
                  <a:pos x="382" y="140"/>
                </a:cxn>
                <a:cxn ang="0">
                  <a:pos x="378" y="166"/>
                </a:cxn>
                <a:cxn ang="0">
                  <a:pos x="370" y="192"/>
                </a:cxn>
                <a:cxn ang="0">
                  <a:pos x="359" y="214"/>
                </a:cxn>
                <a:cxn ang="0">
                  <a:pos x="340" y="236"/>
                </a:cxn>
                <a:cxn ang="0">
                  <a:pos x="317" y="254"/>
                </a:cxn>
                <a:cxn ang="0">
                  <a:pos x="294" y="266"/>
                </a:cxn>
                <a:cxn ang="0">
                  <a:pos x="267" y="273"/>
                </a:cxn>
                <a:cxn ang="0">
                  <a:pos x="237" y="277"/>
                </a:cxn>
                <a:cxn ang="0">
                  <a:pos x="237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37" y="0"/>
                </a:cxn>
                <a:cxn ang="0">
                  <a:pos x="237" y="0"/>
                </a:cxn>
                <a:cxn ang="0">
                  <a:pos x="267" y="3"/>
                </a:cxn>
                <a:cxn ang="0">
                  <a:pos x="294" y="11"/>
                </a:cxn>
                <a:cxn ang="0">
                  <a:pos x="317" y="22"/>
                </a:cxn>
                <a:cxn ang="0">
                  <a:pos x="340" y="40"/>
                </a:cxn>
                <a:cxn ang="0">
                  <a:pos x="359" y="62"/>
                </a:cxn>
                <a:cxn ang="0">
                  <a:pos x="370" y="85"/>
                </a:cxn>
                <a:cxn ang="0">
                  <a:pos x="378" y="110"/>
                </a:cxn>
                <a:cxn ang="0">
                  <a:pos x="382" y="140"/>
                </a:cxn>
              </a:cxnLst>
              <a:rect l="0" t="0" r="r" b="b"/>
              <a:pathLst>
                <a:path w="382" h="277">
                  <a:moveTo>
                    <a:pt x="382" y="140"/>
                  </a:moveTo>
                  <a:lnTo>
                    <a:pt x="378" y="166"/>
                  </a:lnTo>
                  <a:lnTo>
                    <a:pt x="370" y="192"/>
                  </a:lnTo>
                  <a:lnTo>
                    <a:pt x="359" y="214"/>
                  </a:lnTo>
                  <a:lnTo>
                    <a:pt x="340" y="236"/>
                  </a:lnTo>
                  <a:lnTo>
                    <a:pt x="317" y="254"/>
                  </a:lnTo>
                  <a:lnTo>
                    <a:pt x="294" y="266"/>
                  </a:lnTo>
                  <a:lnTo>
                    <a:pt x="267" y="273"/>
                  </a:lnTo>
                  <a:lnTo>
                    <a:pt x="237" y="277"/>
                  </a:lnTo>
                  <a:lnTo>
                    <a:pt x="237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0"/>
                  </a:lnTo>
                  <a:lnTo>
                    <a:pt x="0" y="0"/>
                  </a:lnTo>
                  <a:lnTo>
                    <a:pt x="237" y="0"/>
                  </a:lnTo>
                  <a:lnTo>
                    <a:pt x="237" y="0"/>
                  </a:lnTo>
                  <a:lnTo>
                    <a:pt x="267" y="3"/>
                  </a:lnTo>
                  <a:lnTo>
                    <a:pt x="294" y="11"/>
                  </a:lnTo>
                  <a:lnTo>
                    <a:pt x="317" y="22"/>
                  </a:lnTo>
                  <a:lnTo>
                    <a:pt x="340" y="40"/>
                  </a:lnTo>
                  <a:lnTo>
                    <a:pt x="359" y="62"/>
                  </a:lnTo>
                  <a:lnTo>
                    <a:pt x="370" y="85"/>
                  </a:lnTo>
                  <a:lnTo>
                    <a:pt x="378" y="110"/>
                  </a:lnTo>
                  <a:lnTo>
                    <a:pt x="382" y="14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" name="Freeform 19"/>
            <p:cNvSpPr>
              <a:spLocks/>
            </p:cNvSpPr>
            <p:nvPr/>
          </p:nvSpPr>
          <p:spPr bwMode="auto">
            <a:xfrm>
              <a:off x="6324848" y="1638195"/>
              <a:ext cx="607268" cy="440553"/>
            </a:xfrm>
            <a:custGeom>
              <a:avLst/>
              <a:gdLst/>
              <a:ahLst/>
              <a:cxnLst>
                <a:cxn ang="0">
                  <a:pos x="382" y="140"/>
                </a:cxn>
                <a:cxn ang="0">
                  <a:pos x="378" y="166"/>
                </a:cxn>
                <a:cxn ang="0">
                  <a:pos x="370" y="192"/>
                </a:cxn>
                <a:cxn ang="0">
                  <a:pos x="359" y="214"/>
                </a:cxn>
                <a:cxn ang="0">
                  <a:pos x="340" y="236"/>
                </a:cxn>
                <a:cxn ang="0">
                  <a:pos x="317" y="254"/>
                </a:cxn>
                <a:cxn ang="0">
                  <a:pos x="294" y="266"/>
                </a:cxn>
                <a:cxn ang="0">
                  <a:pos x="267" y="273"/>
                </a:cxn>
                <a:cxn ang="0">
                  <a:pos x="237" y="277"/>
                </a:cxn>
                <a:cxn ang="0">
                  <a:pos x="237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37" y="0"/>
                </a:cxn>
                <a:cxn ang="0">
                  <a:pos x="237" y="0"/>
                </a:cxn>
                <a:cxn ang="0">
                  <a:pos x="267" y="3"/>
                </a:cxn>
                <a:cxn ang="0">
                  <a:pos x="294" y="11"/>
                </a:cxn>
                <a:cxn ang="0">
                  <a:pos x="317" y="22"/>
                </a:cxn>
                <a:cxn ang="0">
                  <a:pos x="340" y="40"/>
                </a:cxn>
                <a:cxn ang="0">
                  <a:pos x="359" y="62"/>
                </a:cxn>
                <a:cxn ang="0">
                  <a:pos x="370" y="85"/>
                </a:cxn>
                <a:cxn ang="0">
                  <a:pos x="378" y="110"/>
                </a:cxn>
                <a:cxn ang="0">
                  <a:pos x="382" y="140"/>
                </a:cxn>
              </a:cxnLst>
              <a:rect l="0" t="0" r="r" b="b"/>
              <a:pathLst>
                <a:path w="382" h="277">
                  <a:moveTo>
                    <a:pt x="382" y="140"/>
                  </a:moveTo>
                  <a:lnTo>
                    <a:pt x="378" y="166"/>
                  </a:lnTo>
                  <a:lnTo>
                    <a:pt x="370" y="192"/>
                  </a:lnTo>
                  <a:lnTo>
                    <a:pt x="359" y="214"/>
                  </a:lnTo>
                  <a:lnTo>
                    <a:pt x="340" y="236"/>
                  </a:lnTo>
                  <a:lnTo>
                    <a:pt x="317" y="254"/>
                  </a:lnTo>
                  <a:lnTo>
                    <a:pt x="294" y="266"/>
                  </a:lnTo>
                  <a:lnTo>
                    <a:pt x="267" y="273"/>
                  </a:lnTo>
                  <a:lnTo>
                    <a:pt x="237" y="277"/>
                  </a:lnTo>
                  <a:lnTo>
                    <a:pt x="237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0"/>
                  </a:lnTo>
                  <a:lnTo>
                    <a:pt x="0" y="0"/>
                  </a:lnTo>
                  <a:lnTo>
                    <a:pt x="237" y="0"/>
                  </a:lnTo>
                  <a:lnTo>
                    <a:pt x="237" y="0"/>
                  </a:lnTo>
                  <a:lnTo>
                    <a:pt x="267" y="3"/>
                  </a:lnTo>
                  <a:lnTo>
                    <a:pt x="294" y="11"/>
                  </a:lnTo>
                  <a:lnTo>
                    <a:pt x="317" y="22"/>
                  </a:lnTo>
                  <a:lnTo>
                    <a:pt x="340" y="40"/>
                  </a:lnTo>
                  <a:lnTo>
                    <a:pt x="359" y="62"/>
                  </a:lnTo>
                  <a:lnTo>
                    <a:pt x="370" y="85"/>
                  </a:lnTo>
                  <a:lnTo>
                    <a:pt x="378" y="110"/>
                  </a:lnTo>
                  <a:lnTo>
                    <a:pt x="382" y="14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" name="Text Box 20"/>
            <p:cNvSpPr txBox="1">
              <a:spLocks noChangeArrowheads="1"/>
            </p:cNvSpPr>
            <p:nvPr/>
          </p:nvSpPr>
          <p:spPr bwMode="auto">
            <a:xfrm>
              <a:off x="4744678" y="1485512"/>
              <a:ext cx="278199" cy="3387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 eaLnBrk="1" hangingPunct="1">
                <a:lnSpc>
                  <a:spcPct val="100000"/>
                </a:lnSpc>
              </a:pPr>
              <a:r>
                <a:rPr lang="en-US" sz="1600" b="0"/>
                <a:t>a</a:t>
              </a:r>
              <a:endParaRPr lang="en-US" sz="1600" b="0" baseline="-25000"/>
            </a:p>
          </p:txBody>
        </p:sp>
        <p:sp>
          <p:nvSpPr>
            <p:cNvPr id="109" name="Line 21"/>
            <p:cNvSpPr>
              <a:spLocks noChangeShapeType="1"/>
            </p:cNvSpPr>
            <p:nvPr/>
          </p:nvSpPr>
          <p:spPr bwMode="auto">
            <a:xfrm>
              <a:off x="5715990" y="2019902"/>
              <a:ext cx="608858" cy="159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" name="Line 22"/>
            <p:cNvSpPr>
              <a:spLocks noChangeShapeType="1"/>
            </p:cNvSpPr>
            <p:nvPr/>
          </p:nvSpPr>
          <p:spPr bwMode="auto">
            <a:xfrm flipV="1">
              <a:off x="5030825" y="2924865"/>
              <a:ext cx="1295612" cy="1113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" name="Freeform 23"/>
            <p:cNvSpPr>
              <a:spLocks/>
            </p:cNvSpPr>
            <p:nvPr/>
          </p:nvSpPr>
          <p:spPr bwMode="auto">
            <a:xfrm>
              <a:off x="6326437" y="2554292"/>
              <a:ext cx="607268" cy="440553"/>
            </a:xfrm>
            <a:custGeom>
              <a:avLst/>
              <a:gdLst/>
              <a:ahLst/>
              <a:cxnLst>
                <a:cxn ang="0">
                  <a:pos x="382" y="140"/>
                </a:cxn>
                <a:cxn ang="0">
                  <a:pos x="378" y="166"/>
                </a:cxn>
                <a:cxn ang="0">
                  <a:pos x="370" y="192"/>
                </a:cxn>
                <a:cxn ang="0">
                  <a:pos x="359" y="214"/>
                </a:cxn>
                <a:cxn ang="0">
                  <a:pos x="340" y="236"/>
                </a:cxn>
                <a:cxn ang="0">
                  <a:pos x="317" y="254"/>
                </a:cxn>
                <a:cxn ang="0">
                  <a:pos x="294" y="266"/>
                </a:cxn>
                <a:cxn ang="0">
                  <a:pos x="267" y="273"/>
                </a:cxn>
                <a:cxn ang="0">
                  <a:pos x="237" y="277"/>
                </a:cxn>
                <a:cxn ang="0">
                  <a:pos x="237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37" y="0"/>
                </a:cxn>
                <a:cxn ang="0">
                  <a:pos x="237" y="0"/>
                </a:cxn>
                <a:cxn ang="0">
                  <a:pos x="267" y="3"/>
                </a:cxn>
                <a:cxn ang="0">
                  <a:pos x="294" y="11"/>
                </a:cxn>
                <a:cxn ang="0">
                  <a:pos x="317" y="22"/>
                </a:cxn>
                <a:cxn ang="0">
                  <a:pos x="340" y="40"/>
                </a:cxn>
                <a:cxn ang="0">
                  <a:pos x="359" y="62"/>
                </a:cxn>
                <a:cxn ang="0">
                  <a:pos x="370" y="85"/>
                </a:cxn>
                <a:cxn ang="0">
                  <a:pos x="378" y="110"/>
                </a:cxn>
                <a:cxn ang="0">
                  <a:pos x="382" y="140"/>
                </a:cxn>
              </a:cxnLst>
              <a:rect l="0" t="0" r="r" b="b"/>
              <a:pathLst>
                <a:path w="382" h="277">
                  <a:moveTo>
                    <a:pt x="382" y="140"/>
                  </a:moveTo>
                  <a:lnTo>
                    <a:pt x="378" y="166"/>
                  </a:lnTo>
                  <a:lnTo>
                    <a:pt x="370" y="192"/>
                  </a:lnTo>
                  <a:lnTo>
                    <a:pt x="359" y="214"/>
                  </a:lnTo>
                  <a:lnTo>
                    <a:pt x="340" y="236"/>
                  </a:lnTo>
                  <a:lnTo>
                    <a:pt x="317" y="254"/>
                  </a:lnTo>
                  <a:lnTo>
                    <a:pt x="294" y="266"/>
                  </a:lnTo>
                  <a:lnTo>
                    <a:pt x="267" y="273"/>
                  </a:lnTo>
                  <a:lnTo>
                    <a:pt x="237" y="277"/>
                  </a:lnTo>
                  <a:lnTo>
                    <a:pt x="237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0"/>
                  </a:lnTo>
                  <a:lnTo>
                    <a:pt x="0" y="0"/>
                  </a:lnTo>
                  <a:lnTo>
                    <a:pt x="237" y="0"/>
                  </a:lnTo>
                  <a:lnTo>
                    <a:pt x="237" y="0"/>
                  </a:lnTo>
                  <a:lnTo>
                    <a:pt x="267" y="3"/>
                  </a:lnTo>
                  <a:lnTo>
                    <a:pt x="294" y="11"/>
                  </a:lnTo>
                  <a:lnTo>
                    <a:pt x="317" y="22"/>
                  </a:lnTo>
                  <a:lnTo>
                    <a:pt x="340" y="40"/>
                  </a:lnTo>
                  <a:lnTo>
                    <a:pt x="359" y="62"/>
                  </a:lnTo>
                  <a:lnTo>
                    <a:pt x="370" y="85"/>
                  </a:lnTo>
                  <a:lnTo>
                    <a:pt x="378" y="110"/>
                  </a:lnTo>
                  <a:lnTo>
                    <a:pt x="382" y="14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" name="Freeform 24"/>
            <p:cNvSpPr>
              <a:spLocks/>
            </p:cNvSpPr>
            <p:nvPr/>
          </p:nvSpPr>
          <p:spPr bwMode="auto">
            <a:xfrm>
              <a:off x="6326437" y="2554292"/>
              <a:ext cx="607268" cy="440553"/>
            </a:xfrm>
            <a:custGeom>
              <a:avLst/>
              <a:gdLst/>
              <a:ahLst/>
              <a:cxnLst>
                <a:cxn ang="0">
                  <a:pos x="382" y="140"/>
                </a:cxn>
                <a:cxn ang="0">
                  <a:pos x="378" y="166"/>
                </a:cxn>
                <a:cxn ang="0">
                  <a:pos x="370" y="192"/>
                </a:cxn>
                <a:cxn ang="0">
                  <a:pos x="359" y="214"/>
                </a:cxn>
                <a:cxn ang="0">
                  <a:pos x="340" y="236"/>
                </a:cxn>
                <a:cxn ang="0">
                  <a:pos x="317" y="254"/>
                </a:cxn>
                <a:cxn ang="0">
                  <a:pos x="294" y="266"/>
                </a:cxn>
                <a:cxn ang="0">
                  <a:pos x="267" y="273"/>
                </a:cxn>
                <a:cxn ang="0">
                  <a:pos x="237" y="277"/>
                </a:cxn>
                <a:cxn ang="0">
                  <a:pos x="237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37" y="0"/>
                </a:cxn>
                <a:cxn ang="0">
                  <a:pos x="237" y="0"/>
                </a:cxn>
                <a:cxn ang="0">
                  <a:pos x="267" y="3"/>
                </a:cxn>
                <a:cxn ang="0">
                  <a:pos x="294" y="11"/>
                </a:cxn>
                <a:cxn ang="0">
                  <a:pos x="317" y="22"/>
                </a:cxn>
                <a:cxn ang="0">
                  <a:pos x="340" y="40"/>
                </a:cxn>
                <a:cxn ang="0">
                  <a:pos x="359" y="62"/>
                </a:cxn>
                <a:cxn ang="0">
                  <a:pos x="370" y="85"/>
                </a:cxn>
                <a:cxn ang="0">
                  <a:pos x="378" y="110"/>
                </a:cxn>
                <a:cxn ang="0">
                  <a:pos x="382" y="140"/>
                </a:cxn>
              </a:cxnLst>
              <a:rect l="0" t="0" r="r" b="b"/>
              <a:pathLst>
                <a:path w="382" h="277">
                  <a:moveTo>
                    <a:pt x="382" y="140"/>
                  </a:moveTo>
                  <a:lnTo>
                    <a:pt x="378" y="166"/>
                  </a:lnTo>
                  <a:lnTo>
                    <a:pt x="370" y="192"/>
                  </a:lnTo>
                  <a:lnTo>
                    <a:pt x="359" y="214"/>
                  </a:lnTo>
                  <a:lnTo>
                    <a:pt x="340" y="236"/>
                  </a:lnTo>
                  <a:lnTo>
                    <a:pt x="317" y="254"/>
                  </a:lnTo>
                  <a:lnTo>
                    <a:pt x="294" y="266"/>
                  </a:lnTo>
                  <a:lnTo>
                    <a:pt x="267" y="273"/>
                  </a:lnTo>
                  <a:lnTo>
                    <a:pt x="237" y="277"/>
                  </a:lnTo>
                  <a:lnTo>
                    <a:pt x="237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0"/>
                  </a:lnTo>
                  <a:lnTo>
                    <a:pt x="0" y="0"/>
                  </a:lnTo>
                  <a:lnTo>
                    <a:pt x="237" y="0"/>
                  </a:lnTo>
                  <a:lnTo>
                    <a:pt x="237" y="0"/>
                  </a:lnTo>
                  <a:lnTo>
                    <a:pt x="267" y="3"/>
                  </a:lnTo>
                  <a:lnTo>
                    <a:pt x="294" y="11"/>
                  </a:lnTo>
                  <a:lnTo>
                    <a:pt x="317" y="22"/>
                  </a:lnTo>
                  <a:lnTo>
                    <a:pt x="340" y="40"/>
                  </a:lnTo>
                  <a:lnTo>
                    <a:pt x="359" y="62"/>
                  </a:lnTo>
                  <a:lnTo>
                    <a:pt x="370" y="85"/>
                  </a:lnTo>
                  <a:lnTo>
                    <a:pt x="378" y="110"/>
                  </a:lnTo>
                  <a:lnTo>
                    <a:pt x="382" y="14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" name="Text Box 25"/>
            <p:cNvSpPr txBox="1">
              <a:spLocks noChangeArrowheads="1"/>
            </p:cNvSpPr>
            <p:nvPr/>
          </p:nvSpPr>
          <p:spPr bwMode="auto">
            <a:xfrm>
              <a:off x="4746268" y="2751507"/>
              <a:ext cx="278199" cy="3387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 eaLnBrk="1" hangingPunct="1">
                <a:lnSpc>
                  <a:spcPct val="100000"/>
                </a:lnSpc>
              </a:pPr>
              <a:r>
                <a:rPr lang="en-US" sz="1600" b="0"/>
                <a:t>b</a:t>
              </a:r>
              <a:endParaRPr lang="en-US" sz="1600" b="0" baseline="-25000"/>
            </a:p>
          </p:txBody>
        </p:sp>
        <p:sp>
          <p:nvSpPr>
            <p:cNvPr id="114" name="Line 26"/>
            <p:cNvSpPr>
              <a:spLocks noChangeShapeType="1"/>
            </p:cNvSpPr>
            <p:nvPr/>
          </p:nvSpPr>
          <p:spPr bwMode="auto">
            <a:xfrm rot="16200000">
              <a:off x="5257941" y="2477950"/>
              <a:ext cx="91609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5" name="Rectangle 27"/>
            <p:cNvSpPr>
              <a:spLocks noChangeArrowheads="1"/>
            </p:cNvSpPr>
            <p:nvPr/>
          </p:nvSpPr>
          <p:spPr bwMode="auto">
            <a:xfrm>
              <a:off x="8369212" y="2172585"/>
              <a:ext cx="260712" cy="2465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1600" b="0" dirty="0" err="1" smtClean="0"/>
                <a:t>Xor</a:t>
              </a:r>
              <a:endParaRPr lang="en-US" sz="1600" b="0" dirty="0"/>
            </a:p>
          </p:txBody>
        </p:sp>
        <p:grpSp>
          <p:nvGrpSpPr>
            <p:cNvPr id="116" name="Group 28"/>
            <p:cNvGrpSpPr>
              <a:grpSpLocks/>
            </p:cNvGrpSpPr>
            <p:nvPr/>
          </p:nvGrpSpPr>
          <p:grpSpPr bwMode="auto">
            <a:xfrm rot="5400000">
              <a:off x="5874892" y="2624412"/>
              <a:ext cx="292642" cy="608858"/>
              <a:chOff x="912" y="1776"/>
              <a:chExt cx="184" cy="383"/>
            </a:xfrm>
          </p:grpSpPr>
          <p:sp>
            <p:nvSpPr>
              <p:cNvPr id="125" name="Line 29"/>
              <p:cNvSpPr>
                <a:spLocks noChangeShapeType="1"/>
              </p:cNvSpPr>
              <p:nvPr/>
            </p:nvSpPr>
            <p:spPr bwMode="auto">
              <a:xfrm rot="16200000" flipV="1">
                <a:off x="961" y="1823"/>
                <a:ext cx="95" cy="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" name="Freeform 30"/>
              <p:cNvSpPr>
                <a:spLocks/>
              </p:cNvSpPr>
              <p:nvPr/>
            </p:nvSpPr>
            <p:spPr bwMode="auto">
              <a:xfrm rot="16200000" flipV="1">
                <a:off x="909" y="1877"/>
                <a:ext cx="190" cy="18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84"/>
                  </a:cxn>
                  <a:cxn ang="0">
                    <a:pos x="190" y="92"/>
                  </a:cxn>
                  <a:cxn ang="0">
                    <a:pos x="0" y="0"/>
                  </a:cxn>
                </a:cxnLst>
                <a:rect l="0" t="0" r="r" b="b"/>
                <a:pathLst>
                  <a:path w="19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190" y="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7" name="Freeform 31"/>
              <p:cNvSpPr>
                <a:spLocks/>
              </p:cNvSpPr>
              <p:nvPr/>
            </p:nvSpPr>
            <p:spPr bwMode="auto">
              <a:xfrm rot="16200000" flipV="1">
                <a:off x="909" y="1877"/>
                <a:ext cx="190" cy="18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84"/>
                  </a:cxn>
                  <a:cxn ang="0">
                    <a:pos x="190" y="92"/>
                  </a:cxn>
                  <a:cxn ang="0">
                    <a:pos x="0" y="0"/>
                  </a:cxn>
                </a:cxnLst>
                <a:rect l="0" t="0" r="r" b="b"/>
                <a:pathLst>
                  <a:path w="19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190" y="92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FFFF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8" name="Freeform 32"/>
              <p:cNvSpPr>
                <a:spLocks/>
              </p:cNvSpPr>
              <p:nvPr/>
            </p:nvSpPr>
            <p:spPr bwMode="auto">
              <a:xfrm rot="16200000" flipV="1">
                <a:off x="980" y="1823"/>
                <a:ext cx="49" cy="48"/>
              </a:xfrm>
              <a:custGeom>
                <a:avLst/>
                <a:gdLst/>
                <a:ahLst/>
                <a:cxnLst>
                  <a:cxn ang="0">
                    <a:pos x="49" y="26"/>
                  </a:cxn>
                  <a:cxn ang="0">
                    <a:pos x="42" y="41"/>
                  </a:cxn>
                  <a:cxn ang="0">
                    <a:pos x="23" y="48"/>
                  </a:cxn>
                  <a:cxn ang="0">
                    <a:pos x="23" y="48"/>
                  </a:cxn>
                  <a:cxn ang="0">
                    <a:pos x="8" y="41"/>
                  </a:cxn>
                  <a:cxn ang="0">
                    <a:pos x="0" y="26"/>
                  </a:cxn>
                  <a:cxn ang="0">
                    <a:pos x="0" y="26"/>
                  </a:cxn>
                  <a:cxn ang="0">
                    <a:pos x="8" y="8"/>
                  </a:cxn>
                  <a:cxn ang="0">
                    <a:pos x="23" y="0"/>
                  </a:cxn>
                  <a:cxn ang="0">
                    <a:pos x="23" y="0"/>
                  </a:cxn>
                  <a:cxn ang="0">
                    <a:pos x="42" y="8"/>
                  </a:cxn>
                  <a:cxn ang="0">
                    <a:pos x="49" y="26"/>
                  </a:cxn>
                </a:cxnLst>
                <a:rect l="0" t="0" r="r" b="b"/>
                <a:pathLst>
                  <a:path w="49" h="48">
                    <a:moveTo>
                      <a:pt x="49" y="26"/>
                    </a:moveTo>
                    <a:lnTo>
                      <a:pt x="42" y="41"/>
                    </a:lnTo>
                    <a:lnTo>
                      <a:pt x="23" y="48"/>
                    </a:lnTo>
                    <a:lnTo>
                      <a:pt x="23" y="48"/>
                    </a:lnTo>
                    <a:lnTo>
                      <a:pt x="8" y="41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8" y="8"/>
                    </a:lnTo>
                    <a:lnTo>
                      <a:pt x="23" y="0"/>
                    </a:lnTo>
                    <a:lnTo>
                      <a:pt x="23" y="0"/>
                    </a:lnTo>
                    <a:lnTo>
                      <a:pt x="42" y="8"/>
                    </a:lnTo>
                    <a:lnTo>
                      <a:pt x="49" y="2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9" name="Freeform 33"/>
              <p:cNvSpPr>
                <a:spLocks/>
              </p:cNvSpPr>
              <p:nvPr/>
            </p:nvSpPr>
            <p:spPr bwMode="auto">
              <a:xfrm rot="16200000" flipV="1">
                <a:off x="980" y="1823"/>
                <a:ext cx="49" cy="48"/>
              </a:xfrm>
              <a:custGeom>
                <a:avLst/>
                <a:gdLst/>
                <a:ahLst/>
                <a:cxnLst>
                  <a:cxn ang="0">
                    <a:pos x="49" y="26"/>
                  </a:cxn>
                  <a:cxn ang="0">
                    <a:pos x="42" y="41"/>
                  </a:cxn>
                  <a:cxn ang="0">
                    <a:pos x="23" y="48"/>
                  </a:cxn>
                  <a:cxn ang="0">
                    <a:pos x="23" y="48"/>
                  </a:cxn>
                  <a:cxn ang="0">
                    <a:pos x="8" y="41"/>
                  </a:cxn>
                  <a:cxn ang="0">
                    <a:pos x="0" y="26"/>
                  </a:cxn>
                  <a:cxn ang="0">
                    <a:pos x="0" y="26"/>
                  </a:cxn>
                  <a:cxn ang="0">
                    <a:pos x="8" y="8"/>
                  </a:cxn>
                  <a:cxn ang="0">
                    <a:pos x="23" y="0"/>
                  </a:cxn>
                  <a:cxn ang="0">
                    <a:pos x="23" y="0"/>
                  </a:cxn>
                  <a:cxn ang="0">
                    <a:pos x="42" y="8"/>
                  </a:cxn>
                  <a:cxn ang="0">
                    <a:pos x="49" y="26"/>
                  </a:cxn>
                </a:cxnLst>
                <a:rect l="0" t="0" r="r" b="b"/>
                <a:pathLst>
                  <a:path w="49" h="48">
                    <a:moveTo>
                      <a:pt x="49" y="26"/>
                    </a:moveTo>
                    <a:lnTo>
                      <a:pt x="42" y="41"/>
                    </a:lnTo>
                    <a:lnTo>
                      <a:pt x="23" y="48"/>
                    </a:lnTo>
                    <a:lnTo>
                      <a:pt x="23" y="48"/>
                    </a:lnTo>
                    <a:lnTo>
                      <a:pt x="8" y="41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8" y="8"/>
                    </a:lnTo>
                    <a:lnTo>
                      <a:pt x="23" y="0"/>
                    </a:lnTo>
                    <a:lnTo>
                      <a:pt x="23" y="0"/>
                    </a:lnTo>
                    <a:lnTo>
                      <a:pt x="42" y="8"/>
                    </a:lnTo>
                    <a:lnTo>
                      <a:pt x="49" y="26"/>
                    </a:lnTo>
                  </a:path>
                </a:pathLst>
              </a:custGeom>
              <a:solidFill>
                <a:srgbClr val="FFFFFF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0" name="Line 34"/>
              <p:cNvSpPr>
                <a:spLocks noChangeShapeType="1"/>
              </p:cNvSpPr>
              <p:nvPr/>
            </p:nvSpPr>
            <p:spPr bwMode="auto">
              <a:xfrm rot="16200000" flipV="1">
                <a:off x="961" y="2111"/>
                <a:ext cx="95" cy="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17" name="Line 35"/>
            <p:cNvSpPr>
              <a:spLocks noChangeShapeType="1"/>
            </p:cNvSpPr>
            <p:nvPr/>
          </p:nvSpPr>
          <p:spPr bwMode="auto">
            <a:xfrm>
              <a:off x="6097519" y="2630633"/>
              <a:ext cx="227328" cy="159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8" name="Line 36"/>
            <p:cNvSpPr>
              <a:spLocks noChangeShapeType="1"/>
            </p:cNvSpPr>
            <p:nvPr/>
          </p:nvSpPr>
          <p:spPr bwMode="auto">
            <a:xfrm rot="5400000">
              <a:off x="5944837" y="1867219"/>
              <a:ext cx="305366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19" name="Group 37"/>
            <p:cNvGrpSpPr>
              <a:grpSpLocks/>
            </p:cNvGrpSpPr>
            <p:nvPr/>
          </p:nvGrpSpPr>
          <p:grpSpPr bwMode="auto">
            <a:xfrm>
              <a:off x="6021213" y="1638195"/>
              <a:ext cx="152612" cy="152683"/>
              <a:chOff x="240" y="4176"/>
              <a:chExt cx="192" cy="192"/>
            </a:xfrm>
          </p:grpSpPr>
          <p:sp>
            <p:nvSpPr>
              <p:cNvPr id="123" name="Oval 38"/>
              <p:cNvSpPr>
                <a:spLocks noChangeArrowheads="1"/>
              </p:cNvSpPr>
              <p:nvPr/>
            </p:nvSpPr>
            <p:spPr bwMode="auto">
              <a:xfrm>
                <a:off x="288" y="4224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4" name="Rectangle 39"/>
              <p:cNvSpPr>
                <a:spLocks noChangeArrowheads="1"/>
              </p:cNvSpPr>
              <p:nvPr/>
            </p:nvSpPr>
            <p:spPr bwMode="auto">
              <a:xfrm>
                <a:off x="240" y="4176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0" name="Group 40"/>
            <p:cNvGrpSpPr>
              <a:grpSpLocks/>
            </p:cNvGrpSpPr>
            <p:nvPr/>
          </p:nvGrpSpPr>
          <p:grpSpPr bwMode="auto">
            <a:xfrm>
              <a:off x="5639684" y="2859657"/>
              <a:ext cx="152612" cy="152683"/>
              <a:chOff x="240" y="4176"/>
              <a:chExt cx="192" cy="192"/>
            </a:xfrm>
          </p:grpSpPr>
          <p:sp>
            <p:nvSpPr>
              <p:cNvPr id="121" name="Oval 41"/>
              <p:cNvSpPr>
                <a:spLocks noChangeArrowheads="1"/>
              </p:cNvSpPr>
              <p:nvPr/>
            </p:nvSpPr>
            <p:spPr bwMode="auto">
              <a:xfrm>
                <a:off x="288" y="4224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" name="Rectangle 42"/>
              <p:cNvSpPr>
                <a:spLocks noChangeArrowheads="1"/>
              </p:cNvSpPr>
              <p:nvPr/>
            </p:nvSpPr>
            <p:spPr bwMode="auto">
              <a:xfrm>
                <a:off x="240" y="4176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31" name="Freeform 14"/>
            <p:cNvSpPr>
              <a:spLocks/>
            </p:cNvSpPr>
            <p:nvPr/>
          </p:nvSpPr>
          <p:spPr bwMode="auto">
            <a:xfrm rot="5400000">
              <a:off x="8043981" y="2273613"/>
              <a:ext cx="77932" cy="76306"/>
            </a:xfrm>
            <a:custGeom>
              <a:avLst/>
              <a:gdLst/>
              <a:ahLst/>
              <a:cxnLst>
                <a:cxn ang="0">
                  <a:pos x="49" y="26"/>
                </a:cxn>
                <a:cxn ang="0">
                  <a:pos x="42" y="41"/>
                </a:cxn>
                <a:cxn ang="0">
                  <a:pos x="23" y="48"/>
                </a:cxn>
                <a:cxn ang="0">
                  <a:pos x="23" y="48"/>
                </a:cxn>
                <a:cxn ang="0">
                  <a:pos x="8" y="41"/>
                </a:cxn>
                <a:cxn ang="0">
                  <a:pos x="0" y="26"/>
                </a:cxn>
                <a:cxn ang="0">
                  <a:pos x="0" y="26"/>
                </a:cxn>
                <a:cxn ang="0">
                  <a:pos x="8" y="8"/>
                </a:cxn>
                <a:cxn ang="0">
                  <a:pos x="23" y="0"/>
                </a:cxn>
                <a:cxn ang="0">
                  <a:pos x="23" y="0"/>
                </a:cxn>
                <a:cxn ang="0">
                  <a:pos x="42" y="8"/>
                </a:cxn>
                <a:cxn ang="0">
                  <a:pos x="49" y="26"/>
                </a:cxn>
              </a:cxnLst>
              <a:rect l="0" t="0" r="r" b="b"/>
              <a:pathLst>
                <a:path w="49" h="48">
                  <a:moveTo>
                    <a:pt x="49" y="26"/>
                  </a:moveTo>
                  <a:lnTo>
                    <a:pt x="42" y="41"/>
                  </a:lnTo>
                  <a:lnTo>
                    <a:pt x="23" y="48"/>
                  </a:lnTo>
                  <a:lnTo>
                    <a:pt x="23" y="48"/>
                  </a:lnTo>
                  <a:lnTo>
                    <a:pt x="8" y="41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8" y="8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42" y="8"/>
                  </a:lnTo>
                  <a:lnTo>
                    <a:pt x="49" y="26"/>
                  </a:lnTo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3" name="Rectangle 3"/>
          <p:cNvSpPr txBox="1">
            <a:spLocks noChangeArrowheads="1"/>
          </p:cNvSpPr>
          <p:nvPr/>
        </p:nvSpPr>
        <p:spPr bwMode="auto">
          <a:xfrm>
            <a:off x="4604425" y="3588044"/>
            <a:ext cx="4135167" cy="2856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/>
            <a:r>
              <a:rPr lang="en-US" dirty="0" smtClean="0"/>
              <a:t>Generate 1 if a and b are </a:t>
            </a:r>
            <a:r>
              <a:rPr lang="en-US" i="1" dirty="0" smtClean="0"/>
              <a:t>not</a:t>
            </a:r>
            <a:r>
              <a:rPr lang="en-US" dirty="0" smtClean="0"/>
              <a:t> equal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394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+mn-lt"/>
              </a:rPr>
              <a:t>Word Equality</a:t>
            </a:r>
          </a:p>
        </p:txBody>
      </p:sp>
      <p:sp>
        <p:nvSpPr>
          <p:cNvPr id="299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5299" y="4504141"/>
            <a:ext cx="4781841" cy="1940343"/>
          </a:xfrm>
        </p:spPr>
        <p:txBody>
          <a:bodyPr/>
          <a:lstStyle/>
          <a:p>
            <a:pPr lvl="1"/>
            <a:r>
              <a:rPr lang="en-US" dirty="0">
                <a:latin typeface="+mn-lt"/>
              </a:rPr>
              <a:t>32-bit word </a:t>
            </a:r>
            <a:r>
              <a:rPr lang="en-US" dirty="0" smtClean="0">
                <a:latin typeface="+mn-lt"/>
              </a:rPr>
              <a:t>size</a:t>
            </a:r>
          </a:p>
          <a:p>
            <a:pPr lvl="1"/>
            <a:endParaRPr lang="en-US" dirty="0">
              <a:latin typeface="+mn-lt"/>
            </a:endParaRPr>
          </a:p>
          <a:p>
            <a:pPr lvl="1"/>
            <a:r>
              <a:rPr lang="en-US" dirty="0" smtClean="0">
                <a:latin typeface="+mn-lt"/>
              </a:rPr>
              <a:t>May be adapted to any word size</a:t>
            </a:r>
            <a:endParaRPr lang="en-US" dirty="0">
              <a:latin typeface="+mn-lt"/>
            </a:endParaRPr>
          </a:p>
        </p:txBody>
      </p:sp>
      <p:grpSp>
        <p:nvGrpSpPr>
          <p:cNvPr id="299012" name="Group 4"/>
          <p:cNvGrpSpPr>
            <a:grpSpLocks/>
          </p:cNvGrpSpPr>
          <p:nvPr/>
        </p:nvGrpSpPr>
        <p:grpSpPr bwMode="auto">
          <a:xfrm>
            <a:off x="634294" y="1526827"/>
            <a:ext cx="4548155" cy="4155833"/>
            <a:chOff x="1069" y="384"/>
            <a:chExt cx="2861" cy="2613"/>
          </a:xfrm>
        </p:grpSpPr>
        <p:sp>
          <p:nvSpPr>
            <p:cNvPr id="299013" name="Freeform 5"/>
            <p:cNvSpPr>
              <a:spLocks/>
            </p:cNvSpPr>
            <p:nvPr/>
          </p:nvSpPr>
          <p:spPr bwMode="auto">
            <a:xfrm>
              <a:off x="2160" y="1776"/>
              <a:ext cx="864" cy="960"/>
            </a:xfrm>
            <a:custGeom>
              <a:avLst/>
              <a:gdLst/>
              <a:ahLst/>
              <a:cxnLst>
                <a:cxn ang="0">
                  <a:pos x="0" y="960"/>
                </a:cxn>
                <a:cxn ang="0">
                  <a:pos x="672" y="960"/>
                </a:cxn>
                <a:cxn ang="0">
                  <a:pos x="672" y="0"/>
                </a:cxn>
                <a:cxn ang="0">
                  <a:pos x="864" y="0"/>
                </a:cxn>
              </a:cxnLst>
              <a:rect l="0" t="0" r="r" b="b"/>
              <a:pathLst>
                <a:path w="864" h="960">
                  <a:moveTo>
                    <a:pt x="0" y="960"/>
                  </a:moveTo>
                  <a:lnTo>
                    <a:pt x="672" y="960"/>
                  </a:lnTo>
                  <a:lnTo>
                    <a:pt x="672" y="0"/>
                  </a:lnTo>
                  <a:lnTo>
                    <a:pt x="864" y="0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99014" name="Text Box 6"/>
            <p:cNvSpPr txBox="1">
              <a:spLocks noChangeArrowheads="1"/>
            </p:cNvSpPr>
            <p:nvPr/>
          </p:nvSpPr>
          <p:spPr bwMode="auto">
            <a:xfrm>
              <a:off x="1069" y="384"/>
              <a:ext cx="270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 eaLnBrk="1" hangingPunct="1">
                <a:lnSpc>
                  <a:spcPct val="100000"/>
                </a:lnSpc>
              </a:pPr>
              <a:r>
                <a:rPr lang="en-US" sz="1600" b="0">
                  <a:latin typeface="+mn-lt"/>
                </a:rPr>
                <a:t>b</a:t>
              </a:r>
              <a:r>
                <a:rPr lang="en-US" sz="1600" b="0" baseline="-25000">
                  <a:latin typeface="+mn-lt"/>
                </a:rPr>
                <a:t>31</a:t>
              </a:r>
            </a:p>
          </p:txBody>
        </p:sp>
        <p:sp>
          <p:nvSpPr>
            <p:cNvPr id="299015" name="Rectangle 7"/>
            <p:cNvSpPr>
              <a:spLocks noChangeArrowheads="1"/>
            </p:cNvSpPr>
            <p:nvPr/>
          </p:nvSpPr>
          <p:spPr bwMode="auto">
            <a:xfrm>
              <a:off x="1536" y="384"/>
              <a:ext cx="624" cy="480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1600" b="0" dirty="0">
                  <a:latin typeface="+mn-lt"/>
                </a:rPr>
                <a:t>Bit equal</a:t>
              </a:r>
            </a:p>
          </p:txBody>
        </p:sp>
        <p:sp>
          <p:nvSpPr>
            <p:cNvPr id="299016" name="Line 8"/>
            <p:cNvSpPr>
              <a:spLocks noChangeShapeType="1"/>
            </p:cNvSpPr>
            <p:nvPr/>
          </p:nvSpPr>
          <p:spPr bwMode="auto">
            <a:xfrm>
              <a:off x="1344" y="480"/>
              <a:ext cx="191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99017" name="Line 9"/>
            <p:cNvSpPr>
              <a:spLocks noChangeShapeType="1"/>
            </p:cNvSpPr>
            <p:nvPr/>
          </p:nvSpPr>
          <p:spPr bwMode="auto">
            <a:xfrm flipV="1">
              <a:off x="1344" y="768"/>
              <a:ext cx="193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99018" name="Text Box 10"/>
            <p:cNvSpPr txBox="1">
              <a:spLocks noChangeArrowheads="1"/>
            </p:cNvSpPr>
            <p:nvPr/>
          </p:nvSpPr>
          <p:spPr bwMode="auto">
            <a:xfrm>
              <a:off x="1075" y="672"/>
              <a:ext cx="264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 eaLnBrk="1" hangingPunct="1">
                <a:lnSpc>
                  <a:spcPct val="100000"/>
                </a:lnSpc>
              </a:pPr>
              <a:r>
                <a:rPr lang="en-US" sz="1600" b="0">
                  <a:latin typeface="+mn-lt"/>
                </a:rPr>
                <a:t>a</a:t>
              </a:r>
              <a:r>
                <a:rPr lang="en-US" sz="1600" b="0" baseline="-25000">
                  <a:latin typeface="+mn-lt"/>
                </a:rPr>
                <a:t>31</a:t>
              </a:r>
            </a:p>
          </p:txBody>
        </p:sp>
        <p:sp>
          <p:nvSpPr>
            <p:cNvPr id="299019" name="Rectangle 11"/>
            <p:cNvSpPr>
              <a:spLocks noChangeArrowheads="1"/>
            </p:cNvSpPr>
            <p:nvPr/>
          </p:nvSpPr>
          <p:spPr bwMode="auto">
            <a:xfrm>
              <a:off x="2208" y="384"/>
              <a:ext cx="37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600" b="0">
                  <a:latin typeface="+mn-lt"/>
                </a:rPr>
                <a:t>eq</a:t>
              </a:r>
              <a:r>
                <a:rPr lang="en-US" sz="1600" b="0" baseline="-25000">
                  <a:latin typeface="+mn-lt"/>
                </a:rPr>
                <a:t>31</a:t>
              </a:r>
            </a:p>
          </p:txBody>
        </p:sp>
        <p:sp>
          <p:nvSpPr>
            <p:cNvPr id="299020" name="Text Box 12"/>
            <p:cNvSpPr txBox="1">
              <a:spLocks noChangeArrowheads="1"/>
            </p:cNvSpPr>
            <p:nvPr/>
          </p:nvSpPr>
          <p:spPr bwMode="auto">
            <a:xfrm>
              <a:off x="1071" y="864"/>
              <a:ext cx="270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 eaLnBrk="1" hangingPunct="1">
                <a:lnSpc>
                  <a:spcPct val="100000"/>
                </a:lnSpc>
              </a:pPr>
              <a:r>
                <a:rPr lang="en-US" sz="1600" b="0">
                  <a:latin typeface="+mn-lt"/>
                </a:rPr>
                <a:t>b</a:t>
              </a:r>
              <a:r>
                <a:rPr lang="en-US" sz="1600" b="0" baseline="-25000">
                  <a:latin typeface="+mn-lt"/>
                </a:rPr>
                <a:t>30</a:t>
              </a:r>
            </a:p>
          </p:txBody>
        </p:sp>
        <p:sp>
          <p:nvSpPr>
            <p:cNvPr id="299021" name="Rectangle 13"/>
            <p:cNvSpPr>
              <a:spLocks noChangeArrowheads="1"/>
            </p:cNvSpPr>
            <p:nvPr/>
          </p:nvSpPr>
          <p:spPr bwMode="auto">
            <a:xfrm>
              <a:off x="1536" y="864"/>
              <a:ext cx="624" cy="480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1600" b="0" dirty="0">
                  <a:latin typeface="+mn-lt"/>
                </a:rPr>
                <a:t>Bit equal</a:t>
              </a:r>
            </a:p>
          </p:txBody>
        </p:sp>
        <p:sp>
          <p:nvSpPr>
            <p:cNvPr id="299022" name="Line 14"/>
            <p:cNvSpPr>
              <a:spLocks noChangeShapeType="1"/>
            </p:cNvSpPr>
            <p:nvPr/>
          </p:nvSpPr>
          <p:spPr bwMode="auto">
            <a:xfrm>
              <a:off x="1344" y="960"/>
              <a:ext cx="191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99023" name="Line 15"/>
            <p:cNvSpPr>
              <a:spLocks noChangeShapeType="1"/>
            </p:cNvSpPr>
            <p:nvPr/>
          </p:nvSpPr>
          <p:spPr bwMode="auto">
            <a:xfrm flipV="1">
              <a:off x="1344" y="1248"/>
              <a:ext cx="193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99024" name="Text Box 16"/>
            <p:cNvSpPr txBox="1">
              <a:spLocks noChangeArrowheads="1"/>
            </p:cNvSpPr>
            <p:nvPr/>
          </p:nvSpPr>
          <p:spPr bwMode="auto">
            <a:xfrm>
              <a:off x="1077" y="1152"/>
              <a:ext cx="264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 eaLnBrk="1" hangingPunct="1">
                <a:lnSpc>
                  <a:spcPct val="100000"/>
                </a:lnSpc>
              </a:pPr>
              <a:r>
                <a:rPr lang="en-US" sz="1600" b="0">
                  <a:latin typeface="+mn-lt"/>
                </a:rPr>
                <a:t>a</a:t>
              </a:r>
              <a:r>
                <a:rPr lang="en-US" sz="1600" b="0" baseline="-25000">
                  <a:latin typeface="+mn-lt"/>
                </a:rPr>
                <a:t>30</a:t>
              </a:r>
            </a:p>
          </p:txBody>
        </p:sp>
        <p:sp>
          <p:nvSpPr>
            <p:cNvPr id="299025" name="Rectangle 17"/>
            <p:cNvSpPr>
              <a:spLocks noChangeArrowheads="1"/>
            </p:cNvSpPr>
            <p:nvPr/>
          </p:nvSpPr>
          <p:spPr bwMode="auto">
            <a:xfrm>
              <a:off x="2210" y="864"/>
              <a:ext cx="37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600" b="0">
                  <a:latin typeface="+mn-lt"/>
                </a:rPr>
                <a:t>eq</a:t>
              </a:r>
              <a:r>
                <a:rPr lang="en-US" sz="1600" b="0" baseline="-25000">
                  <a:latin typeface="+mn-lt"/>
                </a:rPr>
                <a:t>30</a:t>
              </a:r>
            </a:p>
          </p:txBody>
        </p:sp>
        <p:sp>
          <p:nvSpPr>
            <p:cNvPr id="299026" name="Text Box 18"/>
            <p:cNvSpPr txBox="1">
              <a:spLocks noChangeArrowheads="1"/>
            </p:cNvSpPr>
            <p:nvPr/>
          </p:nvSpPr>
          <p:spPr bwMode="auto">
            <a:xfrm>
              <a:off x="1114" y="2016"/>
              <a:ext cx="227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 eaLnBrk="1" hangingPunct="1">
                <a:lnSpc>
                  <a:spcPct val="100000"/>
                </a:lnSpc>
              </a:pPr>
              <a:r>
                <a:rPr lang="en-US" sz="1600" b="0">
                  <a:latin typeface="+mn-lt"/>
                </a:rPr>
                <a:t>b</a:t>
              </a:r>
              <a:r>
                <a:rPr lang="en-US" sz="1600" b="0" baseline="-25000">
                  <a:latin typeface="+mn-lt"/>
                </a:rPr>
                <a:t>1</a:t>
              </a:r>
            </a:p>
          </p:txBody>
        </p:sp>
        <p:sp>
          <p:nvSpPr>
            <p:cNvPr id="299027" name="Rectangle 19"/>
            <p:cNvSpPr>
              <a:spLocks noChangeArrowheads="1"/>
            </p:cNvSpPr>
            <p:nvPr/>
          </p:nvSpPr>
          <p:spPr bwMode="auto">
            <a:xfrm>
              <a:off x="1536" y="2016"/>
              <a:ext cx="624" cy="480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1600" b="0">
                  <a:latin typeface="+mn-lt"/>
                </a:rPr>
                <a:t>Bit equal</a:t>
              </a:r>
            </a:p>
          </p:txBody>
        </p:sp>
        <p:sp>
          <p:nvSpPr>
            <p:cNvPr id="299028" name="Line 20"/>
            <p:cNvSpPr>
              <a:spLocks noChangeShapeType="1"/>
            </p:cNvSpPr>
            <p:nvPr/>
          </p:nvSpPr>
          <p:spPr bwMode="auto">
            <a:xfrm>
              <a:off x="1344" y="2112"/>
              <a:ext cx="191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99029" name="Line 21"/>
            <p:cNvSpPr>
              <a:spLocks noChangeShapeType="1"/>
            </p:cNvSpPr>
            <p:nvPr/>
          </p:nvSpPr>
          <p:spPr bwMode="auto">
            <a:xfrm flipV="1">
              <a:off x="1344" y="2400"/>
              <a:ext cx="19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99030" name="Text Box 22"/>
            <p:cNvSpPr txBox="1">
              <a:spLocks noChangeArrowheads="1"/>
            </p:cNvSpPr>
            <p:nvPr/>
          </p:nvSpPr>
          <p:spPr bwMode="auto">
            <a:xfrm>
              <a:off x="1120" y="2304"/>
              <a:ext cx="221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 eaLnBrk="1" hangingPunct="1">
                <a:lnSpc>
                  <a:spcPct val="100000"/>
                </a:lnSpc>
              </a:pPr>
              <a:r>
                <a:rPr lang="en-US" sz="1600" b="0">
                  <a:latin typeface="+mn-lt"/>
                </a:rPr>
                <a:t>a</a:t>
              </a:r>
              <a:r>
                <a:rPr lang="en-US" sz="1600" b="0" baseline="-25000">
                  <a:latin typeface="+mn-lt"/>
                </a:rPr>
                <a:t>1</a:t>
              </a:r>
            </a:p>
          </p:txBody>
        </p:sp>
        <p:sp>
          <p:nvSpPr>
            <p:cNvPr id="299031" name="Rectangle 23"/>
            <p:cNvSpPr>
              <a:spLocks noChangeArrowheads="1"/>
            </p:cNvSpPr>
            <p:nvPr/>
          </p:nvSpPr>
          <p:spPr bwMode="auto">
            <a:xfrm>
              <a:off x="2210" y="2016"/>
              <a:ext cx="37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600" b="0">
                  <a:latin typeface="+mn-lt"/>
                </a:rPr>
                <a:t>eq</a:t>
              </a:r>
              <a:r>
                <a:rPr lang="en-US" sz="1600" b="0" baseline="-25000">
                  <a:latin typeface="+mn-lt"/>
                </a:rPr>
                <a:t>1</a:t>
              </a:r>
            </a:p>
          </p:txBody>
        </p:sp>
        <p:sp>
          <p:nvSpPr>
            <p:cNvPr id="299032" name="Text Box 24"/>
            <p:cNvSpPr txBox="1">
              <a:spLocks noChangeArrowheads="1"/>
            </p:cNvSpPr>
            <p:nvPr/>
          </p:nvSpPr>
          <p:spPr bwMode="auto">
            <a:xfrm>
              <a:off x="1114" y="2496"/>
              <a:ext cx="227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 eaLnBrk="1" hangingPunct="1">
                <a:lnSpc>
                  <a:spcPct val="100000"/>
                </a:lnSpc>
              </a:pPr>
              <a:r>
                <a:rPr lang="en-US" sz="1600" b="0">
                  <a:latin typeface="+mn-lt"/>
                </a:rPr>
                <a:t>b</a:t>
              </a:r>
              <a:r>
                <a:rPr lang="en-US" sz="1600" b="0" baseline="-25000">
                  <a:latin typeface="+mn-lt"/>
                </a:rPr>
                <a:t>0</a:t>
              </a:r>
            </a:p>
          </p:txBody>
        </p:sp>
        <p:sp>
          <p:nvSpPr>
            <p:cNvPr id="299033" name="Rectangle 25"/>
            <p:cNvSpPr>
              <a:spLocks noChangeArrowheads="1"/>
            </p:cNvSpPr>
            <p:nvPr/>
          </p:nvSpPr>
          <p:spPr bwMode="auto">
            <a:xfrm>
              <a:off x="1536" y="2496"/>
              <a:ext cx="624" cy="480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1600" b="0">
                  <a:latin typeface="+mn-lt"/>
                </a:rPr>
                <a:t>Bit equal</a:t>
              </a:r>
            </a:p>
          </p:txBody>
        </p:sp>
        <p:sp>
          <p:nvSpPr>
            <p:cNvPr id="299034" name="Line 26"/>
            <p:cNvSpPr>
              <a:spLocks noChangeShapeType="1"/>
            </p:cNvSpPr>
            <p:nvPr/>
          </p:nvSpPr>
          <p:spPr bwMode="auto">
            <a:xfrm>
              <a:off x="1344" y="2592"/>
              <a:ext cx="191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99035" name="Line 27"/>
            <p:cNvSpPr>
              <a:spLocks noChangeShapeType="1"/>
            </p:cNvSpPr>
            <p:nvPr/>
          </p:nvSpPr>
          <p:spPr bwMode="auto">
            <a:xfrm flipV="1">
              <a:off x="1344" y="2880"/>
              <a:ext cx="193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99036" name="Text Box 28"/>
            <p:cNvSpPr txBox="1">
              <a:spLocks noChangeArrowheads="1"/>
            </p:cNvSpPr>
            <p:nvPr/>
          </p:nvSpPr>
          <p:spPr bwMode="auto">
            <a:xfrm>
              <a:off x="1120" y="2784"/>
              <a:ext cx="221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 eaLnBrk="1" hangingPunct="1">
                <a:lnSpc>
                  <a:spcPct val="100000"/>
                </a:lnSpc>
              </a:pPr>
              <a:r>
                <a:rPr lang="en-US" sz="1600" b="0">
                  <a:latin typeface="+mn-lt"/>
                </a:rPr>
                <a:t>a</a:t>
              </a:r>
              <a:r>
                <a:rPr lang="en-US" sz="1600" b="0" baseline="-25000">
                  <a:latin typeface="+mn-lt"/>
                </a:rPr>
                <a:t>0</a:t>
              </a:r>
            </a:p>
          </p:txBody>
        </p:sp>
        <p:sp>
          <p:nvSpPr>
            <p:cNvPr id="299037" name="Rectangle 29"/>
            <p:cNvSpPr>
              <a:spLocks noChangeArrowheads="1"/>
            </p:cNvSpPr>
            <p:nvPr/>
          </p:nvSpPr>
          <p:spPr bwMode="auto">
            <a:xfrm>
              <a:off x="2210" y="2496"/>
              <a:ext cx="37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600" b="0">
                  <a:latin typeface="+mn-lt"/>
                </a:rPr>
                <a:t>eq</a:t>
              </a:r>
              <a:r>
                <a:rPr lang="en-US" sz="1600" b="0" baseline="-25000">
                  <a:latin typeface="+mn-lt"/>
                </a:rPr>
                <a:t>0</a:t>
              </a:r>
            </a:p>
          </p:txBody>
        </p:sp>
        <p:grpSp>
          <p:nvGrpSpPr>
            <p:cNvPr id="299038" name="Group 30"/>
            <p:cNvGrpSpPr>
              <a:grpSpLocks/>
            </p:cNvGrpSpPr>
            <p:nvPr/>
          </p:nvGrpSpPr>
          <p:grpSpPr bwMode="auto">
            <a:xfrm>
              <a:off x="1776" y="1488"/>
              <a:ext cx="96" cy="384"/>
              <a:chOff x="1776" y="1440"/>
              <a:chExt cx="96" cy="384"/>
            </a:xfrm>
          </p:grpSpPr>
          <p:grpSp>
            <p:nvGrpSpPr>
              <p:cNvPr id="299039" name="Group 31"/>
              <p:cNvGrpSpPr>
                <a:grpSpLocks/>
              </p:cNvGrpSpPr>
              <p:nvPr/>
            </p:nvGrpSpPr>
            <p:grpSpPr bwMode="auto">
              <a:xfrm>
                <a:off x="1776" y="1440"/>
                <a:ext cx="96" cy="96"/>
                <a:chOff x="240" y="4176"/>
                <a:chExt cx="192" cy="192"/>
              </a:xfrm>
            </p:grpSpPr>
            <p:sp>
              <p:nvSpPr>
                <p:cNvPr id="299040" name="Oval 32"/>
                <p:cNvSpPr>
                  <a:spLocks noChangeArrowheads="1"/>
                </p:cNvSpPr>
                <p:nvPr/>
              </p:nvSpPr>
              <p:spPr bwMode="auto">
                <a:xfrm>
                  <a:off x="288" y="4224"/>
                  <a:ext cx="96" cy="96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299041" name="Rectangle 33"/>
                <p:cNvSpPr>
                  <a:spLocks noChangeArrowheads="1"/>
                </p:cNvSpPr>
                <p:nvPr/>
              </p:nvSpPr>
              <p:spPr bwMode="auto">
                <a:xfrm>
                  <a:off x="240" y="4176"/>
                  <a:ext cx="192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latin typeface="+mn-lt"/>
                  </a:endParaRPr>
                </a:p>
              </p:txBody>
            </p:sp>
          </p:grpSp>
          <p:grpSp>
            <p:nvGrpSpPr>
              <p:cNvPr id="299042" name="Group 34"/>
              <p:cNvGrpSpPr>
                <a:grpSpLocks/>
              </p:cNvGrpSpPr>
              <p:nvPr/>
            </p:nvGrpSpPr>
            <p:grpSpPr bwMode="auto">
              <a:xfrm>
                <a:off x="1776" y="1584"/>
                <a:ext cx="96" cy="96"/>
                <a:chOff x="240" y="4176"/>
                <a:chExt cx="192" cy="192"/>
              </a:xfrm>
            </p:grpSpPr>
            <p:sp>
              <p:nvSpPr>
                <p:cNvPr id="299043" name="Oval 35"/>
                <p:cNvSpPr>
                  <a:spLocks noChangeArrowheads="1"/>
                </p:cNvSpPr>
                <p:nvPr/>
              </p:nvSpPr>
              <p:spPr bwMode="auto">
                <a:xfrm>
                  <a:off x="288" y="4224"/>
                  <a:ext cx="96" cy="96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299044" name="Rectangle 36"/>
                <p:cNvSpPr>
                  <a:spLocks noChangeArrowheads="1"/>
                </p:cNvSpPr>
                <p:nvPr/>
              </p:nvSpPr>
              <p:spPr bwMode="auto">
                <a:xfrm>
                  <a:off x="240" y="4176"/>
                  <a:ext cx="192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latin typeface="+mn-lt"/>
                  </a:endParaRPr>
                </a:p>
              </p:txBody>
            </p:sp>
          </p:grpSp>
          <p:grpSp>
            <p:nvGrpSpPr>
              <p:cNvPr id="299045" name="Group 37"/>
              <p:cNvGrpSpPr>
                <a:grpSpLocks/>
              </p:cNvGrpSpPr>
              <p:nvPr/>
            </p:nvGrpSpPr>
            <p:grpSpPr bwMode="auto">
              <a:xfrm>
                <a:off x="1776" y="1728"/>
                <a:ext cx="96" cy="96"/>
                <a:chOff x="240" y="4176"/>
                <a:chExt cx="192" cy="192"/>
              </a:xfrm>
            </p:grpSpPr>
            <p:sp>
              <p:nvSpPr>
                <p:cNvPr id="299046" name="Oval 38"/>
                <p:cNvSpPr>
                  <a:spLocks noChangeArrowheads="1"/>
                </p:cNvSpPr>
                <p:nvPr/>
              </p:nvSpPr>
              <p:spPr bwMode="auto">
                <a:xfrm>
                  <a:off x="288" y="4224"/>
                  <a:ext cx="96" cy="96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299047" name="Rectangle 39"/>
                <p:cNvSpPr>
                  <a:spLocks noChangeArrowheads="1"/>
                </p:cNvSpPr>
                <p:nvPr/>
              </p:nvSpPr>
              <p:spPr bwMode="auto">
                <a:xfrm>
                  <a:off x="240" y="4176"/>
                  <a:ext cx="192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latin typeface="+mn-lt"/>
                  </a:endParaRPr>
                </a:p>
              </p:txBody>
            </p:sp>
          </p:grpSp>
        </p:grpSp>
        <p:sp>
          <p:nvSpPr>
            <p:cNvPr id="299048" name="Line 40"/>
            <p:cNvSpPr>
              <a:spLocks noChangeShapeType="1"/>
            </p:cNvSpPr>
            <p:nvPr/>
          </p:nvSpPr>
          <p:spPr bwMode="auto">
            <a:xfrm>
              <a:off x="3409" y="1676"/>
              <a:ext cx="95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99049" name="Freeform 41"/>
            <p:cNvSpPr>
              <a:spLocks/>
            </p:cNvSpPr>
            <p:nvPr/>
          </p:nvSpPr>
          <p:spPr bwMode="auto">
            <a:xfrm>
              <a:off x="3027" y="1536"/>
              <a:ext cx="382" cy="277"/>
            </a:xfrm>
            <a:custGeom>
              <a:avLst/>
              <a:gdLst/>
              <a:ahLst/>
              <a:cxnLst>
                <a:cxn ang="0">
                  <a:pos x="382" y="140"/>
                </a:cxn>
                <a:cxn ang="0">
                  <a:pos x="378" y="166"/>
                </a:cxn>
                <a:cxn ang="0">
                  <a:pos x="370" y="192"/>
                </a:cxn>
                <a:cxn ang="0">
                  <a:pos x="359" y="214"/>
                </a:cxn>
                <a:cxn ang="0">
                  <a:pos x="340" y="236"/>
                </a:cxn>
                <a:cxn ang="0">
                  <a:pos x="317" y="254"/>
                </a:cxn>
                <a:cxn ang="0">
                  <a:pos x="294" y="266"/>
                </a:cxn>
                <a:cxn ang="0">
                  <a:pos x="267" y="273"/>
                </a:cxn>
                <a:cxn ang="0">
                  <a:pos x="237" y="277"/>
                </a:cxn>
                <a:cxn ang="0">
                  <a:pos x="237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37" y="0"/>
                </a:cxn>
                <a:cxn ang="0">
                  <a:pos x="237" y="0"/>
                </a:cxn>
                <a:cxn ang="0">
                  <a:pos x="267" y="3"/>
                </a:cxn>
                <a:cxn ang="0">
                  <a:pos x="294" y="11"/>
                </a:cxn>
                <a:cxn ang="0">
                  <a:pos x="317" y="22"/>
                </a:cxn>
                <a:cxn ang="0">
                  <a:pos x="340" y="40"/>
                </a:cxn>
                <a:cxn ang="0">
                  <a:pos x="359" y="62"/>
                </a:cxn>
                <a:cxn ang="0">
                  <a:pos x="370" y="85"/>
                </a:cxn>
                <a:cxn ang="0">
                  <a:pos x="378" y="110"/>
                </a:cxn>
                <a:cxn ang="0">
                  <a:pos x="382" y="140"/>
                </a:cxn>
              </a:cxnLst>
              <a:rect l="0" t="0" r="r" b="b"/>
              <a:pathLst>
                <a:path w="382" h="277">
                  <a:moveTo>
                    <a:pt x="382" y="140"/>
                  </a:moveTo>
                  <a:lnTo>
                    <a:pt x="378" y="166"/>
                  </a:lnTo>
                  <a:lnTo>
                    <a:pt x="370" y="192"/>
                  </a:lnTo>
                  <a:lnTo>
                    <a:pt x="359" y="214"/>
                  </a:lnTo>
                  <a:lnTo>
                    <a:pt x="340" y="236"/>
                  </a:lnTo>
                  <a:lnTo>
                    <a:pt x="317" y="254"/>
                  </a:lnTo>
                  <a:lnTo>
                    <a:pt x="294" y="266"/>
                  </a:lnTo>
                  <a:lnTo>
                    <a:pt x="267" y="273"/>
                  </a:lnTo>
                  <a:lnTo>
                    <a:pt x="237" y="277"/>
                  </a:lnTo>
                  <a:lnTo>
                    <a:pt x="237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0"/>
                  </a:lnTo>
                  <a:lnTo>
                    <a:pt x="0" y="0"/>
                  </a:lnTo>
                  <a:lnTo>
                    <a:pt x="237" y="0"/>
                  </a:lnTo>
                  <a:lnTo>
                    <a:pt x="237" y="0"/>
                  </a:lnTo>
                  <a:lnTo>
                    <a:pt x="267" y="3"/>
                  </a:lnTo>
                  <a:lnTo>
                    <a:pt x="294" y="11"/>
                  </a:lnTo>
                  <a:lnTo>
                    <a:pt x="317" y="22"/>
                  </a:lnTo>
                  <a:lnTo>
                    <a:pt x="340" y="40"/>
                  </a:lnTo>
                  <a:lnTo>
                    <a:pt x="359" y="62"/>
                  </a:lnTo>
                  <a:lnTo>
                    <a:pt x="370" y="85"/>
                  </a:lnTo>
                  <a:lnTo>
                    <a:pt x="378" y="110"/>
                  </a:lnTo>
                  <a:lnTo>
                    <a:pt x="382" y="140"/>
                  </a:lnTo>
                  <a:close/>
                </a:path>
              </a:pathLst>
            </a:custGeom>
            <a:solidFill>
              <a:srgbClr val="CCECFF"/>
            </a:solidFill>
            <a:ln w="9525">
              <a:noFill/>
              <a:round/>
              <a:headEnd/>
              <a:tailEnd/>
            </a:ln>
          </p:spPr>
          <p:txBody>
            <a:bodyPr lIns="0" tIns="0" rIns="0" bIns="0" anchor="ctr" anchorCtr="1"/>
            <a:lstStyle/>
            <a:p>
              <a:pPr algn="ctr"/>
              <a:r>
                <a:rPr lang="en-US" sz="1600" b="0" dirty="0">
                  <a:latin typeface="+mn-lt"/>
                </a:rPr>
                <a:t>and</a:t>
              </a:r>
            </a:p>
          </p:txBody>
        </p:sp>
        <p:sp>
          <p:nvSpPr>
            <p:cNvPr id="299050" name="Freeform 42"/>
            <p:cNvSpPr>
              <a:spLocks/>
            </p:cNvSpPr>
            <p:nvPr/>
          </p:nvSpPr>
          <p:spPr bwMode="auto">
            <a:xfrm>
              <a:off x="3027" y="1536"/>
              <a:ext cx="382" cy="277"/>
            </a:xfrm>
            <a:custGeom>
              <a:avLst/>
              <a:gdLst/>
              <a:ahLst/>
              <a:cxnLst>
                <a:cxn ang="0">
                  <a:pos x="382" y="140"/>
                </a:cxn>
                <a:cxn ang="0">
                  <a:pos x="378" y="166"/>
                </a:cxn>
                <a:cxn ang="0">
                  <a:pos x="370" y="192"/>
                </a:cxn>
                <a:cxn ang="0">
                  <a:pos x="359" y="214"/>
                </a:cxn>
                <a:cxn ang="0">
                  <a:pos x="340" y="236"/>
                </a:cxn>
                <a:cxn ang="0">
                  <a:pos x="317" y="254"/>
                </a:cxn>
                <a:cxn ang="0">
                  <a:pos x="294" y="266"/>
                </a:cxn>
                <a:cxn ang="0">
                  <a:pos x="267" y="273"/>
                </a:cxn>
                <a:cxn ang="0">
                  <a:pos x="237" y="277"/>
                </a:cxn>
                <a:cxn ang="0">
                  <a:pos x="237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37" y="0"/>
                </a:cxn>
                <a:cxn ang="0">
                  <a:pos x="237" y="0"/>
                </a:cxn>
                <a:cxn ang="0">
                  <a:pos x="267" y="3"/>
                </a:cxn>
                <a:cxn ang="0">
                  <a:pos x="294" y="11"/>
                </a:cxn>
                <a:cxn ang="0">
                  <a:pos x="317" y="22"/>
                </a:cxn>
                <a:cxn ang="0">
                  <a:pos x="340" y="40"/>
                </a:cxn>
                <a:cxn ang="0">
                  <a:pos x="359" y="62"/>
                </a:cxn>
                <a:cxn ang="0">
                  <a:pos x="370" y="85"/>
                </a:cxn>
                <a:cxn ang="0">
                  <a:pos x="378" y="110"/>
                </a:cxn>
                <a:cxn ang="0">
                  <a:pos x="382" y="140"/>
                </a:cxn>
              </a:cxnLst>
              <a:rect l="0" t="0" r="r" b="b"/>
              <a:pathLst>
                <a:path w="382" h="277">
                  <a:moveTo>
                    <a:pt x="382" y="140"/>
                  </a:moveTo>
                  <a:lnTo>
                    <a:pt x="378" y="166"/>
                  </a:lnTo>
                  <a:lnTo>
                    <a:pt x="370" y="192"/>
                  </a:lnTo>
                  <a:lnTo>
                    <a:pt x="359" y="214"/>
                  </a:lnTo>
                  <a:lnTo>
                    <a:pt x="340" y="236"/>
                  </a:lnTo>
                  <a:lnTo>
                    <a:pt x="317" y="254"/>
                  </a:lnTo>
                  <a:lnTo>
                    <a:pt x="294" y="266"/>
                  </a:lnTo>
                  <a:lnTo>
                    <a:pt x="267" y="273"/>
                  </a:lnTo>
                  <a:lnTo>
                    <a:pt x="237" y="277"/>
                  </a:lnTo>
                  <a:lnTo>
                    <a:pt x="237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0"/>
                  </a:lnTo>
                  <a:lnTo>
                    <a:pt x="0" y="0"/>
                  </a:lnTo>
                  <a:lnTo>
                    <a:pt x="237" y="0"/>
                  </a:lnTo>
                  <a:lnTo>
                    <a:pt x="237" y="0"/>
                  </a:lnTo>
                  <a:lnTo>
                    <a:pt x="267" y="3"/>
                  </a:lnTo>
                  <a:lnTo>
                    <a:pt x="294" y="11"/>
                  </a:lnTo>
                  <a:lnTo>
                    <a:pt x="317" y="22"/>
                  </a:lnTo>
                  <a:lnTo>
                    <a:pt x="340" y="40"/>
                  </a:lnTo>
                  <a:lnTo>
                    <a:pt x="359" y="62"/>
                  </a:lnTo>
                  <a:lnTo>
                    <a:pt x="370" y="85"/>
                  </a:lnTo>
                  <a:lnTo>
                    <a:pt x="378" y="110"/>
                  </a:lnTo>
                  <a:lnTo>
                    <a:pt x="382" y="14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99051" name="Freeform 43"/>
            <p:cNvSpPr>
              <a:spLocks/>
            </p:cNvSpPr>
            <p:nvPr/>
          </p:nvSpPr>
          <p:spPr bwMode="auto">
            <a:xfrm>
              <a:off x="2400" y="624"/>
              <a:ext cx="528" cy="9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32" y="0"/>
                </a:cxn>
                <a:cxn ang="0">
                  <a:pos x="432" y="960"/>
                </a:cxn>
                <a:cxn ang="0">
                  <a:pos x="528" y="960"/>
                </a:cxn>
              </a:cxnLst>
              <a:rect l="0" t="0" r="r" b="b"/>
              <a:pathLst>
                <a:path w="528" h="960">
                  <a:moveTo>
                    <a:pt x="0" y="0"/>
                  </a:moveTo>
                  <a:lnTo>
                    <a:pt x="432" y="0"/>
                  </a:lnTo>
                  <a:lnTo>
                    <a:pt x="432" y="960"/>
                  </a:lnTo>
                  <a:lnTo>
                    <a:pt x="528" y="960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99052" name="Freeform 44"/>
            <p:cNvSpPr>
              <a:spLocks/>
            </p:cNvSpPr>
            <p:nvPr/>
          </p:nvSpPr>
          <p:spPr bwMode="auto">
            <a:xfrm flipV="1">
              <a:off x="2160" y="624"/>
              <a:ext cx="864" cy="960"/>
            </a:xfrm>
            <a:custGeom>
              <a:avLst/>
              <a:gdLst/>
              <a:ahLst/>
              <a:cxnLst>
                <a:cxn ang="0">
                  <a:pos x="0" y="960"/>
                </a:cxn>
                <a:cxn ang="0">
                  <a:pos x="672" y="960"/>
                </a:cxn>
                <a:cxn ang="0">
                  <a:pos x="672" y="0"/>
                </a:cxn>
                <a:cxn ang="0">
                  <a:pos x="864" y="0"/>
                </a:cxn>
              </a:cxnLst>
              <a:rect l="0" t="0" r="r" b="b"/>
              <a:pathLst>
                <a:path w="864" h="960">
                  <a:moveTo>
                    <a:pt x="0" y="960"/>
                  </a:moveTo>
                  <a:lnTo>
                    <a:pt x="672" y="960"/>
                  </a:lnTo>
                  <a:lnTo>
                    <a:pt x="672" y="0"/>
                  </a:lnTo>
                  <a:lnTo>
                    <a:pt x="864" y="0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99053" name="Freeform 45"/>
            <p:cNvSpPr>
              <a:spLocks/>
            </p:cNvSpPr>
            <p:nvPr/>
          </p:nvSpPr>
          <p:spPr bwMode="auto">
            <a:xfrm>
              <a:off x="2160" y="1104"/>
              <a:ext cx="864" cy="52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76" y="0"/>
                </a:cxn>
                <a:cxn ang="0">
                  <a:pos x="576" y="528"/>
                </a:cxn>
                <a:cxn ang="0">
                  <a:pos x="864" y="528"/>
                </a:cxn>
              </a:cxnLst>
              <a:rect l="0" t="0" r="r" b="b"/>
              <a:pathLst>
                <a:path w="864" h="528">
                  <a:moveTo>
                    <a:pt x="0" y="0"/>
                  </a:moveTo>
                  <a:lnTo>
                    <a:pt x="576" y="0"/>
                  </a:lnTo>
                  <a:lnTo>
                    <a:pt x="576" y="528"/>
                  </a:lnTo>
                  <a:lnTo>
                    <a:pt x="864" y="528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99054" name="Freeform 46"/>
            <p:cNvSpPr>
              <a:spLocks/>
            </p:cNvSpPr>
            <p:nvPr/>
          </p:nvSpPr>
          <p:spPr bwMode="auto">
            <a:xfrm flipV="1">
              <a:off x="2160" y="1728"/>
              <a:ext cx="864" cy="52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76" y="0"/>
                </a:cxn>
                <a:cxn ang="0">
                  <a:pos x="576" y="528"/>
                </a:cxn>
                <a:cxn ang="0">
                  <a:pos x="864" y="528"/>
                </a:cxn>
              </a:cxnLst>
              <a:rect l="0" t="0" r="r" b="b"/>
              <a:pathLst>
                <a:path w="864" h="528">
                  <a:moveTo>
                    <a:pt x="0" y="0"/>
                  </a:moveTo>
                  <a:lnTo>
                    <a:pt x="576" y="0"/>
                  </a:lnTo>
                  <a:lnTo>
                    <a:pt x="576" y="528"/>
                  </a:lnTo>
                  <a:lnTo>
                    <a:pt x="864" y="528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grpSp>
          <p:nvGrpSpPr>
            <p:cNvPr id="299055" name="Group 47"/>
            <p:cNvGrpSpPr>
              <a:grpSpLocks/>
            </p:cNvGrpSpPr>
            <p:nvPr/>
          </p:nvGrpSpPr>
          <p:grpSpPr bwMode="auto">
            <a:xfrm>
              <a:off x="2544" y="1488"/>
              <a:ext cx="96" cy="384"/>
              <a:chOff x="1776" y="1440"/>
              <a:chExt cx="96" cy="384"/>
            </a:xfrm>
          </p:grpSpPr>
          <p:grpSp>
            <p:nvGrpSpPr>
              <p:cNvPr id="299056" name="Group 48"/>
              <p:cNvGrpSpPr>
                <a:grpSpLocks/>
              </p:cNvGrpSpPr>
              <p:nvPr/>
            </p:nvGrpSpPr>
            <p:grpSpPr bwMode="auto">
              <a:xfrm>
                <a:off x="1776" y="1440"/>
                <a:ext cx="96" cy="96"/>
                <a:chOff x="240" y="4176"/>
                <a:chExt cx="192" cy="192"/>
              </a:xfrm>
            </p:grpSpPr>
            <p:sp>
              <p:nvSpPr>
                <p:cNvPr id="299057" name="Oval 49"/>
                <p:cNvSpPr>
                  <a:spLocks noChangeArrowheads="1"/>
                </p:cNvSpPr>
                <p:nvPr/>
              </p:nvSpPr>
              <p:spPr bwMode="auto">
                <a:xfrm>
                  <a:off x="288" y="4224"/>
                  <a:ext cx="96" cy="96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299058" name="Rectangle 50"/>
                <p:cNvSpPr>
                  <a:spLocks noChangeArrowheads="1"/>
                </p:cNvSpPr>
                <p:nvPr/>
              </p:nvSpPr>
              <p:spPr bwMode="auto">
                <a:xfrm>
                  <a:off x="240" y="4176"/>
                  <a:ext cx="192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latin typeface="+mn-lt"/>
                  </a:endParaRPr>
                </a:p>
              </p:txBody>
            </p:sp>
          </p:grpSp>
          <p:grpSp>
            <p:nvGrpSpPr>
              <p:cNvPr id="299059" name="Group 51"/>
              <p:cNvGrpSpPr>
                <a:grpSpLocks/>
              </p:cNvGrpSpPr>
              <p:nvPr/>
            </p:nvGrpSpPr>
            <p:grpSpPr bwMode="auto">
              <a:xfrm>
                <a:off x="1776" y="1584"/>
                <a:ext cx="96" cy="96"/>
                <a:chOff x="240" y="4176"/>
                <a:chExt cx="192" cy="192"/>
              </a:xfrm>
            </p:grpSpPr>
            <p:sp>
              <p:nvSpPr>
                <p:cNvPr id="299060" name="Oval 52"/>
                <p:cNvSpPr>
                  <a:spLocks noChangeArrowheads="1"/>
                </p:cNvSpPr>
                <p:nvPr/>
              </p:nvSpPr>
              <p:spPr bwMode="auto">
                <a:xfrm>
                  <a:off x="288" y="4224"/>
                  <a:ext cx="96" cy="96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299061" name="Rectangle 53"/>
                <p:cNvSpPr>
                  <a:spLocks noChangeArrowheads="1"/>
                </p:cNvSpPr>
                <p:nvPr/>
              </p:nvSpPr>
              <p:spPr bwMode="auto">
                <a:xfrm>
                  <a:off x="240" y="4176"/>
                  <a:ext cx="192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latin typeface="+mn-lt"/>
                  </a:endParaRPr>
                </a:p>
              </p:txBody>
            </p:sp>
          </p:grpSp>
          <p:grpSp>
            <p:nvGrpSpPr>
              <p:cNvPr id="299062" name="Group 54"/>
              <p:cNvGrpSpPr>
                <a:grpSpLocks/>
              </p:cNvGrpSpPr>
              <p:nvPr/>
            </p:nvGrpSpPr>
            <p:grpSpPr bwMode="auto">
              <a:xfrm>
                <a:off x="1776" y="1728"/>
                <a:ext cx="96" cy="96"/>
                <a:chOff x="240" y="4176"/>
                <a:chExt cx="192" cy="192"/>
              </a:xfrm>
            </p:grpSpPr>
            <p:sp>
              <p:nvSpPr>
                <p:cNvPr id="299063" name="Oval 55"/>
                <p:cNvSpPr>
                  <a:spLocks noChangeArrowheads="1"/>
                </p:cNvSpPr>
                <p:nvPr/>
              </p:nvSpPr>
              <p:spPr bwMode="auto">
                <a:xfrm>
                  <a:off x="288" y="4224"/>
                  <a:ext cx="96" cy="96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299064" name="Rectangle 56"/>
                <p:cNvSpPr>
                  <a:spLocks noChangeArrowheads="1"/>
                </p:cNvSpPr>
                <p:nvPr/>
              </p:nvSpPr>
              <p:spPr bwMode="auto">
                <a:xfrm>
                  <a:off x="240" y="4176"/>
                  <a:ext cx="192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latin typeface="+mn-lt"/>
                  </a:endParaRPr>
                </a:p>
              </p:txBody>
            </p:sp>
          </p:grpSp>
        </p:grpSp>
        <p:sp>
          <p:nvSpPr>
            <p:cNvPr id="299065" name="Rectangle 57"/>
            <p:cNvSpPr>
              <a:spLocks noChangeArrowheads="1"/>
            </p:cNvSpPr>
            <p:nvPr/>
          </p:nvSpPr>
          <p:spPr bwMode="auto">
            <a:xfrm>
              <a:off x="3552" y="1584"/>
              <a:ext cx="37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600" b="0">
                  <a:latin typeface="+mn-lt"/>
                </a:rPr>
                <a:t>Eq</a:t>
              </a:r>
              <a:endParaRPr lang="en-US" sz="1600" b="0" baseline="-25000">
                <a:latin typeface="+mn-lt"/>
              </a:endParaRPr>
            </a:p>
          </p:txBody>
        </p:sp>
      </p:grpSp>
      <p:grpSp>
        <p:nvGrpSpPr>
          <p:cNvPr id="299066" name="Group 58"/>
          <p:cNvGrpSpPr>
            <a:grpSpLocks/>
          </p:cNvGrpSpPr>
          <p:nvPr/>
        </p:nvGrpSpPr>
        <p:grpSpPr bwMode="auto">
          <a:xfrm>
            <a:off x="5302248" y="1537142"/>
            <a:ext cx="2646863" cy="989261"/>
            <a:chOff x="3926" y="1800"/>
            <a:chExt cx="1665" cy="622"/>
          </a:xfrm>
        </p:grpSpPr>
        <p:sp>
          <p:nvSpPr>
            <p:cNvPr id="299067" name="Rectangle 59"/>
            <p:cNvSpPr>
              <a:spLocks noChangeArrowheads="1"/>
            </p:cNvSpPr>
            <p:nvPr/>
          </p:nvSpPr>
          <p:spPr bwMode="auto">
            <a:xfrm>
              <a:off x="4416" y="1824"/>
              <a:ext cx="720" cy="576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91430" tIns="45715" rIns="91430" bIns="45715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0">
                  <a:latin typeface="+mn-lt"/>
                </a:rPr>
                <a:t>=</a:t>
              </a:r>
            </a:p>
          </p:txBody>
        </p:sp>
        <p:sp>
          <p:nvSpPr>
            <p:cNvPr id="299068" name="Line 60"/>
            <p:cNvSpPr>
              <a:spLocks noChangeShapeType="1"/>
            </p:cNvSpPr>
            <p:nvPr/>
          </p:nvSpPr>
          <p:spPr bwMode="auto">
            <a:xfrm>
              <a:off x="4128" y="1945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99069" name="Line 61"/>
            <p:cNvSpPr>
              <a:spLocks noChangeShapeType="1"/>
            </p:cNvSpPr>
            <p:nvPr/>
          </p:nvSpPr>
          <p:spPr bwMode="auto">
            <a:xfrm>
              <a:off x="4128" y="2277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99070" name="Line 62"/>
            <p:cNvSpPr>
              <a:spLocks noChangeShapeType="1"/>
            </p:cNvSpPr>
            <p:nvPr/>
          </p:nvSpPr>
          <p:spPr bwMode="auto">
            <a:xfrm>
              <a:off x="5136" y="2112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99071" name="Text Box 63"/>
            <p:cNvSpPr txBox="1">
              <a:spLocks noChangeArrowheads="1"/>
            </p:cNvSpPr>
            <p:nvPr/>
          </p:nvSpPr>
          <p:spPr bwMode="auto">
            <a:xfrm>
              <a:off x="3926" y="1800"/>
              <a:ext cx="222" cy="2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b="0" dirty="0">
                  <a:latin typeface="+mn-lt"/>
                </a:rPr>
                <a:t>B</a:t>
              </a:r>
            </a:p>
          </p:txBody>
        </p:sp>
        <p:sp>
          <p:nvSpPr>
            <p:cNvPr id="299072" name="Text Box 64"/>
            <p:cNvSpPr txBox="1">
              <a:spLocks noChangeArrowheads="1"/>
            </p:cNvSpPr>
            <p:nvPr/>
          </p:nvSpPr>
          <p:spPr bwMode="auto">
            <a:xfrm>
              <a:off x="3936" y="2132"/>
              <a:ext cx="228" cy="2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b="0">
                  <a:latin typeface="+mn-lt"/>
                </a:rPr>
                <a:t>A</a:t>
              </a:r>
            </a:p>
          </p:txBody>
        </p:sp>
        <p:sp>
          <p:nvSpPr>
            <p:cNvPr id="299073" name="Text Box 65"/>
            <p:cNvSpPr txBox="1">
              <a:spLocks noChangeArrowheads="1"/>
            </p:cNvSpPr>
            <p:nvPr/>
          </p:nvSpPr>
          <p:spPr bwMode="auto">
            <a:xfrm>
              <a:off x="5280" y="1872"/>
              <a:ext cx="311" cy="2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b="0">
                  <a:latin typeface="+mn-lt"/>
                </a:rPr>
                <a:t>Eq</a:t>
              </a:r>
            </a:p>
          </p:txBody>
        </p:sp>
      </p:grpSp>
      <p:sp>
        <p:nvSpPr>
          <p:cNvPr id="299074" name="Text Box 66"/>
          <p:cNvSpPr txBox="1">
            <a:spLocks noChangeArrowheads="1"/>
          </p:cNvSpPr>
          <p:nvPr/>
        </p:nvSpPr>
        <p:spPr bwMode="auto">
          <a:xfrm>
            <a:off x="5106142" y="1051285"/>
            <a:ext cx="3574131" cy="461804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89" tIns="45789" rIns="45789" bIns="45789">
            <a:spAutoFit/>
          </a:bodyPr>
          <a:lstStyle/>
          <a:p>
            <a:r>
              <a:rPr lang="en-US">
                <a:latin typeface="+mn-lt"/>
              </a:rPr>
              <a:t>Word-Level Representation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>
          <a:xfrm>
            <a:off x="76200" y="6615856"/>
            <a:ext cx="1245534" cy="153888"/>
          </a:xfrm>
        </p:spPr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522836" y="6615856"/>
            <a:ext cx="2098331" cy="153888"/>
          </a:xfrm>
        </p:spPr>
        <p:txBody>
          <a:bodyPr/>
          <a:lstStyle/>
          <a:p>
            <a:pPr>
              <a:defRPr/>
            </a:pPr>
            <a:r>
              <a:rPr lang="en-US" smtClean="0"/>
              <a:t>Introduction to Computer Architecture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925058" y="6615856"/>
            <a:ext cx="131446" cy="153888"/>
          </a:xfrm>
        </p:spPr>
        <p:txBody>
          <a:bodyPr/>
          <a:lstStyle/>
          <a:p>
            <a:fld id="{131E17E1-C38B-4D4F-A355-9CFB350B9AB7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18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Bit-Level Multiplexor</a:t>
            </a:r>
          </a:p>
        </p:txBody>
      </p:sp>
      <p:sp>
        <p:nvSpPr>
          <p:cNvPr id="300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918" y="4351458"/>
            <a:ext cx="8306223" cy="2093026"/>
          </a:xfrm>
        </p:spPr>
        <p:txBody>
          <a:bodyPr/>
          <a:lstStyle/>
          <a:p>
            <a:pPr lvl="1"/>
            <a:r>
              <a:rPr lang="en-US"/>
              <a:t>Control signal s</a:t>
            </a:r>
          </a:p>
          <a:p>
            <a:pPr lvl="1"/>
            <a:r>
              <a:rPr lang="en-US"/>
              <a:t>Data signals a and b</a:t>
            </a:r>
          </a:p>
          <a:p>
            <a:pPr lvl="1"/>
            <a:r>
              <a:rPr lang="en-US"/>
              <a:t>Output a when s=1, b when s=0</a:t>
            </a:r>
          </a:p>
        </p:txBody>
      </p:sp>
      <p:sp>
        <p:nvSpPr>
          <p:cNvPr id="300036" name="Rectangle 4"/>
          <p:cNvSpPr>
            <a:spLocks noChangeArrowheads="1"/>
          </p:cNvSpPr>
          <p:nvPr/>
        </p:nvSpPr>
        <p:spPr bwMode="auto">
          <a:xfrm>
            <a:off x="1220896" y="1603169"/>
            <a:ext cx="2823321" cy="2137558"/>
          </a:xfrm>
          <a:prstGeom prst="rect">
            <a:avLst/>
          </a:prstGeom>
          <a:solidFill>
            <a:srgbClr val="D5F1C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577" tIns="45789" rIns="91577" bIns="45789" anchorCtr="1"/>
          <a:lstStyle/>
          <a:p>
            <a:pPr eaLnBrk="1" hangingPunct="1">
              <a:lnSpc>
                <a:spcPct val="100000"/>
              </a:lnSpc>
            </a:pPr>
            <a:r>
              <a:rPr lang="en-US" b="0" dirty="0">
                <a:latin typeface="+mn-lt"/>
              </a:rPr>
              <a:t>Bit MUX</a:t>
            </a:r>
          </a:p>
        </p:txBody>
      </p:sp>
      <p:sp>
        <p:nvSpPr>
          <p:cNvPr id="300037" name="Freeform 5"/>
          <p:cNvSpPr>
            <a:spLocks/>
          </p:cNvSpPr>
          <p:nvPr/>
        </p:nvSpPr>
        <p:spPr bwMode="auto">
          <a:xfrm flipV="1">
            <a:off x="2823321" y="2671948"/>
            <a:ext cx="534142" cy="152683"/>
          </a:xfrm>
          <a:custGeom>
            <a:avLst/>
            <a:gdLst/>
            <a:ahLst/>
            <a:cxnLst>
              <a:cxn ang="0">
                <a:pos x="0" y="96"/>
              </a:cxn>
              <a:cxn ang="0">
                <a:pos x="144" y="96"/>
              </a:cxn>
              <a:cxn ang="0">
                <a:pos x="144" y="0"/>
              </a:cxn>
              <a:cxn ang="0">
                <a:pos x="336" y="0"/>
              </a:cxn>
            </a:cxnLst>
            <a:rect l="0" t="0" r="r" b="b"/>
            <a:pathLst>
              <a:path w="336" h="96">
                <a:moveTo>
                  <a:pt x="0" y="96"/>
                </a:moveTo>
                <a:lnTo>
                  <a:pt x="144" y="96"/>
                </a:lnTo>
                <a:lnTo>
                  <a:pt x="144" y="0"/>
                </a:lnTo>
                <a:lnTo>
                  <a:pt x="336" y="0"/>
                </a:lnTo>
              </a:path>
            </a:pathLst>
          </a:custGeom>
          <a:noFill/>
          <a:ln w="19050" cmpd="sng">
            <a:solidFill>
              <a:schemeClr val="tx1"/>
            </a:solidFill>
            <a:round/>
            <a:headEnd/>
            <a:tailEnd/>
          </a:ln>
          <a:effectLst/>
        </p:spPr>
        <p:txBody>
          <a:bodyPr lIns="91577" tIns="45789" rIns="91577" bIns="45789"/>
          <a:lstStyle/>
          <a:p>
            <a:endParaRPr lang="en-US"/>
          </a:p>
        </p:txBody>
      </p:sp>
      <p:sp>
        <p:nvSpPr>
          <p:cNvPr id="300038" name="Freeform 6"/>
          <p:cNvSpPr>
            <a:spLocks/>
          </p:cNvSpPr>
          <p:nvPr/>
        </p:nvSpPr>
        <p:spPr bwMode="auto">
          <a:xfrm>
            <a:off x="2823321" y="3129996"/>
            <a:ext cx="534142" cy="152683"/>
          </a:xfrm>
          <a:custGeom>
            <a:avLst/>
            <a:gdLst/>
            <a:ahLst/>
            <a:cxnLst>
              <a:cxn ang="0">
                <a:pos x="0" y="96"/>
              </a:cxn>
              <a:cxn ang="0">
                <a:pos x="144" y="96"/>
              </a:cxn>
              <a:cxn ang="0">
                <a:pos x="144" y="0"/>
              </a:cxn>
              <a:cxn ang="0">
                <a:pos x="336" y="0"/>
              </a:cxn>
            </a:cxnLst>
            <a:rect l="0" t="0" r="r" b="b"/>
            <a:pathLst>
              <a:path w="336" h="96">
                <a:moveTo>
                  <a:pt x="0" y="96"/>
                </a:moveTo>
                <a:lnTo>
                  <a:pt x="144" y="96"/>
                </a:lnTo>
                <a:lnTo>
                  <a:pt x="144" y="0"/>
                </a:lnTo>
                <a:lnTo>
                  <a:pt x="336" y="0"/>
                </a:lnTo>
              </a:path>
            </a:pathLst>
          </a:custGeom>
          <a:noFill/>
          <a:ln w="19050" cmpd="sng">
            <a:solidFill>
              <a:schemeClr val="tx1"/>
            </a:solidFill>
            <a:round/>
            <a:headEnd/>
            <a:tailEnd/>
          </a:ln>
          <a:effectLst/>
        </p:spPr>
        <p:txBody>
          <a:bodyPr lIns="91577" tIns="45789" rIns="91577" bIns="45789"/>
          <a:lstStyle/>
          <a:p>
            <a:endParaRPr lang="en-US"/>
          </a:p>
        </p:txBody>
      </p:sp>
      <p:sp>
        <p:nvSpPr>
          <p:cNvPr id="300039" name="Line 7"/>
          <p:cNvSpPr>
            <a:spLocks noChangeShapeType="1"/>
          </p:cNvSpPr>
          <p:nvPr/>
        </p:nvSpPr>
        <p:spPr bwMode="auto">
          <a:xfrm>
            <a:off x="3880478" y="2970952"/>
            <a:ext cx="392657" cy="6362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lIns="91577" tIns="45789" rIns="91577" bIns="45789"/>
          <a:lstStyle/>
          <a:p>
            <a:endParaRPr lang="en-US"/>
          </a:p>
        </p:txBody>
      </p:sp>
      <p:sp>
        <p:nvSpPr>
          <p:cNvPr id="300040" name="Freeform 8"/>
          <p:cNvSpPr>
            <a:spLocks/>
          </p:cNvSpPr>
          <p:nvPr/>
        </p:nvSpPr>
        <p:spPr bwMode="auto">
          <a:xfrm>
            <a:off x="3277978" y="2748289"/>
            <a:ext cx="651780" cy="440554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90" y="0"/>
              </a:cxn>
              <a:cxn ang="0">
                <a:pos x="190" y="0"/>
              </a:cxn>
              <a:cxn ang="0">
                <a:pos x="227" y="3"/>
              </a:cxn>
              <a:cxn ang="0">
                <a:pos x="262" y="11"/>
              </a:cxn>
              <a:cxn ang="0">
                <a:pos x="292" y="22"/>
              </a:cxn>
              <a:cxn ang="0">
                <a:pos x="322" y="40"/>
              </a:cxn>
              <a:cxn ang="0">
                <a:pos x="372" y="81"/>
              </a:cxn>
              <a:cxn ang="0">
                <a:pos x="410" y="140"/>
              </a:cxn>
              <a:cxn ang="0">
                <a:pos x="410" y="140"/>
              </a:cxn>
              <a:cxn ang="0">
                <a:pos x="372" y="195"/>
              </a:cxn>
              <a:cxn ang="0">
                <a:pos x="322" y="240"/>
              </a:cxn>
              <a:cxn ang="0">
                <a:pos x="292" y="254"/>
              </a:cxn>
              <a:cxn ang="0">
                <a:pos x="262" y="266"/>
              </a:cxn>
              <a:cxn ang="0">
                <a:pos x="227" y="273"/>
              </a:cxn>
              <a:cxn ang="0">
                <a:pos x="190" y="277"/>
              </a:cxn>
              <a:cxn ang="0">
                <a:pos x="190" y="277"/>
              </a:cxn>
              <a:cxn ang="0">
                <a:pos x="0" y="277"/>
              </a:cxn>
              <a:cxn ang="0">
                <a:pos x="0" y="277"/>
              </a:cxn>
              <a:cxn ang="0">
                <a:pos x="0" y="277"/>
              </a:cxn>
              <a:cxn ang="0">
                <a:pos x="0" y="277"/>
              </a:cxn>
              <a:cxn ang="0">
                <a:pos x="22" y="247"/>
              </a:cxn>
              <a:cxn ang="0">
                <a:pos x="38" y="214"/>
              </a:cxn>
              <a:cxn ang="0">
                <a:pos x="45" y="177"/>
              </a:cxn>
              <a:cxn ang="0">
                <a:pos x="49" y="140"/>
              </a:cxn>
              <a:cxn ang="0">
                <a:pos x="49" y="140"/>
              </a:cxn>
              <a:cxn ang="0">
                <a:pos x="45" y="99"/>
              </a:cxn>
              <a:cxn ang="0">
                <a:pos x="38" y="66"/>
              </a:cxn>
              <a:cxn ang="0">
                <a:pos x="22" y="33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 w="410" h="277">
                <a:moveTo>
                  <a:pt x="0" y="0"/>
                </a:moveTo>
                <a:lnTo>
                  <a:pt x="190" y="0"/>
                </a:lnTo>
                <a:lnTo>
                  <a:pt x="190" y="0"/>
                </a:lnTo>
                <a:lnTo>
                  <a:pt x="227" y="3"/>
                </a:lnTo>
                <a:lnTo>
                  <a:pt x="262" y="11"/>
                </a:lnTo>
                <a:lnTo>
                  <a:pt x="292" y="22"/>
                </a:lnTo>
                <a:lnTo>
                  <a:pt x="322" y="40"/>
                </a:lnTo>
                <a:lnTo>
                  <a:pt x="372" y="81"/>
                </a:lnTo>
                <a:lnTo>
                  <a:pt x="410" y="140"/>
                </a:lnTo>
                <a:lnTo>
                  <a:pt x="410" y="140"/>
                </a:lnTo>
                <a:lnTo>
                  <a:pt x="372" y="195"/>
                </a:lnTo>
                <a:lnTo>
                  <a:pt x="322" y="240"/>
                </a:lnTo>
                <a:lnTo>
                  <a:pt x="292" y="254"/>
                </a:lnTo>
                <a:lnTo>
                  <a:pt x="262" y="266"/>
                </a:lnTo>
                <a:lnTo>
                  <a:pt x="227" y="273"/>
                </a:lnTo>
                <a:lnTo>
                  <a:pt x="190" y="277"/>
                </a:lnTo>
                <a:lnTo>
                  <a:pt x="190" y="277"/>
                </a:lnTo>
                <a:lnTo>
                  <a:pt x="0" y="277"/>
                </a:lnTo>
                <a:lnTo>
                  <a:pt x="0" y="277"/>
                </a:lnTo>
                <a:lnTo>
                  <a:pt x="0" y="277"/>
                </a:lnTo>
                <a:lnTo>
                  <a:pt x="0" y="277"/>
                </a:lnTo>
                <a:lnTo>
                  <a:pt x="22" y="247"/>
                </a:lnTo>
                <a:lnTo>
                  <a:pt x="38" y="214"/>
                </a:lnTo>
                <a:lnTo>
                  <a:pt x="45" y="177"/>
                </a:lnTo>
                <a:lnTo>
                  <a:pt x="49" y="140"/>
                </a:lnTo>
                <a:lnTo>
                  <a:pt x="49" y="140"/>
                </a:lnTo>
                <a:lnTo>
                  <a:pt x="45" y="99"/>
                </a:lnTo>
                <a:lnTo>
                  <a:pt x="38" y="66"/>
                </a:lnTo>
                <a:lnTo>
                  <a:pt x="22" y="33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91577" tIns="45789" rIns="91577" bIns="45789"/>
          <a:lstStyle/>
          <a:p>
            <a:endParaRPr lang="en-US"/>
          </a:p>
        </p:txBody>
      </p:sp>
      <p:sp>
        <p:nvSpPr>
          <p:cNvPr id="300041" name="Freeform 9"/>
          <p:cNvSpPr>
            <a:spLocks/>
          </p:cNvSpPr>
          <p:nvPr/>
        </p:nvSpPr>
        <p:spPr bwMode="auto">
          <a:xfrm>
            <a:off x="3277978" y="2748289"/>
            <a:ext cx="651780" cy="440554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90" y="0"/>
              </a:cxn>
              <a:cxn ang="0">
                <a:pos x="190" y="0"/>
              </a:cxn>
              <a:cxn ang="0">
                <a:pos x="227" y="3"/>
              </a:cxn>
              <a:cxn ang="0">
                <a:pos x="262" y="11"/>
              </a:cxn>
              <a:cxn ang="0">
                <a:pos x="292" y="22"/>
              </a:cxn>
              <a:cxn ang="0">
                <a:pos x="322" y="40"/>
              </a:cxn>
              <a:cxn ang="0">
                <a:pos x="372" y="81"/>
              </a:cxn>
              <a:cxn ang="0">
                <a:pos x="410" y="140"/>
              </a:cxn>
              <a:cxn ang="0">
                <a:pos x="410" y="140"/>
              </a:cxn>
              <a:cxn ang="0">
                <a:pos x="372" y="195"/>
              </a:cxn>
              <a:cxn ang="0">
                <a:pos x="322" y="240"/>
              </a:cxn>
              <a:cxn ang="0">
                <a:pos x="292" y="254"/>
              </a:cxn>
              <a:cxn ang="0">
                <a:pos x="262" y="266"/>
              </a:cxn>
              <a:cxn ang="0">
                <a:pos x="227" y="273"/>
              </a:cxn>
              <a:cxn ang="0">
                <a:pos x="190" y="277"/>
              </a:cxn>
              <a:cxn ang="0">
                <a:pos x="190" y="277"/>
              </a:cxn>
              <a:cxn ang="0">
                <a:pos x="0" y="277"/>
              </a:cxn>
              <a:cxn ang="0">
                <a:pos x="0" y="277"/>
              </a:cxn>
              <a:cxn ang="0">
                <a:pos x="0" y="277"/>
              </a:cxn>
              <a:cxn ang="0">
                <a:pos x="0" y="277"/>
              </a:cxn>
              <a:cxn ang="0">
                <a:pos x="22" y="247"/>
              </a:cxn>
              <a:cxn ang="0">
                <a:pos x="38" y="214"/>
              </a:cxn>
              <a:cxn ang="0">
                <a:pos x="45" y="177"/>
              </a:cxn>
              <a:cxn ang="0">
                <a:pos x="49" y="140"/>
              </a:cxn>
              <a:cxn ang="0">
                <a:pos x="49" y="140"/>
              </a:cxn>
              <a:cxn ang="0">
                <a:pos x="45" y="99"/>
              </a:cxn>
              <a:cxn ang="0">
                <a:pos x="38" y="66"/>
              </a:cxn>
              <a:cxn ang="0">
                <a:pos x="22" y="33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 w="410" h="277">
                <a:moveTo>
                  <a:pt x="0" y="0"/>
                </a:moveTo>
                <a:lnTo>
                  <a:pt x="190" y="0"/>
                </a:lnTo>
                <a:lnTo>
                  <a:pt x="190" y="0"/>
                </a:lnTo>
                <a:lnTo>
                  <a:pt x="227" y="3"/>
                </a:lnTo>
                <a:lnTo>
                  <a:pt x="262" y="11"/>
                </a:lnTo>
                <a:lnTo>
                  <a:pt x="292" y="22"/>
                </a:lnTo>
                <a:lnTo>
                  <a:pt x="322" y="40"/>
                </a:lnTo>
                <a:lnTo>
                  <a:pt x="372" y="81"/>
                </a:lnTo>
                <a:lnTo>
                  <a:pt x="410" y="140"/>
                </a:lnTo>
                <a:lnTo>
                  <a:pt x="410" y="140"/>
                </a:lnTo>
                <a:lnTo>
                  <a:pt x="372" y="195"/>
                </a:lnTo>
                <a:lnTo>
                  <a:pt x="322" y="240"/>
                </a:lnTo>
                <a:lnTo>
                  <a:pt x="292" y="254"/>
                </a:lnTo>
                <a:lnTo>
                  <a:pt x="262" y="266"/>
                </a:lnTo>
                <a:lnTo>
                  <a:pt x="227" y="273"/>
                </a:lnTo>
                <a:lnTo>
                  <a:pt x="190" y="277"/>
                </a:lnTo>
                <a:lnTo>
                  <a:pt x="190" y="277"/>
                </a:lnTo>
                <a:lnTo>
                  <a:pt x="0" y="277"/>
                </a:lnTo>
                <a:lnTo>
                  <a:pt x="0" y="277"/>
                </a:lnTo>
                <a:lnTo>
                  <a:pt x="0" y="277"/>
                </a:lnTo>
                <a:lnTo>
                  <a:pt x="0" y="277"/>
                </a:lnTo>
                <a:lnTo>
                  <a:pt x="22" y="247"/>
                </a:lnTo>
                <a:lnTo>
                  <a:pt x="38" y="214"/>
                </a:lnTo>
                <a:lnTo>
                  <a:pt x="45" y="177"/>
                </a:lnTo>
                <a:lnTo>
                  <a:pt x="49" y="140"/>
                </a:lnTo>
                <a:lnTo>
                  <a:pt x="49" y="140"/>
                </a:lnTo>
                <a:lnTo>
                  <a:pt x="45" y="99"/>
                </a:lnTo>
                <a:lnTo>
                  <a:pt x="38" y="66"/>
                </a:lnTo>
                <a:lnTo>
                  <a:pt x="22" y="33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lIns="91577" tIns="45789" rIns="91577" bIns="45789"/>
          <a:lstStyle/>
          <a:p>
            <a:endParaRPr lang="en-US"/>
          </a:p>
        </p:txBody>
      </p:sp>
      <p:grpSp>
        <p:nvGrpSpPr>
          <p:cNvPr id="300042" name="Group 10"/>
          <p:cNvGrpSpPr>
            <a:grpSpLocks/>
          </p:cNvGrpSpPr>
          <p:nvPr/>
        </p:nvGrpSpPr>
        <p:grpSpPr bwMode="auto">
          <a:xfrm>
            <a:off x="1755038" y="1755852"/>
            <a:ext cx="292506" cy="610731"/>
            <a:chOff x="960" y="1055"/>
            <a:chExt cx="184" cy="384"/>
          </a:xfrm>
        </p:grpSpPr>
        <p:sp>
          <p:nvSpPr>
            <p:cNvPr id="300043" name="Line 11"/>
            <p:cNvSpPr>
              <a:spLocks noChangeShapeType="1"/>
            </p:cNvSpPr>
            <p:nvPr/>
          </p:nvSpPr>
          <p:spPr bwMode="auto">
            <a:xfrm rot="5400000">
              <a:off x="1009" y="1391"/>
              <a:ext cx="95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0044" name="Freeform 12"/>
            <p:cNvSpPr>
              <a:spLocks/>
            </p:cNvSpPr>
            <p:nvPr/>
          </p:nvSpPr>
          <p:spPr bwMode="auto">
            <a:xfrm rot="5400000">
              <a:off x="957" y="1154"/>
              <a:ext cx="190" cy="18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84"/>
                </a:cxn>
                <a:cxn ang="0">
                  <a:pos x="190" y="92"/>
                </a:cxn>
                <a:cxn ang="0">
                  <a:pos x="0" y="0"/>
                </a:cxn>
              </a:cxnLst>
              <a:rect l="0" t="0" r="r" b="b"/>
              <a:pathLst>
                <a:path w="190" h="184">
                  <a:moveTo>
                    <a:pt x="0" y="0"/>
                  </a:moveTo>
                  <a:lnTo>
                    <a:pt x="0" y="184"/>
                  </a:lnTo>
                  <a:lnTo>
                    <a:pt x="190" y="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0045" name="Freeform 13"/>
            <p:cNvSpPr>
              <a:spLocks/>
            </p:cNvSpPr>
            <p:nvPr/>
          </p:nvSpPr>
          <p:spPr bwMode="auto">
            <a:xfrm rot="5400000">
              <a:off x="957" y="1154"/>
              <a:ext cx="190" cy="18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84"/>
                </a:cxn>
                <a:cxn ang="0">
                  <a:pos x="190" y="92"/>
                </a:cxn>
                <a:cxn ang="0">
                  <a:pos x="0" y="0"/>
                </a:cxn>
              </a:cxnLst>
              <a:rect l="0" t="0" r="r" b="b"/>
              <a:pathLst>
                <a:path w="190" h="184">
                  <a:moveTo>
                    <a:pt x="0" y="0"/>
                  </a:moveTo>
                  <a:lnTo>
                    <a:pt x="0" y="184"/>
                  </a:lnTo>
                  <a:lnTo>
                    <a:pt x="190" y="92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0046" name="Freeform 14"/>
            <p:cNvSpPr>
              <a:spLocks/>
            </p:cNvSpPr>
            <p:nvPr/>
          </p:nvSpPr>
          <p:spPr bwMode="auto">
            <a:xfrm rot="5400000">
              <a:off x="1028" y="1345"/>
              <a:ext cx="49" cy="48"/>
            </a:xfrm>
            <a:custGeom>
              <a:avLst/>
              <a:gdLst/>
              <a:ahLst/>
              <a:cxnLst>
                <a:cxn ang="0">
                  <a:pos x="49" y="26"/>
                </a:cxn>
                <a:cxn ang="0">
                  <a:pos x="42" y="41"/>
                </a:cxn>
                <a:cxn ang="0">
                  <a:pos x="23" y="48"/>
                </a:cxn>
                <a:cxn ang="0">
                  <a:pos x="23" y="48"/>
                </a:cxn>
                <a:cxn ang="0">
                  <a:pos x="8" y="41"/>
                </a:cxn>
                <a:cxn ang="0">
                  <a:pos x="0" y="26"/>
                </a:cxn>
                <a:cxn ang="0">
                  <a:pos x="0" y="26"/>
                </a:cxn>
                <a:cxn ang="0">
                  <a:pos x="8" y="8"/>
                </a:cxn>
                <a:cxn ang="0">
                  <a:pos x="23" y="0"/>
                </a:cxn>
                <a:cxn ang="0">
                  <a:pos x="23" y="0"/>
                </a:cxn>
                <a:cxn ang="0">
                  <a:pos x="42" y="8"/>
                </a:cxn>
                <a:cxn ang="0">
                  <a:pos x="49" y="26"/>
                </a:cxn>
              </a:cxnLst>
              <a:rect l="0" t="0" r="r" b="b"/>
              <a:pathLst>
                <a:path w="49" h="48">
                  <a:moveTo>
                    <a:pt x="49" y="26"/>
                  </a:moveTo>
                  <a:lnTo>
                    <a:pt x="42" y="41"/>
                  </a:lnTo>
                  <a:lnTo>
                    <a:pt x="23" y="48"/>
                  </a:lnTo>
                  <a:lnTo>
                    <a:pt x="23" y="48"/>
                  </a:lnTo>
                  <a:lnTo>
                    <a:pt x="8" y="41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8" y="8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42" y="8"/>
                  </a:lnTo>
                  <a:lnTo>
                    <a:pt x="49" y="2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0047" name="Freeform 15"/>
            <p:cNvSpPr>
              <a:spLocks/>
            </p:cNvSpPr>
            <p:nvPr/>
          </p:nvSpPr>
          <p:spPr bwMode="auto">
            <a:xfrm rot="5400000">
              <a:off x="1028" y="1345"/>
              <a:ext cx="49" cy="48"/>
            </a:xfrm>
            <a:custGeom>
              <a:avLst/>
              <a:gdLst/>
              <a:ahLst/>
              <a:cxnLst>
                <a:cxn ang="0">
                  <a:pos x="49" y="26"/>
                </a:cxn>
                <a:cxn ang="0">
                  <a:pos x="42" y="41"/>
                </a:cxn>
                <a:cxn ang="0">
                  <a:pos x="23" y="48"/>
                </a:cxn>
                <a:cxn ang="0">
                  <a:pos x="23" y="48"/>
                </a:cxn>
                <a:cxn ang="0">
                  <a:pos x="8" y="41"/>
                </a:cxn>
                <a:cxn ang="0">
                  <a:pos x="0" y="26"/>
                </a:cxn>
                <a:cxn ang="0">
                  <a:pos x="0" y="26"/>
                </a:cxn>
                <a:cxn ang="0">
                  <a:pos x="8" y="8"/>
                </a:cxn>
                <a:cxn ang="0">
                  <a:pos x="23" y="0"/>
                </a:cxn>
                <a:cxn ang="0">
                  <a:pos x="23" y="0"/>
                </a:cxn>
                <a:cxn ang="0">
                  <a:pos x="42" y="8"/>
                </a:cxn>
                <a:cxn ang="0">
                  <a:pos x="49" y="26"/>
                </a:cxn>
              </a:cxnLst>
              <a:rect l="0" t="0" r="r" b="b"/>
              <a:pathLst>
                <a:path w="49" h="48">
                  <a:moveTo>
                    <a:pt x="49" y="26"/>
                  </a:moveTo>
                  <a:lnTo>
                    <a:pt x="42" y="41"/>
                  </a:lnTo>
                  <a:lnTo>
                    <a:pt x="23" y="48"/>
                  </a:lnTo>
                  <a:lnTo>
                    <a:pt x="23" y="48"/>
                  </a:lnTo>
                  <a:lnTo>
                    <a:pt x="8" y="41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8" y="8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42" y="8"/>
                  </a:lnTo>
                  <a:lnTo>
                    <a:pt x="49" y="26"/>
                  </a:lnTo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0048" name="Line 16"/>
            <p:cNvSpPr>
              <a:spLocks noChangeShapeType="1"/>
            </p:cNvSpPr>
            <p:nvPr/>
          </p:nvSpPr>
          <p:spPr bwMode="auto">
            <a:xfrm rot="5400000">
              <a:off x="1002" y="1102"/>
              <a:ext cx="95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00049" name="Line 17"/>
          <p:cNvSpPr>
            <a:spLocks noChangeShapeType="1"/>
          </p:cNvSpPr>
          <p:nvPr/>
        </p:nvSpPr>
        <p:spPr bwMode="auto">
          <a:xfrm>
            <a:off x="2060262" y="2519265"/>
            <a:ext cx="151023" cy="1591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lIns="91577" tIns="45789" rIns="91577" bIns="45789"/>
          <a:lstStyle/>
          <a:p>
            <a:endParaRPr lang="en-US"/>
          </a:p>
        </p:txBody>
      </p:sp>
      <p:sp>
        <p:nvSpPr>
          <p:cNvPr id="300050" name="Line 18"/>
          <p:cNvSpPr>
            <a:spLocks noChangeShapeType="1"/>
          </p:cNvSpPr>
          <p:nvPr/>
        </p:nvSpPr>
        <p:spPr bwMode="auto">
          <a:xfrm>
            <a:off x="915672" y="2824631"/>
            <a:ext cx="1295612" cy="1591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lIns="91577" tIns="45789" rIns="91577" bIns="45789"/>
          <a:lstStyle/>
          <a:p>
            <a:endParaRPr lang="en-US"/>
          </a:p>
        </p:txBody>
      </p:sp>
      <p:sp>
        <p:nvSpPr>
          <p:cNvPr id="300051" name="Freeform 19"/>
          <p:cNvSpPr>
            <a:spLocks/>
          </p:cNvSpPr>
          <p:nvPr/>
        </p:nvSpPr>
        <p:spPr bwMode="auto">
          <a:xfrm>
            <a:off x="2211285" y="2442924"/>
            <a:ext cx="607268" cy="440554"/>
          </a:xfrm>
          <a:custGeom>
            <a:avLst/>
            <a:gdLst/>
            <a:ahLst/>
            <a:cxnLst>
              <a:cxn ang="0">
                <a:pos x="382" y="140"/>
              </a:cxn>
              <a:cxn ang="0">
                <a:pos x="378" y="166"/>
              </a:cxn>
              <a:cxn ang="0">
                <a:pos x="370" y="192"/>
              </a:cxn>
              <a:cxn ang="0">
                <a:pos x="359" y="214"/>
              </a:cxn>
              <a:cxn ang="0">
                <a:pos x="340" y="236"/>
              </a:cxn>
              <a:cxn ang="0">
                <a:pos x="317" y="254"/>
              </a:cxn>
              <a:cxn ang="0">
                <a:pos x="294" y="266"/>
              </a:cxn>
              <a:cxn ang="0">
                <a:pos x="267" y="273"/>
              </a:cxn>
              <a:cxn ang="0">
                <a:pos x="237" y="277"/>
              </a:cxn>
              <a:cxn ang="0">
                <a:pos x="237" y="277"/>
              </a:cxn>
              <a:cxn ang="0">
                <a:pos x="0" y="277"/>
              </a:cxn>
              <a:cxn ang="0">
                <a:pos x="0" y="277"/>
              </a:cxn>
              <a:cxn ang="0">
                <a:pos x="0" y="0"/>
              </a:cxn>
              <a:cxn ang="0">
                <a:pos x="0" y="0"/>
              </a:cxn>
              <a:cxn ang="0">
                <a:pos x="237" y="0"/>
              </a:cxn>
              <a:cxn ang="0">
                <a:pos x="237" y="0"/>
              </a:cxn>
              <a:cxn ang="0">
                <a:pos x="267" y="3"/>
              </a:cxn>
              <a:cxn ang="0">
                <a:pos x="294" y="11"/>
              </a:cxn>
              <a:cxn ang="0">
                <a:pos x="317" y="22"/>
              </a:cxn>
              <a:cxn ang="0">
                <a:pos x="340" y="40"/>
              </a:cxn>
              <a:cxn ang="0">
                <a:pos x="359" y="62"/>
              </a:cxn>
              <a:cxn ang="0">
                <a:pos x="370" y="85"/>
              </a:cxn>
              <a:cxn ang="0">
                <a:pos x="378" y="110"/>
              </a:cxn>
              <a:cxn ang="0">
                <a:pos x="382" y="140"/>
              </a:cxn>
            </a:cxnLst>
            <a:rect l="0" t="0" r="r" b="b"/>
            <a:pathLst>
              <a:path w="382" h="277">
                <a:moveTo>
                  <a:pt x="382" y="140"/>
                </a:moveTo>
                <a:lnTo>
                  <a:pt x="378" y="166"/>
                </a:lnTo>
                <a:lnTo>
                  <a:pt x="370" y="192"/>
                </a:lnTo>
                <a:lnTo>
                  <a:pt x="359" y="214"/>
                </a:lnTo>
                <a:lnTo>
                  <a:pt x="340" y="236"/>
                </a:lnTo>
                <a:lnTo>
                  <a:pt x="317" y="254"/>
                </a:lnTo>
                <a:lnTo>
                  <a:pt x="294" y="266"/>
                </a:lnTo>
                <a:lnTo>
                  <a:pt x="267" y="273"/>
                </a:lnTo>
                <a:lnTo>
                  <a:pt x="237" y="277"/>
                </a:lnTo>
                <a:lnTo>
                  <a:pt x="237" y="277"/>
                </a:lnTo>
                <a:lnTo>
                  <a:pt x="0" y="277"/>
                </a:lnTo>
                <a:lnTo>
                  <a:pt x="0" y="277"/>
                </a:lnTo>
                <a:lnTo>
                  <a:pt x="0" y="0"/>
                </a:lnTo>
                <a:lnTo>
                  <a:pt x="0" y="0"/>
                </a:lnTo>
                <a:lnTo>
                  <a:pt x="237" y="0"/>
                </a:lnTo>
                <a:lnTo>
                  <a:pt x="237" y="0"/>
                </a:lnTo>
                <a:lnTo>
                  <a:pt x="267" y="3"/>
                </a:lnTo>
                <a:lnTo>
                  <a:pt x="294" y="11"/>
                </a:lnTo>
                <a:lnTo>
                  <a:pt x="317" y="22"/>
                </a:lnTo>
                <a:lnTo>
                  <a:pt x="340" y="40"/>
                </a:lnTo>
                <a:lnTo>
                  <a:pt x="359" y="62"/>
                </a:lnTo>
                <a:lnTo>
                  <a:pt x="370" y="85"/>
                </a:lnTo>
                <a:lnTo>
                  <a:pt x="378" y="110"/>
                </a:lnTo>
                <a:lnTo>
                  <a:pt x="382" y="14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91577" tIns="45789" rIns="91577" bIns="45789"/>
          <a:lstStyle/>
          <a:p>
            <a:endParaRPr lang="en-US"/>
          </a:p>
        </p:txBody>
      </p:sp>
      <p:sp>
        <p:nvSpPr>
          <p:cNvPr id="300052" name="Freeform 20"/>
          <p:cNvSpPr>
            <a:spLocks/>
          </p:cNvSpPr>
          <p:nvPr/>
        </p:nvSpPr>
        <p:spPr bwMode="auto">
          <a:xfrm>
            <a:off x="2211285" y="2442924"/>
            <a:ext cx="607268" cy="440554"/>
          </a:xfrm>
          <a:custGeom>
            <a:avLst/>
            <a:gdLst/>
            <a:ahLst/>
            <a:cxnLst>
              <a:cxn ang="0">
                <a:pos x="382" y="140"/>
              </a:cxn>
              <a:cxn ang="0">
                <a:pos x="378" y="166"/>
              </a:cxn>
              <a:cxn ang="0">
                <a:pos x="370" y="192"/>
              </a:cxn>
              <a:cxn ang="0">
                <a:pos x="359" y="214"/>
              </a:cxn>
              <a:cxn ang="0">
                <a:pos x="340" y="236"/>
              </a:cxn>
              <a:cxn ang="0">
                <a:pos x="317" y="254"/>
              </a:cxn>
              <a:cxn ang="0">
                <a:pos x="294" y="266"/>
              </a:cxn>
              <a:cxn ang="0">
                <a:pos x="267" y="273"/>
              </a:cxn>
              <a:cxn ang="0">
                <a:pos x="237" y="277"/>
              </a:cxn>
              <a:cxn ang="0">
                <a:pos x="237" y="277"/>
              </a:cxn>
              <a:cxn ang="0">
                <a:pos x="0" y="277"/>
              </a:cxn>
              <a:cxn ang="0">
                <a:pos x="0" y="277"/>
              </a:cxn>
              <a:cxn ang="0">
                <a:pos x="0" y="0"/>
              </a:cxn>
              <a:cxn ang="0">
                <a:pos x="0" y="0"/>
              </a:cxn>
              <a:cxn ang="0">
                <a:pos x="237" y="0"/>
              </a:cxn>
              <a:cxn ang="0">
                <a:pos x="237" y="0"/>
              </a:cxn>
              <a:cxn ang="0">
                <a:pos x="267" y="3"/>
              </a:cxn>
              <a:cxn ang="0">
                <a:pos x="294" y="11"/>
              </a:cxn>
              <a:cxn ang="0">
                <a:pos x="317" y="22"/>
              </a:cxn>
              <a:cxn ang="0">
                <a:pos x="340" y="40"/>
              </a:cxn>
              <a:cxn ang="0">
                <a:pos x="359" y="62"/>
              </a:cxn>
              <a:cxn ang="0">
                <a:pos x="370" y="85"/>
              </a:cxn>
              <a:cxn ang="0">
                <a:pos x="378" y="110"/>
              </a:cxn>
              <a:cxn ang="0">
                <a:pos x="382" y="140"/>
              </a:cxn>
            </a:cxnLst>
            <a:rect l="0" t="0" r="r" b="b"/>
            <a:pathLst>
              <a:path w="382" h="277">
                <a:moveTo>
                  <a:pt x="382" y="140"/>
                </a:moveTo>
                <a:lnTo>
                  <a:pt x="378" y="166"/>
                </a:lnTo>
                <a:lnTo>
                  <a:pt x="370" y="192"/>
                </a:lnTo>
                <a:lnTo>
                  <a:pt x="359" y="214"/>
                </a:lnTo>
                <a:lnTo>
                  <a:pt x="340" y="236"/>
                </a:lnTo>
                <a:lnTo>
                  <a:pt x="317" y="254"/>
                </a:lnTo>
                <a:lnTo>
                  <a:pt x="294" y="266"/>
                </a:lnTo>
                <a:lnTo>
                  <a:pt x="267" y="273"/>
                </a:lnTo>
                <a:lnTo>
                  <a:pt x="237" y="277"/>
                </a:lnTo>
                <a:lnTo>
                  <a:pt x="237" y="277"/>
                </a:lnTo>
                <a:lnTo>
                  <a:pt x="0" y="277"/>
                </a:lnTo>
                <a:lnTo>
                  <a:pt x="0" y="277"/>
                </a:lnTo>
                <a:lnTo>
                  <a:pt x="0" y="0"/>
                </a:lnTo>
                <a:lnTo>
                  <a:pt x="0" y="0"/>
                </a:lnTo>
                <a:lnTo>
                  <a:pt x="237" y="0"/>
                </a:lnTo>
                <a:lnTo>
                  <a:pt x="237" y="0"/>
                </a:lnTo>
                <a:lnTo>
                  <a:pt x="267" y="3"/>
                </a:lnTo>
                <a:lnTo>
                  <a:pt x="294" y="11"/>
                </a:lnTo>
                <a:lnTo>
                  <a:pt x="317" y="22"/>
                </a:lnTo>
                <a:lnTo>
                  <a:pt x="340" y="40"/>
                </a:lnTo>
                <a:lnTo>
                  <a:pt x="359" y="62"/>
                </a:lnTo>
                <a:lnTo>
                  <a:pt x="370" y="85"/>
                </a:lnTo>
                <a:lnTo>
                  <a:pt x="378" y="110"/>
                </a:lnTo>
                <a:lnTo>
                  <a:pt x="382" y="140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lIns="91577" tIns="45789" rIns="91577" bIns="45789"/>
          <a:lstStyle/>
          <a:p>
            <a:endParaRPr lang="en-US"/>
          </a:p>
        </p:txBody>
      </p:sp>
      <p:sp>
        <p:nvSpPr>
          <p:cNvPr id="300053" name="Text Box 21"/>
          <p:cNvSpPr txBox="1">
            <a:spLocks noChangeArrowheads="1"/>
          </p:cNvSpPr>
          <p:nvPr/>
        </p:nvSpPr>
        <p:spPr bwMode="auto">
          <a:xfrm>
            <a:off x="631396" y="2595607"/>
            <a:ext cx="277917" cy="33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577" tIns="45789" rIns="91577" bIns="45789">
            <a:spAutoFit/>
          </a:bodyPr>
          <a:lstStyle/>
          <a:p>
            <a:pPr algn="r" eaLnBrk="1" hangingPunct="1">
              <a:lnSpc>
                <a:spcPct val="100000"/>
              </a:lnSpc>
            </a:pPr>
            <a:r>
              <a:rPr lang="en-US" sz="1600" b="0"/>
              <a:t>b</a:t>
            </a:r>
            <a:endParaRPr lang="en-US" sz="1600" b="0" baseline="-25000"/>
          </a:p>
        </p:txBody>
      </p:sp>
      <p:sp>
        <p:nvSpPr>
          <p:cNvPr id="300054" name="Text Box 22"/>
          <p:cNvSpPr txBox="1">
            <a:spLocks noChangeArrowheads="1"/>
          </p:cNvSpPr>
          <p:nvPr/>
        </p:nvSpPr>
        <p:spPr bwMode="auto">
          <a:xfrm>
            <a:off x="610448" y="1603169"/>
            <a:ext cx="269902" cy="33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577" tIns="45789" rIns="91577" bIns="45789">
            <a:spAutoFit/>
          </a:bodyPr>
          <a:lstStyle/>
          <a:p>
            <a:pPr algn="l" eaLnBrk="1" hangingPunct="1">
              <a:lnSpc>
                <a:spcPct val="100000"/>
              </a:lnSpc>
            </a:pPr>
            <a:r>
              <a:rPr lang="en-US" sz="1600" b="0"/>
              <a:t>s</a:t>
            </a:r>
          </a:p>
        </p:txBody>
      </p:sp>
      <p:sp>
        <p:nvSpPr>
          <p:cNvPr id="300055" name="Line 23"/>
          <p:cNvSpPr>
            <a:spLocks noChangeShapeType="1"/>
          </p:cNvSpPr>
          <p:nvPr/>
        </p:nvSpPr>
        <p:spPr bwMode="auto">
          <a:xfrm>
            <a:off x="2060262" y="3129996"/>
            <a:ext cx="151023" cy="1591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lIns="91577" tIns="45789" rIns="91577" bIns="45789"/>
          <a:lstStyle/>
          <a:p>
            <a:endParaRPr lang="en-US"/>
          </a:p>
        </p:txBody>
      </p:sp>
      <p:sp>
        <p:nvSpPr>
          <p:cNvPr id="300056" name="Line 24"/>
          <p:cNvSpPr>
            <a:spLocks noChangeShapeType="1"/>
          </p:cNvSpPr>
          <p:nvPr/>
        </p:nvSpPr>
        <p:spPr bwMode="auto">
          <a:xfrm flipV="1">
            <a:off x="915672" y="3424229"/>
            <a:ext cx="1295612" cy="1113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lIns="91577" tIns="45789" rIns="91577" bIns="45789"/>
          <a:lstStyle/>
          <a:p>
            <a:endParaRPr lang="en-US"/>
          </a:p>
        </p:txBody>
      </p:sp>
      <p:sp>
        <p:nvSpPr>
          <p:cNvPr id="300057" name="Freeform 25"/>
          <p:cNvSpPr>
            <a:spLocks/>
          </p:cNvSpPr>
          <p:nvPr/>
        </p:nvSpPr>
        <p:spPr bwMode="auto">
          <a:xfrm>
            <a:off x="2211285" y="3053655"/>
            <a:ext cx="607268" cy="440554"/>
          </a:xfrm>
          <a:custGeom>
            <a:avLst/>
            <a:gdLst/>
            <a:ahLst/>
            <a:cxnLst>
              <a:cxn ang="0">
                <a:pos x="382" y="140"/>
              </a:cxn>
              <a:cxn ang="0">
                <a:pos x="378" y="166"/>
              </a:cxn>
              <a:cxn ang="0">
                <a:pos x="370" y="192"/>
              </a:cxn>
              <a:cxn ang="0">
                <a:pos x="359" y="214"/>
              </a:cxn>
              <a:cxn ang="0">
                <a:pos x="340" y="236"/>
              </a:cxn>
              <a:cxn ang="0">
                <a:pos x="317" y="254"/>
              </a:cxn>
              <a:cxn ang="0">
                <a:pos x="294" y="266"/>
              </a:cxn>
              <a:cxn ang="0">
                <a:pos x="267" y="273"/>
              </a:cxn>
              <a:cxn ang="0">
                <a:pos x="237" y="277"/>
              </a:cxn>
              <a:cxn ang="0">
                <a:pos x="237" y="277"/>
              </a:cxn>
              <a:cxn ang="0">
                <a:pos x="0" y="277"/>
              </a:cxn>
              <a:cxn ang="0">
                <a:pos x="0" y="277"/>
              </a:cxn>
              <a:cxn ang="0">
                <a:pos x="0" y="0"/>
              </a:cxn>
              <a:cxn ang="0">
                <a:pos x="0" y="0"/>
              </a:cxn>
              <a:cxn ang="0">
                <a:pos x="237" y="0"/>
              </a:cxn>
              <a:cxn ang="0">
                <a:pos x="237" y="0"/>
              </a:cxn>
              <a:cxn ang="0">
                <a:pos x="267" y="3"/>
              </a:cxn>
              <a:cxn ang="0">
                <a:pos x="294" y="11"/>
              </a:cxn>
              <a:cxn ang="0">
                <a:pos x="317" y="22"/>
              </a:cxn>
              <a:cxn ang="0">
                <a:pos x="340" y="40"/>
              </a:cxn>
              <a:cxn ang="0">
                <a:pos x="359" y="62"/>
              </a:cxn>
              <a:cxn ang="0">
                <a:pos x="370" y="85"/>
              </a:cxn>
              <a:cxn ang="0">
                <a:pos x="378" y="110"/>
              </a:cxn>
              <a:cxn ang="0">
                <a:pos x="382" y="140"/>
              </a:cxn>
            </a:cxnLst>
            <a:rect l="0" t="0" r="r" b="b"/>
            <a:pathLst>
              <a:path w="382" h="277">
                <a:moveTo>
                  <a:pt x="382" y="140"/>
                </a:moveTo>
                <a:lnTo>
                  <a:pt x="378" y="166"/>
                </a:lnTo>
                <a:lnTo>
                  <a:pt x="370" y="192"/>
                </a:lnTo>
                <a:lnTo>
                  <a:pt x="359" y="214"/>
                </a:lnTo>
                <a:lnTo>
                  <a:pt x="340" y="236"/>
                </a:lnTo>
                <a:lnTo>
                  <a:pt x="317" y="254"/>
                </a:lnTo>
                <a:lnTo>
                  <a:pt x="294" y="266"/>
                </a:lnTo>
                <a:lnTo>
                  <a:pt x="267" y="273"/>
                </a:lnTo>
                <a:lnTo>
                  <a:pt x="237" y="277"/>
                </a:lnTo>
                <a:lnTo>
                  <a:pt x="237" y="277"/>
                </a:lnTo>
                <a:lnTo>
                  <a:pt x="0" y="277"/>
                </a:lnTo>
                <a:lnTo>
                  <a:pt x="0" y="277"/>
                </a:lnTo>
                <a:lnTo>
                  <a:pt x="0" y="0"/>
                </a:lnTo>
                <a:lnTo>
                  <a:pt x="0" y="0"/>
                </a:lnTo>
                <a:lnTo>
                  <a:pt x="237" y="0"/>
                </a:lnTo>
                <a:lnTo>
                  <a:pt x="237" y="0"/>
                </a:lnTo>
                <a:lnTo>
                  <a:pt x="267" y="3"/>
                </a:lnTo>
                <a:lnTo>
                  <a:pt x="294" y="11"/>
                </a:lnTo>
                <a:lnTo>
                  <a:pt x="317" y="22"/>
                </a:lnTo>
                <a:lnTo>
                  <a:pt x="340" y="40"/>
                </a:lnTo>
                <a:lnTo>
                  <a:pt x="359" y="62"/>
                </a:lnTo>
                <a:lnTo>
                  <a:pt x="370" y="85"/>
                </a:lnTo>
                <a:lnTo>
                  <a:pt x="378" y="110"/>
                </a:lnTo>
                <a:lnTo>
                  <a:pt x="382" y="14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91577" tIns="45789" rIns="91577" bIns="45789"/>
          <a:lstStyle/>
          <a:p>
            <a:endParaRPr lang="en-US"/>
          </a:p>
        </p:txBody>
      </p:sp>
      <p:sp>
        <p:nvSpPr>
          <p:cNvPr id="300058" name="Freeform 26"/>
          <p:cNvSpPr>
            <a:spLocks/>
          </p:cNvSpPr>
          <p:nvPr/>
        </p:nvSpPr>
        <p:spPr bwMode="auto">
          <a:xfrm>
            <a:off x="2211285" y="3053655"/>
            <a:ext cx="607268" cy="440554"/>
          </a:xfrm>
          <a:custGeom>
            <a:avLst/>
            <a:gdLst/>
            <a:ahLst/>
            <a:cxnLst>
              <a:cxn ang="0">
                <a:pos x="382" y="140"/>
              </a:cxn>
              <a:cxn ang="0">
                <a:pos x="378" y="166"/>
              </a:cxn>
              <a:cxn ang="0">
                <a:pos x="370" y="192"/>
              </a:cxn>
              <a:cxn ang="0">
                <a:pos x="359" y="214"/>
              </a:cxn>
              <a:cxn ang="0">
                <a:pos x="340" y="236"/>
              </a:cxn>
              <a:cxn ang="0">
                <a:pos x="317" y="254"/>
              </a:cxn>
              <a:cxn ang="0">
                <a:pos x="294" y="266"/>
              </a:cxn>
              <a:cxn ang="0">
                <a:pos x="267" y="273"/>
              </a:cxn>
              <a:cxn ang="0">
                <a:pos x="237" y="277"/>
              </a:cxn>
              <a:cxn ang="0">
                <a:pos x="237" y="277"/>
              </a:cxn>
              <a:cxn ang="0">
                <a:pos x="0" y="277"/>
              </a:cxn>
              <a:cxn ang="0">
                <a:pos x="0" y="277"/>
              </a:cxn>
              <a:cxn ang="0">
                <a:pos x="0" y="0"/>
              </a:cxn>
              <a:cxn ang="0">
                <a:pos x="0" y="0"/>
              </a:cxn>
              <a:cxn ang="0">
                <a:pos x="237" y="0"/>
              </a:cxn>
              <a:cxn ang="0">
                <a:pos x="237" y="0"/>
              </a:cxn>
              <a:cxn ang="0">
                <a:pos x="267" y="3"/>
              </a:cxn>
              <a:cxn ang="0">
                <a:pos x="294" y="11"/>
              </a:cxn>
              <a:cxn ang="0">
                <a:pos x="317" y="22"/>
              </a:cxn>
              <a:cxn ang="0">
                <a:pos x="340" y="40"/>
              </a:cxn>
              <a:cxn ang="0">
                <a:pos x="359" y="62"/>
              </a:cxn>
              <a:cxn ang="0">
                <a:pos x="370" y="85"/>
              </a:cxn>
              <a:cxn ang="0">
                <a:pos x="378" y="110"/>
              </a:cxn>
              <a:cxn ang="0">
                <a:pos x="382" y="140"/>
              </a:cxn>
            </a:cxnLst>
            <a:rect l="0" t="0" r="r" b="b"/>
            <a:pathLst>
              <a:path w="382" h="277">
                <a:moveTo>
                  <a:pt x="382" y="140"/>
                </a:moveTo>
                <a:lnTo>
                  <a:pt x="378" y="166"/>
                </a:lnTo>
                <a:lnTo>
                  <a:pt x="370" y="192"/>
                </a:lnTo>
                <a:lnTo>
                  <a:pt x="359" y="214"/>
                </a:lnTo>
                <a:lnTo>
                  <a:pt x="340" y="236"/>
                </a:lnTo>
                <a:lnTo>
                  <a:pt x="317" y="254"/>
                </a:lnTo>
                <a:lnTo>
                  <a:pt x="294" y="266"/>
                </a:lnTo>
                <a:lnTo>
                  <a:pt x="267" y="273"/>
                </a:lnTo>
                <a:lnTo>
                  <a:pt x="237" y="277"/>
                </a:lnTo>
                <a:lnTo>
                  <a:pt x="237" y="277"/>
                </a:lnTo>
                <a:lnTo>
                  <a:pt x="0" y="277"/>
                </a:lnTo>
                <a:lnTo>
                  <a:pt x="0" y="277"/>
                </a:lnTo>
                <a:lnTo>
                  <a:pt x="0" y="0"/>
                </a:lnTo>
                <a:lnTo>
                  <a:pt x="0" y="0"/>
                </a:lnTo>
                <a:lnTo>
                  <a:pt x="237" y="0"/>
                </a:lnTo>
                <a:lnTo>
                  <a:pt x="237" y="0"/>
                </a:lnTo>
                <a:lnTo>
                  <a:pt x="267" y="3"/>
                </a:lnTo>
                <a:lnTo>
                  <a:pt x="294" y="11"/>
                </a:lnTo>
                <a:lnTo>
                  <a:pt x="317" y="22"/>
                </a:lnTo>
                <a:lnTo>
                  <a:pt x="340" y="40"/>
                </a:lnTo>
                <a:lnTo>
                  <a:pt x="359" y="62"/>
                </a:lnTo>
                <a:lnTo>
                  <a:pt x="370" y="85"/>
                </a:lnTo>
                <a:lnTo>
                  <a:pt x="378" y="110"/>
                </a:lnTo>
                <a:lnTo>
                  <a:pt x="382" y="140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lIns="91577" tIns="45789" rIns="91577" bIns="45789"/>
          <a:lstStyle/>
          <a:p>
            <a:endParaRPr lang="en-US"/>
          </a:p>
        </p:txBody>
      </p:sp>
      <p:sp>
        <p:nvSpPr>
          <p:cNvPr id="300059" name="Text Box 27"/>
          <p:cNvSpPr txBox="1">
            <a:spLocks noChangeArrowheads="1"/>
          </p:cNvSpPr>
          <p:nvPr/>
        </p:nvSpPr>
        <p:spPr bwMode="auto">
          <a:xfrm>
            <a:off x="631396" y="3250870"/>
            <a:ext cx="277917" cy="33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577" tIns="45789" rIns="91577" bIns="45789">
            <a:spAutoFit/>
          </a:bodyPr>
          <a:lstStyle/>
          <a:p>
            <a:pPr algn="r" eaLnBrk="1" hangingPunct="1">
              <a:lnSpc>
                <a:spcPct val="100000"/>
              </a:lnSpc>
            </a:pPr>
            <a:r>
              <a:rPr lang="en-US" sz="1600" b="0"/>
              <a:t>a</a:t>
            </a:r>
            <a:endParaRPr lang="en-US" sz="1600" b="0" baseline="-25000"/>
          </a:p>
        </p:txBody>
      </p:sp>
      <p:sp>
        <p:nvSpPr>
          <p:cNvPr id="300060" name="Freeform 28"/>
          <p:cNvSpPr>
            <a:spLocks/>
          </p:cNvSpPr>
          <p:nvPr/>
        </p:nvSpPr>
        <p:spPr bwMode="auto">
          <a:xfrm>
            <a:off x="1526120" y="1755851"/>
            <a:ext cx="534142" cy="1374145"/>
          </a:xfrm>
          <a:custGeom>
            <a:avLst/>
            <a:gdLst/>
            <a:ahLst/>
            <a:cxnLst>
              <a:cxn ang="0">
                <a:pos x="336" y="1056"/>
              </a:cxn>
              <a:cxn ang="0">
                <a:pos x="0" y="1056"/>
              </a:cxn>
              <a:cxn ang="0">
                <a:pos x="0" y="0"/>
              </a:cxn>
            </a:cxnLst>
            <a:rect l="0" t="0" r="r" b="b"/>
            <a:pathLst>
              <a:path w="336" h="1056">
                <a:moveTo>
                  <a:pt x="336" y="1056"/>
                </a:moveTo>
                <a:lnTo>
                  <a:pt x="0" y="1056"/>
                </a:lnTo>
                <a:lnTo>
                  <a:pt x="0" y="0"/>
                </a:lnTo>
              </a:path>
            </a:pathLst>
          </a:custGeom>
          <a:noFill/>
          <a:ln w="19050" cmpd="sng">
            <a:solidFill>
              <a:schemeClr val="tx1"/>
            </a:solidFill>
            <a:round/>
            <a:headEnd/>
            <a:tailEnd/>
          </a:ln>
          <a:effectLst/>
        </p:spPr>
        <p:txBody>
          <a:bodyPr lIns="91577" tIns="45789" rIns="91577" bIns="45789"/>
          <a:lstStyle/>
          <a:p>
            <a:endParaRPr lang="en-US"/>
          </a:p>
        </p:txBody>
      </p:sp>
      <p:sp>
        <p:nvSpPr>
          <p:cNvPr id="300061" name="Line 29"/>
          <p:cNvSpPr>
            <a:spLocks noChangeShapeType="1"/>
          </p:cNvSpPr>
          <p:nvPr/>
        </p:nvSpPr>
        <p:spPr bwMode="auto">
          <a:xfrm>
            <a:off x="915672" y="1755852"/>
            <a:ext cx="99197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lIns="91577" tIns="45789" rIns="91577" bIns="45789"/>
          <a:lstStyle/>
          <a:p>
            <a:endParaRPr lang="en-US"/>
          </a:p>
        </p:txBody>
      </p:sp>
      <p:sp>
        <p:nvSpPr>
          <p:cNvPr id="300062" name="Freeform 30"/>
          <p:cNvSpPr>
            <a:spLocks/>
          </p:cNvSpPr>
          <p:nvPr/>
        </p:nvSpPr>
        <p:spPr bwMode="auto">
          <a:xfrm>
            <a:off x="1907649" y="2366582"/>
            <a:ext cx="152612" cy="152683"/>
          </a:xfrm>
          <a:custGeom>
            <a:avLst/>
            <a:gdLst/>
            <a:ahLst/>
            <a:cxnLst>
              <a:cxn ang="0">
                <a:pos x="336" y="1056"/>
              </a:cxn>
              <a:cxn ang="0">
                <a:pos x="0" y="1056"/>
              </a:cxn>
              <a:cxn ang="0">
                <a:pos x="0" y="0"/>
              </a:cxn>
            </a:cxnLst>
            <a:rect l="0" t="0" r="r" b="b"/>
            <a:pathLst>
              <a:path w="336" h="1056">
                <a:moveTo>
                  <a:pt x="336" y="1056"/>
                </a:moveTo>
                <a:lnTo>
                  <a:pt x="0" y="1056"/>
                </a:lnTo>
                <a:lnTo>
                  <a:pt x="0" y="0"/>
                </a:lnTo>
              </a:path>
            </a:pathLst>
          </a:custGeom>
          <a:noFill/>
          <a:ln w="19050" cmpd="sng">
            <a:solidFill>
              <a:schemeClr val="tx1"/>
            </a:solidFill>
            <a:round/>
            <a:headEnd/>
            <a:tailEnd/>
          </a:ln>
          <a:effectLst/>
        </p:spPr>
        <p:txBody>
          <a:bodyPr lIns="91577" tIns="45789" rIns="91577" bIns="45789"/>
          <a:lstStyle/>
          <a:p>
            <a:endParaRPr lang="en-US"/>
          </a:p>
        </p:txBody>
      </p:sp>
      <p:sp>
        <p:nvSpPr>
          <p:cNvPr id="300063" name="Rectangle 31"/>
          <p:cNvSpPr>
            <a:spLocks noChangeArrowheads="1"/>
          </p:cNvSpPr>
          <p:nvPr/>
        </p:nvSpPr>
        <p:spPr bwMode="auto">
          <a:xfrm>
            <a:off x="4349441" y="2824631"/>
            <a:ext cx="600910" cy="3371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577" tIns="45789" rIns="91577" bIns="45789">
            <a:spAutoFit/>
          </a:bodyPr>
          <a:lstStyle/>
          <a:p>
            <a:pPr algn="l" eaLnBrk="1" hangingPunct="1">
              <a:lnSpc>
                <a:spcPct val="100000"/>
              </a:lnSpc>
            </a:pPr>
            <a:r>
              <a:rPr lang="en-US" sz="1600" b="0" dirty="0">
                <a:latin typeface="+mn-lt"/>
              </a:rPr>
              <a:t>out</a:t>
            </a:r>
          </a:p>
        </p:txBody>
      </p:sp>
      <p:grpSp>
        <p:nvGrpSpPr>
          <p:cNvPr id="300064" name="Group 32"/>
          <p:cNvGrpSpPr>
            <a:grpSpLocks/>
          </p:cNvGrpSpPr>
          <p:nvPr/>
        </p:nvGrpSpPr>
        <p:grpSpPr bwMode="auto">
          <a:xfrm>
            <a:off x="1449814" y="1679510"/>
            <a:ext cx="152612" cy="152683"/>
            <a:chOff x="240" y="4176"/>
            <a:chExt cx="192" cy="192"/>
          </a:xfrm>
        </p:grpSpPr>
        <p:sp>
          <p:nvSpPr>
            <p:cNvPr id="300065" name="Oval 33"/>
            <p:cNvSpPr>
              <a:spLocks noChangeArrowheads="1"/>
            </p:cNvSpPr>
            <p:nvPr/>
          </p:nvSpPr>
          <p:spPr bwMode="auto">
            <a:xfrm>
              <a:off x="288" y="4224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0066" name="Rectangle 34"/>
            <p:cNvSpPr>
              <a:spLocks noChangeArrowheads="1"/>
            </p:cNvSpPr>
            <p:nvPr/>
          </p:nvSpPr>
          <p:spPr bwMode="auto">
            <a:xfrm>
              <a:off x="240" y="4176"/>
              <a:ext cx="19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00067" name="Text Box 35"/>
          <p:cNvSpPr txBox="1">
            <a:spLocks noChangeArrowheads="1"/>
          </p:cNvSpPr>
          <p:nvPr/>
        </p:nvSpPr>
        <p:spPr bwMode="auto">
          <a:xfrm>
            <a:off x="4542220" y="3740727"/>
            <a:ext cx="4170512" cy="431027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89" tIns="45789" rIns="45789" bIns="45789">
            <a:spAutoFit/>
          </a:bodyPr>
          <a:lstStyle/>
          <a:p>
            <a:r>
              <a:rPr lang="en-US" sz="2200" dirty="0" err="1">
                <a:latin typeface="Courier New" pitchFamily="49" charset="0"/>
              </a:rPr>
              <a:t>bool</a:t>
            </a:r>
            <a:r>
              <a:rPr lang="en-US" sz="2200" dirty="0">
                <a:latin typeface="Courier New" pitchFamily="49" charset="0"/>
              </a:rPr>
              <a:t> out = (</a:t>
            </a:r>
            <a:r>
              <a:rPr lang="en-US" sz="2200" dirty="0" err="1" smtClean="0">
                <a:latin typeface="Courier New" pitchFamily="49" charset="0"/>
              </a:rPr>
              <a:t>s&amp;a</a:t>
            </a:r>
            <a:r>
              <a:rPr lang="en-US" sz="2200" dirty="0">
                <a:latin typeface="Courier New" pitchFamily="49" charset="0"/>
              </a:rPr>
              <a:t>)||(!</a:t>
            </a:r>
            <a:r>
              <a:rPr lang="en-US" sz="2200" dirty="0" err="1" smtClean="0">
                <a:latin typeface="Courier New" pitchFamily="49" charset="0"/>
              </a:rPr>
              <a:t>s&amp;b</a:t>
            </a:r>
            <a:r>
              <a:rPr lang="en-US" sz="2200" dirty="0">
                <a:latin typeface="Courier New" pitchFamily="49" charset="0"/>
              </a:rPr>
              <a:t>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Computer Architecture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929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58" name="Rectangle 2"/>
          <p:cNvSpPr>
            <a:spLocks noGrp="1" noChangeArrowheads="1"/>
          </p:cNvSpPr>
          <p:nvPr>
            <p:ph type="title"/>
          </p:nvPr>
        </p:nvSpPr>
        <p:spPr>
          <a:xfrm>
            <a:off x="427632" y="1"/>
            <a:ext cx="8716368" cy="780909"/>
          </a:xfrm>
        </p:spPr>
        <p:txBody>
          <a:bodyPr/>
          <a:lstStyle/>
          <a:p>
            <a:r>
              <a:rPr lang="en-US">
                <a:latin typeface="+mn-lt"/>
              </a:rPr>
              <a:t>Word Multiplexor</a:t>
            </a:r>
          </a:p>
        </p:txBody>
      </p:sp>
      <p:sp>
        <p:nvSpPr>
          <p:cNvPr id="301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96829" y="4198776"/>
            <a:ext cx="4781841" cy="1940343"/>
          </a:xfrm>
        </p:spPr>
        <p:txBody>
          <a:bodyPr/>
          <a:lstStyle/>
          <a:p>
            <a:pPr lvl="1"/>
            <a:r>
              <a:rPr lang="en-US" dirty="0">
                <a:latin typeface="+mn-lt"/>
              </a:rPr>
              <a:t>Select input word A or B depending on control signal </a:t>
            </a:r>
            <a:r>
              <a:rPr lang="en-US" dirty="0" smtClean="0">
                <a:latin typeface="+mn-lt"/>
              </a:rPr>
              <a:t>s</a:t>
            </a:r>
            <a:endParaRPr lang="en-US" dirty="0">
              <a:latin typeface="+mn-lt"/>
            </a:endParaRPr>
          </a:p>
        </p:txBody>
      </p:sp>
      <p:sp>
        <p:nvSpPr>
          <p:cNvPr id="301122" name="Text Box 66"/>
          <p:cNvSpPr txBox="1">
            <a:spLocks noChangeArrowheads="1"/>
          </p:cNvSpPr>
          <p:nvPr/>
        </p:nvSpPr>
        <p:spPr bwMode="auto">
          <a:xfrm>
            <a:off x="5106142" y="610732"/>
            <a:ext cx="3574131" cy="461804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89" tIns="45789" rIns="45789" bIns="45789">
            <a:spAutoFit/>
          </a:bodyPr>
          <a:lstStyle/>
          <a:p>
            <a:r>
              <a:rPr lang="en-US" dirty="0">
                <a:latin typeface="+mn-lt"/>
              </a:rPr>
              <a:t>Word-Level Representation</a:t>
            </a:r>
          </a:p>
        </p:txBody>
      </p:sp>
      <p:grpSp>
        <p:nvGrpSpPr>
          <p:cNvPr id="301125" name="Group 69"/>
          <p:cNvGrpSpPr>
            <a:grpSpLocks/>
          </p:cNvGrpSpPr>
          <p:nvPr/>
        </p:nvGrpSpPr>
        <p:grpSpPr bwMode="auto">
          <a:xfrm>
            <a:off x="383120" y="687072"/>
            <a:ext cx="4578359" cy="5727193"/>
            <a:chOff x="336" y="720"/>
            <a:chExt cx="2880" cy="3601"/>
          </a:xfrm>
        </p:grpSpPr>
        <p:sp>
          <p:nvSpPr>
            <p:cNvPr id="301126" name="Rectangle 70"/>
            <p:cNvSpPr>
              <a:spLocks noChangeArrowheads="1"/>
            </p:cNvSpPr>
            <p:nvPr/>
          </p:nvSpPr>
          <p:spPr bwMode="auto">
            <a:xfrm>
              <a:off x="816" y="1248"/>
              <a:ext cx="1776" cy="768"/>
            </a:xfrm>
            <a:prstGeom prst="rect">
              <a:avLst/>
            </a:prstGeom>
            <a:solidFill>
              <a:srgbClr val="D5F1C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Ctr="1"/>
            <a:lstStyle/>
            <a:p>
              <a:pPr eaLnBrk="1" hangingPunct="1">
                <a:lnSpc>
                  <a:spcPct val="100000"/>
                </a:lnSpc>
              </a:pPr>
              <a:endParaRPr lang="en-US" b="0">
                <a:latin typeface="+mn-lt"/>
              </a:endParaRPr>
            </a:p>
          </p:txBody>
        </p:sp>
        <p:sp>
          <p:nvSpPr>
            <p:cNvPr id="301127" name="Freeform 71"/>
            <p:cNvSpPr>
              <a:spLocks/>
            </p:cNvSpPr>
            <p:nvPr/>
          </p:nvSpPr>
          <p:spPr bwMode="auto">
            <a:xfrm flipV="1">
              <a:off x="1824" y="1440"/>
              <a:ext cx="336" cy="96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144" y="96"/>
                </a:cxn>
                <a:cxn ang="0">
                  <a:pos x="144" y="0"/>
                </a:cxn>
                <a:cxn ang="0">
                  <a:pos x="336" y="0"/>
                </a:cxn>
              </a:cxnLst>
              <a:rect l="0" t="0" r="r" b="b"/>
              <a:pathLst>
                <a:path w="336" h="96">
                  <a:moveTo>
                    <a:pt x="0" y="96"/>
                  </a:moveTo>
                  <a:lnTo>
                    <a:pt x="144" y="96"/>
                  </a:lnTo>
                  <a:lnTo>
                    <a:pt x="144" y="0"/>
                  </a:lnTo>
                  <a:lnTo>
                    <a:pt x="336" y="0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01128" name="Freeform 72"/>
            <p:cNvSpPr>
              <a:spLocks/>
            </p:cNvSpPr>
            <p:nvPr/>
          </p:nvSpPr>
          <p:spPr bwMode="auto">
            <a:xfrm>
              <a:off x="1824" y="1728"/>
              <a:ext cx="336" cy="96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144" y="96"/>
                </a:cxn>
                <a:cxn ang="0">
                  <a:pos x="144" y="0"/>
                </a:cxn>
                <a:cxn ang="0">
                  <a:pos x="336" y="0"/>
                </a:cxn>
              </a:cxnLst>
              <a:rect l="0" t="0" r="r" b="b"/>
              <a:pathLst>
                <a:path w="336" h="96">
                  <a:moveTo>
                    <a:pt x="0" y="96"/>
                  </a:moveTo>
                  <a:lnTo>
                    <a:pt x="144" y="96"/>
                  </a:lnTo>
                  <a:lnTo>
                    <a:pt x="144" y="0"/>
                  </a:lnTo>
                  <a:lnTo>
                    <a:pt x="336" y="0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01129" name="Line 73"/>
            <p:cNvSpPr>
              <a:spLocks noChangeShapeType="1"/>
            </p:cNvSpPr>
            <p:nvPr/>
          </p:nvSpPr>
          <p:spPr bwMode="auto">
            <a:xfrm>
              <a:off x="2489" y="1628"/>
              <a:ext cx="247" cy="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01130" name="Freeform 74"/>
            <p:cNvSpPr>
              <a:spLocks/>
            </p:cNvSpPr>
            <p:nvPr/>
          </p:nvSpPr>
          <p:spPr bwMode="auto">
            <a:xfrm>
              <a:off x="2110" y="1488"/>
              <a:ext cx="410" cy="27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0" y="0"/>
                </a:cxn>
                <a:cxn ang="0">
                  <a:pos x="190" y="0"/>
                </a:cxn>
                <a:cxn ang="0">
                  <a:pos x="227" y="3"/>
                </a:cxn>
                <a:cxn ang="0">
                  <a:pos x="262" y="11"/>
                </a:cxn>
                <a:cxn ang="0">
                  <a:pos x="292" y="22"/>
                </a:cxn>
                <a:cxn ang="0">
                  <a:pos x="322" y="40"/>
                </a:cxn>
                <a:cxn ang="0">
                  <a:pos x="372" y="81"/>
                </a:cxn>
                <a:cxn ang="0">
                  <a:pos x="410" y="140"/>
                </a:cxn>
                <a:cxn ang="0">
                  <a:pos x="410" y="140"/>
                </a:cxn>
                <a:cxn ang="0">
                  <a:pos x="372" y="195"/>
                </a:cxn>
                <a:cxn ang="0">
                  <a:pos x="322" y="240"/>
                </a:cxn>
                <a:cxn ang="0">
                  <a:pos x="292" y="254"/>
                </a:cxn>
                <a:cxn ang="0">
                  <a:pos x="262" y="266"/>
                </a:cxn>
                <a:cxn ang="0">
                  <a:pos x="227" y="273"/>
                </a:cxn>
                <a:cxn ang="0">
                  <a:pos x="190" y="277"/>
                </a:cxn>
                <a:cxn ang="0">
                  <a:pos x="190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22" y="247"/>
                </a:cxn>
                <a:cxn ang="0">
                  <a:pos x="38" y="214"/>
                </a:cxn>
                <a:cxn ang="0">
                  <a:pos x="45" y="177"/>
                </a:cxn>
                <a:cxn ang="0">
                  <a:pos x="49" y="140"/>
                </a:cxn>
                <a:cxn ang="0">
                  <a:pos x="49" y="140"/>
                </a:cxn>
                <a:cxn ang="0">
                  <a:pos x="45" y="99"/>
                </a:cxn>
                <a:cxn ang="0">
                  <a:pos x="38" y="66"/>
                </a:cxn>
                <a:cxn ang="0">
                  <a:pos x="22" y="33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10" h="277">
                  <a:moveTo>
                    <a:pt x="0" y="0"/>
                  </a:moveTo>
                  <a:lnTo>
                    <a:pt x="190" y="0"/>
                  </a:lnTo>
                  <a:lnTo>
                    <a:pt x="190" y="0"/>
                  </a:lnTo>
                  <a:lnTo>
                    <a:pt x="227" y="3"/>
                  </a:lnTo>
                  <a:lnTo>
                    <a:pt x="262" y="11"/>
                  </a:lnTo>
                  <a:lnTo>
                    <a:pt x="292" y="22"/>
                  </a:lnTo>
                  <a:lnTo>
                    <a:pt x="322" y="40"/>
                  </a:lnTo>
                  <a:lnTo>
                    <a:pt x="372" y="81"/>
                  </a:lnTo>
                  <a:lnTo>
                    <a:pt x="410" y="140"/>
                  </a:lnTo>
                  <a:lnTo>
                    <a:pt x="410" y="140"/>
                  </a:lnTo>
                  <a:lnTo>
                    <a:pt x="372" y="195"/>
                  </a:lnTo>
                  <a:lnTo>
                    <a:pt x="322" y="240"/>
                  </a:lnTo>
                  <a:lnTo>
                    <a:pt x="292" y="254"/>
                  </a:lnTo>
                  <a:lnTo>
                    <a:pt x="262" y="266"/>
                  </a:lnTo>
                  <a:lnTo>
                    <a:pt x="227" y="273"/>
                  </a:lnTo>
                  <a:lnTo>
                    <a:pt x="190" y="277"/>
                  </a:lnTo>
                  <a:lnTo>
                    <a:pt x="190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22" y="247"/>
                  </a:lnTo>
                  <a:lnTo>
                    <a:pt x="38" y="214"/>
                  </a:lnTo>
                  <a:lnTo>
                    <a:pt x="45" y="177"/>
                  </a:lnTo>
                  <a:lnTo>
                    <a:pt x="49" y="140"/>
                  </a:lnTo>
                  <a:lnTo>
                    <a:pt x="49" y="140"/>
                  </a:lnTo>
                  <a:lnTo>
                    <a:pt x="45" y="99"/>
                  </a:lnTo>
                  <a:lnTo>
                    <a:pt x="38" y="66"/>
                  </a:lnTo>
                  <a:lnTo>
                    <a:pt x="22" y="33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01131" name="Freeform 75"/>
            <p:cNvSpPr>
              <a:spLocks/>
            </p:cNvSpPr>
            <p:nvPr/>
          </p:nvSpPr>
          <p:spPr bwMode="auto">
            <a:xfrm>
              <a:off x="2110" y="1488"/>
              <a:ext cx="410" cy="27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0" y="0"/>
                </a:cxn>
                <a:cxn ang="0">
                  <a:pos x="190" y="0"/>
                </a:cxn>
                <a:cxn ang="0">
                  <a:pos x="227" y="3"/>
                </a:cxn>
                <a:cxn ang="0">
                  <a:pos x="262" y="11"/>
                </a:cxn>
                <a:cxn ang="0">
                  <a:pos x="292" y="22"/>
                </a:cxn>
                <a:cxn ang="0">
                  <a:pos x="322" y="40"/>
                </a:cxn>
                <a:cxn ang="0">
                  <a:pos x="372" y="81"/>
                </a:cxn>
                <a:cxn ang="0">
                  <a:pos x="410" y="140"/>
                </a:cxn>
                <a:cxn ang="0">
                  <a:pos x="410" y="140"/>
                </a:cxn>
                <a:cxn ang="0">
                  <a:pos x="372" y="195"/>
                </a:cxn>
                <a:cxn ang="0">
                  <a:pos x="322" y="240"/>
                </a:cxn>
                <a:cxn ang="0">
                  <a:pos x="292" y="254"/>
                </a:cxn>
                <a:cxn ang="0">
                  <a:pos x="262" y="266"/>
                </a:cxn>
                <a:cxn ang="0">
                  <a:pos x="227" y="273"/>
                </a:cxn>
                <a:cxn ang="0">
                  <a:pos x="190" y="277"/>
                </a:cxn>
                <a:cxn ang="0">
                  <a:pos x="190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22" y="247"/>
                </a:cxn>
                <a:cxn ang="0">
                  <a:pos x="38" y="214"/>
                </a:cxn>
                <a:cxn ang="0">
                  <a:pos x="45" y="177"/>
                </a:cxn>
                <a:cxn ang="0">
                  <a:pos x="49" y="140"/>
                </a:cxn>
                <a:cxn ang="0">
                  <a:pos x="49" y="140"/>
                </a:cxn>
                <a:cxn ang="0">
                  <a:pos x="45" y="99"/>
                </a:cxn>
                <a:cxn ang="0">
                  <a:pos x="38" y="66"/>
                </a:cxn>
                <a:cxn ang="0">
                  <a:pos x="22" y="33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10" h="277">
                  <a:moveTo>
                    <a:pt x="0" y="0"/>
                  </a:moveTo>
                  <a:lnTo>
                    <a:pt x="190" y="0"/>
                  </a:lnTo>
                  <a:lnTo>
                    <a:pt x="190" y="0"/>
                  </a:lnTo>
                  <a:lnTo>
                    <a:pt x="227" y="3"/>
                  </a:lnTo>
                  <a:lnTo>
                    <a:pt x="262" y="11"/>
                  </a:lnTo>
                  <a:lnTo>
                    <a:pt x="292" y="22"/>
                  </a:lnTo>
                  <a:lnTo>
                    <a:pt x="322" y="40"/>
                  </a:lnTo>
                  <a:lnTo>
                    <a:pt x="372" y="81"/>
                  </a:lnTo>
                  <a:lnTo>
                    <a:pt x="410" y="140"/>
                  </a:lnTo>
                  <a:lnTo>
                    <a:pt x="410" y="140"/>
                  </a:lnTo>
                  <a:lnTo>
                    <a:pt x="372" y="195"/>
                  </a:lnTo>
                  <a:lnTo>
                    <a:pt x="322" y="240"/>
                  </a:lnTo>
                  <a:lnTo>
                    <a:pt x="292" y="254"/>
                  </a:lnTo>
                  <a:lnTo>
                    <a:pt x="262" y="266"/>
                  </a:lnTo>
                  <a:lnTo>
                    <a:pt x="227" y="273"/>
                  </a:lnTo>
                  <a:lnTo>
                    <a:pt x="190" y="277"/>
                  </a:lnTo>
                  <a:lnTo>
                    <a:pt x="190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22" y="247"/>
                  </a:lnTo>
                  <a:lnTo>
                    <a:pt x="38" y="214"/>
                  </a:lnTo>
                  <a:lnTo>
                    <a:pt x="45" y="177"/>
                  </a:lnTo>
                  <a:lnTo>
                    <a:pt x="49" y="140"/>
                  </a:lnTo>
                  <a:lnTo>
                    <a:pt x="49" y="140"/>
                  </a:lnTo>
                  <a:lnTo>
                    <a:pt x="45" y="99"/>
                  </a:lnTo>
                  <a:lnTo>
                    <a:pt x="38" y="66"/>
                  </a:lnTo>
                  <a:lnTo>
                    <a:pt x="22" y="33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grpSp>
          <p:nvGrpSpPr>
            <p:cNvPr id="301132" name="Group 76"/>
            <p:cNvGrpSpPr>
              <a:grpSpLocks/>
            </p:cNvGrpSpPr>
            <p:nvPr/>
          </p:nvGrpSpPr>
          <p:grpSpPr bwMode="auto">
            <a:xfrm>
              <a:off x="1152" y="864"/>
              <a:ext cx="184" cy="384"/>
              <a:chOff x="960" y="1055"/>
              <a:chExt cx="184" cy="384"/>
            </a:xfrm>
          </p:grpSpPr>
          <p:sp>
            <p:nvSpPr>
              <p:cNvPr id="301133" name="Line 77"/>
              <p:cNvSpPr>
                <a:spLocks noChangeShapeType="1"/>
              </p:cNvSpPr>
              <p:nvPr/>
            </p:nvSpPr>
            <p:spPr bwMode="auto">
              <a:xfrm rot="5400000">
                <a:off x="1009" y="1391"/>
                <a:ext cx="95" cy="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01134" name="Freeform 78"/>
              <p:cNvSpPr>
                <a:spLocks/>
              </p:cNvSpPr>
              <p:nvPr/>
            </p:nvSpPr>
            <p:spPr bwMode="auto">
              <a:xfrm rot="5400000">
                <a:off x="957" y="1154"/>
                <a:ext cx="190" cy="18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84"/>
                  </a:cxn>
                  <a:cxn ang="0">
                    <a:pos x="190" y="92"/>
                  </a:cxn>
                  <a:cxn ang="0">
                    <a:pos x="0" y="0"/>
                  </a:cxn>
                </a:cxnLst>
                <a:rect l="0" t="0" r="r" b="b"/>
                <a:pathLst>
                  <a:path w="19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190" y="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01135" name="Freeform 79"/>
              <p:cNvSpPr>
                <a:spLocks/>
              </p:cNvSpPr>
              <p:nvPr/>
            </p:nvSpPr>
            <p:spPr bwMode="auto">
              <a:xfrm rot="5400000">
                <a:off x="957" y="1154"/>
                <a:ext cx="190" cy="18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84"/>
                  </a:cxn>
                  <a:cxn ang="0">
                    <a:pos x="190" y="92"/>
                  </a:cxn>
                  <a:cxn ang="0">
                    <a:pos x="0" y="0"/>
                  </a:cxn>
                </a:cxnLst>
                <a:rect l="0" t="0" r="r" b="b"/>
                <a:pathLst>
                  <a:path w="19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190" y="92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FFFF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01136" name="Freeform 80"/>
              <p:cNvSpPr>
                <a:spLocks/>
              </p:cNvSpPr>
              <p:nvPr/>
            </p:nvSpPr>
            <p:spPr bwMode="auto">
              <a:xfrm rot="5400000">
                <a:off x="1028" y="1345"/>
                <a:ext cx="49" cy="48"/>
              </a:xfrm>
              <a:custGeom>
                <a:avLst/>
                <a:gdLst/>
                <a:ahLst/>
                <a:cxnLst>
                  <a:cxn ang="0">
                    <a:pos x="49" y="26"/>
                  </a:cxn>
                  <a:cxn ang="0">
                    <a:pos x="42" y="41"/>
                  </a:cxn>
                  <a:cxn ang="0">
                    <a:pos x="23" y="48"/>
                  </a:cxn>
                  <a:cxn ang="0">
                    <a:pos x="23" y="48"/>
                  </a:cxn>
                  <a:cxn ang="0">
                    <a:pos x="8" y="41"/>
                  </a:cxn>
                  <a:cxn ang="0">
                    <a:pos x="0" y="26"/>
                  </a:cxn>
                  <a:cxn ang="0">
                    <a:pos x="0" y="26"/>
                  </a:cxn>
                  <a:cxn ang="0">
                    <a:pos x="8" y="8"/>
                  </a:cxn>
                  <a:cxn ang="0">
                    <a:pos x="23" y="0"/>
                  </a:cxn>
                  <a:cxn ang="0">
                    <a:pos x="23" y="0"/>
                  </a:cxn>
                  <a:cxn ang="0">
                    <a:pos x="42" y="8"/>
                  </a:cxn>
                  <a:cxn ang="0">
                    <a:pos x="49" y="26"/>
                  </a:cxn>
                </a:cxnLst>
                <a:rect l="0" t="0" r="r" b="b"/>
                <a:pathLst>
                  <a:path w="49" h="48">
                    <a:moveTo>
                      <a:pt x="49" y="26"/>
                    </a:moveTo>
                    <a:lnTo>
                      <a:pt x="42" y="41"/>
                    </a:lnTo>
                    <a:lnTo>
                      <a:pt x="23" y="48"/>
                    </a:lnTo>
                    <a:lnTo>
                      <a:pt x="23" y="48"/>
                    </a:lnTo>
                    <a:lnTo>
                      <a:pt x="8" y="41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8" y="8"/>
                    </a:lnTo>
                    <a:lnTo>
                      <a:pt x="23" y="0"/>
                    </a:lnTo>
                    <a:lnTo>
                      <a:pt x="23" y="0"/>
                    </a:lnTo>
                    <a:lnTo>
                      <a:pt x="42" y="8"/>
                    </a:lnTo>
                    <a:lnTo>
                      <a:pt x="49" y="2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01137" name="Freeform 81"/>
              <p:cNvSpPr>
                <a:spLocks/>
              </p:cNvSpPr>
              <p:nvPr/>
            </p:nvSpPr>
            <p:spPr bwMode="auto">
              <a:xfrm rot="5400000">
                <a:off x="1028" y="1345"/>
                <a:ext cx="49" cy="48"/>
              </a:xfrm>
              <a:custGeom>
                <a:avLst/>
                <a:gdLst/>
                <a:ahLst/>
                <a:cxnLst>
                  <a:cxn ang="0">
                    <a:pos x="49" y="26"/>
                  </a:cxn>
                  <a:cxn ang="0">
                    <a:pos x="42" y="41"/>
                  </a:cxn>
                  <a:cxn ang="0">
                    <a:pos x="23" y="48"/>
                  </a:cxn>
                  <a:cxn ang="0">
                    <a:pos x="23" y="48"/>
                  </a:cxn>
                  <a:cxn ang="0">
                    <a:pos x="8" y="41"/>
                  </a:cxn>
                  <a:cxn ang="0">
                    <a:pos x="0" y="26"/>
                  </a:cxn>
                  <a:cxn ang="0">
                    <a:pos x="0" y="26"/>
                  </a:cxn>
                  <a:cxn ang="0">
                    <a:pos x="8" y="8"/>
                  </a:cxn>
                  <a:cxn ang="0">
                    <a:pos x="23" y="0"/>
                  </a:cxn>
                  <a:cxn ang="0">
                    <a:pos x="23" y="0"/>
                  </a:cxn>
                  <a:cxn ang="0">
                    <a:pos x="42" y="8"/>
                  </a:cxn>
                  <a:cxn ang="0">
                    <a:pos x="49" y="26"/>
                  </a:cxn>
                </a:cxnLst>
                <a:rect l="0" t="0" r="r" b="b"/>
                <a:pathLst>
                  <a:path w="49" h="48">
                    <a:moveTo>
                      <a:pt x="49" y="26"/>
                    </a:moveTo>
                    <a:lnTo>
                      <a:pt x="42" y="41"/>
                    </a:lnTo>
                    <a:lnTo>
                      <a:pt x="23" y="48"/>
                    </a:lnTo>
                    <a:lnTo>
                      <a:pt x="23" y="48"/>
                    </a:lnTo>
                    <a:lnTo>
                      <a:pt x="8" y="41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8" y="8"/>
                    </a:lnTo>
                    <a:lnTo>
                      <a:pt x="23" y="0"/>
                    </a:lnTo>
                    <a:lnTo>
                      <a:pt x="23" y="0"/>
                    </a:lnTo>
                    <a:lnTo>
                      <a:pt x="42" y="8"/>
                    </a:lnTo>
                    <a:lnTo>
                      <a:pt x="49" y="26"/>
                    </a:lnTo>
                  </a:path>
                </a:pathLst>
              </a:custGeom>
              <a:solidFill>
                <a:srgbClr val="FFFFFF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01138" name="Line 82"/>
              <p:cNvSpPr>
                <a:spLocks noChangeShapeType="1"/>
              </p:cNvSpPr>
              <p:nvPr/>
            </p:nvSpPr>
            <p:spPr bwMode="auto">
              <a:xfrm rot="5400000">
                <a:off x="1002" y="1102"/>
                <a:ext cx="95" cy="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</p:grpSp>
        <p:sp>
          <p:nvSpPr>
            <p:cNvPr id="301139" name="Line 83"/>
            <p:cNvSpPr>
              <a:spLocks noChangeShapeType="1"/>
            </p:cNvSpPr>
            <p:nvPr/>
          </p:nvSpPr>
          <p:spPr bwMode="auto">
            <a:xfrm>
              <a:off x="1344" y="1344"/>
              <a:ext cx="95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01140" name="Line 84"/>
            <p:cNvSpPr>
              <a:spLocks noChangeShapeType="1"/>
            </p:cNvSpPr>
            <p:nvPr/>
          </p:nvSpPr>
          <p:spPr bwMode="auto">
            <a:xfrm>
              <a:off x="624" y="1536"/>
              <a:ext cx="815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01141" name="Freeform 85"/>
            <p:cNvSpPr>
              <a:spLocks/>
            </p:cNvSpPr>
            <p:nvPr/>
          </p:nvSpPr>
          <p:spPr bwMode="auto">
            <a:xfrm>
              <a:off x="1439" y="1296"/>
              <a:ext cx="382" cy="277"/>
            </a:xfrm>
            <a:custGeom>
              <a:avLst/>
              <a:gdLst/>
              <a:ahLst/>
              <a:cxnLst>
                <a:cxn ang="0">
                  <a:pos x="382" y="140"/>
                </a:cxn>
                <a:cxn ang="0">
                  <a:pos x="378" y="166"/>
                </a:cxn>
                <a:cxn ang="0">
                  <a:pos x="370" y="192"/>
                </a:cxn>
                <a:cxn ang="0">
                  <a:pos x="359" y="214"/>
                </a:cxn>
                <a:cxn ang="0">
                  <a:pos x="340" y="236"/>
                </a:cxn>
                <a:cxn ang="0">
                  <a:pos x="317" y="254"/>
                </a:cxn>
                <a:cxn ang="0">
                  <a:pos x="294" y="266"/>
                </a:cxn>
                <a:cxn ang="0">
                  <a:pos x="267" y="273"/>
                </a:cxn>
                <a:cxn ang="0">
                  <a:pos x="237" y="277"/>
                </a:cxn>
                <a:cxn ang="0">
                  <a:pos x="237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37" y="0"/>
                </a:cxn>
                <a:cxn ang="0">
                  <a:pos x="237" y="0"/>
                </a:cxn>
                <a:cxn ang="0">
                  <a:pos x="267" y="3"/>
                </a:cxn>
                <a:cxn ang="0">
                  <a:pos x="294" y="11"/>
                </a:cxn>
                <a:cxn ang="0">
                  <a:pos x="317" y="22"/>
                </a:cxn>
                <a:cxn ang="0">
                  <a:pos x="340" y="40"/>
                </a:cxn>
                <a:cxn ang="0">
                  <a:pos x="359" y="62"/>
                </a:cxn>
                <a:cxn ang="0">
                  <a:pos x="370" y="85"/>
                </a:cxn>
                <a:cxn ang="0">
                  <a:pos x="378" y="110"/>
                </a:cxn>
                <a:cxn ang="0">
                  <a:pos x="382" y="140"/>
                </a:cxn>
              </a:cxnLst>
              <a:rect l="0" t="0" r="r" b="b"/>
              <a:pathLst>
                <a:path w="382" h="277">
                  <a:moveTo>
                    <a:pt x="382" y="140"/>
                  </a:moveTo>
                  <a:lnTo>
                    <a:pt x="378" y="166"/>
                  </a:lnTo>
                  <a:lnTo>
                    <a:pt x="370" y="192"/>
                  </a:lnTo>
                  <a:lnTo>
                    <a:pt x="359" y="214"/>
                  </a:lnTo>
                  <a:lnTo>
                    <a:pt x="340" y="236"/>
                  </a:lnTo>
                  <a:lnTo>
                    <a:pt x="317" y="254"/>
                  </a:lnTo>
                  <a:lnTo>
                    <a:pt x="294" y="266"/>
                  </a:lnTo>
                  <a:lnTo>
                    <a:pt x="267" y="273"/>
                  </a:lnTo>
                  <a:lnTo>
                    <a:pt x="237" y="277"/>
                  </a:lnTo>
                  <a:lnTo>
                    <a:pt x="237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0"/>
                  </a:lnTo>
                  <a:lnTo>
                    <a:pt x="0" y="0"/>
                  </a:lnTo>
                  <a:lnTo>
                    <a:pt x="237" y="0"/>
                  </a:lnTo>
                  <a:lnTo>
                    <a:pt x="237" y="0"/>
                  </a:lnTo>
                  <a:lnTo>
                    <a:pt x="267" y="3"/>
                  </a:lnTo>
                  <a:lnTo>
                    <a:pt x="294" y="11"/>
                  </a:lnTo>
                  <a:lnTo>
                    <a:pt x="317" y="22"/>
                  </a:lnTo>
                  <a:lnTo>
                    <a:pt x="340" y="40"/>
                  </a:lnTo>
                  <a:lnTo>
                    <a:pt x="359" y="62"/>
                  </a:lnTo>
                  <a:lnTo>
                    <a:pt x="370" y="85"/>
                  </a:lnTo>
                  <a:lnTo>
                    <a:pt x="378" y="110"/>
                  </a:lnTo>
                  <a:lnTo>
                    <a:pt x="382" y="14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01142" name="Freeform 86"/>
            <p:cNvSpPr>
              <a:spLocks/>
            </p:cNvSpPr>
            <p:nvPr/>
          </p:nvSpPr>
          <p:spPr bwMode="auto">
            <a:xfrm>
              <a:off x="1439" y="1296"/>
              <a:ext cx="382" cy="277"/>
            </a:xfrm>
            <a:custGeom>
              <a:avLst/>
              <a:gdLst/>
              <a:ahLst/>
              <a:cxnLst>
                <a:cxn ang="0">
                  <a:pos x="382" y="140"/>
                </a:cxn>
                <a:cxn ang="0">
                  <a:pos x="378" y="166"/>
                </a:cxn>
                <a:cxn ang="0">
                  <a:pos x="370" y="192"/>
                </a:cxn>
                <a:cxn ang="0">
                  <a:pos x="359" y="214"/>
                </a:cxn>
                <a:cxn ang="0">
                  <a:pos x="340" y="236"/>
                </a:cxn>
                <a:cxn ang="0">
                  <a:pos x="317" y="254"/>
                </a:cxn>
                <a:cxn ang="0">
                  <a:pos x="294" y="266"/>
                </a:cxn>
                <a:cxn ang="0">
                  <a:pos x="267" y="273"/>
                </a:cxn>
                <a:cxn ang="0">
                  <a:pos x="237" y="277"/>
                </a:cxn>
                <a:cxn ang="0">
                  <a:pos x="237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37" y="0"/>
                </a:cxn>
                <a:cxn ang="0">
                  <a:pos x="237" y="0"/>
                </a:cxn>
                <a:cxn ang="0">
                  <a:pos x="267" y="3"/>
                </a:cxn>
                <a:cxn ang="0">
                  <a:pos x="294" y="11"/>
                </a:cxn>
                <a:cxn ang="0">
                  <a:pos x="317" y="22"/>
                </a:cxn>
                <a:cxn ang="0">
                  <a:pos x="340" y="40"/>
                </a:cxn>
                <a:cxn ang="0">
                  <a:pos x="359" y="62"/>
                </a:cxn>
                <a:cxn ang="0">
                  <a:pos x="370" y="85"/>
                </a:cxn>
                <a:cxn ang="0">
                  <a:pos x="378" y="110"/>
                </a:cxn>
                <a:cxn ang="0">
                  <a:pos x="382" y="140"/>
                </a:cxn>
              </a:cxnLst>
              <a:rect l="0" t="0" r="r" b="b"/>
              <a:pathLst>
                <a:path w="382" h="277">
                  <a:moveTo>
                    <a:pt x="382" y="140"/>
                  </a:moveTo>
                  <a:lnTo>
                    <a:pt x="378" y="166"/>
                  </a:lnTo>
                  <a:lnTo>
                    <a:pt x="370" y="192"/>
                  </a:lnTo>
                  <a:lnTo>
                    <a:pt x="359" y="214"/>
                  </a:lnTo>
                  <a:lnTo>
                    <a:pt x="340" y="236"/>
                  </a:lnTo>
                  <a:lnTo>
                    <a:pt x="317" y="254"/>
                  </a:lnTo>
                  <a:lnTo>
                    <a:pt x="294" y="266"/>
                  </a:lnTo>
                  <a:lnTo>
                    <a:pt x="267" y="273"/>
                  </a:lnTo>
                  <a:lnTo>
                    <a:pt x="237" y="277"/>
                  </a:lnTo>
                  <a:lnTo>
                    <a:pt x="237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0"/>
                  </a:lnTo>
                  <a:lnTo>
                    <a:pt x="0" y="0"/>
                  </a:lnTo>
                  <a:lnTo>
                    <a:pt x="237" y="0"/>
                  </a:lnTo>
                  <a:lnTo>
                    <a:pt x="237" y="0"/>
                  </a:lnTo>
                  <a:lnTo>
                    <a:pt x="267" y="3"/>
                  </a:lnTo>
                  <a:lnTo>
                    <a:pt x="294" y="11"/>
                  </a:lnTo>
                  <a:lnTo>
                    <a:pt x="317" y="22"/>
                  </a:lnTo>
                  <a:lnTo>
                    <a:pt x="340" y="40"/>
                  </a:lnTo>
                  <a:lnTo>
                    <a:pt x="359" y="62"/>
                  </a:lnTo>
                  <a:lnTo>
                    <a:pt x="370" y="85"/>
                  </a:lnTo>
                  <a:lnTo>
                    <a:pt x="378" y="110"/>
                  </a:lnTo>
                  <a:lnTo>
                    <a:pt x="382" y="14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01143" name="Text Box 87"/>
            <p:cNvSpPr txBox="1">
              <a:spLocks noChangeArrowheads="1"/>
            </p:cNvSpPr>
            <p:nvPr/>
          </p:nvSpPr>
          <p:spPr bwMode="auto">
            <a:xfrm>
              <a:off x="350" y="1392"/>
              <a:ext cx="270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 eaLnBrk="1" hangingPunct="1">
                <a:lnSpc>
                  <a:spcPct val="100000"/>
                </a:lnSpc>
              </a:pPr>
              <a:r>
                <a:rPr lang="en-US" sz="1600" b="0">
                  <a:latin typeface="+mn-lt"/>
                </a:rPr>
                <a:t>b</a:t>
              </a:r>
              <a:r>
                <a:rPr lang="en-US" sz="1600" b="0" baseline="-25000">
                  <a:latin typeface="+mn-lt"/>
                </a:rPr>
                <a:t>31</a:t>
              </a:r>
            </a:p>
          </p:txBody>
        </p:sp>
        <p:sp>
          <p:nvSpPr>
            <p:cNvPr id="301144" name="Text Box 88"/>
            <p:cNvSpPr txBox="1">
              <a:spLocks noChangeArrowheads="1"/>
            </p:cNvSpPr>
            <p:nvPr/>
          </p:nvSpPr>
          <p:spPr bwMode="auto">
            <a:xfrm>
              <a:off x="336" y="720"/>
              <a:ext cx="170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600" b="0">
                  <a:latin typeface="+mn-lt"/>
                </a:rPr>
                <a:t>s</a:t>
              </a:r>
            </a:p>
          </p:txBody>
        </p:sp>
        <p:sp>
          <p:nvSpPr>
            <p:cNvPr id="301145" name="Line 89"/>
            <p:cNvSpPr>
              <a:spLocks noChangeShapeType="1"/>
            </p:cNvSpPr>
            <p:nvPr/>
          </p:nvSpPr>
          <p:spPr bwMode="auto">
            <a:xfrm>
              <a:off x="1008" y="1728"/>
              <a:ext cx="431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01146" name="Line 90"/>
            <p:cNvSpPr>
              <a:spLocks noChangeShapeType="1"/>
            </p:cNvSpPr>
            <p:nvPr/>
          </p:nvSpPr>
          <p:spPr bwMode="auto">
            <a:xfrm flipV="1">
              <a:off x="624" y="1920"/>
              <a:ext cx="816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01147" name="Freeform 91"/>
            <p:cNvSpPr>
              <a:spLocks/>
            </p:cNvSpPr>
            <p:nvPr/>
          </p:nvSpPr>
          <p:spPr bwMode="auto">
            <a:xfrm>
              <a:off x="1439" y="1680"/>
              <a:ext cx="382" cy="277"/>
            </a:xfrm>
            <a:custGeom>
              <a:avLst/>
              <a:gdLst/>
              <a:ahLst/>
              <a:cxnLst>
                <a:cxn ang="0">
                  <a:pos x="382" y="140"/>
                </a:cxn>
                <a:cxn ang="0">
                  <a:pos x="378" y="166"/>
                </a:cxn>
                <a:cxn ang="0">
                  <a:pos x="370" y="192"/>
                </a:cxn>
                <a:cxn ang="0">
                  <a:pos x="359" y="214"/>
                </a:cxn>
                <a:cxn ang="0">
                  <a:pos x="340" y="236"/>
                </a:cxn>
                <a:cxn ang="0">
                  <a:pos x="317" y="254"/>
                </a:cxn>
                <a:cxn ang="0">
                  <a:pos x="294" y="266"/>
                </a:cxn>
                <a:cxn ang="0">
                  <a:pos x="267" y="273"/>
                </a:cxn>
                <a:cxn ang="0">
                  <a:pos x="237" y="277"/>
                </a:cxn>
                <a:cxn ang="0">
                  <a:pos x="237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37" y="0"/>
                </a:cxn>
                <a:cxn ang="0">
                  <a:pos x="237" y="0"/>
                </a:cxn>
                <a:cxn ang="0">
                  <a:pos x="267" y="3"/>
                </a:cxn>
                <a:cxn ang="0">
                  <a:pos x="294" y="11"/>
                </a:cxn>
                <a:cxn ang="0">
                  <a:pos x="317" y="22"/>
                </a:cxn>
                <a:cxn ang="0">
                  <a:pos x="340" y="40"/>
                </a:cxn>
                <a:cxn ang="0">
                  <a:pos x="359" y="62"/>
                </a:cxn>
                <a:cxn ang="0">
                  <a:pos x="370" y="85"/>
                </a:cxn>
                <a:cxn ang="0">
                  <a:pos x="378" y="110"/>
                </a:cxn>
                <a:cxn ang="0">
                  <a:pos x="382" y="140"/>
                </a:cxn>
              </a:cxnLst>
              <a:rect l="0" t="0" r="r" b="b"/>
              <a:pathLst>
                <a:path w="382" h="277">
                  <a:moveTo>
                    <a:pt x="382" y="140"/>
                  </a:moveTo>
                  <a:lnTo>
                    <a:pt x="378" y="166"/>
                  </a:lnTo>
                  <a:lnTo>
                    <a:pt x="370" y="192"/>
                  </a:lnTo>
                  <a:lnTo>
                    <a:pt x="359" y="214"/>
                  </a:lnTo>
                  <a:lnTo>
                    <a:pt x="340" y="236"/>
                  </a:lnTo>
                  <a:lnTo>
                    <a:pt x="317" y="254"/>
                  </a:lnTo>
                  <a:lnTo>
                    <a:pt x="294" y="266"/>
                  </a:lnTo>
                  <a:lnTo>
                    <a:pt x="267" y="273"/>
                  </a:lnTo>
                  <a:lnTo>
                    <a:pt x="237" y="277"/>
                  </a:lnTo>
                  <a:lnTo>
                    <a:pt x="237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0"/>
                  </a:lnTo>
                  <a:lnTo>
                    <a:pt x="0" y="0"/>
                  </a:lnTo>
                  <a:lnTo>
                    <a:pt x="237" y="0"/>
                  </a:lnTo>
                  <a:lnTo>
                    <a:pt x="237" y="0"/>
                  </a:lnTo>
                  <a:lnTo>
                    <a:pt x="267" y="3"/>
                  </a:lnTo>
                  <a:lnTo>
                    <a:pt x="294" y="11"/>
                  </a:lnTo>
                  <a:lnTo>
                    <a:pt x="317" y="22"/>
                  </a:lnTo>
                  <a:lnTo>
                    <a:pt x="340" y="40"/>
                  </a:lnTo>
                  <a:lnTo>
                    <a:pt x="359" y="62"/>
                  </a:lnTo>
                  <a:lnTo>
                    <a:pt x="370" y="85"/>
                  </a:lnTo>
                  <a:lnTo>
                    <a:pt x="378" y="110"/>
                  </a:lnTo>
                  <a:lnTo>
                    <a:pt x="382" y="14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01148" name="Freeform 92"/>
            <p:cNvSpPr>
              <a:spLocks/>
            </p:cNvSpPr>
            <p:nvPr/>
          </p:nvSpPr>
          <p:spPr bwMode="auto">
            <a:xfrm>
              <a:off x="1439" y="1680"/>
              <a:ext cx="382" cy="277"/>
            </a:xfrm>
            <a:custGeom>
              <a:avLst/>
              <a:gdLst/>
              <a:ahLst/>
              <a:cxnLst>
                <a:cxn ang="0">
                  <a:pos x="382" y="140"/>
                </a:cxn>
                <a:cxn ang="0">
                  <a:pos x="378" y="166"/>
                </a:cxn>
                <a:cxn ang="0">
                  <a:pos x="370" y="192"/>
                </a:cxn>
                <a:cxn ang="0">
                  <a:pos x="359" y="214"/>
                </a:cxn>
                <a:cxn ang="0">
                  <a:pos x="340" y="236"/>
                </a:cxn>
                <a:cxn ang="0">
                  <a:pos x="317" y="254"/>
                </a:cxn>
                <a:cxn ang="0">
                  <a:pos x="294" y="266"/>
                </a:cxn>
                <a:cxn ang="0">
                  <a:pos x="267" y="273"/>
                </a:cxn>
                <a:cxn ang="0">
                  <a:pos x="237" y="277"/>
                </a:cxn>
                <a:cxn ang="0">
                  <a:pos x="237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37" y="0"/>
                </a:cxn>
                <a:cxn ang="0">
                  <a:pos x="237" y="0"/>
                </a:cxn>
                <a:cxn ang="0">
                  <a:pos x="267" y="3"/>
                </a:cxn>
                <a:cxn ang="0">
                  <a:pos x="294" y="11"/>
                </a:cxn>
                <a:cxn ang="0">
                  <a:pos x="317" y="22"/>
                </a:cxn>
                <a:cxn ang="0">
                  <a:pos x="340" y="40"/>
                </a:cxn>
                <a:cxn ang="0">
                  <a:pos x="359" y="62"/>
                </a:cxn>
                <a:cxn ang="0">
                  <a:pos x="370" y="85"/>
                </a:cxn>
                <a:cxn ang="0">
                  <a:pos x="378" y="110"/>
                </a:cxn>
                <a:cxn ang="0">
                  <a:pos x="382" y="140"/>
                </a:cxn>
              </a:cxnLst>
              <a:rect l="0" t="0" r="r" b="b"/>
              <a:pathLst>
                <a:path w="382" h="277">
                  <a:moveTo>
                    <a:pt x="382" y="140"/>
                  </a:moveTo>
                  <a:lnTo>
                    <a:pt x="378" y="166"/>
                  </a:lnTo>
                  <a:lnTo>
                    <a:pt x="370" y="192"/>
                  </a:lnTo>
                  <a:lnTo>
                    <a:pt x="359" y="214"/>
                  </a:lnTo>
                  <a:lnTo>
                    <a:pt x="340" y="236"/>
                  </a:lnTo>
                  <a:lnTo>
                    <a:pt x="317" y="254"/>
                  </a:lnTo>
                  <a:lnTo>
                    <a:pt x="294" y="266"/>
                  </a:lnTo>
                  <a:lnTo>
                    <a:pt x="267" y="273"/>
                  </a:lnTo>
                  <a:lnTo>
                    <a:pt x="237" y="277"/>
                  </a:lnTo>
                  <a:lnTo>
                    <a:pt x="237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0"/>
                  </a:lnTo>
                  <a:lnTo>
                    <a:pt x="0" y="0"/>
                  </a:lnTo>
                  <a:lnTo>
                    <a:pt x="237" y="0"/>
                  </a:lnTo>
                  <a:lnTo>
                    <a:pt x="237" y="0"/>
                  </a:lnTo>
                  <a:lnTo>
                    <a:pt x="267" y="3"/>
                  </a:lnTo>
                  <a:lnTo>
                    <a:pt x="294" y="11"/>
                  </a:lnTo>
                  <a:lnTo>
                    <a:pt x="317" y="22"/>
                  </a:lnTo>
                  <a:lnTo>
                    <a:pt x="340" y="40"/>
                  </a:lnTo>
                  <a:lnTo>
                    <a:pt x="359" y="62"/>
                  </a:lnTo>
                  <a:lnTo>
                    <a:pt x="370" y="85"/>
                  </a:lnTo>
                  <a:lnTo>
                    <a:pt x="378" y="110"/>
                  </a:lnTo>
                  <a:lnTo>
                    <a:pt x="382" y="14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01149" name="Text Box 93"/>
            <p:cNvSpPr txBox="1">
              <a:spLocks noChangeArrowheads="1"/>
            </p:cNvSpPr>
            <p:nvPr/>
          </p:nvSpPr>
          <p:spPr bwMode="auto">
            <a:xfrm>
              <a:off x="356" y="1804"/>
              <a:ext cx="264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 eaLnBrk="1" hangingPunct="1">
                <a:lnSpc>
                  <a:spcPct val="100000"/>
                </a:lnSpc>
              </a:pPr>
              <a:r>
                <a:rPr lang="en-US" sz="1600" b="0">
                  <a:latin typeface="+mn-lt"/>
                </a:rPr>
                <a:t>a</a:t>
              </a:r>
              <a:r>
                <a:rPr lang="en-US" sz="1600" b="0" baseline="-25000">
                  <a:latin typeface="+mn-lt"/>
                </a:rPr>
                <a:t>31</a:t>
              </a:r>
            </a:p>
          </p:txBody>
        </p:sp>
        <p:sp>
          <p:nvSpPr>
            <p:cNvPr id="301150" name="Line 94"/>
            <p:cNvSpPr>
              <a:spLocks noChangeShapeType="1"/>
            </p:cNvSpPr>
            <p:nvPr/>
          </p:nvSpPr>
          <p:spPr bwMode="auto">
            <a:xfrm>
              <a:off x="624" y="864"/>
              <a:ext cx="62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01151" name="Freeform 95"/>
            <p:cNvSpPr>
              <a:spLocks/>
            </p:cNvSpPr>
            <p:nvPr/>
          </p:nvSpPr>
          <p:spPr bwMode="auto">
            <a:xfrm>
              <a:off x="1248" y="1248"/>
              <a:ext cx="96" cy="96"/>
            </a:xfrm>
            <a:custGeom>
              <a:avLst/>
              <a:gdLst/>
              <a:ahLst/>
              <a:cxnLst>
                <a:cxn ang="0">
                  <a:pos x="336" y="1056"/>
                </a:cxn>
                <a:cxn ang="0">
                  <a:pos x="0" y="1056"/>
                </a:cxn>
                <a:cxn ang="0">
                  <a:pos x="0" y="0"/>
                </a:cxn>
              </a:cxnLst>
              <a:rect l="0" t="0" r="r" b="b"/>
              <a:pathLst>
                <a:path w="336" h="1056">
                  <a:moveTo>
                    <a:pt x="336" y="1056"/>
                  </a:moveTo>
                  <a:lnTo>
                    <a:pt x="0" y="1056"/>
                  </a:lnTo>
                  <a:lnTo>
                    <a:pt x="0" y="0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01152" name="Rectangle 96"/>
            <p:cNvSpPr>
              <a:spLocks noChangeArrowheads="1"/>
            </p:cNvSpPr>
            <p:nvPr/>
          </p:nvSpPr>
          <p:spPr bwMode="auto">
            <a:xfrm>
              <a:off x="2784" y="1536"/>
              <a:ext cx="43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600" b="0">
                  <a:latin typeface="+mn-lt"/>
                </a:rPr>
                <a:t>out</a:t>
              </a:r>
              <a:r>
                <a:rPr lang="en-US" sz="1600" b="0" baseline="-25000">
                  <a:latin typeface="+mn-lt"/>
                </a:rPr>
                <a:t>31</a:t>
              </a:r>
            </a:p>
          </p:txBody>
        </p:sp>
        <p:sp>
          <p:nvSpPr>
            <p:cNvPr id="301153" name="Rectangle 97"/>
            <p:cNvSpPr>
              <a:spLocks noChangeArrowheads="1"/>
            </p:cNvSpPr>
            <p:nvPr/>
          </p:nvSpPr>
          <p:spPr bwMode="auto">
            <a:xfrm>
              <a:off x="816" y="2016"/>
              <a:ext cx="1776" cy="768"/>
            </a:xfrm>
            <a:prstGeom prst="rect">
              <a:avLst/>
            </a:prstGeom>
            <a:solidFill>
              <a:srgbClr val="D5F1C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Ctr="1"/>
            <a:lstStyle/>
            <a:p>
              <a:pPr eaLnBrk="1" hangingPunct="1">
                <a:lnSpc>
                  <a:spcPct val="100000"/>
                </a:lnSpc>
              </a:pPr>
              <a:endParaRPr lang="en-US" b="0">
                <a:latin typeface="+mn-lt"/>
              </a:endParaRPr>
            </a:p>
          </p:txBody>
        </p:sp>
        <p:sp>
          <p:nvSpPr>
            <p:cNvPr id="301154" name="Freeform 98"/>
            <p:cNvSpPr>
              <a:spLocks/>
            </p:cNvSpPr>
            <p:nvPr/>
          </p:nvSpPr>
          <p:spPr bwMode="auto">
            <a:xfrm flipV="1">
              <a:off x="1824" y="2208"/>
              <a:ext cx="336" cy="96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144" y="96"/>
                </a:cxn>
                <a:cxn ang="0">
                  <a:pos x="144" y="0"/>
                </a:cxn>
                <a:cxn ang="0">
                  <a:pos x="336" y="0"/>
                </a:cxn>
              </a:cxnLst>
              <a:rect l="0" t="0" r="r" b="b"/>
              <a:pathLst>
                <a:path w="336" h="96">
                  <a:moveTo>
                    <a:pt x="0" y="96"/>
                  </a:moveTo>
                  <a:lnTo>
                    <a:pt x="144" y="96"/>
                  </a:lnTo>
                  <a:lnTo>
                    <a:pt x="144" y="0"/>
                  </a:lnTo>
                  <a:lnTo>
                    <a:pt x="336" y="0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01155" name="Freeform 99"/>
            <p:cNvSpPr>
              <a:spLocks/>
            </p:cNvSpPr>
            <p:nvPr/>
          </p:nvSpPr>
          <p:spPr bwMode="auto">
            <a:xfrm>
              <a:off x="1824" y="2496"/>
              <a:ext cx="336" cy="96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144" y="96"/>
                </a:cxn>
                <a:cxn ang="0">
                  <a:pos x="144" y="0"/>
                </a:cxn>
                <a:cxn ang="0">
                  <a:pos x="336" y="0"/>
                </a:cxn>
              </a:cxnLst>
              <a:rect l="0" t="0" r="r" b="b"/>
              <a:pathLst>
                <a:path w="336" h="96">
                  <a:moveTo>
                    <a:pt x="0" y="96"/>
                  </a:moveTo>
                  <a:lnTo>
                    <a:pt x="144" y="96"/>
                  </a:lnTo>
                  <a:lnTo>
                    <a:pt x="144" y="0"/>
                  </a:lnTo>
                  <a:lnTo>
                    <a:pt x="336" y="0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01156" name="Line 100"/>
            <p:cNvSpPr>
              <a:spLocks noChangeShapeType="1"/>
            </p:cNvSpPr>
            <p:nvPr/>
          </p:nvSpPr>
          <p:spPr bwMode="auto">
            <a:xfrm>
              <a:off x="2489" y="2396"/>
              <a:ext cx="247" cy="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01157" name="Freeform 101"/>
            <p:cNvSpPr>
              <a:spLocks/>
            </p:cNvSpPr>
            <p:nvPr/>
          </p:nvSpPr>
          <p:spPr bwMode="auto">
            <a:xfrm>
              <a:off x="2110" y="2256"/>
              <a:ext cx="410" cy="27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0" y="0"/>
                </a:cxn>
                <a:cxn ang="0">
                  <a:pos x="190" y="0"/>
                </a:cxn>
                <a:cxn ang="0">
                  <a:pos x="227" y="3"/>
                </a:cxn>
                <a:cxn ang="0">
                  <a:pos x="262" y="11"/>
                </a:cxn>
                <a:cxn ang="0">
                  <a:pos x="292" y="22"/>
                </a:cxn>
                <a:cxn ang="0">
                  <a:pos x="322" y="40"/>
                </a:cxn>
                <a:cxn ang="0">
                  <a:pos x="372" y="81"/>
                </a:cxn>
                <a:cxn ang="0">
                  <a:pos x="410" y="140"/>
                </a:cxn>
                <a:cxn ang="0">
                  <a:pos x="410" y="140"/>
                </a:cxn>
                <a:cxn ang="0">
                  <a:pos x="372" y="195"/>
                </a:cxn>
                <a:cxn ang="0">
                  <a:pos x="322" y="240"/>
                </a:cxn>
                <a:cxn ang="0">
                  <a:pos x="292" y="254"/>
                </a:cxn>
                <a:cxn ang="0">
                  <a:pos x="262" y="266"/>
                </a:cxn>
                <a:cxn ang="0">
                  <a:pos x="227" y="273"/>
                </a:cxn>
                <a:cxn ang="0">
                  <a:pos x="190" y="277"/>
                </a:cxn>
                <a:cxn ang="0">
                  <a:pos x="190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22" y="247"/>
                </a:cxn>
                <a:cxn ang="0">
                  <a:pos x="38" y="214"/>
                </a:cxn>
                <a:cxn ang="0">
                  <a:pos x="45" y="177"/>
                </a:cxn>
                <a:cxn ang="0">
                  <a:pos x="49" y="140"/>
                </a:cxn>
                <a:cxn ang="0">
                  <a:pos x="49" y="140"/>
                </a:cxn>
                <a:cxn ang="0">
                  <a:pos x="45" y="99"/>
                </a:cxn>
                <a:cxn ang="0">
                  <a:pos x="38" y="66"/>
                </a:cxn>
                <a:cxn ang="0">
                  <a:pos x="22" y="33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10" h="277">
                  <a:moveTo>
                    <a:pt x="0" y="0"/>
                  </a:moveTo>
                  <a:lnTo>
                    <a:pt x="190" y="0"/>
                  </a:lnTo>
                  <a:lnTo>
                    <a:pt x="190" y="0"/>
                  </a:lnTo>
                  <a:lnTo>
                    <a:pt x="227" y="3"/>
                  </a:lnTo>
                  <a:lnTo>
                    <a:pt x="262" y="11"/>
                  </a:lnTo>
                  <a:lnTo>
                    <a:pt x="292" y="22"/>
                  </a:lnTo>
                  <a:lnTo>
                    <a:pt x="322" y="40"/>
                  </a:lnTo>
                  <a:lnTo>
                    <a:pt x="372" y="81"/>
                  </a:lnTo>
                  <a:lnTo>
                    <a:pt x="410" y="140"/>
                  </a:lnTo>
                  <a:lnTo>
                    <a:pt x="410" y="140"/>
                  </a:lnTo>
                  <a:lnTo>
                    <a:pt x="372" y="195"/>
                  </a:lnTo>
                  <a:lnTo>
                    <a:pt x="322" y="240"/>
                  </a:lnTo>
                  <a:lnTo>
                    <a:pt x="292" y="254"/>
                  </a:lnTo>
                  <a:lnTo>
                    <a:pt x="262" y="266"/>
                  </a:lnTo>
                  <a:lnTo>
                    <a:pt x="227" y="273"/>
                  </a:lnTo>
                  <a:lnTo>
                    <a:pt x="190" y="277"/>
                  </a:lnTo>
                  <a:lnTo>
                    <a:pt x="190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22" y="247"/>
                  </a:lnTo>
                  <a:lnTo>
                    <a:pt x="38" y="214"/>
                  </a:lnTo>
                  <a:lnTo>
                    <a:pt x="45" y="177"/>
                  </a:lnTo>
                  <a:lnTo>
                    <a:pt x="49" y="140"/>
                  </a:lnTo>
                  <a:lnTo>
                    <a:pt x="49" y="140"/>
                  </a:lnTo>
                  <a:lnTo>
                    <a:pt x="45" y="99"/>
                  </a:lnTo>
                  <a:lnTo>
                    <a:pt x="38" y="66"/>
                  </a:lnTo>
                  <a:lnTo>
                    <a:pt x="22" y="33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01158" name="Freeform 102"/>
            <p:cNvSpPr>
              <a:spLocks/>
            </p:cNvSpPr>
            <p:nvPr/>
          </p:nvSpPr>
          <p:spPr bwMode="auto">
            <a:xfrm>
              <a:off x="2110" y="2256"/>
              <a:ext cx="410" cy="27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0" y="0"/>
                </a:cxn>
                <a:cxn ang="0">
                  <a:pos x="190" y="0"/>
                </a:cxn>
                <a:cxn ang="0">
                  <a:pos x="227" y="3"/>
                </a:cxn>
                <a:cxn ang="0">
                  <a:pos x="262" y="11"/>
                </a:cxn>
                <a:cxn ang="0">
                  <a:pos x="292" y="22"/>
                </a:cxn>
                <a:cxn ang="0">
                  <a:pos x="322" y="40"/>
                </a:cxn>
                <a:cxn ang="0">
                  <a:pos x="372" y="81"/>
                </a:cxn>
                <a:cxn ang="0">
                  <a:pos x="410" y="140"/>
                </a:cxn>
                <a:cxn ang="0">
                  <a:pos x="410" y="140"/>
                </a:cxn>
                <a:cxn ang="0">
                  <a:pos x="372" y="195"/>
                </a:cxn>
                <a:cxn ang="0">
                  <a:pos x="322" y="240"/>
                </a:cxn>
                <a:cxn ang="0">
                  <a:pos x="292" y="254"/>
                </a:cxn>
                <a:cxn ang="0">
                  <a:pos x="262" y="266"/>
                </a:cxn>
                <a:cxn ang="0">
                  <a:pos x="227" y="273"/>
                </a:cxn>
                <a:cxn ang="0">
                  <a:pos x="190" y="277"/>
                </a:cxn>
                <a:cxn ang="0">
                  <a:pos x="190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22" y="247"/>
                </a:cxn>
                <a:cxn ang="0">
                  <a:pos x="38" y="214"/>
                </a:cxn>
                <a:cxn ang="0">
                  <a:pos x="45" y="177"/>
                </a:cxn>
                <a:cxn ang="0">
                  <a:pos x="49" y="140"/>
                </a:cxn>
                <a:cxn ang="0">
                  <a:pos x="49" y="140"/>
                </a:cxn>
                <a:cxn ang="0">
                  <a:pos x="45" y="99"/>
                </a:cxn>
                <a:cxn ang="0">
                  <a:pos x="38" y="66"/>
                </a:cxn>
                <a:cxn ang="0">
                  <a:pos x="22" y="33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10" h="277">
                  <a:moveTo>
                    <a:pt x="0" y="0"/>
                  </a:moveTo>
                  <a:lnTo>
                    <a:pt x="190" y="0"/>
                  </a:lnTo>
                  <a:lnTo>
                    <a:pt x="190" y="0"/>
                  </a:lnTo>
                  <a:lnTo>
                    <a:pt x="227" y="3"/>
                  </a:lnTo>
                  <a:lnTo>
                    <a:pt x="262" y="11"/>
                  </a:lnTo>
                  <a:lnTo>
                    <a:pt x="292" y="22"/>
                  </a:lnTo>
                  <a:lnTo>
                    <a:pt x="322" y="40"/>
                  </a:lnTo>
                  <a:lnTo>
                    <a:pt x="372" y="81"/>
                  </a:lnTo>
                  <a:lnTo>
                    <a:pt x="410" y="140"/>
                  </a:lnTo>
                  <a:lnTo>
                    <a:pt x="410" y="140"/>
                  </a:lnTo>
                  <a:lnTo>
                    <a:pt x="372" y="195"/>
                  </a:lnTo>
                  <a:lnTo>
                    <a:pt x="322" y="240"/>
                  </a:lnTo>
                  <a:lnTo>
                    <a:pt x="292" y="254"/>
                  </a:lnTo>
                  <a:lnTo>
                    <a:pt x="262" y="266"/>
                  </a:lnTo>
                  <a:lnTo>
                    <a:pt x="227" y="273"/>
                  </a:lnTo>
                  <a:lnTo>
                    <a:pt x="190" y="277"/>
                  </a:lnTo>
                  <a:lnTo>
                    <a:pt x="190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22" y="247"/>
                  </a:lnTo>
                  <a:lnTo>
                    <a:pt x="38" y="214"/>
                  </a:lnTo>
                  <a:lnTo>
                    <a:pt x="45" y="177"/>
                  </a:lnTo>
                  <a:lnTo>
                    <a:pt x="49" y="140"/>
                  </a:lnTo>
                  <a:lnTo>
                    <a:pt x="49" y="140"/>
                  </a:lnTo>
                  <a:lnTo>
                    <a:pt x="45" y="99"/>
                  </a:lnTo>
                  <a:lnTo>
                    <a:pt x="38" y="66"/>
                  </a:lnTo>
                  <a:lnTo>
                    <a:pt x="22" y="33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01159" name="Line 103"/>
            <p:cNvSpPr>
              <a:spLocks noChangeShapeType="1"/>
            </p:cNvSpPr>
            <p:nvPr/>
          </p:nvSpPr>
          <p:spPr bwMode="auto">
            <a:xfrm>
              <a:off x="1344" y="2112"/>
              <a:ext cx="95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01160" name="Line 104"/>
            <p:cNvSpPr>
              <a:spLocks noChangeShapeType="1"/>
            </p:cNvSpPr>
            <p:nvPr/>
          </p:nvSpPr>
          <p:spPr bwMode="auto">
            <a:xfrm>
              <a:off x="624" y="2304"/>
              <a:ext cx="815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01161" name="Freeform 105"/>
            <p:cNvSpPr>
              <a:spLocks/>
            </p:cNvSpPr>
            <p:nvPr/>
          </p:nvSpPr>
          <p:spPr bwMode="auto">
            <a:xfrm>
              <a:off x="1439" y="2064"/>
              <a:ext cx="382" cy="277"/>
            </a:xfrm>
            <a:custGeom>
              <a:avLst/>
              <a:gdLst/>
              <a:ahLst/>
              <a:cxnLst>
                <a:cxn ang="0">
                  <a:pos x="382" y="140"/>
                </a:cxn>
                <a:cxn ang="0">
                  <a:pos x="378" y="166"/>
                </a:cxn>
                <a:cxn ang="0">
                  <a:pos x="370" y="192"/>
                </a:cxn>
                <a:cxn ang="0">
                  <a:pos x="359" y="214"/>
                </a:cxn>
                <a:cxn ang="0">
                  <a:pos x="340" y="236"/>
                </a:cxn>
                <a:cxn ang="0">
                  <a:pos x="317" y="254"/>
                </a:cxn>
                <a:cxn ang="0">
                  <a:pos x="294" y="266"/>
                </a:cxn>
                <a:cxn ang="0">
                  <a:pos x="267" y="273"/>
                </a:cxn>
                <a:cxn ang="0">
                  <a:pos x="237" y="277"/>
                </a:cxn>
                <a:cxn ang="0">
                  <a:pos x="237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37" y="0"/>
                </a:cxn>
                <a:cxn ang="0">
                  <a:pos x="237" y="0"/>
                </a:cxn>
                <a:cxn ang="0">
                  <a:pos x="267" y="3"/>
                </a:cxn>
                <a:cxn ang="0">
                  <a:pos x="294" y="11"/>
                </a:cxn>
                <a:cxn ang="0">
                  <a:pos x="317" y="22"/>
                </a:cxn>
                <a:cxn ang="0">
                  <a:pos x="340" y="40"/>
                </a:cxn>
                <a:cxn ang="0">
                  <a:pos x="359" y="62"/>
                </a:cxn>
                <a:cxn ang="0">
                  <a:pos x="370" y="85"/>
                </a:cxn>
                <a:cxn ang="0">
                  <a:pos x="378" y="110"/>
                </a:cxn>
                <a:cxn ang="0">
                  <a:pos x="382" y="140"/>
                </a:cxn>
              </a:cxnLst>
              <a:rect l="0" t="0" r="r" b="b"/>
              <a:pathLst>
                <a:path w="382" h="277">
                  <a:moveTo>
                    <a:pt x="382" y="140"/>
                  </a:moveTo>
                  <a:lnTo>
                    <a:pt x="378" y="166"/>
                  </a:lnTo>
                  <a:lnTo>
                    <a:pt x="370" y="192"/>
                  </a:lnTo>
                  <a:lnTo>
                    <a:pt x="359" y="214"/>
                  </a:lnTo>
                  <a:lnTo>
                    <a:pt x="340" y="236"/>
                  </a:lnTo>
                  <a:lnTo>
                    <a:pt x="317" y="254"/>
                  </a:lnTo>
                  <a:lnTo>
                    <a:pt x="294" y="266"/>
                  </a:lnTo>
                  <a:lnTo>
                    <a:pt x="267" y="273"/>
                  </a:lnTo>
                  <a:lnTo>
                    <a:pt x="237" y="277"/>
                  </a:lnTo>
                  <a:lnTo>
                    <a:pt x="237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0"/>
                  </a:lnTo>
                  <a:lnTo>
                    <a:pt x="0" y="0"/>
                  </a:lnTo>
                  <a:lnTo>
                    <a:pt x="237" y="0"/>
                  </a:lnTo>
                  <a:lnTo>
                    <a:pt x="237" y="0"/>
                  </a:lnTo>
                  <a:lnTo>
                    <a:pt x="267" y="3"/>
                  </a:lnTo>
                  <a:lnTo>
                    <a:pt x="294" y="11"/>
                  </a:lnTo>
                  <a:lnTo>
                    <a:pt x="317" y="22"/>
                  </a:lnTo>
                  <a:lnTo>
                    <a:pt x="340" y="40"/>
                  </a:lnTo>
                  <a:lnTo>
                    <a:pt x="359" y="62"/>
                  </a:lnTo>
                  <a:lnTo>
                    <a:pt x="370" y="85"/>
                  </a:lnTo>
                  <a:lnTo>
                    <a:pt x="378" y="110"/>
                  </a:lnTo>
                  <a:lnTo>
                    <a:pt x="382" y="14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01162" name="Freeform 106"/>
            <p:cNvSpPr>
              <a:spLocks/>
            </p:cNvSpPr>
            <p:nvPr/>
          </p:nvSpPr>
          <p:spPr bwMode="auto">
            <a:xfrm>
              <a:off x="1439" y="2064"/>
              <a:ext cx="382" cy="277"/>
            </a:xfrm>
            <a:custGeom>
              <a:avLst/>
              <a:gdLst/>
              <a:ahLst/>
              <a:cxnLst>
                <a:cxn ang="0">
                  <a:pos x="382" y="140"/>
                </a:cxn>
                <a:cxn ang="0">
                  <a:pos x="378" y="166"/>
                </a:cxn>
                <a:cxn ang="0">
                  <a:pos x="370" y="192"/>
                </a:cxn>
                <a:cxn ang="0">
                  <a:pos x="359" y="214"/>
                </a:cxn>
                <a:cxn ang="0">
                  <a:pos x="340" y="236"/>
                </a:cxn>
                <a:cxn ang="0">
                  <a:pos x="317" y="254"/>
                </a:cxn>
                <a:cxn ang="0">
                  <a:pos x="294" y="266"/>
                </a:cxn>
                <a:cxn ang="0">
                  <a:pos x="267" y="273"/>
                </a:cxn>
                <a:cxn ang="0">
                  <a:pos x="237" y="277"/>
                </a:cxn>
                <a:cxn ang="0">
                  <a:pos x="237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37" y="0"/>
                </a:cxn>
                <a:cxn ang="0">
                  <a:pos x="237" y="0"/>
                </a:cxn>
                <a:cxn ang="0">
                  <a:pos x="267" y="3"/>
                </a:cxn>
                <a:cxn ang="0">
                  <a:pos x="294" y="11"/>
                </a:cxn>
                <a:cxn ang="0">
                  <a:pos x="317" y="22"/>
                </a:cxn>
                <a:cxn ang="0">
                  <a:pos x="340" y="40"/>
                </a:cxn>
                <a:cxn ang="0">
                  <a:pos x="359" y="62"/>
                </a:cxn>
                <a:cxn ang="0">
                  <a:pos x="370" y="85"/>
                </a:cxn>
                <a:cxn ang="0">
                  <a:pos x="378" y="110"/>
                </a:cxn>
                <a:cxn ang="0">
                  <a:pos x="382" y="140"/>
                </a:cxn>
              </a:cxnLst>
              <a:rect l="0" t="0" r="r" b="b"/>
              <a:pathLst>
                <a:path w="382" h="277">
                  <a:moveTo>
                    <a:pt x="382" y="140"/>
                  </a:moveTo>
                  <a:lnTo>
                    <a:pt x="378" y="166"/>
                  </a:lnTo>
                  <a:lnTo>
                    <a:pt x="370" y="192"/>
                  </a:lnTo>
                  <a:lnTo>
                    <a:pt x="359" y="214"/>
                  </a:lnTo>
                  <a:lnTo>
                    <a:pt x="340" y="236"/>
                  </a:lnTo>
                  <a:lnTo>
                    <a:pt x="317" y="254"/>
                  </a:lnTo>
                  <a:lnTo>
                    <a:pt x="294" y="266"/>
                  </a:lnTo>
                  <a:lnTo>
                    <a:pt x="267" y="273"/>
                  </a:lnTo>
                  <a:lnTo>
                    <a:pt x="237" y="277"/>
                  </a:lnTo>
                  <a:lnTo>
                    <a:pt x="237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0"/>
                  </a:lnTo>
                  <a:lnTo>
                    <a:pt x="0" y="0"/>
                  </a:lnTo>
                  <a:lnTo>
                    <a:pt x="237" y="0"/>
                  </a:lnTo>
                  <a:lnTo>
                    <a:pt x="237" y="0"/>
                  </a:lnTo>
                  <a:lnTo>
                    <a:pt x="267" y="3"/>
                  </a:lnTo>
                  <a:lnTo>
                    <a:pt x="294" y="11"/>
                  </a:lnTo>
                  <a:lnTo>
                    <a:pt x="317" y="22"/>
                  </a:lnTo>
                  <a:lnTo>
                    <a:pt x="340" y="40"/>
                  </a:lnTo>
                  <a:lnTo>
                    <a:pt x="359" y="62"/>
                  </a:lnTo>
                  <a:lnTo>
                    <a:pt x="370" y="85"/>
                  </a:lnTo>
                  <a:lnTo>
                    <a:pt x="378" y="110"/>
                  </a:lnTo>
                  <a:lnTo>
                    <a:pt x="382" y="14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01163" name="Text Box 107"/>
            <p:cNvSpPr txBox="1">
              <a:spLocks noChangeArrowheads="1"/>
            </p:cNvSpPr>
            <p:nvPr/>
          </p:nvSpPr>
          <p:spPr bwMode="auto">
            <a:xfrm>
              <a:off x="350" y="2160"/>
              <a:ext cx="270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 eaLnBrk="1" hangingPunct="1">
                <a:lnSpc>
                  <a:spcPct val="100000"/>
                </a:lnSpc>
              </a:pPr>
              <a:r>
                <a:rPr lang="en-US" sz="1600" b="0">
                  <a:latin typeface="+mn-lt"/>
                </a:rPr>
                <a:t>b</a:t>
              </a:r>
              <a:r>
                <a:rPr lang="en-US" sz="1600" b="0" baseline="-25000">
                  <a:latin typeface="+mn-lt"/>
                </a:rPr>
                <a:t>30</a:t>
              </a:r>
            </a:p>
          </p:txBody>
        </p:sp>
        <p:sp>
          <p:nvSpPr>
            <p:cNvPr id="301164" name="Line 108"/>
            <p:cNvSpPr>
              <a:spLocks noChangeShapeType="1"/>
            </p:cNvSpPr>
            <p:nvPr/>
          </p:nvSpPr>
          <p:spPr bwMode="auto">
            <a:xfrm>
              <a:off x="1008" y="2496"/>
              <a:ext cx="431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01165" name="Line 109"/>
            <p:cNvSpPr>
              <a:spLocks noChangeShapeType="1"/>
            </p:cNvSpPr>
            <p:nvPr/>
          </p:nvSpPr>
          <p:spPr bwMode="auto">
            <a:xfrm flipV="1">
              <a:off x="624" y="2688"/>
              <a:ext cx="816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01166" name="Freeform 110"/>
            <p:cNvSpPr>
              <a:spLocks/>
            </p:cNvSpPr>
            <p:nvPr/>
          </p:nvSpPr>
          <p:spPr bwMode="auto">
            <a:xfrm>
              <a:off x="1439" y="2448"/>
              <a:ext cx="382" cy="277"/>
            </a:xfrm>
            <a:custGeom>
              <a:avLst/>
              <a:gdLst/>
              <a:ahLst/>
              <a:cxnLst>
                <a:cxn ang="0">
                  <a:pos x="382" y="140"/>
                </a:cxn>
                <a:cxn ang="0">
                  <a:pos x="378" y="166"/>
                </a:cxn>
                <a:cxn ang="0">
                  <a:pos x="370" y="192"/>
                </a:cxn>
                <a:cxn ang="0">
                  <a:pos x="359" y="214"/>
                </a:cxn>
                <a:cxn ang="0">
                  <a:pos x="340" y="236"/>
                </a:cxn>
                <a:cxn ang="0">
                  <a:pos x="317" y="254"/>
                </a:cxn>
                <a:cxn ang="0">
                  <a:pos x="294" y="266"/>
                </a:cxn>
                <a:cxn ang="0">
                  <a:pos x="267" y="273"/>
                </a:cxn>
                <a:cxn ang="0">
                  <a:pos x="237" y="277"/>
                </a:cxn>
                <a:cxn ang="0">
                  <a:pos x="237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37" y="0"/>
                </a:cxn>
                <a:cxn ang="0">
                  <a:pos x="237" y="0"/>
                </a:cxn>
                <a:cxn ang="0">
                  <a:pos x="267" y="3"/>
                </a:cxn>
                <a:cxn ang="0">
                  <a:pos x="294" y="11"/>
                </a:cxn>
                <a:cxn ang="0">
                  <a:pos x="317" y="22"/>
                </a:cxn>
                <a:cxn ang="0">
                  <a:pos x="340" y="40"/>
                </a:cxn>
                <a:cxn ang="0">
                  <a:pos x="359" y="62"/>
                </a:cxn>
                <a:cxn ang="0">
                  <a:pos x="370" y="85"/>
                </a:cxn>
                <a:cxn ang="0">
                  <a:pos x="378" y="110"/>
                </a:cxn>
                <a:cxn ang="0">
                  <a:pos x="382" y="140"/>
                </a:cxn>
              </a:cxnLst>
              <a:rect l="0" t="0" r="r" b="b"/>
              <a:pathLst>
                <a:path w="382" h="277">
                  <a:moveTo>
                    <a:pt x="382" y="140"/>
                  </a:moveTo>
                  <a:lnTo>
                    <a:pt x="378" y="166"/>
                  </a:lnTo>
                  <a:lnTo>
                    <a:pt x="370" y="192"/>
                  </a:lnTo>
                  <a:lnTo>
                    <a:pt x="359" y="214"/>
                  </a:lnTo>
                  <a:lnTo>
                    <a:pt x="340" y="236"/>
                  </a:lnTo>
                  <a:lnTo>
                    <a:pt x="317" y="254"/>
                  </a:lnTo>
                  <a:lnTo>
                    <a:pt x="294" y="266"/>
                  </a:lnTo>
                  <a:lnTo>
                    <a:pt x="267" y="273"/>
                  </a:lnTo>
                  <a:lnTo>
                    <a:pt x="237" y="277"/>
                  </a:lnTo>
                  <a:lnTo>
                    <a:pt x="237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0"/>
                  </a:lnTo>
                  <a:lnTo>
                    <a:pt x="0" y="0"/>
                  </a:lnTo>
                  <a:lnTo>
                    <a:pt x="237" y="0"/>
                  </a:lnTo>
                  <a:lnTo>
                    <a:pt x="237" y="0"/>
                  </a:lnTo>
                  <a:lnTo>
                    <a:pt x="267" y="3"/>
                  </a:lnTo>
                  <a:lnTo>
                    <a:pt x="294" y="11"/>
                  </a:lnTo>
                  <a:lnTo>
                    <a:pt x="317" y="22"/>
                  </a:lnTo>
                  <a:lnTo>
                    <a:pt x="340" y="40"/>
                  </a:lnTo>
                  <a:lnTo>
                    <a:pt x="359" y="62"/>
                  </a:lnTo>
                  <a:lnTo>
                    <a:pt x="370" y="85"/>
                  </a:lnTo>
                  <a:lnTo>
                    <a:pt x="378" y="110"/>
                  </a:lnTo>
                  <a:lnTo>
                    <a:pt x="382" y="14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01167" name="Freeform 111"/>
            <p:cNvSpPr>
              <a:spLocks/>
            </p:cNvSpPr>
            <p:nvPr/>
          </p:nvSpPr>
          <p:spPr bwMode="auto">
            <a:xfrm>
              <a:off x="1439" y="2448"/>
              <a:ext cx="382" cy="277"/>
            </a:xfrm>
            <a:custGeom>
              <a:avLst/>
              <a:gdLst/>
              <a:ahLst/>
              <a:cxnLst>
                <a:cxn ang="0">
                  <a:pos x="382" y="140"/>
                </a:cxn>
                <a:cxn ang="0">
                  <a:pos x="378" y="166"/>
                </a:cxn>
                <a:cxn ang="0">
                  <a:pos x="370" y="192"/>
                </a:cxn>
                <a:cxn ang="0">
                  <a:pos x="359" y="214"/>
                </a:cxn>
                <a:cxn ang="0">
                  <a:pos x="340" y="236"/>
                </a:cxn>
                <a:cxn ang="0">
                  <a:pos x="317" y="254"/>
                </a:cxn>
                <a:cxn ang="0">
                  <a:pos x="294" y="266"/>
                </a:cxn>
                <a:cxn ang="0">
                  <a:pos x="267" y="273"/>
                </a:cxn>
                <a:cxn ang="0">
                  <a:pos x="237" y="277"/>
                </a:cxn>
                <a:cxn ang="0">
                  <a:pos x="237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37" y="0"/>
                </a:cxn>
                <a:cxn ang="0">
                  <a:pos x="237" y="0"/>
                </a:cxn>
                <a:cxn ang="0">
                  <a:pos x="267" y="3"/>
                </a:cxn>
                <a:cxn ang="0">
                  <a:pos x="294" y="11"/>
                </a:cxn>
                <a:cxn ang="0">
                  <a:pos x="317" y="22"/>
                </a:cxn>
                <a:cxn ang="0">
                  <a:pos x="340" y="40"/>
                </a:cxn>
                <a:cxn ang="0">
                  <a:pos x="359" y="62"/>
                </a:cxn>
                <a:cxn ang="0">
                  <a:pos x="370" y="85"/>
                </a:cxn>
                <a:cxn ang="0">
                  <a:pos x="378" y="110"/>
                </a:cxn>
                <a:cxn ang="0">
                  <a:pos x="382" y="140"/>
                </a:cxn>
              </a:cxnLst>
              <a:rect l="0" t="0" r="r" b="b"/>
              <a:pathLst>
                <a:path w="382" h="277">
                  <a:moveTo>
                    <a:pt x="382" y="140"/>
                  </a:moveTo>
                  <a:lnTo>
                    <a:pt x="378" y="166"/>
                  </a:lnTo>
                  <a:lnTo>
                    <a:pt x="370" y="192"/>
                  </a:lnTo>
                  <a:lnTo>
                    <a:pt x="359" y="214"/>
                  </a:lnTo>
                  <a:lnTo>
                    <a:pt x="340" y="236"/>
                  </a:lnTo>
                  <a:lnTo>
                    <a:pt x="317" y="254"/>
                  </a:lnTo>
                  <a:lnTo>
                    <a:pt x="294" y="266"/>
                  </a:lnTo>
                  <a:lnTo>
                    <a:pt x="267" y="273"/>
                  </a:lnTo>
                  <a:lnTo>
                    <a:pt x="237" y="277"/>
                  </a:lnTo>
                  <a:lnTo>
                    <a:pt x="237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0"/>
                  </a:lnTo>
                  <a:lnTo>
                    <a:pt x="0" y="0"/>
                  </a:lnTo>
                  <a:lnTo>
                    <a:pt x="237" y="0"/>
                  </a:lnTo>
                  <a:lnTo>
                    <a:pt x="237" y="0"/>
                  </a:lnTo>
                  <a:lnTo>
                    <a:pt x="267" y="3"/>
                  </a:lnTo>
                  <a:lnTo>
                    <a:pt x="294" y="11"/>
                  </a:lnTo>
                  <a:lnTo>
                    <a:pt x="317" y="22"/>
                  </a:lnTo>
                  <a:lnTo>
                    <a:pt x="340" y="40"/>
                  </a:lnTo>
                  <a:lnTo>
                    <a:pt x="359" y="62"/>
                  </a:lnTo>
                  <a:lnTo>
                    <a:pt x="370" y="85"/>
                  </a:lnTo>
                  <a:lnTo>
                    <a:pt x="378" y="110"/>
                  </a:lnTo>
                  <a:lnTo>
                    <a:pt x="382" y="14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01168" name="Text Box 112"/>
            <p:cNvSpPr txBox="1">
              <a:spLocks noChangeArrowheads="1"/>
            </p:cNvSpPr>
            <p:nvPr/>
          </p:nvSpPr>
          <p:spPr bwMode="auto">
            <a:xfrm>
              <a:off x="356" y="2572"/>
              <a:ext cx="264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 eaLnBrk="1" hangingPunct="1">
                <a:lnSpc>
                  <a:spcPct val="100000"/>
                </a:lnSpc>
              </a:pPr>
              <a:r>
                <a:rPr lang="en-US" sz="1600" b="0">
                  <a:latin typeface="+mn-lt"/>
                </a:rPr>
                <a:t>a</a:t>
              </a:r>
              <a:r>
                <a:rPr lang="en-US" sz="1600" b="0" baseline="-25000">
                  <a:latin typeface="+mn-lt"/>
                </a:rPr>
                <a:t>30</a:t>
              </a:r>
            </a:p>
          </p:txBody>
        </p:sp>
        <p:sp>
          <p:nvSpPr>
            <p:cNvPr id="301169" name="Freeform 113"/>
            <p:cNvSpPr>
              <a:spLocks/>
            </p:cNvSpPr>
            <p:nvPr/>
          </p:nvSpPr>
          <p:spPr bwMode="auto">
            <a:xfrm>
              <a:off x="1248" y="2016"/>
              <a:ext cx="96" cy="96"/>
            </a:xfrm>
            <a:custGeom>
              <a:avLst/>
              <a:gdLst/>
              <a:ahLst/>
              <a:cxnLst>
                <a:cxn ang="0">
                  <a:pos x="336" y="1056"/>
                </a:cxn>
                <a:cxn ang="0">
                  <a:pos x="0" y="1056"/>
                </a:cxn>
                <a:cxn ang="0">
                  <a:pos x="0" y="0"/>
                </a:cxn>
              </a:cxnLst>
              <a:rect l="0" t="0" r="r" b="b"/>
              <a:pathLst>
                <a:path w="336" h="1056">
                  <a:moveTo>
                    <a:pt x="336" y="1056"/>
                  </a:moveTo>
                  <a:lnTo>
                    <a:pt x="0" y="1056"/>
                  </a:lnTo>
                  <a:lnTo>
                    <a:pt x="0" y="0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01170" name="Rectangle 114"/>
            <p:cNvSpPr>
              <a:spLocks noChangeArrowheads="1"/>
            </p:cNvSpPr>
            <p:nvPr/>
          </p:nvSpPr>
          <p:spPr bwMode="auto">
            <a:xfrm>
              <a:off x="2784" y="2304"/>
              <a:ext cx="43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600" b="0">
                  <a:latin typeface="+mn-lt"/>
                </a:rPr>
                <a:t>out</a:t>
              </a:r>
              <a:r>
                <a:rPr lang="en-US" sz="1600" b="0" baseline="-25000">
                  <a:latin typeface="+mn-lt"/>
                </a:rPr>
                <a:t>30</a:t>
              </a:r>
            </a:p>
          </p:txBody>
        </p:sp>
        <p:sp>
          <p:nvSpPr>
            <p:cNvPr id="301171" name="Rectangle 115"/>
            <p:cNvSpPr>
              <a:spLocks noChangeArrowheads="1"/>
            </p:cNvSpPr>
            <p:nvPr/>
          </p:nvSpPr>
          <p:spPr bwMode="auto">
            <a:xfrm>
              <a:off x="816" y="3552"/>
              <a:ext cx="1776" cy="768"/>
            </a:xfrm>
            <a:prstGeom prst="rect">
              <a:avLst/>
            </a:prstGeom>
            <a:solidFill>
              <a:srgbClr val="D5F1C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Ctr="1"/>
            <a:lstStyle/>
            <a:p>
              <a:pPr eaLnBrk="1" hangingPunct="1">
                <a:lnSpc>
                  <a:spcPct val="100000"/>
                </a:lnSpc>
              </a:pPr>
              <a:endParaRPr lang="en-US" b="0">
                <a:latin typeface="+mn-lt"/>
              </a:endParaRPr>
            </a:p>
          </p:txBody>
        </p:sp>
        <p:sp>
          <p:nvSpPr>
            <p:cNvPr id="301172" name="Freeform 116"/>
            <p:cNvSpPr>
              <a:spLocks/>
            </p:cNvSpPr>
            <p:nvPr/>
          </p:nvSpPr>
          <p:spPr bwMode="auto">
            <a:xfrm flipV="1">
              <a:off x="1824" y="3744"/>
              <a:ext cx="336" cy="96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144" y="96"/>
                </a:cxn>
                <a:cxn ang="0">
                  <a:pos x="144" y="0"/>
                </a:cxn>
                <a:cxn ang="0">
                  <a:pos x="336" y="0"/>
                </a:cxn>
              </a:cxnLst>
              <a:rect l="0" t="0" r="r" b="b"/>
              <a:pathLst>
                <a:path w="336" h="96">
                  <a:moveTo>
                    <a:pt x="0" y="96"/>
                  </a:moveTo>
                  <a:lnTo>
                    <a:pt x="144" y="96"/>
                  </a:lnTo>
                  <a:lnTo>
                    <a:pt x="144" y="0"/>
                  </a:lnTo>
                  <a:lnTo>
                    <a:pt x="336" y="0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01173" name="Freeform 117"/>
            <p:cNvSpPr>
              <a:spLocks/>
            </p:cNvSpPr>
            <p:nvPr/>
          </p:nvSpPr>
          <p:spPr bwMode="auto">
            <a:xfrm>
              <a:off x="1824" y="4032"/>
              <a:ext cx="336" cy="96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144" y="96"/>
                </a:cxn>
                <a:cxn ang="0">
                  <a:pos x="144" y="0"/>
                </a:cxn>
                <a:cxn ang="0">
                  <a:pos x="336" y="0"/>
                </a:cxn>
              </a:cxnLst>
              <a:rect l="0" t="0" r="r" b="b"/>
              <a:pathLst>
                <a:path w="336" h="96">
                  <a:moveTo>
                    <a:pt x="0" y="96"/>
                  </a:moveTo>
                  <a:lnTo>
                    <a:pt x="144" y="96"/>
                  </a:lnTo>
                  <a:lnTo>
                    <a:pt x="144" y="0"/>
                  </a:lnTo>
                  <a:lnTo>
                    <a:pt x="336" y="0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01174" name="Line 118"/>
            <p:cNvSpPr>
              <a:spLocks noChangeShapeType="1"/>
            </p:cNvSpPr>
            <p:nvPr/>
          </p:nvSpPr>
          <p:spPr bwMode="auto">
            <a:xfrm>
              <a:off x="2489" y="3932"/>
              <a:ext cx="247" cy="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01175" name="Freeform 119"/>
            <p:cNvSpPr>
              <a:spLocks/>
            </p:cNvSpPr>
            <p:nvPr/>
          </p:nvSpPr>
          <p:spPr bwMode="auto">
            <a:xfrm>
              <a:off x="2110" y="3792"/>
              <a:ext cx="410" cy="27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0" y="0"/>
                </a:cxn>
                <a:cxn ang="0">
                  <a:pos x="190" y="0"/>
                </a:cxn>
                <a:cxn ang="0">
                  <a:pos x="227" y="3"/>
                </a:cxn>
                <a:cxn ang="0">
                  <a:pos x="262" y="11"/>
                </a:cxn>
                <a:cxn ang="0">
                  <a:pos x="292" y="22"/>
                </a:cxn>
                <a:cxn ang="0">
                  <a:pos x="322" y="40"/>
                </a:cxn>
                <a:cxn ang="0">
                  <a:pos x="372" y="81"/>
                </a:cxn>
                <a:cxn ang="0">
                  <a:pos x="410" y="140"/>
                </a:cxn>
                <a:cxn ang="0">
                  <a:pos x="410" y="140"/>
                </a:cxn>
                <a:cxn ang="0">
                  <a:pos x="372" y="195"/>
                </a:cxn>
                <a:cxn ang="0">
                  <a:pos x="322" y="240"/>
                </a:cxn>
                <a:cxn ang="0">
                  <a:pos x="292" y="254"/>
                </a:cxn>
                <a:cxn ang="0">
                  <a:pos x="262" y="266"/>
                </a:cxn>
                <a:cxn ang="0">
                  <a:pos x="227" y="273"/>
                </a:cxn>
                <a:cxn ang="0">
                  <a:pos x="190" y="277"/>
                </a:cxn>
                <a:cxn ang="0">
                  <a:pos x="190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22" y="247"/>
                </a:cxn>
                <a:cxn ang="0">
                  <a:pos x="38" y="214"/>
                </a:cxn>
                <a:cxn ang="0">
                  <a:pos x="45" y="177"/>
                </a:cxn>
                <a:cxn ang="0">
                  <a:pos x="49" y="140"/>
                </a:cxn>
                <a:cxn ang="0">
                  <a:pos x="49" y="140"/>
                </a:cxn>
                <a:cxn ang="0">
                  <a:pos x="45" y="99"/>
                </a:cxn>
                <a:cxn ang="0">
                  <a:pos x="38" y="66"/>
                </a:cxn>
                <a:cxn ang="0">
                  <a:pos x="22" y="33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10" h="277">
                  <a:moveTo>
                    <a:pt x="0" y="0"/>
                  </a:moveTo>
                  <a:lnTo>
                    <a:pt x="190" y="0"/>
                  </a:lnTo>
                  <a:lnTo>
                    <a:pt x="190" y="0"/>
                  </a:lnTo>
                  <a:lnTo>
                    <a:pt x="227" y="3"/>
                  </a:lnTo>
                  <a:lnTo>
                    <a:pt x="262" y="11"/>
                  </a:lnTo>
                  <a:lnTo>
                    <a:pt x="292" y="22"/>
                  </a:lnTo>
                  <a:lnTo>
                    <a:pt x="322" y="40"/>
                  </a:lnTo>
                  <a:lnTo>
                    <a:pt x="372" y="81"/>
                  </a:lnTo>
                  <a:lnTo>
                    <a:pt x="410" y="140"/>
                  </a:lnTo>
                  <a:lnTo>
                    <a:pt x="410" y="140"/>
                  </a:lnTo>
                  <a:lnTo>
                    <a:pt x="372" y="195"/>
                  </a:lnTo>
                  <a:lnTo>
                    <a:pt x="322" y="240"/>
                  </a:lnTo>
                  <a:lnTo>
                    <a:pt x="292" y="254"/>
                  </a:lnTo>
                  <a:lnTo>
                    <a:pt x="262" y="266"/>
                  </a:lnTo>
                  <a:lnTo>
                    <a:pt x="227" y="273"/>
                  </a:lnTo>
                  <a:lnTo>
                    <a:pt x="190" y="277"/>
                  </a:lnTo>
                  <a:lnTo>
                    <a:pt x="190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22" y="247"/>
                  </a:lnTo>
                  <a:lnTo>
                    <a:pt x="38" y="214"/>
                  </a:lnTo>
                  <a:lnTo>
                    <a:pt x="45" y="177"/>
                  </a:lnTo>
                  <a:lnTo>
                    <a:pt x="49" y="140"/>
                  </a:lnTo>
                  <a:lnTo>
                    <a:pt x="49" y="140"/>
                  </a:lnTo>
                  <a:lnTo>
                    <a:pt x="45" y="99"/>
                  </a:lnTo>
                  <a:lnTo>
                    <a:pt x="38" y="66"/>
                  </a:lnTo>
                  <a:lnTo>
                    <a:pt x="22" y="33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01176" name="Freeform 120"/>
            <p:cNvSpPr>
              <a:spLocks/>
            </p:cNvSpPr>
            <p:nvPr/>
          </p:nvSpPr>
          <p:spPr bwMode="auto">
            <a:xfrm>
              <a:off x="2110" y="3792"/>
              <a:ext cx="410" cy="27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0" y="0"/>
                </a:cxn>
                <a:cxn ang="0">
                  <a:pos x="190" y="0"/>
                </a:cxn>
                <a:cxn ang="0">
                  <a:pos x="227" y="3"/>
                </a:cxn>
                <a:cxn ang="0">
                  <a:pos x="262" y="11"/>
                </a:cxn>
                <a:cxn ang="0">
                  <a:pos x="292" y="22"/>
                </a:cxn>
                <a:cxn ang="0">
                  <a:pos x="322" y="40"/>
                </a:cxn>
                <a:cxn ang="0">
                  <a:pos x="372" y="81"/>
                </a:cxn>
                <a:cxn ang="0">
                  <a:pos x="410" y="140"/>
                </a:cxn>
                <a:cxn ang="0">
                  <a:pos x="410" y="140"/>
                </a:cxn>
                <a:cxn ang="0">
                  <a:pos x="372" y="195"/>
                </a:cxn>
                <a:cxn ang="0">
                  <a:pos x="322" y="240"/>
                </a:cxn>
                <a:cxn ang="0">
                  <a:pos x="292" y="254"/>
                </a:cxn>
                <a:cxn ang="0">
                  <a:pos x="262" y="266"/>
                </a:cxn>
                <a:cxn ang="0">
                  <a:pos x="227" y="273"/>
                </a:cxn>
                <a:cxn ang="0">
                  <a:pos x="190" y="277"/>
                </a:cxn>
                <a:cxn ang="0">
                  <a:pos x="190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22" y="247"/>
                </a:cxn>
                <a:cxn ang="0">
                  <a:pos x="38" y="214"/>
                </a:cxn>
                <a:cxn ang="0">
                  <a:pos x="45" y="177"/>
                </a:cxn>
                <a:cxn ang="0">
                  <a:pos x="49" y="140"/>
                </a:cxn>
                <a:cxn ang="0">
                  <a:pos x="49" y="140"/>
                </a:cxn>
                <a:cxn ang="0">
                  <a:pos x="45" y="99"/>
                </a:cxn>
                <a:cxn ang="0">
                  <a:pos x="38" y="66"/>
                </a:cxn>
                <a:cxn ang="0">
                  <a:pos x="22" y="33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10" h="277">
                  <a:moveTo>
                    <a:pt x="0" y="0"/>
                  </a:moveTo>
                  <a:lnTo>
                    <a:pt x="190" y="0"/>
                  </a:lnTo>
                  <a:lnTo>
                    <a:pt x="190" y="0"/>
                  </a:lnTo>
                  <a:lnTo>
                    <a:pt x="227" y="3"/>
                  </a:lnTo>
                  <a:lnTo>
                    <a:pt x="262" y="11"/>
                  </a:lnTo>
                  <a:lnTo>
                    <a:pt x="292" y="22"/>
                  </a:lnTo>
                  <a:lnTo>
                    <a:pt x="322" y="40"/>
                  </a:lnTo>
                  <a:lnTo>
                    <a:pt x="372" y="81"/>
                  </a:lnTo>
                  <a:lnTo>
                    <a:pt x="410" y="140"/>
                  </a:lnTo>
                  <a:lnTo>
                    <a:pt x="410" y="140"/>
                  </a:lnTo>
                  <a:lnTo>
                    <a:pt x="372" y="195"/>
                  </a:lnTo>
                  <a:lnTo>
                    <a:pt x="322" y="240"/>
                  </a:lnTo>
                  <a:lnTo>
                    <a:pt x="292" y="254"/>
                  </a:lnTo>
                  <a:lnTo>
                    <a:pt x="262" y="266"/>
                  </a:lnTo>
                  <a:lnTo>
                    <a:pt x="227" y="273"/>
                  </a:lnTo>
                  <a:lnTo>
                    <a:pt x="190" y="277"/>
                  </a:lnTo>
                  <a:lnTo>
                    <a:pt x="190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22" y="247"/>
                  </a:lnTo>
                  <a:lnTo>
                    <a:pt x="38" y="214"/>
                  </a:lnTo>
                  <a:lnTo>
                    <a:pt x="45" y="177"/>
                  </a:lnTo>
                  <a:lnTo>
                    <a:pt x="49" y="140"/>
                  </a:lnTo>
                  <a:lnTo>
                    <a:pt x="49" y="140"/>
                  </a:lnTo>
                  <a:lnTo>
                    <a:pt x="45" y="99"/>
                  </a:lnTo>
                  <a:lnTo>
                    <a:pt x="38" y="66"/>
                  </a:lnTo>
                  <a:lnTo>
                    <a:pt x="22" y="33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01177" name="Line 121"/>
            <p:cNvSpPr>
              <a:spLocks noChangeShapeType="1"/>
            </p:cNvSpPr>
            <p:nvPr/>
          </p:nvSpPr>
          <p:spPr bwMode="auto">
            <a:xfrm>
              <a:off x="1344" y="3648"/>
              <a:ext cx="95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01178" name="Line 122"/>
            <p:cNvSpPr>
              <a:spLocks noChangeShapeType="1"/>
            </p:cNvSpPr>
            <p:nvPr/>
          </p:nvSpPr>
          <p:spPr bwMode="auto">
            <a:xfrm>
              <a:off x="624" y="3840"/>
              <a:ext cx="815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01179" name="Freeform 123"/>
            <p:cNvSpPr>
              <a:spLocks/>
            </p:cNvSpPr>
            <p:nvPr/>
          </p:nvSpPr>
          <p:spPr bwMode="auto">
            <a:xfrm>
              <a:off x="1439" y="3600"/>
              <a:ext cx="382" cy="277"/>
            </a:xfrm>
            <a:custGeom>
              <a:avLst/>
              <a:gdLst/>
              <a:ahLst/>
              <a:cxnLst>
                <a:cxn ang="0">
                  <a:pos x="382" y="140"/>
                </a:cxn>
                <a:cxn ang="0">
                  <a:pos x="378" y="166"/>
                </a:cxn>
                <a:cxn ang="0">
                  <a:pos x="370" y="192"/>
                </a:cxn>
                <a:cxn ang="0">
                  <a:pos x="359" y="214"/>
                </a:cxn>
                <a:cxn ang="0">
                  <a:pos x="340" y="236"/>
                </a:cxn>
                <a:cxn ang="0">
                  <a:pos x="317" y="254"/>
                </a:cxn>
                <a:cxn ang="0">
                  <a:pos x="294" y="266"/>
                </a:cxn>
                <a:cxn ang="0">
                  <a:pos x="267" y="273"/>
                </a:cxn>
                <a:cxn ang="0">
                  <a:pos x="237" y="277"/>
                </a:cxn>
                <a:cxn ang="0">
                  <a:pos x="237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37" y="0"/>
                </a:cxn>
                <a:cxn ang="0">
                  <a:pos x="237" y="0"/>
                </a:cxn>
                <a:cxn ang="0">
                  <a:pos x="267" y="3"/>
                </a:cxn>
                <a:cxn ang="0">
                  <a:pos x="294" y="11"/>
                </a:cxn>
                <a:cxn ang="0">
                  <a:pos x="317" y="22"/>
                </a:cxn>
                <a:cxn ang="0">
                  <a:pos x="340" y="40"/>
                </a:cxn>
                <a:cxn ang="0">
                  <a:pos x="359" y="62"/>
                </a:cxn>
                <a:cxn ang="0">
                  <a:pos x="370" y="85"/>
                </a:cxn>
                <a:cxn ang="0">
                  <a:pos x="378" y="110"/>
                </a:cxn>
                <a:cxn ang="0">
                  <a:pos x="382" y="140"/>
                </a:cxn>
              </a:cxnLst>
              <a:rect l="0" t="0" r="r" b="b"/>
              <a:pathLst>
                <a:path w="382" h="277">
                  <a:moveTo>
                    <a:pt x="382" y="140"/>
                  </a:moveTo>
                  <a:lnTo>
                    <a:pt x="378" y="166"/>
                  </a:lnTo>
                  <a:lnTo>
                    <a:pt x="370" y="192"/>
                  </a:lnTo>
                  <a:lnTo>
                    <a:pt x="359" y="214"/>
                  </a:lnTo>
                  <a:lnTo>
                    <a:pt x="340" y="236"/>
                  </a:lnTo>
                  <a:lnTo>
                    <a:pt x="317" y="254"/>
                  </a:lnTo>
                  <a:lnTo>
                    <a:pt x="294" y="266"/>
                  </a:lnTo>
                  <a:lnTo>
                    <a:pt x="267" y="273"/>
                  </a:lnTo>
                  <a:lnTo>
                    <a:pt x="237" y="277"/>
                  </a:lnTo>
                  <a:lnTo>
                    <a:pt x="237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0"/>
                  </a:lnTo>
                  <a:lnTo>
                    <a:pt x="0" y="0"/>
                  </a:lnTo>
                  <a:lnTo>
                    <a:pt x="237" y="0"/>
                  </a:lnTo>
                  <a:lnTo>
                    <a:pt x="237" y="0"/>
                  </a:lnTo>
                  <a:lnTo>
                    <a:pt x="267" y="3"/>
                  </a:lnTo>
                  <a:lnTo>
                    <a:pt x="294" y="11"/>
                  </a:lnTo>
                  <a:lnTo>
                    <a:pt x="317" y="22"/>
                  </a:lnTo>
                  <a:lnTo>
                    <a:pt x="340" y="40"/>
                  </a:lnTo>
                  <a:lnTo>
                    <a:pt x="359" y="62"/>
                  </a:lnTo>
                  <a:lnTo>
                    <a:pt x="370" y="85"/>
                  </a:lnTo>
                  <a:lnTo>
                    <a:pt x="378" y="110"/>
                  </a:lnTo>
                  <a:lnTo>
                    <a:pt x="382" y="14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01180" name="Freeform 124"/>
            <p:cNvSpPr>
              <a:spLocks/>
            </p:cNvSpPr>
            <p:nvPr/>
          </p:nvSpPr>
          <p:spPr bwMode="auto">
            <a:xfrm>
              <a:off x="1439" y="3600"/>
              <a:ext cx="382" cy="277"/>
            </a:xfrm>
            <a:custGeom>
              <a:avLst/>
              <a:gdLst/>
              <a:ahLst/>
              <a:cxnLst>
                <a:cxn ang="0">
                  <a:pos x="382" y="140"/>
                </a:cxn>
                <a:cxn ang="0">
                  <a:pos x="378" y="166"/>
                </a:cxn>
                <a:cxn ang="0">
                  <a:pos x="370" y="192"/>
                </a:cxn>
                <a:cxn ang="0">
                  <a:pos x="359" y="214"/>
                </a:cxn>
                <a:cxn ang="0">
                  <a:pos x="340" y="236"/>
                </a:cxn>
                <a:cxn ang="0">
                  <a:pos x="317" y="254"/>
                </a:cxn>
                <a:cxn ang="0">
                  <a:pos x="294" y="266"/>
                </a:cxn>
                <a:cxn ang="0">
                  <a:pos x="267" y="273"/>
                </a:cxn>
                <a:cxn ang="0">
                  <a:pos x="237" y="277"/>
                </a:cxn>
                <a:cxn ang="0">
                  <a:pos x="237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37" y="0"/>
                </a:cxn>
                <a:cxn ang="0">
                  <a:pos x="237" y="0"/>
                </a:cxn>
                <a:cxn ang="0">
                  <a:pos x="267" y="3"/>
                </a:cxn>
                <a:cxn ang="0">
                  <a:pos x="294" y="11"/>
                </a:cxn>
                <a:cxn ang="0">
                  <a:pos x="317" y="22"/>
                </a:cxn>
                <a:cxn ang="0">
                  <a:pos x="340" y="40"/>
                </a:cxn>
                <a:cxn ang="0">
                  <a:pos x="359" y="62"/>
                </a:cxn>
                <a:cxn ang="0">
                  <a:pos x="370" y="85"/>
                </a:cxn>
                <a:cxn ang="0">
                  <a:pos x="378" y="110"/>
                </a:cxn>
                <a:cxn ang="0">
                  <a:pos x="382" y="140"/>
                </a:cxn>
              </a:cxnLst>
              <a:rect l="0" t="0" r="r" b="b"/>
              <a:pathLst>
                <a:path w="382" h="277">
                  <a:moveTo>
                    <a:pt x="382" y="140"/>
                  </a:moveTo>
                  <a:lnTo>
                    <a:pt x="378" y="166"/>
                  </a:lnTo>
                  <a:lnTo>
                    <a:pt x="370" y="192"/>
                  </a:lnTo>
                  <a:lnTo>
                    <a:pt x="359" y="214"/>
                  </a:lnTo>
                  <a:lnTo>
                    <a:pt x="340" y="236"/>
                  </a:lnTo>
                  <a:lnTo>
                    <a:pt x="317" y="254"/>
                  </a:lnTo>
                  <a:lnTo>
                    <a:pt x="294" y="266"/>
                  </a:lnTo>
                  <a:lnTo>
                    <a:pt x="267" y="273"/>
                  </a:lnTo>
                  <a:lnTo>
                    <a:pt x="237" y="277"/>
                  </a:lnTo>
                  <a:lnTo>
                    <a:pt x="237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0"/>
                  </a:lnTo>
                  <a:lnTo>
                    <a:pt x="0" y="0"/>
                  </a:lnTo>
                  <a:lnTo>
                    <a:pt x="237" y="0"/>
                  </a:lnTo>
                  <a:lnTo>
                    <a:pt x="237" y="0"/>
                  </a:lnTo>
                  <a:lnTo>
                    <a:pt x="267" y="3"/>
                  </a:lnTo>
                  <a:lnTo>
                    <a:pt x="294" y="11"/>
                  </a:lnTo>
                  <a:lnTo>
                    <a:pt x="317" y="22"/>
                  </a:lnTo>
                  <a:lnTo>
                    <a:pt x="340" y="40"/>
                  </a:lnTo>
                  <a:lnTo>
                    <a:pt x="359" y="62"/>
                  </a:lnTo>
                  <a:lnTo>
                    <a:pt x="370" y="85"/>
                  </a:lnTo>
                  <a:lnTo>
                    <a:pt x="378" y="110"/>
                  </a:lnTo>
                  <a:lnTo>
                    <a:pt x="382" y="14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01181" name="Text Box 125"/>
            <p:cNvSpPr txBox="1">
              <a:spLocks noChangeArrowheads="1"/>
            </p:cNvSpPr>
            <p:nvPr/>
          </p:nvSpPr>
          <p:spPr bwMode="auto">
            <a:xfrm>
              <a:off x="393" y="3696"/>
              <a:ext cx="227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 eaLnBrk="1" hangingPunct="1">
                <a:lnSpc>
                  <a:spcPct val="100000"/>
                </a:lnSpc>
              </a:pPr>
              <a:r>
                <a:rPr lang="en-US" sz="1600" b="0">
                  <a:latin typeface="+mn-lt"/>
                </a:rPr>
                <a:t>b</a:t>
              </a:r>
              <a:r>
                <a:rPr lang="en-US" sz="1600" b="0" baseline="-25000">
                  <a:latin typeface="+mn-lt"/>
                </a:rPr>
                <a:t>0</a:t>
              </a:r>
            </a:p>
          </p:txBody>
        </p:sp>
        <p:sp>
          <p:nvSpPr>
            <p:cNvPr id="301182" name="Line 126"/>
            <p:cNvSpPr>
              <a:spLocks noChangeShapeType="1"/>
            </p:cNvSpPr>
            <p:nvPr/>
          </p:nvSpPr>
          <p:spPr bwMode="auto">
            <a:xfrm>
              <a:off x="1344" y="4032"/>
              <a:ext cx="95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01183" name="Line 127"/>
            <p:cNvSpPr>
              <a:spLocks noChangeShapeType="1"/>
            </p:cNvSpPr>
            <p:nvPr/>
          </p:nvSpPr>
          <p:spPr bwMode="auto">
            <a:xfrm flipV="1">
              <a:off x="624" y="4224"/>
              <a:ext cx="816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01184" name="Freeform 128"/>
            <p:cNvSpPr>
              <a:spLocks/>
            </p:cNvSpPr>
            <p:nvPr/>
          </p:nvSpPr>
          <p:spPr bwMode="auto">
            <a:xfrm>
              <a:off x="1439" y="3984"/>
              <a:ext cx="382" cy="277"/>
            </a:xfrm>
            <a:custGeom>
              <a:avLst/>
              <a:gdLst/>
              <a:ahLst/>
              <a:cxnLst>
                <a:cxn ang="0">
                  <a:pos x="382" y="140"/>
                </a:cxn>
                <a:cxn ang="0">
                  <a:pos x="378" y="166"/>
                </a:cxn>
                <a:cxn ang="0">
                  <a:pos x="370" y="192"/>
                </a:cxn>
                <a:cxn ang="0">
                  <a:pos x="359" y="214"/>
                </a:cxn>
                <a:cxn ang="0">
                  <a:pos x="340" y="236"/>
                </a:cxn>
                <a:cxn ang="0">
                  <a:pos x="317" y="254"/>
                </a:cxn>
                <a:cxn ang="0">
                  <a:pos x="294" y="266"/>
                </a:cxn>
                <a:cxn ang="0">
                  <a:pos x="267" y="273"/>
                </a:cxn>
                <a:cxn ang="0">
                  <a:pos x="237" y="277"/>
                </a:cxn>
                <a:cxn ang="0">
                  <a:pos x="237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37" y="0"/>
                </a:cxn>
                <a:cxn ang="0">
                  <a:pos x="237" y="0"/>
                </a:cxn>
                <a:cxn ang="0">
                  <a:pos x="267" y="3"/>
                </a:cxn>
                <a:cxn ang="0">
                  <a:pos x="294" y="11"/>
                </a:cxn>
                <a:cxn ang="0">
                  <a:pos x="317" y="22"/>
                </a:cxn>
                <a:cxn ang="0">
                  <a:pos x="340" y="40"/>
                </a:cxn>
                <a:cxn ang="0">
                  <a:pos x="359" y="62"/>
                </a:cxn>
                <a:cxn ang="0">
                  <a:pos x="370" y="85"/>
                </a:cxn>
                <a:cxn ang="0">
                  <a:pos x="378" y="110"/>
                </a:cxn>
                <a:cxn ang="0">
                  <a:pos x="382" y="140"/>
                </a:cxn>
              </a:cxnLst>
              <a:rect l="0" t="0" r="r" b="b"/>
              <a:pathLst>
                <a:path w="382" h="277">
                  <a:moveTo>
                    <a:pt x="382" y="140"/>
                  </a:moveTo>
                  <a:lnTo>
                    <a:pt x="378" y="166"/>
                  </a:lnTo>
                  <a:lnTo>
                    <a:pt x="370" y="192"/>
                  </a:lnTo>
                  <a:lnTo>
                    <a:pt x="359" y="214"/>
                  </a:lnTo>
                  <a:lnTo>
                    <a:pt x="340" y="236"/>
                  </a:lnTo>
                  <a:lnTo>
                    <a:pt x="317" y="254"/>
                  </a:lnTo>
                  <a:lnTo>
                    <a:pt x="294" y="266"/>
                  </a:lnTo>
                  <a:lnTo>
                    <a:pt x="267" y="273"/>
                  </a:lnTo>
                  <a:lnTo>
                    <a:pt x="237" y="277"/>
                  </a:lnTo>
                  <a:lnTo>
                    <a:pt x="237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0"/>
                  </a:lnTo>
                  <a:lnTo>
                    <a:pt x="0" y="0"/>
                  </a:lnTo>
                  <a:lnTo>
                    <a:pt x="237" y="0"/>
                  </a:lnTo>
                  <a:lnTo>
                    <a:pt x="237" y="0"/>
                  </a:lnTo>
                  <a:lnTo>
                    <a:pt x="267" y="3"/>
                  </a:lnTo>
                  <a:lnTo>
                    <a:pt x="294" y="11"/>
                  </a:lnTo>
                  <a:lnTo>
                    <a:pt x="317" y="22"/>
                  </a:lnTo>
                  <a:lnTo>
                    <a:pt x="340" y="40"/>
                  </a:lnTo>
                  <a:lnTo>
                    <a:pt x="359" y="62"/>
                  </a:lnTo>
                  <a:lnTo>
                    <a:pt x="370" y="85"/>
                  </a:lnTo>
                  <a:lnTo>
                    <a:pt x="378" y="110"/>
                  </a:lnTo>
                  <a:lnTo>
                    <a:pt x="382" y="14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01185" name="Freeform 129"/>
            <p:cNvSpPr>
              <a:spLocks/>
            </p:cNvSpPr>
            <p:nvPr/>
          </p:nvSpPr>
          <p:spPr bwMode="auto">
            <a:xfrm>
              <a:off x="1439" y="3984"/>
              <a:ext cx="382" cy="277"/>
            </a:xfrm>
            <a:custGeom>
              <a:avLst/>
              <a:gdLst/>
              <a:ahLst/>
              <a:cxnLst>
                <a:cxn ang="0">
                  <a:pos x="382" y="140"/>
                </a:cxn>
                <a:cxn ang="0">
                  <a:pos x="378" y="166"/>
                </a:cxn>
                <a:cxn ang="0">
                  <a:pos x="370" y="192"/>
                </a:cxn>
                <a:cxn ang="0">
                  <a:pos x="359" y="214"/>
                </a:cxn>
                <a:cxn ang="0">
                  <a:pos x="340" y="236"/>
                </a:cxn>
                <a:cxn ang="0">
                  <a:pos x="317" y="254"/>
                </a:cxn>
                <a:cxn ang="0">
                  <a:pos x="294" y="266"/>
                </a:cxn>
                <a:cxn ang="0">
                  <a:pos x="267" y="273"/>
                </a:cxn>
                <a:cxn ang="0">
                  <a:pos x="237" y="277"/>
                </a:cxn>
                <a:cxn ang="0">
                  <a:pos x="237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37" y="0"/>
                </a:cxn>
                <a:cxn ang="0">
                  <a:pos x="237" y="0"/>
                </a:cxn>
                <a:cxn ang="0">
                  <a:pos x="267" y="3"/>
                </a:cxn>
                <a:cxn ang="0">
                  <a:pos x="294" y="11"/>
                </a:cxn>
                <a:cxn ang="0">
                  <a:pos x="317" y="22"/>
                </a:cxn>
                <a:cxn ang="0">
                  <a:pos x="340" y="40"/>
                </a:cxn>
                <a:cxn ang="0">
                  <a:pos x="359" y="62"/>
                </a:cxn>
                <a:cxn ang="0">
                  <a:pos x="370" y="85"/>
                </a:cxn>
                <a:cxn ang="0">
                  <a:pos x="378" y="110"/>
                </a:cxn>
                <a:cxn ang="0">
                  <a:pos x="382" y="140"/>
                </a:cxn>
              </a:cxnLst>
              <a:rect l="0" t="0" r="r" b="b"/>
              <a:pathLst>
                <a:path w="382" h="277">
                  <a:moveTo>
                    <a:pt x="382" y="140"/>
                  </a:moveTo>
                  <a:lnTo>
                    <a:pt x="378" y="166"/>
                  </a:lnTo>
                  <a:lnTo>
                    <a:pt x="370" y="192"/>
                  </a:lnTo>
                  <a:lnTo>
                    <a:pt x="359" y="214"/>
                  </a:lnTo>
                  <a:lnTo>
                    <a:pt x="340" y="236"/>
                  </a:lnTo>
                  <a:lnTo>
                    <a:pt x="317" y="254"/>
                  </a:lnTo>
                  <a:lnTo>
                    <a:pt x="294" y="266"/>
                  </a:lnTo>
                  <a:lnTo>
                    <a:pt x="267" y="273"/>
                  </a:lnTo>
                  <a:lnTo>
                    <a:pt x="237" y="277"/>
                  </a:lnTo>
                  <a:lnTo>
                    <a:pt x="237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0"/>
                  </a:lnTo>
                  <a:lnTo>
                    <a:pt x="0" y="0"/>
                  </a:lnTo>
                  <a:lnTo>
                    <a:pt x="237" y="0"/>
                  </a:lnTo>
                  <a:lnTo>
                    <a:pt x="237" y="0"/>
                  </a:lnTo>
                  <a:lnTo>
                    <a:pt x="267" y="3"/>
                  </a:lnTo>
                  <a:lnTo>
                    <a:pt x="294" y="11"/>
                  </a:lnTo>
                  <a:lnTo>
                    <a:pt x="317" y="22"/>
                  </a:lnTo>
                  <a:lnTo>
                    <a:pt x="340" y="40"/>
                  </a:lnTo>
                  <a:lnTo>
                    <a:pt x="359" y="62"/>
                  </a:lnTo>
                  <a:lnTo>
                    <a:pt x="370" y="85"/>
                  </a:lnTo>
                  <a:lnTo>
                    <a:pt x="378" y="110"/>
                  </a:lnTo>
                  <a:lnTo>
                    <a:pt x="382" y="14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01186" name="Text Box 130"/>
            <p:cNvSpPr txBox="1">
              <a:spLocks noChangeArrowheads="1"/>
            </p:cNvSpPr>
            <p:nvPr/>
          </p:nvSpPr>
          <p:spPr bwMode="auto">
            <a:xfrm>
              <a:off x="399" y="4108"/>
              <a:ext cx="221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 eaLnBrk="1" hangingPunct="1">
                <a:lnSpc>
                  <a:spcPct val="100000"/>
                </a:lnSpc>
              </a:pPr>
              <a:r>
                <a:rPr lang="en-US" sz="1600" b="0">
                  <a:latin typeface="+mn-lt"/>
                </a:rPr>
                <a:t>a</a:t>
              </a:r>
              <a:r>
                <a:rPr lang="en-US" sz="1600" b="0" baseline="-25000">
                  <a:latin typeface="+mn-lt"/>
                </a:rPr>
                <a:t>0</a:t>
              </a:r>
            </a:p>
          </p:txBody>
        </p:sp>
        <p:sp>
          <p:nvSpPr>
            <p:cNvPr id="301187" name="Freeform 131"/>
            <p:cNvSpPr>
              <a:spLocks/>
            </p:cNvSpPr>
            <p:nvPr/>
          </p:nvSpPr>
          <p:spPr bwMode="auto">
            <a:xfrm>
              <a:off x="1248" y="1344"/>
              <a:ext cx="144" cy="2304"/>
            </a:xfrm>
            <a:custGeom>
              <a:avLst/>
              <a:gdLst/>
              <a:ahLst/>
              <a:cxnLst>
                <a:cxn ang="0">
                  <a:pos x="336" y="1056"/>
                </a:cxn>
                <a:cxn ang="0">
                  <a:pos x="0" y="1056"/>
                </a:cxn>
                <a:cxn ang="0">
                  <a:pos x="0" y="0"/>
                </a:cxn>
              </a:cxnLst>
              <a:rect l="0" t="0" r="r" b="b"/>
              <a:pathLst>
                <a:path w="336" h="1056">
                  <a:moveTo>
                    <a:pt x="336" y="1056"/>
                  </a:moveTo>
                  <a:lnTo>
                    <a:pt x="0" y="1056"/>
                  </a:lnTo>
                  <a:lnTo>
                    <a:pt x="0" y="0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01188" name="Rectangle 132"/>
            <p:cNvSpPr>
              <a:spLocks noChangeArrowheads="1"/>
            </p:cNvSpPr>
            <p:nvPr/>
          </p:nvSpPr>
          <p:spPr bwMode="auto">
            <a:xfrm>
              <a:off x="2784" y="3840"/>
              <a:ext cx="43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600" b="0">
                  <a:latin typeface="+mn-lt"/>
                </a:rPr>
                <a:t>out</a:t>
              </a:r>
              <a:r>
                <a:rPr lang="en-US" sz="1600" b="0" baseline="-25000">
                  <a:latin typeface="+mn-lt"/>
                </a:rPr>
                <a:t>0</a:t>
              </a:r>
            </a:p>
          </p:txBody>
        </p:sp>
        <p:sp>
          <p:nvSpPr>
            <p:cNvPr id="301189" name="Freeform 133"/>
            <p:cNvSpPr>
              <a:spLocks/>
            </p:cNvSpPr>
            <p:nvPr/>
          </p:nvSpPr>
          <p:spPr bwMode="auto">
            <a:xfrm>
              <a:off x="1008" y="864"/>
              <a:ext cx="336" cy="3168"/>
            </a:xfrm>
            <a:custGeom>
              <a:avLst/>
              <a:gdLst/>
              <a:ahLst/>
              <a:cxnLst>
                <a:cxn ang="0">
                  <a:pos x="336" y="1056"/>
                </a:cxn>
                <a:cxn ang="0">
                  <a:pos x="0" y="1056"/>
                </a:cxn>
                <a:cxn ang="0">
                  <a:pos x="0" y="0"/>
                </a:cxn>
              </a:cxnLst>
              <a:rect l="0" t="0" r="r" b="b"/>
              <a:pathLst>
                <a:path w="336" h="1056">
                  <a:moveTo>
                    <a:pt x="336" y="1056"/>
                  </a:moveTo>
                  <a:lnTo>
                    <a:pt x="0" y="1056"/>
                  </a:lnTo>
                  <a:lnTo>
                    <a:pt x="0" y="0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grpSp>
          <p:nvGrpSpPr>
            <p:cNvPr id="301190" name="Group 134"/>
            <p:cNvGrpSpPr>
              <a:grpSpLocks/>
            </p:cNvGrpSpPr>
            <p:nvPr/>
          </p:nvGrpSpPr>
          <p:grpSpPr bwMode="auto">
            <a:xfrm>
              <a:off x="1200" y="1296"/>
              <a:ext cx="96" cy="96"/>
              <a:chOff x="240" y="4176"/>
              <a:chExt cx="192" cy="192"/>
            </a:xfrm>
          </p:grpSpPr>
          <p:sp>
            <p:nvSpPr>
              <p:cNvPr id="301191" name="Oval 135"/>
              <p:cNvSpPr>
                <a:spLocks noChangeArrowheads="1"/>
              </p:cNvSpPr>
              <p:nvPr/>
            </p:nvSpPr>
            <p:spPr bwMode="auto">
              <a:xfrm>
                <a:off x="288" y="4224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01192" name="Rectangle 136"/>
              <p:cNvSpPr>
                <a:spLocks noChangeArrowheads="1"/>
              </p:cNvSpPr>
              <p:nvPr/>
            </p:nvSpPr>
            <p:spPr bwMode="auto">
              <a:xfrm>
                <a:off x="240" y="4176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</p:grpSp>
        <p:grpSp>
          <p:nvGrpSpPr>
            <p:cNvPr id="301193" name="Group 137"/>
            <p:cNvGrpSpPr>
              <a:grpSpLocks/>
            </p:cNvGrpSpPr>
            <p:nvPr/>
          </p:nvGrpSpPr>
          <p:grpSpPr bwMode="auto">
            <a:xfrm>
              <a:off x="1200" y="2064"/>
              <a:ext cx="96" cy="96"/>
              <a:chOff x="240" y="4176"/>
              <a:chExt cx="192" cy="192"/>
            </a:xfrm>
          </p:grpSpPr>
          <p:sp>
            <p:nvSpPr>
              <p:cNvPr id="301194" name="Oval 138"/>
              <p:cNvSpPr>
                <a:spLocks noChangeArrowheads="1"/>
              </p:cNvSpPr>
              <p:nvPr/>
            </p:nvSpPr>
            <p:spPr bwMode="auto">
              <a:xfrm>
                <a:off x="288" y="4224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01195" name="Rectangle 139"/>
              <p:cNvSpPr>
                <a:spLocks noChangeArrowheads="1"/>
              </p:cNvSpPr>
              <p:nvPr/>
            </p:nvSpPr>
            <p:spPr bwMode="auto">
              <a:xfrm>
                <a:off x="240" y="4176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</p:grpSp>
        <p:grpSp>
          <p:nvGrpSpPr>
            <p:cNvPr id="301196" name="Group 140"/>
            <p:cNvGrpSpPr>
              <a:grpSpLocks/>
            </p:cNvGrpSpPr>
            <p:nvPr/>
          </p:nvGrpSpPr>
          <p:grpSpPr bwMode="auto">
            <a:xfrm>
              <a:off x="960" y="1680"/>
              <a:ext cx="96" cy="96"/>
              <a:chOff x="240" y="4176"/>
              <a:chExt cx="192" cy="192"/>
            </a:xfrm>
          </p:grpSpPr>
          <p:sp>
            <p:nvSpPr>
              <p:cNvPr id="301197" name="Oval 141"/>
              <p:cNvSpPr>
                <a:spLocks noChangeArrowheads="1"/>
              </p:cNvSpPr>
              <p:nvPr/>
            </p:nvSpPr>
            <p:spPr bwMode="auto">
              <a:xfrm>
                <a:off x="288" y="4224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01198" name="Rectangle 142"/>
              <p:cNvSpPr>
                <a:spLocks noChangeArrowheads="1"/>
              </p:cNvSpPr>
              <p:nvPr/>
            </p:nvSpPr>
            <p:spPr bwMode="auto">
              <a:xfrm>
                <a:off x="240" y="4176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</p:grpSp>
        <p:grpSp>
          <p:nvGrpSpPr>
            <p:cNvPr id="301199" name="Group 143"/>
            <p:cNvGrpSpPr>
              <a:grpSpLocks/>
            </p:cNvGrpSpPr>
            <p:nvPr/>
          </p:nvGrpSpPr>
          <p:grpSpPr bwMode="auto">
            <a:xfrm>
              <a:off x="960" y="2448"/>
              <a:ext cx="96" cy="96"/>
              <a:chOff x="240" y="4176"/>
              <a:chExt cx="192" cy="192"/>
            </a:xfrm>
          </p:grpSpPr>
          <p:sp>
            <p:nvSpPr>
              <p:cNvPr id="301200" name="Oval 144"/>
              <p:cNvSpPr>
                <a:spLocks noChangeArrowheads="1"/>
              </p:cNvSpPr>
              <p:nvPr/>
            </p:nvSpPr>
            <p:spPr bwMode="auto">
              <a:xfrm>
                <a:off x="288" y="4224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01201" name="Rectangle 145"/>
              <p:cNvSpPr>
                <a:spLocks noChangeArrowheads="1"/>
              </p:cNvSpPr>
              <p:nvPr/>
            </p:nvSpPr>
            <p:spPr bwMode="auto">
              <a:xfrm>
                <a:off x="240" y="4176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</p:grpSp>
        <p:grpSp>
          <p:nvGrpSpPr>
            <p:cNvPr id="301202" name="Group 146"/>
            <p:cNvGrpSpPr>
              <a:grpSpLocks/>
            </p:cNvGrpSpPr>
            <p:nvPr/>
          </p:nvGrpSpPr>
          <p:grpSpPr bwMode="auto">
            <a:xfrm>
              <a:off x="1584" y="2976"/>
              <a:ext cx="96" cy="384"/>
              <a:chOff x="1584" y="2544"/>
              <a:chExt cx="96" cy="384"/>
            </a:xfrm>
          </p:grpSpPr>
          <p:grpSp>
            <p:nvGrpSpPr>
              <p:cNvPr id="301203" name="Group 147"/>
              <p:cNvGrpSpPr>
                <a:grpSpLocks/>
              </p:cNvGrpSpPr>
              <p:nvPr/>
            </p:nvGrpSpPr>
            <p:grpSpPr bwMode="auto">
              <a:xfrm>
                <a:off x="1584" y="2544"/>
                <a:ext cx="96" cy="96"/>
                <a:chOff x="240" y="4176"/>
                <a:chExt cx="192" cy="192"/>
              </a:xfrm>
            </p:grpSpPr>
            <p:sp>
              <p:nvSpPr>
                <p:cNvPr id="301204" name="Oval 148"/>
                <p:cNvSpPr>
                  <a:spLocks noChangeArrowheads="1"/>
                </p:cNvSpPr>
                <p:nvPr/>
              </p:nvSpPr>
              <p:spPr bwMode="auto">
                <a:xfrm>
                  <a:off x="288" y="4224"/>
                  <a:ext cx="96" cy="96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301205" name="Rectangle 149"/>
                <p:cNvSpPr>
                  <a:spLocks noChangeArrowheads="1"/>
                </p:cNvSpPr>
                <p:nvPr/>
              </p:nvSpPr>
              <p:spPr bwMode="auto">
                <a:xfrm>
                  <a:off x="240" y="4176"/>
                  <a:ext cx="192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latin typeface="+mn-lt"/>
                  </a:endParaRPr>
                </a:p>
              </p:txBody>
            </p:sp>
          </p:grpSp>
          <p:grpSp>
            <p:nvGrpSpPr>
              <p:cNvPr id="301206" name="Group 150"/>
              <p:cNvGrpSpPr>
                <a:grpSpLocks/>
              </p:cNvGrpSpPr>
              <p:nvPr/>
            </p:nvGrpSpPr>
            <p:grpSpPr bwMode="auto">
              <a:xfrm>
                <a:off x="1584" y="2688"/>
                <a:ext cx="96" cy="96"/>
                <a:chOff x="240" y="4176"/>
                <a:chExt cx="192" cy="192"/>
              </a:xfrm>
            </p:grpSpPr>
            <p:sp>
              <p:nvSpPr>
                <p:cNvPr id="301207" name="Oval 151"/>
                <p:cNvSpPr>
                  <a:spLocks noChangeArrowheads="1"/>
                </p:cNvSpPr>
                <p:nvPr/>
              </p:nvSpPr>
              <p:spPr bwMode="auto">
                <a:xfrm>
                  <a:off x="288" y="4224"/>
                  <a:ext cx="96" cy="96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301208" name="Rectangle 152"/>
                <p:cNvSpPr>
                  <a:spLocks noChangeArrowheads="1"/>
                </p:cNvSpPr>
                <p:nvPr/>
              </p:nvSpPr>
              <p:spPr bwMode="auto">
                <a:xfrm>
                  <a:off x="240" y="4176"/>
                  <a:ext cx="192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latin typeface="+mn-lt"/>
                  </a:endParaRPr>
                </a:p>
              </p:txBody>
            </p:sp>
          </p:grpSp>
          <p:grpSp>
            <p:nvGrpSpPr>
              <p:cNvPr id="301209" name="Group 153"/>
              <p:cNvGrpSpPr>
                <a:grpSpLocks/>
              </p:cNvGrpSpPr>
              <p:nvPr/>
            </p:nvGrpSpPr>
            <p:grpSpPr bwMode="auto">
              <a:xfrm>
                <a:off x="1584" y="2832"/>
                <a:ext cx="96" cy="96"/>
                <a:chOff x="240" y="4176"/>
                <a:chExt cx="192" cy="192"/>
              </a:xfrm>
            </p:grpSpPr>
            <p:sp>
              <p:nvSpPr>
                <p:cNvPr id="301210" name="Oval 154"/>
                <p:cNvSpPr>
                  <a:spLocks noChangeArrowheads="1"/>
                </p:cNvSpPr>
                <p:nvPr/>
              </p:nvSpPr>
              <p:spPr bwMode="auto">
                <a:xfrm>
                  <a:off x="288" y="4224"/>
                  <a:ext cx="96" cy="96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301211" name="Rectangle 155"/>
                <p:cNvSpPr>
                  <a:spLocks noChangeArrowheads="1"/>
                </p:cNvSpPr>
                <p:nvPr/>
              </p:nvSpPr>
              <p:spPr bwMode="auto">
                <a:xfrm>
                  <a:off x="240" y="4176"/>
                  <a:ext cx="192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latin typeface="+mn-lt"/>
                  </a:endParaRPr>
                </a:p>
              </p:txBody>
            </p:sp>
          </p:grpSp>
        </p:grpSp>
        <p:grpSp>
          <p:nvGrpSpPr>
            <p:cNvPr id="301212" name="Group 156"/>
            <p:cNvGrpSpPr>
              <a:grpSpLocks/>
            </p:cNvGrpSpPr>
            <p:nvPr/>
          </p:nvGrpSpPr>
          <p:grpSpPr bwMode="auto">
            <a:xfrm>
              <a:off x="960" y="816"/>
              <a:ext cx="96" cy="96"/>
              <a:chOff x="240" y="4176"/>
              <a:chExt cx="192" cy="192"/>
            </a:xfrm>
          </p:grpSpPr>
          <p:sp>
            <p:nvSpPr>
              <p:cNvPr id="301213" name="Oval 157"/>
              <p:cNvSpPr>
                <a:spLocks noChangeArrowheads="1"/>
              </p:cNvSpPr>
              <p:nvPr/>
            </p:nvSpPr>
            <p:spPr bwMode="auto">
              <a:xfrm>
                <a:off x="288" y="4224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01214" name="Rectangle 158"/>
              <p:cNvSpPr>
                <a:spLocks noChangeArrowheads="1"/>
              </p:cNvSpPr>
              <p:nvPr/>
            </p:nvSpPr>
            <p:spPr bwMode="auto">
              <a:xfrm>
                <a:off x="240" y="4176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</p:grpSp>
      </p:grpSp>
      <p:grpSp>
        <p:nvGrpSpPr>
          <p:cNvPr id="301226" name="Group 170"/>
          <p:cNvGrpSpPr>
            <a:grpSpLocks/>
          </p:cNvGrpSpPr>
          <p:nvPr/>
        </p:nvGrpSpPr>
        <p:grpSpPr bwMode="auto">
          <a:xfrm>
            <a:off x="5494029" y="1086274"/>
            <a:ext cx="2176310" cy="1259633"/>
            <a:chOff x="3504" y="2064"/>
            <a:chExt cx="1369" cy="792"/>
          </a:xfrm>
        </p:grpSpPr>
        <p:sp>
          <p:nvSpPr>
            <p:cNvPr id="301222" name="Rectangle 166"/>
            <p:cNvSpPr>
              <a:spLocks noChangeArrowheads="1"/>
            </p:cNvSpPr>
            <p:nvPr/>
          </p:nvSpPr>
          <p:spPr bwMode="auto">
            <a:xfrm>
              <a:off x="3504" y="2064"/>
              <a:ext cx="170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600" b="0">
                  <a:latin typeface="+mn-lt"/>
                </a:rPr>
                <a:t>s</a:t>
              </a:r>
            </a:p>
          </p:txBody>
        </p:sp>
        <p:sp>
          <p:nvSpPr>
            <p:cNvPr id="301215" name="Line 159"/>
            <p:cNvSpPr>
              <a:spLocks noChangeShapeType="1"/>
            </p:cNvSpPr>
            <p:nvPr/>
          </p:nvSpPr>
          <p:spPr bwMode="auto">
            <a:xfrm>
              <a:off x="3696" y="2496"/>
              <a:ext cx="24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01216" name="Line 160"/>
            <p:cNvSpPr>
              <a:spLocks noChangeShapeType="1"/>
            </p:cNvSpPr>
            <p:nvPr/>
          </p:nvSpPr>
          <p:spPr bwMode="auto">
            <a:xfrm>
              <a:off x="3696" y="2736"/>
              <a:ext cx="24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01217" name="Rectangle 161"/>
            <p:cNvSpPr>
              <a:spLocks noChangeArrowheads="1"/>
            </p:cNvSpPr>
            <p:nvPr/>
          </p:nvSpPr>
          <p:spPr bwMode="auto">
            <a:xfrm>
              <a:off x="3504" y="2380"/>
              <a:ext cx="187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600" b="0">
                  <a:latin typeface="+mn-lt"/>
                </a:rPr>
                <a:t>B</a:t>
              </a:r>
            </a:p>
          </p:txBody>
        </p:sp>
        <p:sp>
          <p:nvSpPr>
            <p:cNvPr id="301218" name="Rectangle 162"/>
            <p:cNvSpPr>
              <a:spLocks noChangeArrowheads="1"/>
            </p:cNvSpPr>
            <p:nvPr/>
          </p:nvSpPr>
          <p:spPr bwMode="auto">
            <a:xfrm>
              <a:off x="3504" y="2640"/>
              <a:ext cx="191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600" b="0">
                  <a:latin typeface="+mn-lt"/>
                </a:rPr>
                <a:t>A</a:t>
              </a:r>
            </a:p>
          </p:txBody>
        </p:sp>
        <p:sp>
          <p:nvSpPr>
            <p:cNvPr id="301219" name="Line 163"/>
            <p:cNvSpPr>
              <a:spLocks noChangeShapeType="1"/>
            </p:cNvSpPr>
            <p:nvPr/>
          </p:nvSpPr>
          <p:spPr bwMode="auto">
            <a:xfrm>
              <a:off x="4320" y="2592"/>
              <a:ext cx="24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01220" name="Rectangle 164"/>
            <p:cNvSpPr>
              <a:spLocks noChangeArrowheads="1"/>
            </p:cNvSpPr>
            <p:nvPr/>
          </p:nvSpPr>
          <p:spPr bwMode="auto">
            <a:xfrm>
              <a:off x="4560" y="2486"/>
              <a:ext cx="313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600" b="0">
                  <a:latin typeface="+mn-lt"/>
                </a:rPr>
                <a:t>Out</a:t>
              </a:r>
            </a:p>
          </p:txBody>
        </p:sp>
        <p:sp>
          <p:nvSpPr>
            <p:cNvPr id="301223" name="Freeform 167"/>
            <p:cNvSpPr>
              <a:spLocks/>
            </p:cNvSpPr>
            <p:nvPr/>
          </p:nvSpPr>
          <p:spPr bwMode="auto">
            <a:xfrm>
              <a:off x="3696" y="2208"/>
              <a:ext cx="432" cy="144"/>
            </a:xfrm>
            <a:custGeom>
              <a:avLst/>
              <a:gdLst/>
              <a:ahLst/>
              <a:cxnLst>
                <a:cxn ang="0">
                  <a:pos x="432" y="144"/>
                </a:cxn>
                <a:cxn ang="0">
                  <a:pos x="432" y="0"/>
                </a:cxn>
                <a:cxn ang="0">
                  <a:pos x="0" y="0"/>
                </a:cxn>
              </a:cxnLst>
              <a:rect l="0" t="0" r="r" b="b"/>
              <a:pathLst>
                <a:path w="432" h="144">
                  <a:moveTo>
                    <a:pt x="432" y="144"/>
                  </a:moveTo>
                  <a:lnTo>
                    <a:pt x="432" y="0"/>
                  </a:ln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01224" name="AutoShape 168"/>
            <p:cNvSpPr>
              <a:spLocks noChangeArrowheads="1"/>
            </p:cNvSpPr>
            <p:nvPr/>
          </p:nvSpPr>
          <p:spPr bwMode="auto">
            <a:xfrm>
              <a:off x="3936" y="2328"/>
              <a:ext cx="423" cy="528"/>
            </a:xfrm>
            <a:prstGeom prst="roundRect">
              <a:avLst>
                <a:gd name="adj" fmla="val 16667"/>
              </a:avLst>
            </a:prstGeom>
            <a:solidFill>
              <a:srgbClr val="CCE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1430" tIns="45715" rIns="91430" bIns="45715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1200" b="0" dirty="0">
                  <a:latin typeface="+mn-lt"/>
                </a:rPr>
                <a:t>MUX</a:t>
              </a:r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>
          <a:xfrm>
            <a:off x="76200" y="6615856"/>
            <a:ext cx="1245534" cy="153888"/>
          </a:xfrm>
        </p:spPr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522836" y="6615856"/>
            <a:ext cx="2098331" cy="153888"/>
          </a:xfrm>
        </p:spPr>
        <p:txBody>
          <a:bodyPr/>
          <a:lstStyle/>
          <a:p>
            <a:pPr>
              <a:defRPr/>
            </a:pPr>
            <a:r>
              <a:rPr lang="en-US" smtClean="0"/>
              <a:t>Introduction to Computer Architecture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925058" y="6615856"/>
            <a:ext cx="131446" cy="153888"/>
          </a:xfrm>
        </p:spPr>
        <p:txBody>
          <a:bodyPr/>
          <a:lstStyle/>
          <a:p>
            <a:fld id="{131E17E1-C38B-4D4F-A355-9CFB350B9AB7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18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Opposite of Multiplexor</a:t>
            </a:r>
          </a:p>
          <a:p>
            <a:r>
              <a:rPr lang="en-US" dirty="0" smtClean="0"/>
              <a:t>Selects one of </a:t>
            </a:r>
            <a:r>
              <a:rPr lang="en-US" i="1" dirty="0" smtClean="0"/>
              <a:t>2</a:t>
            </a:r>
            <a:r>
              <a:rPr lang="en-US" i="1" baseline="30000" dirty="0" smtClean="0"/>
              <a:t>n</a:t>
            </a:r>
            <a:r>
              <a:rPr lang="en-US" dirty="0"/>
              <a:t> </a:t>
            </a:r>
            <a:r>
              <a:rPr lang="en-US" dirty="0" smtClean="0"/>
              <a:t>outputs from </a:t>
            </a:r>
            <a:r>
              <a:rPr lang="en-US" i="1" dirty="0" smtClean="0"/>
              <a:t>n</a:t>
            </a:r>
            <a:r>
              <a:rPr lang="en-US" dirty="0" smtClean="0"/>
              <a:t> inputs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Computer Architecture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16</a:t>
            </a:fld>
            <a:endParaRPr lang="en-US" dirty="0"/>
          </a:p>
        </p:txBody>
      </p:sp>
      <p:grpSp>
        <p:nvGrpSpPr>
          <p:cNvPr id="32" name="Group 31"/>
          <p:cNvGrpSpPr/>
          <p:nvPr/>
        </p:nvGrpSpPr>
        <p:grpSpPr>
          <a:xfrm>
            <a:off x="2305844" y="2506164"/>
            <a:ext cx="1725612" cy="688974"/>
            <a:chOff x="2305844" y="2506164"/>
            <a:chExt cx="1725612" cy="688974"/>
          </a:xfrm>
        </p:grpSpPr>
        <p:sp>
          <p:nvSpPr>
            <p:cNvPr id="12" name="Freeform 42"/>
            <p:cNvSpPr>
              <a:spLocks/>
            </p:cNvSpPr>
            <p:nvPr/>
          </p:nvSpPr>
          <p:spPr bwMode="auto">
            <a:xfrm>
              <a:off x="2953544" y="2506164"/>
              <a:ext cx="863600" cy="625475"/>
            </a:xfrm>
            <a:custGeom>
              <a:avLst/>
              <a:gdLst>
                <a:gd name="T0" fmla="*/ 544 w 544"/>
                <a:gd name="T1" fmla="*/ 199 h 394"/>
                <a:gd name="T2" fmla="*/ 538 w 544"/>
                <a:gd name="T3" fmla="*/ 236 h 394"/>
                <a:gd name="T4" fmla="*/ 526 w 544"/>
                <a:gd name="T5" fmla="*/ 273 h 394"/>
                <a:gd name="T6" fmla="*/ 511 w 544"/>
                <a:gd name="T7" fmla="*/ 304 h 394"/>
                <a:gd name="T8" fmla="*/ 484 w 544"/>
                <a:gd name="T9" fmla="*/ 336 h 394"/>
                <a:gd name="T10" fmla="*/ 451 w 544"/>
                <a:gd name="T11" fmla="*/ 361 h 394"/>
                <a:gd name="T12" fmla="*/ 418 w 544"/>
                <a:gd name="T13" fmla="*/ 378 h 394"/>
                <a:gd name="T14" fmla="*/ 380 w 544"/>
                <a:gd name="T15" fmla="*/ 388 h 394"/>
                <a:gd name="T16" fmla="*/ 337 w 544"/>
                <a:gd name="T17" fmla="*/ 394 h 394"/>
                <a:gd name="T18" fmla="*/ 0 w 544"/>
                <a:gd name="T19" fmla="*/ 394 h 394"/>
                <a:gd name="T20" fmla="*/ 0 w 544"/>
                <a:gd name="T21" fmla="*/ 0 h 394"/>
                <a:gd name="T22" fmla="*/ 337 w 544"/>
                <a:gd name="T23" fmla="*/ 0 h 394"/>
                <a:gd name="T24" fmla="*/ 380 w 544"/>
                <a:gd name="T25" fmla="*/ 4 h 394"/>
                <a:gd name="T26" fmla="*/ 418 w 544"/>
                <a:gd name="T27" fmla="*/ 15 h 394"/>
                <a:gd name="T28" fmla="*/ 451 w 544"/>
                <a:gd name="T29" fmla="*/ 31 h 394"/>
                <a:gd name="T30" fmla="*/ 484 w 544"/>
                <a:gd name="T31" fmla="*/ 57 h 394"/>
                <a:gd name="T32" fmla="*/ 511 w 544"/>
                <a:gd name="T33" fmla="*/ 88 h 394"/>
                <a:gd name="T34" fmla="*/ 526 w 544"/>
                <a:gd name="T35" fmla="*/ 121 h 394"/>
                <a:gd name="T36" fmla="*/ 538 w 544"/>
                <a:gd name="T37" fmla="*/ 156 h 394"/>
                <a:gd name="T38" fmla="*/ 544 w 544"/>
                <a:gd name="T39" fmla="*/ 199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44" h="394">
                  <a:moveTo>
                    <a:pt x="544" y="199"/>
                  </a:moveTo>
                  <a:lnTo>
                    <a:pt x="538" y="236"/>
                  </a:lnTo>
                  <a:lnTo>
                    <a:pt x="526" y="273"/>
                  </a:lnTo>
                  <a:lnTo>
                    <a:pt x="511" y="304"/>
                  </a:lnTo>
                  <a:lnTo>
                    <a:pt x="484" y="336"/>
                  </a:lnTo>
                  <a:lnTo>
                    <a:pt x="451" y="361"/>
                  </a:lnTo>
                  <a:lnTo>
                    <a:pt x="418" y="378"/>
                  </a:lnTo>
                  <a:lnTo>
                    <a:pt x="380" y="388"/>
                  </a:lnTo>
                  <a:lnTo>
                    <a:pt x="337" y="394"/>
                  </a:lnTo>
                  <a:lnTo>
                    <a:pt x="0" y="394"/>
                  </a:lnTo>
                  <a:lnTo>
                    <a:pt x="0" y="0"/>
                  </a:lnTo>
                  <a:lnTo>
                    <a:pt x="337" y="0"/>
                  </a:lnTo>
                  <a:lnTo>
                    <a:pt x="380" y="4"/>
                  </a:lnTo>
                  <a:lnTo>
                    <a:pt x="418" y="15"/>
                  </a:lnTo>
                  <a:lnTo>
                    <a:pt x="451" y="31"/>
                  </a:lnTo>
                  <a:lnTo>
                    <a:pt x="484" y="57"/>
                  </a:lnTo>
                  <a:lnTo>
                    <a:pt x="511" y="88"/>
                  </a:lnTo>
                  <a:lnTo>
                    <a:pt x="526" y="121"/>
                  </a:lnTo>
                  <a:lnTo>
                    <a:pt x="538" y="156"/>
                  </a:lnTo>
                  <a:lnTo>
                    <a:pt x="544" y="199"/>
                  </a:ln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43"/>
            <p:cNvSpPr>
              <a:spLocks/>
            </p:cNvSpPr>
            <p:nvPr/>
          </p:nvSpPr>
          <p:spPr bwMode="auto">
            <a:xfrm>
              <a:off x="2953544" y="2506164"/>
              <a:ext cx="863600" cy="625475"/>
            </a:xfrm>
            <a:custGeom>
              <a:avLst/>
              <a:gdLst>
                <a:gd name="T0" fmla="*/ 544 w 544"/>
                <a:gd name="T1" fmla="*/ 199 h 394"/>
                <a:gd name="T2" fmla="*/ 538 w 544"/>
                <a:gd name="T3" fmla="*/ 236 h 394"/>
                <a:gd name="T4" fmla="*/ 526 w 544"/>
                <a:gd name="T5" fmla="*/ 273 h 394"/>
                <a:gd name="T6" fmla="*/ 511 w 544"/>
                <a:gd name="T7" fmla="*/ 304 h 394"/>
                <a:gd name="T8" fmla="*/ 484 w 544"/>
                <a:gd name="T9" fmla="*/ 336 h 394"/>
                <a:gd name="T10" fmla="*/ 451 w 544"/>
                <a:gd name="T11" fmla="*/ 361 h 394"/>
                <a:gd name="T12" fmla="*/ 418 w 544"/>
                <a:gd name="T13" fmla="*/ 378 h 394"/>
                <a:gd name="T14" fmla="*/ 380 w 544"/>
                <a:gd name="T15" fmla="*/ 388 h 394"/>
                <a:gd name="T16" fmla="*/ 337 w 544"/>
                <a:gd name="T17" fmla="*/ 394 h 394"/>
                <a:gd name="T18" fmla="*/ 0 w 544"/>
                <a:gd name="T19" fmla="*/ 394 h 394"/>
                <a:gd name="T20" fmla="*/ 0 w 544"/>
                <a:gd name="T21" fmla="*/ 0 h 394"/>
                <a:gd name="T22" fmla="*/ 337 w 544"/>
                <a:gd name="T23" fmla="*/ 0 h 394"/>
                <a:gd name="T24" fmla="*/ 380 w 544"/>
                <a:gd name="T25" fmla="*/ 4 h 394"/>
                <a:gd name="T26" fmla="*/ 418 w 544"/>
                <a:gd name="T27" fmla="*/ 15 h 394"/>
                <a:gd name="T28" fmla="*/ 451 w 544"/>
                <a:gd name="T29" fmla="*/ 31 h 394"/>
                <a:gd name="T30" fmla="*/ 484 w 544"/>
                <a:gd name="T31" fmla="*/ 57 h 394"/>
                <a:gd name="T32" fmla="*/ 511 w 544"/>
                <a:gd name="T33" fmla="*/ 88 h 394"/>
                <a:gd name="T34" fmla="*/ 526 w 544"/>
                <a:gd name="T35" fmla="*/ 121 h 394"/>
                <a:gd name="T36" fmla="*/ 538 w 544"/>
                <a:gd name="T37" fmla="*/ 156 h 394"/>
                <a:gd name="T38" fmla="*/ 544 w 544"/>
                <a:gd name="T39" fmla="*/ 199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44" h="394">
                  <a:moveTo>
                    <a:pt x="544" y="199"/>
                  </a:moveTo>
                  <a:lnTo>
                    <a:pt x="538" y="236"/>
                  </a:lnTo>
                  <a:lnTo>
                    <a:pt x="526" y="273"/>
                  </a:lnTo>
                  <a:lnTo>
                    <a:pt x="511" y="304"/>
                  </a:lnTo>
                  <a:lnTo>
                    <a:pt x="484" y="336"/>
                  </a:lnTo>
                  <a:lnTo>
                    <a:pt x="451" y="361"/>
                  </a:lnTo>
                  <a:lnTo>
                    <a:pt x="418" y="378"/>
                  </a:lnTo>
                  <a:lnTo>
                    <a:pt x="380" y="388"/>
                  </a:lnTo>
                  <a:lnTo>
                    <a:pt x="337" y="394"/>
                  </a:lnTo>
                  <a:lnTo>
                    <a:pt x="0" y="394"/>
                  </a:lnTo>
                  <a:lnTo>
                    <a:pt x="0" y="0"/>
                  </a:lnTo>
                  <a:lnTo>
                    <a:pt x="337" y="0"/>
                  </a:lnTo>
                  <a:lnTo>
                    <a:pt x="380" y="4"/>
                  </a:lnTo>
                  <a:lnTo>
                    <a:pt x="418" y="15"/>
                  </a:lnTo>
                  <a:lnTo>
                    <a:pt x="451" y="31"/>
                  </a:lnTo>
                  <a:lnTo>
                    <a:pt x="484" y="57"/>
                  </a:lnTo>
                  <a:lnTo>
                    <a:pt x="511" y="88"/>
                  </a:lnTo>
                  <a:lnTo>
                    <a:pt x="526" y="121"/>
                  </a:lnTo>
                  <a:lnTo>
                    <a:pt x="538" y="156"/>
                  </a:lnTo>
                  <a:lnTo>
                    <a:pt x="544" y="199"/>
                  </a:lnTo>
                </a:path>
              </a:pathLst>
            </a:custGeom>
            <a:noFill/>
            <a:ln w="11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47"/>
            <p:cNvSpPr>
              <a:spLocks/>
            </p:cNvSpPr>
            <p:nvPr/>
          </p:nvSpPr>
          <p:spPr bwMode="auto">
            <a:xfrm>
              <a:off x="2953544" y="2506164"/>
              <a:ext cx="863600" cy="625475"/>
            </a:xfrm>
            <a:custGeom>
              <a:avLst/>
              <a:gdLst>
                <a:gd name="T0" fmla="*/ 544 w 544"/>
                <a:gd name="T1" fmla="*/ 199 h 394"/>
                <a:gd name="T2" fmla="*/ 538 w 544"/>
                <a:gd name="T3" fmla="*/ 236 h 394"/>
                <a:gd name="T4" fmla="*/ 526 w 544"/>
                <a:gd name="T5" fmla="*/ 273 h 394"/>
                <a:gd name="T6" fmla="*/ 511 w 544"/>
                <a:gd name="T7" fmla="*/ 304 h 394"/>
                <a:gd name="T8" fmla="*/ 484 w 544"/>
                <a:gd name="T9" fmla="*/ 336 h 394"/>
                <a:gd name="T10" fmla="*/ 451 w 544"/>
                <a:gd name="T11" fmla="*/ 361 h 394"/>
                <a:gd name="T12" fmla="*/ 418 w 544"/>
                <a:gd name="T13" fmla="*/ 378 h 394"/>
                <a:gd name="T14" fmla="*/ 380 w 544"/>
                <a:gd name="T15" fmla="*/ 388 h 394"/>
                <a:gd name="T16" fmla="*/ 337 w 544"/>
                <a:gd name="T17" fmla="*/ 394 h 394"/>
                <a:gd name="T18" fmla="*/ 0 w 544"/>
                <a:gd name="T19" fmla="*/ 394 h 394"/>
                <a:gd name="T20" fmla="*/ 0 w 544"/>
                <a:gd name="T21" fmla="*/ 0 h 394"/>
                <a:gd name="T22" fmla="*/ 337 w 544"/>
                <a:gd name="T23" fmla="*/ 0 h 394"/>
                <a:gd name="T24" fmla="*/ 380 w 544"/>
                <a:gd name="T25" fmla="*/ 4 h 394"/>
                <a:gd name="T26" fmla="*/ 418 w 544"/>
                <a:gd name="T27" fmla="*/ 15 h 394"/>
                <a:gd name="T28" fmla="*/ 451 w 544"/>
                <a:gd name="T29" fmla="*/ 31 h 394"/>
                <a:gd name="T30" fmla="*/ 484 w 544"/>
                <a:gd name="T31" fmla="*/ 57 h 394"/>
                <a:gd name="T32" fmla="*/ 511 w 544"/>
                <a:gd name="T33" fmla="*/ 88 h 394"/>
                <a:gd name="T34" fmla="*/ 526 w 544"/>
                <a:gd name="T35" fmla="*/ 121 h 394"/>
                <a:gd name="T36" fmla="*/ 538 w 544"/>
                <a:gd name="T37" fmla="*/ 156 h 394"/>
                <a:gd name="T38" fmla="*/ 544 w 544"/>
                <a:gd name="T39" fmla="*/ 199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44" h="394">
                  <a:moveTo>
                    <a:pt x="544" y="199"/>
                  </a:moveTo>
                  <a:lnTo>
                    <a:pt x="538" y="236"/>
                  </a:lnTo>
                  <a:lnTo>
                    <a:pt x="526" y="273"/>
                  </a:lnTo>
                  <a:lnTo>
                    <a:pt x="511" y="304"/>
                  </a:lnTo>
                  <a:lnTo>
                    <a:pt x="484" y="336"/>
                  </a:lnTo>
                  <a:lnTo>
                    <a:pt x="451" y="361"/>
                  </a:lnTo>
                  <a:lnTo>
                    <a:pt x="418" y="378"/>
                  </a:lnTo>
                  <a:lnTo>
                    <a:pt x="380" y="388"/>
                  </a:lnTo>
                  <a:lnTo>
                    <a:pt x="337" y="394"/>
                  </a:lnTo>
                  <a:lnTo>
                    <a:pt x="0" y="394"/>
                  </a:lnTo>
                  <a:lnTo>
                    <a:pt x="0" y="0"/>
                  </a:lnTo>
                  <a:lnTo>
                    <a:pt x="337" y="0"/>
                  </a:lnTo>
                  <a:lnTo>
                    <a:pt x="380" y="4"/>
                  </a:lnTo>
                  <a:lnTo>
                    <a:pt x="418" y="15"/>
                  </a:lnTo>
                  <a:lnTo>
                    <a:pt x="451" y="31"/>
                  </a:lnTo>
                  <a:lnTo>
                    <a:pt x="484" y="57"/>
                  </a:lnTo>
                  <a:lnTo>
                    <a:pt x="511" y="88"/>
                  </a:lnTo>
                  <a:lnTo>
                    <a:pt x="526" y="121"/>
                  </a:lnTo>
                  <a:lnTo>
                    <a:pt x="538" y="156"/>
                  </a:lnTo>
                  <a:lnTo>
                    <a:pt x="544" y="199"/>
                  </a:ln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48"/>
            <p:cNvSpPr>
              <a:spLocks/>
            </p:cNvSpPr>
            <p:nvPr/>
          </p:nvSpPr>
          <p:spPr bwMode="auto">
            <a:xfrm>
              <a:off x="2953544" y="2506164"/>
              <a:ext cx="863600" cy="625475"/>
            </a:xfrm>
            <a:custGeom>
              <a:avLst/>
              <a:gdLst>
                <a:gd name="T0" fmla="*/ 544 w 544"/>
                <a:gd name="T1" fmla="*/ 199 h 394"/>
                <a:gd name="T2" fmla="*/ 538 w 544"/>
                <a:gd name="T3" fmla="*/ 236 h 394"/>
                <a:gd name="T4" fmla="*/ 526 w 544"/>
                <a:gd name="T5" fmla="*/ 273 h 394"/>
                <a:gd name="T6" fmla="*/ 511 w 544"/>
                <a:gd name="T7" fmla="*/ 304 h 394"/>
                <a:gd name="T8" fmla="*/ 484 w 544"/>
                <a:gd name="T9" fmla="*/ 336 h 394"/>
                <a:gd name="T10" fmla="*/ 451 w 544"/>
                <a:gd name="T11" fmla="*/ 361 h 394"/>
                <a:gd name="T12" fmla="*/ 418 w 544"/>
                <a:gd name="T13" fmla="*/ 378 h 394"/>
                <a:gd name="T14" fmla="*/ 380 w 544"/>
                <a:gd name="T15" fmla="*/ 388 h 394"/>
                <a:gd name="T16" fmla="*/ 337 w 544"/>
                <a:gd name="T17" fmla="*/ 394 h 394"/>
                <a:gd name="T18" fmla="*/ 0 w 544"/>
                <a:gd name="T19" fmla="*/ 394 h 394"/>
                <a:gd name="T20" fmla="*/ 0 w 544"/>
                <a:gd name="T21" fmla="*/ 0 h 394"/>
                <a:gd name="T22" fmla="*/ 337 w 544"/>
                <a:gd name="T23" fmla="*/ 0 h 394"/>
                <a:gd name="T24" fmla="*/ 380 w 544"/>
                <a:gd name="T25" fmla="*/ 4 h 394"/>
                <a:gd name="T26" fmla="*/ 418 w 544"/>
                <a:gd name="T27" fmla="*/ 15 h 394"/>
                <a:gd name="T28" fmla="*/ 451 w 544"/>
                <a:gd name="T29" fmla="*/ 31 h 394"/>
                <a:gd name="T30" fmla="*/ 484 w 544"/>
                <a:gd name="T31" fmla="*/ 57 h 394"/>
                <a:gd name="T32" fmla="*/ 511 w 544"/>
                <a:gd name="T33" fmla="*/ 88 h 394"/>
                <a:gd name="T34" fmla="*/ 526 w 544"/>
                <a:gd name="T35" fmla="*/ 121 h 394"/>
                <a:gd name="T36" fmla="*/ 538 w 544"/>
                <a:gd name="T37" fmla="*/ 156 h 394"/>
                <a:gd name="T38" fmla="*/ 544 w 544"/>
                <a:gd name="T39" fmla="*/ 199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44" h="394">
                  <a:moveTo>
                    <a:pt x="544" y="199"/>
                  </a:moveTo>
                  <a:lnTo>
                    <a:pt x="538" y="236"/>
                  </a:lnTo>
                  <a:lnTo>
                    <a:pt x="526" y="273"/>
                  </a:lnTo>
                  <a:lnTo>
                    <a:pt x="511" y="304"/>
                  </a:lnTo>
                  <a:lnTo>
                    <a:pt x="484" y="336"/>
                  </a:lnTo>
                  <a:lnTo>
                    <a:pt x="451" y="361"/>
                  </a:lnTo>
                  <a:lnTo>
                    <a:pt x="418" y="378"/>
                  </a:lnTo>
                  <a:lnTo>
                    <a:pt x="380" y="388"/>
                  </a:lnTo>
                  <a:lnTo>
                    <a:pt x="337" y="394"/>
                  </a:lnTo>
                  <a:lnTo>
                    <a:pt x="0" y="394"/>
                  </a:lnTo>
                  <a:lnTo>
                    <a:pt x="0" y="0"/>
                  </a:lnTo>
                  <a:lnTo>
                    <a:pt x="337" y="0"/>
                  </a:lnTo>
                  <a:lnTo>
                    <a:pt x="380" y="4"/>
                  </a:lnTo>
                  <a:lnTo>
                    <a:pt x="418" y="15"/>
                  </a:lnTo>
                  <a:lnTo>
                    <a:pt x="451" y="31"/>
                  </a:lnTo>
                  <a:lnTo>
                    <a:pt x="484" y="57"/>
                  </a:lnTo>
                  <a:lnTo>
                    <a:pt x="511" y="88"/>
                  </a:lnTo>
                  <a:lnTo>
                    <a:pt x="526" y="121"/>
                  </a:lnTo>
                  <a:lnTo>
                    <a:pt x="538" y="156"/>
                  </a:lnTo>
                  <a:lnTo>
                    <a:pt x="544" y="199"/>
                  </a:lnTo>
                </a:path>
              </a:pathLst>
            </a:custGeom>
            <a:noFill/>
            <a:ln w="11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Rectangle 51"/>
            <p:cNvSpPr>
              <a:spLocks noChangeArrowheads="1"/>
            </p:cNvSpPr>
            <p:nvPr/>
          </p:nvSpPr>
          <p:spPr bwMode="auto">
            <a:xfrm>
              <a:off x="2305844" y="2714126"/>
              <a:ext cx="423863" cy="4810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2739232" y="2575941"/>
              <a:ext cx="214312" cy="77932"/>
              <a:chOff x="2739232" y="2575941"/>
              <a:chExt cx="214312" cy="77932"/>
            </a:xfrm>
          </p:grpSpPr>
          <p:cxnSp>
            <p:nvCxnSpPr>
              <p:cNvPr id="27" name="Straight Connector 26"/>
              <p:cNvCxnSpPr/>
              <p:nvPr/>
            </p:nvCxnSpPr>
            <p:spPr bwMode="auto">
              <a:xfrm flipH="1">
                <a:off x="2739232" y="2614907"/>
                <a:ext cx="214312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24" name="Freeform 14"/>
              <p:cNvSpPr>
                <a:spLocks/>
              </p:cNvSpPr>
              <p:nvPr/>
            </p:nvSpPr>
            <p:spPr bwMode="auto">
              <a:xfrm rot="5400000">
                <a:off x="2876425" y="2576754"/>
                <a:ext cx="77932" cy="76306"/>
              </a:xfrm>
              <a:custGeom>
                <a:avLst/>
                <a:gdLst/>
                <a:ahLst/>
                <a:cxnLst>
                  <a:cxn ang="0">
                    <a:pos x="49" y="26"/>
                  </a:cxn>
                  <a:cxn ang="0">
                    <a:pos x="42" y="41"/>
                  </a:cxn>
                  <a:cxn ang="0">
                    <a:pos x="23" y="48"/>
                  </a:cxn>
                  <a:cxn ang="0">
                    <a:pos x="23" y="48"/>
                  </a:cxn>
                  <a:cxn ang="0">
                    <a:pos x="8" y="41"/>
                  </a:cxn>
                  <a:cxn ang="0">
                    <a:pos x="0" y="26"/>
                  </a:cxn>
                  <a:cxn ang="0">
                    <a:pos x="0" y="26"/>
                  </a:cxn>
                  <a:cxn ang="0">
                    <a:pos x="8" y="8"/>
                  </a:cxn>
                  <a:cxn ang="0">
                    <a:pos x="23" y="0"/>
                  </a:cxn>
                  <a:cxn ang="0">
                    <a:pos x="23" y="0"/>
                  </a:cxn>
                  <a:cxn ang="0">
                    <a:pos x="42" y="8"/>
                  </a:cxn>
                  <a:cxn ang="0">
                    <a:pos x="49" y="26"/>
                  </a:cxn>
                </a:cxnLst>
                <a:rect l="0" t="0" r="r" b="b"/>
                <a:pathLst>
                  <a:path w="49" h="48">
                    <a:moveTo>
                      <a:pt x="49" y="26"/>
                    </a:moveTo>
                    <a:lnTo>
                      <a:pt x="42" y="41"/>
                    </a:lnTo>
                    <a:lnTo>
                      <a:pt x="23" y="48"/>
                    </a:lnTo>
                    <a:lnTo>
                      <a:pt x="23" y="48"/>
                    </a:lnTo>
                    <a:lnTo>
                      <a:pt x="8" y="41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8" y="8"/>
                    </a:lnTo>
                    <a:lnTo>
                      <a:pt x="23" y="0"/>
                    </a:lnTo>
                    <a:lnTo>
                      <a:pt x="23" y="0"/>
                    </a:lnTo>
                    <a:lnTo>
                      <a:pt x="42" y="8"/>
                    </a:lnTo>
                    <a:lnTo>
                      <a:pt x="49" y="26"/>
                    </a:lnTo>
                  </a:path>
                </a:pathLst>
              </a:custGeom>
              <a:solidFill>
                <a:srgbClr val="FFFFFF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1" name="Group 30"/>
            <p:cNvGrpSpPr/>
            <p:nvPr/>
          </p:nvGrpSpPr>
          <p:grpSpPr>
            <a:xfrm>
              <a:off x="2739232" y="2991866"/>
              <a:ext cx="214312" cy="77932"/>
              <a:chOff x="2739232" y="2991866"/>
              <a:chExt cx="214312" cy="77932"/>
            </a:xfrm>
          </p:grpSpPr>
          <p:cxnSp>
            <p:nvCxnSpPr>
              <p:cNvPr id="28" name="Straight Connector 27"/>
              <p:cNvCxnSpPr/>
              <p:nvPr/>
            </p:nvCxnSpPr>
            <p:spPr bwMode="auto">
              <a:xfrm flipH="1">
                <a:off x="2739232" y="3030832"/>
                <a:ext cx="214312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25" name="Freeform 14"/>
              <p:cNvSpPr>
                <a:spLocks/>
              </p:cNvSpPr>
              <p:nvPr/>
            </p:nvSpPr>
            <p:spPr bwMode="auto">
              <a:xfrm rot="5400000">
                <a:off x="2874731" y="2992679"/>
                <a:ext cx="77932" cy="76306"/>
              </a:xfrm>
              <a:custGeom>
                <a:avLst/>
                <a:gdLst/>
                <a:ahLst/>
                <a:cxnLst>
                  <a:cxn ang="0">
                    <a:pos x="49" y="26"/>
                  </a:cxn>
                  <a:cxn ang="0">
                    <a:pos x="42" y="41"/>
                  </a:cxn>
                  <a:cxn ang="0">
                    <a:pos x="23" y="48"/>
                  </a:cxn>
                  <a:cxn ang="0">
                    <a:pos x="23" y="48"/>
                  </a:cxn>
                  <a:cxn ang="0">
                    <a:pos x="8" y="41"/>
                  </a:cxn>
                  <a:cxn ang="0">
                    <a:pos x="0" y="26"/>
                  </a:cxn>
                  <a:cxn ang="0">
                    <a:pos x="0" y="26"/>
                  </a:cxn>
                  <a:cxn ang="0">
                    <a:pos x="8" y="8"/>
                  </a:cxn>
                  <a:cxn ang="0">
                    <a:pos x="23" y="0"/>
                  </a:cxn>
                  <a:cxn ang="0">
                    <a:pos x="23" y="0"/>
                  </a:cxn>
                  <a:cxn ang="0">
                    <a:pos x="42" y="8"/>
                  </a:cxn>
                  <a:cxn ang="0">
                    <a:pos x="49" y="26"/>
                  </a:cxn>
                </a:cxnLst>
                <a:rect l="0" t="0" r="r" b="b"/>
                <a:pathLst>
                  <a:path w="49" h="48">
                    <a:moveTo>
                      <a:pt x="49" y="26"/>
                    </a:moveTo>
                    <a:lnTo>
                      <a:pt x="42" y="41"/>
                    </a:lnTo>
                    <a:lnTo>
                      <a:pt x="23" y="48"/>
                    </a:lnTo>
                    <a:lnTo>
                      <a:pt x="23" y="48"/>
                    </a:lnTo>
                    <a:lnTo>
                      <a:pt x="8" y="41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8" y="8"/>
                    </a:lnTo>
                    <a:lnTo>
                      <a:pt x="23" y="0"/>
                    </a:lnTo>
                    <a:lnTo>
                      <a:pt x="23" y="0"/>
                    </a:lnTo>
                    <a:lnTo>
                      <a:pt x="42" y="8"/>
                    </a:lnTo>
                    <a:lnTo>
                      <a:pt x="49" y="26"/>
                    </a:lnTo>
                  </a:path>
                </a:pathLst>
              </a:custGeom>
              <a:solidFill>
                <a:srgbClr val="FFFFFF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cxnSp>
          <p:nvCxnSpPr>
            <p:cNvPr id="29" name="Straight Connector 28"/>
            <p:cNvCxnSpPr/>
            <p:nvPr/>
          </p:nvCxnSpPr>
          <p:spPr bwMode="auto">
            <a:xfrm flipH="1">
              <a:off x="3817144" y="2822870"/>
              <a:ext cx="214312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miter lim="800000"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3" name="Group 32"/>
          <p:cNvGrpSpPr/>
          <p:nvPr/>
        </p:nvGrpSpPr>
        <p:grpSpPr>
          <a:xfrm>
            <a:off x="2305844" y="3347538"/>
            <a:ext cx="1725612" cy="688974"/>
            <a:chOff x="2305844" y="2506164"/>
            <a:chExt cx="1725612" cy="688974"/>
          </a:xfrm>
        </p:grpSpPr>
        <p:sp>
          <p:nvSpPr>
            <p:cNvPr id="34" name="Freeform 42"/>
            <p:cNvSpPr>
              <a:spLocks/>
            </p:cNvSpPr>
            <p:nvPr/>
          </p:nvSpPr>
          <p:spPr bwMode="auto">
            <a:xfrm>
              <a:off x="2953544" y="2506164"/>
              <a:ext cx="863600" cy="625475"/>
            </a:xfrm>
            <a:custGeom>
              <a:avLst/>
              <a:gdLst>
                <a:gd name="T0" fmla="*/ 544 w 544"/>
                <a:gd name="T1" fmla="*/ 199 h 394"/>
                <a:gd name="T2" fmla="*/ 538 w 544"/>
                <a:gd name="T3" fmla="*/ 236 h 394"/>
                <a:gd name="T4" fmla="*/ 526 w 544"/>
                <a:gd name="T5" fmla="*/ 273 h 394"/>
                <a:gd name="T6" fmla="*/ 511 w 544"/>
                <a:gd name="T7" fmla="*/ 304 h 394"/>
                <a:gd name="T8" fmla="*/ 484 w 544"/>
                <a:gd name="T9" fmla="*/ 336 h 394"/>
                <a:gd name="T10" fmla="*/ 451 w 544"/>
                <a:gd name="T11" fmla="*/ 361 h 394"/>
                <a:gd name="T12" fmla="*/ 418 w 544"/>
                <a:gd name="T13" fmla="*/ 378 h 394"/>
                <a:gd name="T14" fmla="*/ 380 w 544"/>
                <a:gd name="T15" fmla="*/ 388 h 394"/>
                <a:gd name="T16" fmla="*/ 337 w 544"/>
                <a:gd name="T17" fmla="*/ 394 h 394"/>
                <a:gd name="T18" fmla="*/ 0 w 544"/>
                <a:gd name="T19" fmla="*/ 394 h 394"/>
                <a:gd name="T20" fmla="*/ 0 w 544"/>
                <a:gd name="T21" fmla="*/ 0 h 394"/>
                <a:gd name="T22" fmla="*/ 337 w 544"/>
                <a:gd name="T23" fmla="*/ 0 h 394"/>
                <a:gd name="T24" fmla="*/ 380 w 544"/>
                <a:gd name="T25" fmla="*/ 4 h 394"/>
                <a:gd name="T26" fmla="*/ 418 w 544"/>
                <a:gd name="T27" fmla="*/ 15 h 394"/>
                <a:gd name="T28" fmla="*/ 451 w 544"/>
                <a:gd name="T29" fmla="*/ 31 h 394"/>
                <a:gd name="T30" fmla="*/ 484 w 544"/>
                <a:gd name="T31" fmla="*/ 57 h 394"/>
                <a:gd name="T32" fmla="*/ 511 w 544"/>
                <a:gd name="T33" fmla="*/ 88 h 394"/>
                <a:gd name="T34" fmla="*/ 526 w 544"/>
                <a:gd name="T35" fmla="*/ 121 h 394"/>
                <a:gd name="T36" fmla="*/ 538 w 544"/>
                <a:gd name="T37" fmla="*/ 156 h 394"/>
                <a:gd name="T38" fmla="*/ 544 w 544"/>
                <a:gd name="T39" fmla="*/ 199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44" h="394">
                  <a:moveTo>
                    <a:pt x="544" y="199"/>
                  </a:moveTo>
                  <a:lnTo>
                    <a:pt x="538" y="236"/>
                  </a:lnTo>
                  <a:lnTo>
                    <a:pt x="526" y="273"/>
                  </a:lnTo>
                  <a:lnTo>
                    <a:pt x="511" y="304"/>
                  </a:lnTo>
                  <a:lnTo>
                    <a:pt x="484" y="336"/>
                  </a:lnTo>
                  <a:lnTo>
                    <a:pt x="451" y="361"/>
                  </a:lnTo>
                  <a:lnTo>
                    <a:pt x="418" y="378"/>
                  </a:lnTo>
                  <a:lnTo>
                    <a:pt x="380" y="388"/>
                  </a:lnTo>
                  <a:lnTo>
                    <a:pt x="337" y="394"/>
                  </a:lnTo>
                  <a:lnTo>
                    <a:pt x="0" y="394"/>
                  </a:lnTo>
                  <a:lnTo>
                    <a:pt x="0" y="0"/>
                  </a:lnTo>
                  <a:lnTo>
                    <a:pt x="337" y="0"/>
                  </a:lnTo>
                  <a:lnTo>
                    <a:pt x="380" y="4"/>
                  </a:lnTo>
                  <a:lnTo>
                    <a:pt x="418" y="15"/>
                  </a:lnTo>
                  <a:lnTo>
                    <a:pt x="451" y="31"/>
                  </a:lnTo>
                  <a:lnTo>
                    <a:pt x="484" y="57"/>
                  </a:lnTo>
                  <a:lnTo>
                    <a:pt x="511" y="88"/>
                  </a:lnTo>
                  <a:lnTo>
                    <a:pt x="526" y="121"/>
                  </a:lnTo>
                  <a:lnTo>
                    <a:pt x="538" y="156"/>
                  </a:lnTo>
                  <a:lnTo>
                    <a:pt x="544" y="199"/>
                  </a:ln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43"/>
            <p:cNvSpPr>
              <a:spLocks/>
            </p:cNvSpPr>
            <p:nvPr/>
          </p:nvSpPr>
          <p:spPr bwMode="auto">
            <a:xfrm>
              <a:off x="2953544" y="2506164"/>
              <a:ext cx="863600" cy="625475"/>
            </a:xfrm>
            <a:custGeom>
              <a:avLst/>
              <a:gdLst>
                <a:gd name="T0" fmla="*/ 544 w 544"/>
                <a:gd name="T1" fmla="*/ 199 h 394"/>
                <a:gd name="T2" fmla="*/ 538 w 544"/>
                <a:gd name="T3" fmla="*/ 236 h 394"/>
                <a:gd name="T4" fmla="*/ 526 w 544"/>
                <a:gd name="T5" fmla="*/ 273 h 394"/>
                <a:gd name="T6" fmla="*/ 511 w 544"/>
                <a:gd name="T7" fmla="*/ 304 h 394"/>
                <a:gd name="T8" fmla="*/ 484 w 544"/>
                <a:gd name="T9" fmla="*/ 336 h 394"/>
                <a:gd name="T10" fmla="*/ 451 w 544"/>
                <a:gd name="T11" fmla="*/ 361 h 394"/>
                <a:gd name="T12" fmla="*/ 418 w 544"/>
                <a:gd name="T13" fmla="*/ 378 h 394"/>
                <a:gd name="T14" fmla="*/ 380 w 544"/>
                <a:gd name="T15" fmla="*/ 388 h 394"/>
                <a:gd name="T16" fmla="*/ 337 w 544"/>
                <a:gd name="T17" fmla="*/ 394 h 394"/>
                <a:gd name="T18" fmla="*/ 0 w 544"/>
                <a:gd name="T19" fmla="*/ 394 h 394"/>
                <a:gd name="T20" fmla="*/ 0 w 544"/>
                <a:gd name="T21" fmla="*/ 0 h 394"/>
                <a:gd name="T22" fmla="*/ 337 w 544"/>
                <a:gd name="T23" fmla="*/ 0 h 394"/>
                <a:gd name="T24" fmla="*/ 380 w 544"/>
                <a:gd name="T25" fmla="*/ 4 h 394"/>
                <a:gd name="T26" fmla="*/ 418 w 544"/>
                <a:gd name="T27" fmla="*/ 15 h 394"/>
                <a:gd name="T28" fmla="*/ 451 w 544"/>
                <a:gd name="T29" fmla="*/ 31 h 394"/>
                <a:gd name="T30" fmla="*/ 484 w 544"/>
                <a:gd name="T31" fmla="*/ 57 h 394"/>
                <a:gd name="T32" fmla="*/ 511 w 544"/>
                <a:gd name="T33" fmla="*/ 88 h 394"/>
                <a:gd name="T34" fmla="*/ 526 w 544"/>
                <a:gd name="T35" fmla="*/ 121 h 394"/>
                <a:gd name="T36" fmla="*/ 538 w 544"/>
                <a:gd name="T37" fmla="*/ 156 h 394"/>
                <a:gd name="T38" fmla="*/ 544 w 544"/>
                <a:gd name="T39" fmla="*/ 199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44" h="394">
                  <a:moveTo>
                    <a:pt x="544" y="199"/>
                  </a:moveTo>
                  <a:lnTo>
                    <a:pt x="538" y="236"/>
                  </a:lnTo>
                  <a:lnTo>
                    <a:pt x="526" y="273"/>
                  </a:lnTo>
                  <a:lnTo>
                    <a:pt x="511" y="304"/>
                  </a:lnTo>
                  <a:lnTo>
                    <a:pt x="484" y="336"/>
                  </a:lnTo>
                  <a:lnTo>
                    <a:pt x="451" y="361"/>
                  </a:lnTo>
                  <a:lnTo>
                    <a:pt x="418" y="378"/>
                  </a:lnTo>
                  <a:lnTo>
                    <a:pt x="380" y="388"/>
                  </a:lnTo>
                  <a:lnTo>
                    <a:pt x="337" y="394"/>
                  </a:lnTo>
                  <a:lnTo>
                    <a:pt x="0" y="394"/>
                  </a:lnTo>
                  <a:lnTo>
                    <a:pt x="0" y="0"/>
                  </a:lnTo>
                  <a:lnTo>
                    <a:pt x="337" y="0"/>
                  </a:lnTo>
                  <a:lnTo>
                    <a:pt x="380" y="4"/>
                  </a:lnTo>
                  <a:lnTo>
                    <a:pt x="418" y="15"/>
                  </a:lnTo>
                  <a:lnTo>
                    <a:pt x="451" y="31"/>
                  </a:lnTo>
                  <a:lnTo>
                    <a:pt x="484" y="57"/>
                  </a:lnTo>
                  <a:lnTo>
                    <a:pt x="511" y="88"/>
                  </a:lnTo>
                  <a:lnTo>
                    <a:pt x="526" y="121"/>
                  </a:lnTo>
                  <a:lnTo>
                    <a:pt x="538" y="156"/>
                  </a:lnTo>
                  <a:lnTo>
                    <a:pt x="544" y="199"/>
                  </a:lnTo>
                </a:path>
              </a:pathLst>
            </a:custGeom>
            <a:noFill/>
            <a:ln w="11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47"/>
            <p:cNvSpPr>
              <a:spLocks/>
            </p:cNvSpPr>
            <p:nvPr/>
          </p:nvSpPr>
          <p:spPr bwMode="auto">
            <a:xfrm>
              <a:off x="2953544" y="2506164"/>
              <a:ext cx="863600" cy="625475"/>
            </a:xfrm>
            <a:custGeom>
              <a:avLst/>
              <a:gdLst>
                <a:gd name="T0" fmla="*/ 544 w 544"/>
                <a:gd name="T1" fmla="*/ 199 h 394"/>
                <a:gd name="T2" fmla="*/ 538 w 544"/>
                <a:gd name="T3" fmla="*/ 236 h 394"/>
                <a:gd name="T4" fmla="*/ 526 w 544"/>
                <a:gd name="T5" fmla="*/ 273 h 394"/>
                <a:gd name="T6" fmla="*/ 511 w 544"/>
                <a:gd name="T7" fmla="*/ 304 h 394"/>
                <a:gd name="T8" fmla="*/ 484 w 544"/>
                <a:gd name="T9" fmla="*/ 336 h 394"/>
                <a:gd name="T10" fmla="*/ 451 w 544"/>
                <a:gd name="T11" fmla="*/ 361 h 394"/>
                <a:gd name="T12" fmla="*/ 418 w 544"/>
                <a:gd name="T13" fmla="*/ 378 h 394"/>
                <a:gd name="T14" fmla="*/ 380 w 544"/>
                <a:gd name="T15" fmla="*/ 388 h 394"/>
                <a:gd name="T16" fmla="*/ 337 w 544"/>
                <a:gd name="T17" fmla="*/ 394 h 394"/>
                <a:gd name="T18" fmla="*/ 0 w 544"/>
                <a:gd name="T19" fmla="*/ 394 h 394"/>
                <a:gd name="T20" fmla="*/ 0 w 544"/>
                <a:gd name="T21" fmla="*/ 0 h 394"/>
                <a:gd name="T22" fmla="*/ 337 w 544"/>
                <a:gd name="T23" fmla="*/ 0 h 394"/>
                <a:gd name="T24" fmla="*/ 380 w 544"/>
                <a:gd name="T25" fmla="*/ 4 h 394"/>
                <a:gd name="T26" fmla="*/ 418 w 544"/>
                <a:gd name="T27" fmla="*/ 15 h 394"/>
                <a:gd name="T28" fmla="*/ 451 w 544"/>
                <a:gd name="T29" fmla="*/ 31 h 394"/>
                <a:gd name="T30" fmla="*/ 484 w 544"/>
                <a:gd name="T31" fmla="*/ 57 h 394"/>
                <a:gd name="T32" fmla="*/ 511 w 544"/>
                <a:gd name="T33" fmla="*/ 88 h 394"/>
                <a:gd name="T34" fmla="*/ 526 w 544"/>
                <a:gd name="T35" fmla="*/ 121 h 394"/>
                <a:gd name="T36" fmla="*/ 538 w 544"/>
                <a:gd name="T37" fmla="*/ 156 h 394"/>
                <a:gd name="T38" fmla="*/ 544 w 544"/>
                <a:gd name="T39" fmla="*/ 199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44" h="394">
                  <a:moveTo>
                    <a:pt x="544" y="199"/>
                  </a:moveTo>
                  <a:lnTo>
                    <a:pt x="538" y="236"/>
                  </a:lnTo>
                  <a:lnTo>
                    <a:pt x="526" y="273"/>
                  </a:lnTo>
                  <a:lnTo>
                    <a:pt x="511" y="304"/>
                  </a:lnTo>
                  <a:lnTo>
                    <a:pt x="484" y="336"/>
                  </a:lnTo>
                  <a:lnTo>
                    <a:pt x="451" y="361"/>
                  </a:lnTo>
                  <a:lnTo>
                    <a:pt x="418" y="378"/>
                  </a:lnTo>
                  <a:lnTo>
                    <a:pt x="380" y="388"/>
                  </a:lnTo>
                  <a:lnTo>
                    <a:pt x="337" y="394"/>
                  </a:lnTo>
                  <a:lnTo>
                    <a:pt x="0" y="394"/>
                  </a:lnTo>
                  <a:lnTo>
                    <a:pt x="0" y="0"/>
                  </a:lnTo>
                  <a:lnTo>
                    <a:pt x="337" y="0"/>
                  </a:lnTo>
                  <a:lnTo>
                    <a:pt x="380" y="4"/>
                  </a:lnTo>
                  <a:lnTo>
                    <a:pt x="418" y="15"/>
                  </a:lnTo>
                  <a:lnTo>
                    <a:pt x="451" y="31"/>
                  </a:lnTo>
                  <a:lnTo>
                    <a:pt x="484" y="57"/>
                  </a:lnTo>
                  <a:lnTo>
                    <a:pt x="511" y="88"/>
                  </a:lnTo>
                  <a:lnTo>
                    <a:pt x="526" y="121"/>
                  </a:lnTo>
                  <a:lnTo>
                    <a:pt x="538" y="156"/>
                  </a:lnTo>
                  <a:lnTo>
                    <a:pt x="544" y="199"/>
                  </a:ln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48"/>
            <p:cNvSpPr>
              <a:spLocks/>
            </p:cNvSpPr>
            <p:nvPr/>
          </p:nvSpPr>
          <p:spPr bwMode="auto">
            <a:xfrm>
              <a:off x="2953544" y="2506164"/>
              <a:ext cx="863600" cy="625475"/>
            </a:xfrm>
            <a:custGeom>
              <a:avLst/>
              <a:gdLst>
                <a:gd name="T0" fmla="*/ 544 w 544"/>
                <a:gd name="T1" fmla="*/ 199 h 394"/>
                <a:gd name="T2" fmla="*/ 538 w 544"/>
                <a:gd name="T3" fmla="*/ 236 h 394"/>
                <a:gd name="T4" fmla="*/ 526 w 544"/>
                <a:gd name="T5" fmla="*/ 273 h 394"/>
                <a:gd name="T6" fmla="*/ 511 w 544"/>
                <a:gd name="T7" fmla="*/ 304 h 394"/>
                <a:gd name="T8" fmla="*/ 484 w 544"/>
                <a:gd name="T9" fmla="*/ 336 h 394"/>
                <a:gd name="T10" fmla="*/ 451 w 544"/>
                <a:gd name="T11" fmla="*/ 361 h 394"/>
                <a:gd name="T12" fmla="*/ 418 w 544"/>
                <a:gd name="T13" fmla="*/ 378 h 394"/>
                <a:gd name="T14" fmla="*/ 380 w 544"/>
                <a:gd name="T15" fmla="*/ 388 h 394"/>
                <a:gd name="T16" fmla="*/ 337 w 544"/>
                <a:gd name="T17" fmla="*/ 394 h 394"/>
                <a:gd name="T18" fmla="*/ 0 w 544"/>
                <a:gd name="T19" fmla="*/ 394 h 394"/>
                <a:gd name="T20" fmla="*/ 0 w 544"/>
                <a:gd name="T21" fmla="*/ 0 h 394"/>
                <a:gd name="T22" fmla="*/ 337 w 544"/>
                <a:gd name="T23" fmla="*/ 0 h 394"/>
                <a:gd name="T24" fmla="*/ 380 w 544"/>
                <a:gd name="T25" fmla="*/ 4 h 394"/>
                <a:gd name="T26" fmla="*/ 418 w 544"/>
                <a:gd name="T27" fmla="*/ 15 h 394"/>
                <a:gd name="T28" fmla="*/ 451 w 544"/>
                <a:gd name="T29" fmla="*/ 31 h 394"/>
                <a:gd name="T30" fmla="*/ 484 w 544"/>
                <a:gd name="T31" fmla="*/ 57 h 394"/>
                <a:gd name="T32" fmla="*/ 511 w 544"/>
                <a:gd name="T33" fmla="*/ 88 h 394"/>
                <a:gd name="T34" fmla="*/ 526 w 544"/>
                <a:gd name="T35" fmla="*/ 121 h 394"/>
                <a:gd name="T36" fmla="*/ 538 w 544"/>
                <a:gd name="T37" fmla="*/ 156 h 394"/>
                <a:gd name="T38" fmla="*/ 544 w 544"/>
                <a:gd name="T39" fmla="*/ 199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44" h="394">
                  <a:moveTo>
                    <a:pt x="544" y="199"/>
                  </a:moveTo>
                  <a:lnTo>
                    <a:pt x="538" y="236"/>
                  </a:lnTo>
                  <a:lnTo>
                    <a:pt x="526" y="273"/>
                  </a:lnTo>
                  <a:lnTo>
                    <a:pt x="511" y="304"/>
                  </a:lnTo>
                  <a:lnTo>
                    <a:pt x="484" y="336"/>
                  </a:lnTo>
                  <a:lnTo>
                    <a:pt x="451" y="361"/>
                  </a:lnTo>
                  <a:lnTo>
                    <a:pt x="418" y="378"/>
                  </a:lnTo>
                  <a:lnTo>
                    <a:pt x="380" y="388"/>
                  </a:lnTo>
                  <a:lnTo>
                    <a:pt x="337" y="394"/>
                  </a:lnTo>
                  <a:lnTo>
                    <a:pt x="0" y="394"/>
                  </a:lnTo>
                  <a:lnTo>
                    <a:pt x="0" y="0"/>
                  </a:lnTo>
                  <a:lnTo>
                    <a:pt x="337" y="0"/>
                  </a:lnTo>
                  <a:lnTo>
                    <a:pt x="380" y="4"/>
                  </a:lnTo>
                  <a:lnTo>
                    <a:pt x="418" y="15"/>
                  </a:lnTo>
                  <a:lnTo>
                    <a:pt x="451" y="31"/>
                  </a:lnTo>
                  <a:lnTo>
                    <a:pt x="484" y="57"/>
                  </a:lnTo>
                  <a:lnTo>
                    <a:pt x="511" y="88"/>
                  </a:lnTo>
                  <a:lnTo>
                    <a:pt x="526" y="121"/>
                  </a:lnTo>
                  <a:lnTo>
                    <a:pt x="538" y="156"/>
                  </a:lnTo>
                  <a:lnTo>
                    <a:pt x="544" y="199"/>
                  </a:lnTo>
                </a:path>
              </a:pathLst>
            </a:custGeom>
            <a:noFill/>
            <a:ln w="11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Rectangle 51"/>
            <p:cNvSpPr>
              <a:spLocks noChangeArrowheads="1"/>
            </p:cNvSpPr>
            <p:nvPr/>
          </p:nvSpPr>
          <p:spPr bwMode="auto">
            <a:xfrm>
              <a:off x="2305844" y="2714126"/>
              <a:ext cx="423863" cy="4810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2739232" y="2575941"/>
              <a:ext cx="214312" cy="77932"/>
              <a:chOff x="2739232" y="2575941"/>
              <a:chExt cx="214312" cy="77932"/>
            </a:xfrm>
          </p:grpSpPr>
          <p:cxnSp>
            <p:nvCxnSpPr>
              <p:cNvPr id="44" name="Straight Connector 43"/>
              <p:cNvCxnSpPr/>
              <p:nvPr/>
            </p:nvCxnSpPr>
            <p:spPr bwMode="auto">
              <a:xfrm flipH="1">
                <a:off x="2739232" y="2614907"/>
                <a:ext cx="214312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45" name="Freeform 14"/>
              <p:cNvSpPr>
                <a:spLocks/>
              </p:cNvSpPr>
              <p:nvPr/>
            </p:nvSpPr>
            <p:spPr bwMode="auto">
              <a:xfrm rot="5400000">
                <a:off x="2876425" y="2576754"/>
                <a:ext cx="77932" cy="76306"/>
              </a:xfrm>
              <a:custGeom>
                <a:avLst/>
                <a:gdLst/>
                <a:ahLst/>
                <a:cxnLst>
                  <a:cxn ang="0">
                    <a:pos x="49" y="26"/>
                  </a:cxn>
                  <a:cxn ang="0">
                    <a:pos x="42" y="41"/>
                  </a:cxn>
                  <a:cxn ang="0">
                    <a:pos x="23" y="48"/>
                  </a:cxn>
                  <a:cxn ang="0">
                    <a:pos x="23" y="48"/>
                  </a:cxn>
                  <a:cxn ang="0">
                    <a:pos x="8" y="41"/>
                  </a:cxn>
                  <a:cxn ang="0">
                    <a:pos x="0" y="26"/>
                  </a:cxn>
                  <a:cxn ang="0">
                    <a:pos x="0" y="26"/>
                  </a:cxn>
                  <a:cxn ang="0">
                    <a:pos x="8" y="8"/>
                  </a:cxn>
                  <a:cxn ang="0">
                    <a:pos x="23" y="0"/>
                  </a:cxn>
                  <a:cxn ang="0">
                    <a:pos x="23" y="0"/>
                  </a:cxn>
                  <a:cxn ang="0">
                    <a:pos x="42" y="8"/>
                  </a:cxn>
                  <a:cxn ang="0">
                    <a:pos x="49" y="26"/>
                  </a:cxn>
                </a:cxnLst>
                <a:rect l="0" t="0" r="r" b="b"/>
                <a:pathLst>
                  <a:path w="49" h="48">
                    <a:moveTo>
                      <a:pt x="49" y="26"/>
                    </a:moveTo>
                    <a:lnTo>
                      <a:pt x="42" y="41"/>
                    </a:lnTo>
                    <a:lnTo>
                      <a:pt x="23" y="48"/>
                    </a:lnTo>
                    <a:lnTo>
                      <a:pt x="23" y="48"/>
                    </a:lnTo>
                    <a:lnTo>
                      <a:pt x="8" y="41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8" y="8"/>
                    </a:lnTo>
                    <a:lnTo>
                      <a:pt x="23" y="0"/>
                    </a:lnTo>
                    <a:lnTo>
                      <a:pt x="23" y="0"/>
                    </a:lnTo>
                    <a:lnTo>
                      <a:pt x="42" y="8"/>
                    </a:lnTo>
                    <a:lnTo>
                      <a:pt x="49" y="26"/>
                    </a:lnTo>
                  </a:path>
                </a:pathLst>
              </a:custGeom>
              <a:solidFill>
                <a:srgbClr val="FFFFFF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cxnSp>
          <p:nvCxnSpPr>
            <p:cNvPr id="42" name="Straight Connector 41"/>
            <p:cNvCxnSpPr/>
            <p:nvPr/>
          </p:nvCxnSpPr>
          <p:spPr bwMode="auto">
            <a:xfrm flipH="1">
              <a:off x="2739232" y="3030832"/>
              <a:ext cx="214312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41" name="Straight Connector 40"/>
            <p:cNvCxnSpPr/>
            <p:nvPr/>
          </p:nvCxnSpPr>
          <p:spPr bwMode="auto">
            <a:xfrm flipH="1">
              <a:off x="3817144" y="2822870"/>
              <a:ext cx="214312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miter lim="800000"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46" name="Group 45"/>
          <p:cNvGrpSpPr/>
          <p:nvPr/>
        </p:nvGrpSpPr>
        <p:grpSpPr>
          <a:xfrm>
            <a:off x="2293870" y="4147730"/>
            <a:ext cx="1725612" cy="688974"/>
            <a:chOff x="2305844" y="2506164"/>
            <a:chExt cx="1725612" cy="688974"/>
          </a:xfrm>
        </p:grpSpPr>
        <p:sp>
          <p:nvSpPr>
            <p:cNvPr id="47" name="Freeform 42"/>
            <p:cNvSpPr>
              <a:spLocks/>
            </p:cNvSpPr>
            <p:nvPr/>
          </p:nvSpPr>
          <p:spPr bwMode="auto">
            <a:xfrm>
              <a:off x="2953544" y="2506164"/>
              <a:ext cx="863600" cy="625475"/>
            </a:xfrm>
            <a:custGeom>
              <a:avLst/>
              <a:gdLst>
                <a:gd name="T0" fmla="*/ 544 w 544"/>
                <a:gd name="T1" fmla="*/ 199 h 394"/>
                <a:gd name="T2" fmla="*/ 538 w 544"/>
                <a:gd name="T3" fmla="*/ 236 h 394"/>
                <a:gd name="T4" fmla="*/ 526 w 544"/>
                <a:gd name="T5" fmla="*/ 273 h 394"/>
                <a:gd name="T6" fmla="*/ 511 w 544"/>
                <a:gd name="T7" fmla="*/ 304 h 394"/>
                <a:gd name="T8" fmla="*/ 484 w 544"/>
                <a:gd name="T9" fmla="*/ 336 h 394"/>
                <a:gd name="T10" fmla="*/ 451 w 544"/>
                <a:gd name="T11" fmla="*/ 361 h 394"/>
                <a:gd name="T12" fmla="*/ 418 w 544"/>
                <a:gd name="T13" fmla="*/ 378 h 394"/>
                <a:gd name="T14" fmla="*/ 380 w 544"/>
                <a:gd name="T15" fmla="*/ 388 h 394"/>
                <a:gd name="T16" fmla="*/ 337 w 544"/>
                <a:gd name="T17" fmla="*/ 394 h 394"/>
                <a:gd name="T18" fmla="*/ 0 w 544"/>
                <a:gd name="T19" fmla="*/ 394 h 394"/>
                <a:gd name="T20" fmla="*/ 0 w 544"/>
                <a:gd name="T21" fmla="*/ 0 h 394"/>
                <a:gd name="T22" fmla="*/ 337 w 544"/>
                <a:gd name="T23" fmla="*/ 0 h 394"/>
                <a:gd name="T24" fmla="*/ 380 w 544"/>
                <a:gd name="T25" fmla="*/ 4 h 394"/>
                <a:gd name="T26" fmla="*/ 418 w 544"/>
                <a:gd name="T27" fmla="*/ 15 h 394"/>
                <a:gd name="T28" fmla="*/ 451 w 544"/>
                <a:gd name="T29" fmla="*/ 31 h 394"/>
                <a:gd name="T30" fmla="*/ 484 w 544"/>
                <a:gd name="T31" fmla="*/ 57 h 394"/>
                <a:gd name="T32" fmla="*/ 511 w 544"/>
                <a:gd name="T33" fmla="*/ 88 h 394"/>
                <a:gd name="T34" fmla="*/ 526 w 544"/>
                <a:gd name="T35" fmla="*/ 121 h 394"/>
                <a:gd name="T36" fmla="*/ 538 w 544"/>
                <a:gd name="T37" fmla="*/ 156 h 394"/>
                <a:gd name="T38" fmla="*/ 544 w 544"/>
                <a:gd name="T39" fmla="*/ 199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44" h="394">
                  <a:moveTo>
                    <a:pt x="544" y="199"/>
                  </a:moveTo>
                  <a:lnTo>
                    <a:pt x="538" y="236"/>
                  </a:lnTo>
                  <a:lnTo>
                    <a:pt x="526" y="273"/>
                  </a:lnTo>
                  <a:lnTo>
                    <a:pt x="511" y="304"/>
                  </a:lnTo>
                  <a:lnTo>
                    <a:pt x="484" y="336"/>
                  </a:lnTo>
                  <a:lnTo>
                    <a:pt x="451" y="361"/>
                  </a:lnTo>
                  <a:lnTo>
                    <a:pt x="418" y="378"/>
                  </a:lnTo>
                  <a:lnTo>
                    <a:pt x="380" y="388"/>
                  </a:lnTo>
                  <a:lnTo>
                    <a:pt x="337" y="394"/>
                  </a:lnTo>
                  <a:lnTo>
                    <a:pt x="0" y="394"/>
                  </a:lnTo>
                  <a:lnTo>
                    <a:pt x="0" y="0"/>
                  </a:lnTo>
                  <a:lnTo>
                    <a:pt x="337" y="0"/>
                  </a:lnTo>
                  <a:lnTo>
                    <a:pt x="380" y="4"/>
                  </a:lnTo>
                  <a:lnTo>
                    <a:pt x="418" y="15"/>
                  </a:lnTo>
                  <a:lnTo>
                    <a:pt x="451" y="31"/>
                  </a:lnTo>
                  <a:lnTo>
                    <a:pt x="484" y="57"/>
                  </a:lnTo>
                  <a:lnTo>
                    <a:pt x="511" y="88"/>
                  </a:lnTo>
                  <a:lnTo>
                    <a:pt x="526" y="121"/>
                  </a:lnTo>
                  <a:lnTo>
                    <a:pt x="538" y="156"/>
                  </a:lnTo>
                  <a:lnTo>
                    <a:pt x="544" y="199"/>
                  </a:ln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43"/>
            <p:cNvSpPr>
              <a:spLocks/>
            </p:cNvSpPr>
            <p:nvPr/>
          </p:nvSpPr>
          <p:spPr bwMode="auto">
            <a:xfrm>
              <a:off x="2953544" y="2506164"/>
              <a:ext cx="863600" cy="625475"/>
            </a:xfrm>
            <a:custGeom>
              <a:avLst/>
              <a:gdLst>
                <a:gd name="T0" fmla="*/ 544 w 544"/>
                <a:gd name="T1" fmla="*/ 199 h 394"/>
                <a:gd name="T2" fmla="*/ 538 w 544"/>
                <a:gd name="T3" fmla="*/ 236 h 394"/>
                <a:gd name="T4" fmla="*/ 526 w 544"/>
                <a:gd name="T5" fmla="*/ 273 h 394"/>
                <a:gd name="T6" fmla="*/ 511 w 544"/>
                <a:gd name="T7" fmla="*/ 304 h 394"/>
                <a:gd name="T8" fmla="*/ 484 w 544"/>
                <a:gd name="T9" fmla="*/ 336 h 394"/>
                <a:gd name="T10" fmla="*/ 451 w 544"/>
                <a:gd name="T11" fmla="*/ 361 h 394"/>
                <a:gd name="T12" fmla="*/ 418 w 544"/>
                <a:gd name="T13" fmla="*/ 378 h 394"/>
                <a:gd name="T14" fmla="*/ 380 w 544"/>
                <a:gd name="T15" fmla="*/ 388 h 394"/>
                <a:gd name="T16" fmla="*/ 337 w 544"/>
                <a:gd name="T17" fmla="*/ 394 h 394"/>
                <a:gd name="T18" fmla="*/ 0 w 544"/>
                <a:gd name="T19" fmla="*/ 394 h 394"/>
                <a:gd name="T20" fmla="*/ 0 w 544"/>
                <a:gd name="T21" fmla="*/ 0 h 394"/>
                <a:gd name="T22" fmla="*/ 337 w 544"/>
                <a:gd name="T23" fmla="*/ 0 h 394"/>
                <a:gd name="T24" fmla="*/ 380 w 544"/>
                <a:gd name="T25" fmla="*/ 4 h 394"/>
                <a:gd name="T26" fmla="*/ 418 w 544"/>
                <a:gd name="T27" fmla="*/ 15 h 394"/>
                <a:gd name="T28" fmla="*/ 451 w 544"/>
                <a:gd name="T29" fmla="*/ 31 h 394"/>
                <a:gd name="T30" fmla="*/ 484 w 544"/>
                <a:gd name="T31" fmla="*/ 57 h 394"/>
                <a:gd name="T32" fmla="*/ 511 w 544"/>
                <a:gd name="T33" fmla="*/ 88 h 394"/>
                <a:gd name="T34" fmla="*/ 526 w 544"/>
                <a:gd name="T35" fmla="*/ 121 h 394"/>
                <a:gd name="T36" fmla="*/ 538 w 544"/>
                <a:gd name="T37" fmla="*/ 156 h 394"/>
                <a:gd name="T38" fmla="*/ 544 w 544"/>
                <a:gd name="T39" fmla="*/ 199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44" h="394">
                  <a:moveTo>
                    <a:pt x="544" y="199"/>
                  </a:moveTo>
                  <a:lnTo>
                    <a:pt x="538" y="236"/>
                  </a:lnTo>
                  <a:lnTo>
                    <a:pt x="526" y="273"/>
                  </a:lnTo>
                  <a:lnTo>
                    <a:pt x="511" y="304"/>
                  </a:lnTo>
                  <a:lnTo>
                    <a:pt x="484" y="336"/>
                  </a:lnTo>
                  <a:lnTo>
                    <a:pt x="451" y="361"/>
                  </a:lnTo>
                  <a:lnTo>
                    <a:pt x="418" y="378"/>
                  </a:lnTo>
                  <a:lnTo>
                    <a:pt x="380" y="388"/>
                  </a:lnTo>
                  <a:lnTo>
                    <a:pt x="337" y="394"/>
                  </a:lnTo>
                  <a:lnTo>
                    <a:pt x="0" y="394"/>
                  </a:lnTo>
                  <a:lnTo>
                    <a:pt x="0" y="0"/>
                  </a:lnTo>
                  <a:lnTo>
                    <a:pt x="337" y="0"/>
                  </a:lnTo>
                  <a:lnTo>
                    <a:pt x="380" y="4"/>
                  </a:lnTo>
                  <a:lnTo>
                    <a:pt x="418" y="15"/>
                  </a:lnTo>
                  <a:lnTo>
                    <a:pt x="451" y="31"/>
                  </a:lnTo>
                  <a:lnTo>
                    <a:pt x="484" y="57"/>
                  </a:lnTo>
                  <a:lnTo>
                    <a:pt x="511" y="88"/>
                  </a:lnTo>
                  <a:lnTo>
                    <a:pt x="526" y="121"/>
                  </a:lnTo>
                  <a:lnTo>
                    <a:pt x="538" y="156"/>
                  </a:lnTo>
                  <a:lnTo>
                    <a:pt x="544" y="199"/>
                  </a:lnTo>
                </a:path>
              </a:pathLst>
            </a:custGeom>
            <a:noFill/>
            <a:ln w="11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47"/>
            <p:cNvSpPr>
              <a:spLocks/>
            </p:cNvSpPr>
            <p:nvPr/>
          </p:nvSpPr>
          <p:spPr bwMode="auto">
            <a:xfrm>
              <a:off x="2953544" y="2506164"/>
              <a:ext cx="863600" cy="625475"/>
            </a:xfrm>
            <a:custGeom>
              <a:avLst/>
              <a:gdLst>
                <a:gd name="T0" fmla="*/ 544 w 544"/>
                <a:gd name="T1" fmla="*/ 199 h 394"/>
                <a:gd name="T2" fmla="*/ 538 w 544"/>
                <a:gd name="T3" fmla="*/ 236 h 394"/>
                <a:gd name="T4" fmla="*/ 526 w 544"/>
                <a:gd name="T5" fmla="*/ 273 h 394"/>
                <a:gd name="T6" fmla="*/ 511 w 544"/>
                <a:gd name="T7" fmla="*/ 304 h 394"/>
                <a:gd name="T8" fmla="*/ 484 w 544"/>
                <a:gd name="T9" fmla="*/ 336 h 394"/>
                <a:gd name="T10" fmla="*/ 451 w 544"/>
                <a:gd name="T11" fmla="*/ 361 h 394"/>
                <a:gd name="T12" fmla="*/ 418 w 544"/>
                <a:gd name="T13" fmla="*/ 378 h 394"/>
                <a:gd name="T14" fmla="*/ 380 w 544"/>
                <a:gd name="T15" fmla="*/ 388 h 394"/>
                <a:gd name="T16" fmla="*/ 337 w 544"/>
                <a:gd name="T17" fmla="*/ 394 h 394"/>
                <a:gd name="T18" fmla="*/ 0 w 544"/>
                <a:gd name="T19" fmla="*/ 394 h 394"/>
                <a:gd name="T20" fmla="*/ 0 w 544"/>
                <a:gd name="T21" fmla="*/ 0 h 394"/>
                <a:gd name="T22" fmla="*/ 337 w 544"/>
                <a:gd name="T23" fmla="*/ 0 h 394"/>
                <a:gd name="T24" fmla="*/ 380 w 544"/>
                <a:gd name="T25" fmla="*/ 4 h 394"/>
                <a:gd name="T26" fmla="*/ 418 w 544"/>
                <a:gd name="T27" fmla="*/ 15 h 394"/>
                <a:gd name="T28" fmla="*/ 451 w 544"/>
                <a:gd name="T29" fmla="*/ 31 h 394"/>
                <a:gd name="T30" fmla="*/ 484 w 544"/>
                <a:gd name="T31" fmla="*/ 57 h 394"/>
                <a:gd name="T32" fmla="*/ 511 w 544"/>
                <a:gd name="T33" fmla="*/ 88 h 394"/>
                <a:gd name="T34" fmla="*/ 526 w 544"/>
                <a:gd name="T35" fmla="*/ 121 h 394"/>
                <a:gd name="T36" fmla="*/ 538 w 544"/>
                <a:gd name="T37" fmla="*/ 156 h 394"/>
                <a:gd name="T38" fmla="*/ 544 w 544"/>
                <a:gd name="T39" fmla="*/ 199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44" h="394">
                  <a:moveTo>
                    <a:pt x="544" y="199"/>
                  </a:moveTo>
                  <a:lnTo>
                    <a:pt x="538" y="236"/>
                  </a:lnTo>
                  <a:lnTo>
                    <a:pt x="526" y="273"/>
                  </a:lnTo>
                  <a:lnTo>
                    <a:pt x="511" y="304"/>
                  </a:lnTo>
                  <a:lnTo>
                    <a:pt x="484" y="336"/>
                  </a:lnTo>
                  <a:lnTo>
                    <a:pt x="451" y="361"/>
                  </a:lnTo>
                  <a:lnTo>
                    <a:pt x="418" y="378"/>
                  </a:lnTo>
                  <a:lnTo>
                    <a:pt x="380" y="388"/>
                  </a:lnTo>
                  <a:lnTo>
                    <a:pt x="337" y="394"/>
                  </a:lnTo>
                  <a:lnTo>
                    <a:pt x="0" y="394"/>
                  </a:lnTo>
                  <a:lnTo>
                    <a:pt x="0" y="0"/>
                  </a:lnTo>
                  <a:lnTo>
                    <a:pt x="337" y="0"/>
                  </a:lnTo>
                  <a:lnTo>
                    <a:pt x="380" y="4"/>
                  </a:lnTo>
                  <a:lnTo>
                    <a:pt x="418" y="15"/>
                  </a:lnTo>
                  <a:lnTo>
                    <a:pt x="451" y="31"/>
                  </a:lnTo>
                  <a:lnTo>
                    <a:pt x="484" y="57"/>
                  </a:lnTo>
                  <a:lnTo>
                    <a:pt x="511" y="88"/>
                  </a:lnTo>
                  <a:lnTo>
                    <a:pt x="526" y="121"/>
                  </a:lnTo>
                  <a:lnTo>
                    <a:pt x="538" y="156"/>
                  </a:lnTo>
                  <a:lnTo>
                    <a:pt x="544" y="199"/>
                  </a:ln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48"/>
            <p:cNvSpPr>
              <a:spLocks/>
            </p:cNvSpPr>
            <p:nvPr/>
          </p:nvSpPr>
          <p:spPr bwMode="auto">
            <a:xfrm>
              <a:off x="2953544" y="2506164"/>
              <a:ext cx="863600" cy="625475"/>
            </a:xfrm>
            <a:custGeom>
              <a:avLst/>
              <a:gdLst>
                <a:gd name="T0" fmla="*/ 544 w 544"/>
                <a:gd name="T1" fmla="*/ 199 h 394"/>
                <a:gd name="T2" fmla="*/ 538 w 544"/>
                <a:gd name="T3" fmla="*/ 236 h 394"/>
                <a:gd name="T4" fmla="*/ 526 w 544"/>
                <a:gd name="T5" fmla="*/ 273 h 394"/>
                <a:gd name="T6" fmla="*/ 511 w 544"/>
                <a:gd name="T7" fmla="*/ 304 h 394"/>
                <a:gd name="T8" fmla="*/ 484 w 544"/>
                <a:gd name="T9" fmla="*/ 336 h 394"/>
                <a:gd name="T10" fmla="*/ 451 w 544"/>
                <a:gd name="T11" fmla="*/ 361 h 394"/>
                <a:gd name="T12" fmla="*/ 418 w 544"/>
                <a:gd name="T13" fmla="*/ 378 h 394"/>
                <a:gd name="T14" fmla="*/ 380 w 544"/>
                <a:gd name="T15" fmla="*/ 388 h 394"/>
                <a:gd name="T16" fmla="*/ 337 w 544"/>
                <a:gd name="T17" fmla="*/ 394 h 394"/>
                <a:gd name="T18" fmla="*/ 0 w 544"/>
                <a:gd name="T19" fmla="*/ 394 h 394"/>
                <a:gd name="T20" fmla="*/ 0 w 544"/>
                <a:gd name="T21" fmla="*/ 0 h 394"/>
                <a:gd name="T22" fmla="*/ 337 w 544"/>
                <a:gd name="T23" fmla="*/ 0 h 394"/>
                <a:gd name="T24" fmla="*/ 380 w 544"/>
                <a:gd name="T25" fmla="*/ 4 h 394"/>
                <a:gd name="T26" fmla="*/ 418 w 544"/>
                <a:gd name="T27" fmla="*/ 15 h 394"/>
                <a:gd name="T28" fmla="*/ 451 w 544"/>
                <a:gd name="T29" fmla="*/ 31 h 394"/>
                <a:gd name="T30" fmla="*/ 484 w 544"/>
                <a:gd name="T31" fmla="*/ 57 h 394"/>
                <a:gd name="T32" fmla="*/ 511 w 544"/>
                <a:gd name="T33" fmla="*/ 88 h 394"/>
                <a:gd name="T34" fmla="*/ 526 w 544"/>
                <a:gd name="T35" fmla="*/ 121 h 394"/>
                <a:gd name="T36" fmla="*/ 538 w 544"/>
                <a:gd name="T37" fmla="*/ 156 h 394"/>
                <a:gd name="T38" fmla="*/ 544 w 544"/>
                <a:gd name="T39" fmla="*/ 199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44" h="394">
                  <a:moveTo>
                    <a:pt x="544" y="199"/>
                  </a:moveTo>
                  <a:lnTo>
                    <a:pt x="538" y="236"/>
                  </a:lnTo>
                  <a:lnTo>
                    <a:pt x="526" y="273"/>
                  </a:lnTo>
                  <a:lnTo>
                    <a:pt x="511" y="304"/>
                  </a:lnTo>
                  <a:lnTo>
                    <a:pt x="484" y="336"/>
                  </a:lnTo>
                  <a:lnTo>
                    <a:pt x="451" y="361"/>
                  </a:lnTo>
                  <a:lnTo>
                    <a:pt x="418" y="378"/>
                  </a:lnTo>
                  <a:lnTo>
                    <a:pt x="380" y="388"/>
                  </a:lnTo>
                  <a:lnTo>
                    <a:pt x="337" y="394"/>
                  </a:lnTo>
                  <a:lnTo>
                    <a:pt x="0" y="394"/>
                  </a:lnTo>
                  <a:lnTo>
                    <a:pt x="0" y="0"/>
                  </a:lnTo>
                  <a:lnTo>
                    <a:pt x="337" y="0"/>
                  </a:lnTo>
                  <a:lnTo>
                    <a:pt x="380" y="4"/>
                  </a:lnTo>
                  <a:lnTo>
                    <a:pt x="418" y="15"/>
                  </a:lnTo>
                  <a:lnTo>
                    <a:pt x="451" y="31"/>
                  </a:lnTo>
                  <a:lnTo>
                    <a:pt x="484" y="57"/>
                  </a:lnTo>
                  <a:lnTo>
                    <a:pt x="511" y="88"/>
                  </a:lnTo>
                  <a:lnTo>
                    <a:pt x="526" y="121"/>
                  </a:lnTo>
                  <a:lnTo>
                    <a:pt x="538" y="156"/>
                  </a:lnTo>
                  <a:lnTo>
                    <a:pt x="544" y="199"/>
                  </a:lnTo>
                </a:path>
              </a:pathLst>
            </a:custGeom>
            <a:noFill/>
            <a:ln w="11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Rectangle 51"/>
            <p:cNvSpPr>
              <a:spLocks noChangeArrowheads="1"/>
            </p:cNvSpPr>
            <p:nvPr/>
          </p:nvSpPr>
          <p:spPr bwMode="auto">
            <a:xfrm>
              <a:off x="2305844" y="2714126"/>
              <a:ext cx="423863" cy="4810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cxnSp>
          <p:nvCxnSpPr>
            <p:cNvPr id="57" name="Straight Connector 56"/>
            <p:cNvCxnSpPr/>
            <p:nvPr/>
          </p:nvCxnSpPr>
          <p:spPr bwMode="auto">
            <a:xfrm flipH="1">
              <a:off x="2739232" y="2614907"/>
              <a:ext cx="214312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miter lim="800000"/>
              <a:headEnd type="none" w="med" len="med"/>
              <a:tailEnd type="none" w="med" len="med"/>
            </a:ln>
            <a:effectLst/>
          </p:spPr>
        </p:cxnSp>
        <p:grpSp>
          <p:nvGrpSpPr>
            <p:cNvPr id="53" name="Group 52"/>
            <p:cNvGrpSpPr/>
            <p:nvPr/>
          </p:nvGrpSpPr>
          <p:grpSpPr>
            <a:xfrm>
              <a:off x="2739232" y="2991866"/>
              <a:ext cx="214312" cy="77932"/>
              <a:chOff x="2739232" y="2991866"/>
              <a:chExt cx="214312" cy="77932"/>
            </a:xfrm>
          </p:grpSpPr>
          <p:cxnSp>
            <p:nvCxnSpPr>
              <p:cNvPr id="55" name="Straight Connector 54"/>
              <p:cNvCxnSpPr/>
              <p:nvPr/>
            </p:nvCxnSpPr>
            <p:spPr bwMode="auto">
              <a:xfrm flipH="1">
                <a:off x="2739232" y="3030832"/>
                <a:ext cx="214312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56" name="Freeform 14"/>
              <p:cNvSpPr>
                <a:spLocks/>
              </p:cNvSpPr>
              <p:nvPr/>
            </p:nvSpPr>
            <p:spPr bwMode="auto">
              <a:xfrm rot="5400000">
                <a:off x="2874731" y="2992679"/>
                <a:ext cx="77932" cy="76306"/>
              </a:xfrm>
              <a:custGeom>
                <a:avLst/>
                <a:gdLst/>
                <a:ahLst/>
                <a:cxnLst>
                  <a:cxn ang="0">
                    <a:pos x="49" y="26"/>
                  </a:cxn>
                  <a:cxn ang="0">
                    <a:pos x="42" y="41"/>
                  </a:cxn>
                  <a:cxn ang="0">
                    <a:pos x="23" y="48"/>
                  </a:cxn>
                  <a:cxn ang="0">
                    <a:pos x="23" y="48"/>
                  </a:cxn>
                  <a:cxn ang="0">
                    <a:pos x="8" y="41"/>
                  </a:cxn>
                  <a:cxn ang="0">
                    <a:pos x="0" y="26"/>
                  </a:cxn>
                  <a:cxn ang="0">
                    <a:pos x="0" y="26"/>
                  </a:cxn>
                  <a:cxn ang="0">
                    <a:pos x="8" y="8"/>
                  </a:cxn>
                  <a:cxn ang="0">
                    <a:pos x="23" y="0"/>
                  </a:cxn>
                  <a:cxn ang="0">
                    <a:pos x="23" y="0"/>
                  </a:cxn>
                  <a:cxn ang="0">
                    <a:pos x="42" y="8"/>
                  </a:cxn>
                  <a:cxn ang="0">
                    <a:pos x="49" y="26"/>
                  </a:cxn>
                </a:cxnLst>
                <a:rect l="0" t="0" r="r" b="b"/>
                <a:pathLst>
                  <a:path w="49" h="48">
                    <a:moveTo>
                      <a:pt x="49" y="26"/>
                    </a:moveTo>
                    <a:lnTo>
                      <a:pt x="42" y="41"/>
                    </a:lnTo>
                    <a:lnTo>
                      <a:pt x="23" y="48"/>
                    </a:lnTo>
                    <a:lnTo>
                      <a:pt x="23" y="48"/>
                    </a:lnTo>
                    <a:lnTo>
                      <a:pt x="8" y="41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8" y="8"/>
                    </a:lnTo>
                    <a:lnTo>
                      <a:pt x="23" y="0"/>
                    </a:lnTo>
                    <a:lnTo>
                      <a:pt x="23" y="0"/>
                    </a:lnTo>
                    <a:lnTo>
                      <a:pt x="42" y="8"/>
                    </a:lnTo>
                    <a:lnTo>
                      <a:pt x="49" y="26"/>
                    </a:lnTo>
                  </a:path>
                </a:pathLst>
              </a:custGeom>
              <a:solidFill>
                <a:srgbClr val="FFFFFF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cxnSp>
          <p:nvCxnSpPr>
            <p:cNvPr id="54" name="Straight Connector 53"/>
            <p:cNvCxnSpPr/>
            <p:nvPr/>
          </p:nvCxnSpPr>
          <p:spPr bwMode="auto">
            <a:xfrm flipH="1">
              <a:off x="3817144" y="2822870"/>
              <a:ext cx="214312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miter lim="800000"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59" name="Group 58"/>
          <p:cNvGrpSpPr/>
          <p:nvPr/>
        </p:nvGrpSpPr>
        <p:grpSpPr>
          <a:xfrm>
            <a:off x="2305844" y="4983753"/>
            <a:ext cx="1725612" cy="688974"/>
            <a:chOff x="2305844" y="2506164"/>
            <a:chExt cx="1725612" cy="688974"/>
          </a:xfrm>
        </p:grpSpPr>
        <p:sp>
          <p:nvSpPr>
            <p:cNvPr id="60" name="Freeform 42"/>
            <p:cNvSpPr>
              <a:spLocks/>
            </p:cNvSpPr>
            <p:nvPr/>
          </p:nvSpPr>
          <p:spPr bwMode="auto">
            <a:xfrm>
              <a:off x="2953544" y="2506164"/>
              <a:ext cx="863600" cy="625475"/>
            </a:xfrm>
            <a:custGeom>
              <a:avLst/>
              <a:gdLst>
                <a:gd name="T0" fmla="*/ 544 w 544"/>
                <a:gd name="T1" fmla="*/ 199 h 394"/>
                <a:gd name="T2" fmla="*/ 538 w 544"/>
                <a:gd name="T3" fmla="*/ 236 h 394"/>
                <a:gd name="T4" fmla="*/ 526 w 544"/>
                <a:gd name="T5" fmla="*/ 273 h 394"/>
                <a:gd name="T6" fmla="*/ 511 w 544"/>
                <a:gd name="T7" fmla="*/ 304 h 394"/>
                <a:gd name="T8" fmla="*/ 484 w 544"/>
                <a:gd name="T9" fmla="*/ 336 h 394"/>
                <a:gd name="T10" fmla="*/ 451 w 544"/>
                <a:gd name="T11" fmla="*/ 361 h 394"/>
                <a:gd name="T12" fmla="*/ 418 w 544"/>
                <a:gd name="T13" fmla="*/ 378 h 394"/>
                <a:gd name="T14" fmla="*/ 380 w 544"/>
                <a:gd name="T15" fmla="*/ 388 h 394"/>
                <a:gd name="T16" fmla="*/ 337 w 544"/>
                <a:gd name="T17" fmla="*/ 394 h 394"/>
                <a:gd name="T18" fmla="*/ 0 w 544"/>
                <a:gd name="T19" fmla="*/ 394 h 394"/>
                <a:gd name="T20" fmla="*/ 0 w 544"/>
                <a:gd name="T21" fmla="*/ 0 h 394"/>
                <a:gd name="T22" fmla="*/ 337 w 544"/>
                <a:gd name="T23" fmla="*/ 0 h 394"/>
                <a:gd name="T24" fmla="*/ 380 w 544"/>
                <a:gd name="T25" fmla="*/ 4 h 394"/>
                <a:gd name="T26" fmla="*/ 418 w 544"/>
                <a:gd name="T27" fmla="*/ 15 h 394"/>
                <a:gd name="T28" fmla="*/ 451 w 544"/>
                <a:gd name="T29" fmla="*/ 31 h 394"/>
                <a:gd name="T30" fmla="*/ 484 w 544"/>
                <a:gd name="T31" fmla="*/ 57 h 394"/>
                <a:gd name="T32" fmla="*/ 511 w 544"/>
                <a:gd name="T33" fmla="*/ 88 h 394"/>
                <a:gd name="T34" fmla="*/ 526 w 544"/>
                <a:gd name="T35" fmla="*/ 121 h 394"/>
                <a:gd name="T36" fmla="*/ 538 w 544"/>
                <a:gd name="T37" fmla="*/ 156 h 394"/>
                <a:gd name="T38" fmla="*/ 544 w 544"/>
                <a:gd name="T39" fmla="*/ 199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44" h="394">
                  <a:moveTo>
                    <a:pt x="544" y="199"/>
                  </a:moveTo>
                  <a:lnTo>
                    <a:pt x="538" y="236"/>
                  </a:lnTo>
                  <a:lnTo>
                    <a:pt x="526" y="273"/>
                  </a:lnTo>
                  <a:lnTo>
                    <a:pt x="511" y="304"/>
                  </a:lnTo>
                  <a:lnTo>
                    <a:pt x="484" y="336"/>
                  </a:lnTo>
                  <a:lnTo>
                    <a:pt x="451" y="361"/>
                  </a:lnTo>
                  <a:lnTo>
                    <a:pt x="418" y="378"/>
                  </a:lnTo>
                  <a:lnTo>
                    <a:pt x="380" y="388"/>
                  </a:lnTo>
                  <a:lnTo>
                    <a:pt x="337" y="394"/>
                  </a:lnTo>
                  <a:lnTo>
                    <a:pt x="0" y="394"/>
                  </a:lnTo>
                  <a:lnTo>
                    <a:pt x="0" y="0"/>
                  </a:lnTo>
                  <a:lnTo>
                    <a:pt x="337" y="0"/>
                  </a:lnTo>
                  <a:lnTo>
                    <a:pt x="380" y="4"/>
                  </a:lnTo>
                  <a:lnTo>
                    <a:pt x="418" y="15"/>
                  </a:lnTo>
                  <a:lnTo>
                    <a:pt x="451" y="31"/>
                  </a:lnTo>
                  <a:lnTo>
                    <a:pt x="484" y="57"/>
                  </a:lnTo>
                  <a:lnTo>
                    <a:pt x="511" y="88"/>
                  </a:lnTo>
                  <a:lnTo>
                    <a:pt x="526" y="121"/>
                  </a:lnTo>
                  <a:lnTo>
                    <a:pt x="538" y="156"/>
                  </a:lnTo>
                  <a:lnTo>
                    <a:pt x="544" y="199"/>
                  </a:ln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43"/>
            <p:cNvSpPr>
              <a:spLocks/>
            </p:cNvSpPr>
            <p:nvPr/>
          </p:nvSpPr>
          <p:spPr bwMode="auto">
            <a:xfrm>
              <a:off x="2953544" y="2506164"/>
              <a:ext cx="863600" cy="625475"/>
            </a:xfrm>
            <a:custGeom>
              <a:avLst/>
              <a:gdLst>
                <a:gd name="T0" fmla="*/ 544 w 544"/>
                <a:gd name="T1" fmla="*/ 199 h 394"/>
                <a:gd name="T2" fmla="*/ 538 w 544"/>
                <a:gd name="T3" fmla="*/ 236 h 394"/>
                <a:gd name="T4" fmla="*/ 526 w 544"/>
                <a:gd name="T5" fmla="*/ 273 h 394"/>
                <a:gd name="T6" fmla="*/ 511 w 544"/>
                <a:gd name="T7" fmla="*/ 304 h 394"/>
                <a:gd name="T8" fmla="*/ 484 w 544"/>
                <a:gd name="T9" fmla="*/ 336 h 394"/>
                <a:gd name="T10" fmla="*/ 451 w 544"/>
                <a:gd name="T11" fmla="*/ 361 h 394"/>
                <a:gd name="T12" fmla="*/ 418 w 544"/>
                <a:gd name="T13" fmla="*/ 378 h 394"/>
                <a:gd name="T14" fmla="*/ 380 w 544"/>
                <a:gd name="T15" fmla="*/ 388 h 394"/>
                <a:gd name="T16" fmla="*/ 337 w 544"/>
                <a:gd name="T17" fmla="*/ 394 h 394"/>
                <a:gd name="T18" fmla="*/ 0 w 544"/>
                <a:gd name="T19" fmla="*/ 394 h 394"/>
                <a:gd name="T20" fmla="*/ 0 w 544"/>
                <a:gd name="T21" fmla="*/ 0 h 394"/>
                <a:gd name="T22" fmla="*/ 337 w 544"/>
                <a:gd name="T23" fmla="*/ 0 h 394"/>
                <a:gd name="T24" fmla="*/ 380 w 544"/>
                <a:gd name="T25" fmla="*/ 4 h 394"/>
                <a:gd name="T26" fmla="*/ 418 w 544"/>
                <a:gd name="T27" fmla="*/ 15 h 394"/>
                <a:gd name="T28" fmla="*/ 451 w 544"/>
                <a:gd name="T29" fmla="*/ 31 h 394"/>
                <a:gd name="T30" fmla="*/ 484 w 544"/>
                <a:gd name="T31" fmla="*/ 57 h 394"/>
                <a:gd name="T32" fmla="*/ 511 w 544"/>
                <a:gd name="T33" fmla="*/ 88 h 394"/>
                <a:gd name="T34" fmla="*/ 526 w 544"/>
                <a:gd name="T35" fmla="*/ 121 h 394"/>
                <a:gd name="T36" fmla="*/ 538 w 544"/>
                <a:gd name="T37" fmla="*/ 156 h 394"/>
                <a:gd name="T38" fmla="*/ 544 w 544"/>
                <a:gd name="T39" fmla="*/ 199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44" h="394">
                  <a:moveTo>
                    <a:pt x="544" y="199"/>
                  </a:moveTo>
                  <a:lnTo>
                    <a:pt x="538" y="236"/>
                  </a:lnTo>
                  <a:lnTo>
                    <a:pt x="526" y="273"/>
                  </a:lnTo>
                  <a:lnTo>
                    <a:pt x="511" y="304"/>
                  </a:lnTo>
                  <a:lnTo>
                    <a:pt x="484" y="336"/>
                  </a:lnTo>
                  <a:lnTo>
                    <a:pt x="451" y="361"/>
                  </a:lnTo>
                  <a:lnTo>
                    <a:pt x="418" y="378"/>
                  </a:lnTo>
                  <a:lnTo>
                    <a:pt x="380" y="388"/>
                  </a:lnTo>
                  <a:lnTo>
                    <a:pt x="337" y="394"/>
                  </a:lnTo>
                  <a:lnTo>
                    <a:pt x="0" y="394"/>
                  </a:lnTo>
                  <a:lnTo>
                    <a:pt x="0" y="0"/>
                  </a:lnTo>
                  <a:lnTo>
                    <a:pt x="337" y="0"/>
                  </a:lnTo>
                  <a:lnTo>
                    <a:pt x="380" y="4"/>
                  </a:lnTo>
                  <a:lnTo>
                    <a:pt x="418" y="15"/>
                  </a:lnTo>
                  <a:lnTo>
                    <a:pt x="451" y="31"/>
                  </a:lnTo>
                  <a:lnTo>
                    <a:pt x="484" y="57"/>
                  </a:lnTo>
                  <a:lnTo>
                    <a:pt x="511" y="88"/>
                  </a:lnTo>
                  <a:lnTo>
                    <a:pt x="526" y="121"/>
                  </a:lnTo>
                  <a:lnTo>
                    <a:pt x="538" y="156"/>
                  </a:lnTo>
                  <a:lnTo>
                    <a:pt x="544" y="199"/>
                  </a:lnTo>
                </a:path>
              </a:pathLst>
            </a:custGeom>
            <a:noFill/>
            <a:ln w="11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47"/>
            <p:cNvSpPr>
              <a:spLocks/>
            </p:cNvSpPr>
            <p:nvPr/>
          </p:nvSpPr>
          <p:spPr bwMode="auto">
            <a:xfrm>
              <a:off x="2953544" y="2506164"/>
              <a:ext cx="863600" cy="625475"/>
            </a:xfrm>
            <a:custGeom>
              <a:avLst/>
              <a:gdLst>
                <a:gd name="T0" fmla="*/ 544 w 544"/>
                <a:gd name="T1" fmla="*/ 199 h 394"/>
                <a:gd name="T2" fmla="*/ 538 w 544"/>
                <a:gd name="T3" fmla="*/ 236 h 394"/>
                <a:gd name="T4" fmla="*/ 526 w 544"/>
                <a:gd name="T5" fmla="*/ 273 h 394"/>
                <a:gd name="T6" fmla="*/ 511 w 544"/>
                <a:gd name="T7" fmla="*/ 304 h 394"/>
                <a:gd name="T8" fmla="*/ 484 w 544"/>
                <a:gd name="T9" fmla="*/ 336 h 394"/>
                <a:gd name="T10" fmla="*/ 451 w 544"/>
                <a:gd name="T11" fmla="*/ 361 h 394"/>
                <a:gd name="T12" fmla="*/ 418 w 544"/>
                <a:gd name="T13" fmla="*/ 378 h 394"/>
                <a:gd name="T14" fmla="*/ 380 w 544"/>
                <a:gd name="T15" fmla="*/ 388 h 394"/>
                <a:gd name="T16" fmla="*/ 337 w 544"/>
                <a:gd name="T17" fmla="*/ 394 h 394"/>
                <a:gd name="T18" fmla="*/ 0 w 544"/>
                <a:gd name="T19" fmla="*/ 394 h 394"/>
                <a:gd name="T20" fmla="*/ 0 w 544"/>
                <a:gd name="T21" fmla="*/ 0 h 394"/>
                <a:gd name="T22" fmla="*/ 337 w 544"/>
                <a:gd name="T23" fmla="*/ 0 h 394"/>
                <a:gd name="T24" fmla="*/ 380 w 544"/>
                <a:gd name="T25" fmla="*/ 4 h 394"/>
                <a:gd name="T26" fmla="*/ 418 w 544"/>
                <a:gd name="T27" fmla="*/ 15 h 394"/>
                <a:gd name="T28" fmla="*/ 451 w 544"/>
                <a:gd name="T29" fmla="*/ 31 h 394"/>
                <a:gd name="T30" fmla="*/ 484 w 544"/>
                <a:gd name="T31" fmla="*/ 57 h 394"/>
                <a:gd name="T32" fmla="*/ 511 w 544"/>
                <a:gd name="T33" fmla="*/ 88 h 394"/>
                <a:gd name="T34" fmla="*/ 526 w 544"/>
                <a:gd name="T35" fmla="*/ 121 h 394"/>
                <a:gd name="T36" fmla="*/ 538 w 544"/>
                <a:gd name="T37" fmla="*/ 156 h 394"/>
                <a:gd name="T38" fmla="*/ 544 w 544"/>
                <a:gd name="T39" fmla="*/ 199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44" h="394">
                  <a:moveTo>
                    <a:pt x="544" y="199"/>
                  </a:moveTo>
                  <a:lnTo>
                    <a:pt x="538" y="236"/>
                  </a:lnTo>
                  <a:lnTo>
                    <a:pt x="526" y="273"/>
                  </a:lnTo>
                  <a:lnTo>
                    <a:pt x="511" y="304"/>
                  </a:lnTo>
                  <a:lnTo>
                    <a:pt x="484" y="336"/>
                  </a:lnTo>
                  <a:lnTo>
                    <a:pt x="451" y="361"/>
                  </a:lnTo>
                  <a:lnTo>
                    <a:pt x="418" y="378"/>
                  </a:lnTo>
                  <a:lnTo>
                    <a:pt x="380" y="388"/>
                  </a:lnTo>
                  <a:lnTo>
                    <a:pt x="337" y="394"/>
                  </a:lnTo>
                  <a:lnTo>
                    <a:pt x="0" y="394"/>
                  </a:lnTo>
                  <a:lnTo>
                    <a:pt x="0" y="0"/>
                  </a:lnTo>
                  <a:lnTo>
                    <a:pt x="337" y="0"/>
                  </a:lnTo>
                  <a:lnTo>
                    <a:pt x="380" y="4"/>
                  </a:lnTo>
                  <a:lnTo>
                    <a:pt x="418" y="15"/>
                  </a:lnTo>
                  <a:lnTo>
                    <a:pt x="451" y="31"/>
                  </a:lnTo>
                  <a:lnTo>
                    <a:pt x="484" y="57"/>
                  </a:lnTo>
                  <a:lnTo>
                    <a:pt x="511" y="88"/>
                  </a:lnTo>
                  <a:lnTo>
                    <a:pt x="526" y="121"/>
                  </a:lnTo>
                  <a:lnTo>
                    <a:pt x="538" y="156"/>
                  </a:lnTo>
                  <a:lnTo>
                    <a:pt x="544" y="199"/>
                  </a:ln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48"/>
            <p:cNvSpPr>
              <a:spLocks/>
            </p:cNvSpPr>
            <p:nvPr/>
          </p:nvSpPr>
          <p:spPr bwMode="auto">
            <a:xfrm>
              <a:off x="2953544" y="2506164"/>
              <a:ext cx="863600" cy="625475"/>
            </a:xfrm>
            <a:custGeom>
              <a:avLst/>
              <a:gdLst>
                <a:gd name="T0" fmla="*/ 544 w 544"/>
                <a:gd name="T1" fmla="*/ 199 h 394"/>
                <a:gd name="T2" fmla="*/ 538 w 544"/>
                <a:gd name="T3" fmla="*/ 236 h 394"/>
                <a:gd name="T4" fmla="*/ 526 w 544"/>
                <a:gd name="T5" fmla="*/ 273 h 394"/>
                <a:gd name="T6" fmla="*/ 511 w 544"/>
                <a:gd name="T7" fmla="*/ 304 h 394"/>
                <a:gd name="T8" fmla="*/ 484 w 544"/>
                <a:gd name="T9" fmla="*/ 336 h 394"/>
                <a:gd name="T10" fmla="*/ 451 w 544"/>
                <a:gd name="T11" fmla="*/ 361 h 394"/>
                <a:gd name="T12" fmla="*/ 418 w 544"/>
                <a:gd name="T13" fmla="*/ 378 h 394"/>
                <a:gd name="T14" fmla="*/ 380 w 544"/>
                <a:gd name="T15" fmla="*/ 388 h 394"/>
                <a:gd name="T16" fmla="*/ 337 w 544"/>
                <a:gd name="T17" fmla="*/ 394 h 394"/>
                <a:gd name="T18" fmla="*/ 0 w 544"/>
                <a:gd name="T19" fmla="*/ 394 h 394"/>
                <a:gd name="T20" fmla="*/ 0 w 544"/>
                <a:gd name="T21" fmla="*/ 0 h 394"/>
                <a:gd name="T22" fmla="*/ 337 w 544"/>
                <a:gd name="T23" fmla="*/ 0 h 394"/>
                <a:gd name="T24" fmla="*/ 380 w 544"/>
                <a:gd name="T25" fmla="*/ 4 h 394"/>
                <a:gd name="T26" fmla="*/ 418 w 544"/>
                <a:gd name="T27" fmla="*/ 15 h 394"/>
                <a:gd name="T28" fmla="*/ 451 w 544"/>
                <a:gd name="T29" fmla="*/ 31 h 394"/>
                <a:gd name="T30" fmla="*/ 484 w 544"/>
                <a:gd name="T31" fmla="*/ 57 h 394"/>
                <a:gd name="T32" fmla="*/ 511 w 544"/>
                <a:gd name="T33" fmla="*/ 88 h 394"/>
                <a:gd name="T34" fmla="*/ 526 w 544"/>
                <a:gd name="T35" fmla="*/ 121 h 394"/>
                <a:gd name="T36" fmla="*/ 538 w 544"/>
                <a:gd name="T37" fmla="*/ 156 h 394"/>
                <a:gd name="T38" fmla="*/ 544 w 544"/>
                <a:gd name="T39" fmla="*/ 199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44" h="394">
                  <a:moveTo>
                    <a:pt x="544" y="199"/>
                  </a:moveTo>
                  <a:lnTo>
                    <a:pt x="538" y="236"/>
                  </a:lnTo>
                  <a:lnTo>
                    <a:pt x="526" y="273"/>
                  </a:lnTo>
                  <a:lnTo>
                    <a:pt x="511" y="304"/>
                  </a:lnTo>
                  <a:lnTo>
                    <a:pt x="484" y="336"/>
                  </a:lnTo>
                  <a:lnTo>
                    <a:pt x="451" y="361"/>
                  </a:lnTo>
                  <a:lnTo>
                    <a:pt x="418" y="378"/>
                  </a:lnTo>
                  <a:lnTo>
                    <a:pt x="380" y="388"/>
                  </a:lnTo>
                  <a:lnTo>
                    <a:pt x="337" y="394"/>
                  </a:lnTo>
                  <a:lnTo>
                    <a:pt x="0" y="394"/>
                  </a:lnTo>
                  <a:lnTo>
                    <a:pt x="0" y="0"/>
                  </a:lnTo>
                  <a:lnTo>
                    <a:pt x="337" y="0"/>
                  </a:lnTo>
                  <a:lnTo>
                    <a:pt x="380" y="4"/>
                  </a:lnTo>
                  <a:lnTo>
                    <a:pt x="418" y="15"/>
                  </a:lnTo>
                  <a:lnTo>
                    <a:pt x="451" y="31"/>
                  </a:lnTo>
                  <a:lnTo>
                    <a:pt x="484" y="57"/>
                  </a:lnTo>
                  <a:lnTo>
                    <a:pt x="511" y="88"/>
                  </a:lnTo>
                  <a:lnTo>
                    <a:pt x="526" y="121"/>
                  </a:lnTo>
                  <a:lnTo>
                    <a:pt x="538" y="156"/>
                  </a:lnTo>
                  <a:lnTo>
                    <a:pt x="544" y="199"/>
                  </a:lnTo>
                </a:path>
              </a:pathLst>
            </a:custGeom>
            <a:noFill/>
            <a:ln w="11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Rectangle 51"/>
            <p:cNvSpPr>
              <a:spLocks noChangeArrowheads="1"/>
            </p:cNvSpPr>
            <p:nvPr/>
          </p:nvSpPr>
          <p:spPr bwMode="auto">
            <a:xfrm>
              <a:off x="2305844" y="2714126"/>
              <a:ext cx="423863" cy="4810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cxnSp>
          <p:nvCxnSpPr>
            <p:cNvPr id="70" name="Straight Connector 69"/>
            <p:cNvCxnSpPr/>
            <p:nvPr/>
          </p:nvCxnSpPr>
          <p:spPr bwMode="auto">
            <a:xfrm flipH="1">
              <a:off x="2739232" y="2614907"/>
              <a:ext cx="214312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68" name="Straight Connector 67"/>
            <p:cNvCxnSpPr/>
            <p:nvPr/>
          </p:nvCxnSpPr>
          <p:spPr bwMode="auto">
            <a:xfrm flipH="1">
              <a:off x="2739232" y="3030832"/>
              <a:ext cx="214312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67" name="Straight Connector 66"/>
            <p:cNvCxnSpPr/>
            <p:nvPr/>
          </p:nvCxnSpPr>
          <p:spPr bwMode="auto">
            <a:xfrm flipH="1">
              <a:off x="3817144" y="2822870"/>
              <a:ext cx="214312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miter lim="800000"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73" name="Straight Connector 72"/>
          <p:cNvCxnSpPr/>
          <p:nvPr/>
        </p:nvCxnSpPr>
        <p:spPr bwMode="auto">
          <a:xfrm flipH="1">
            <a:off x="1489166" y="2614907"/>
            <a:ext cx="1258775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3"/>
          <p:cNvCxnSpPr/>
          <p:nvPr/>
        </p:nvCxnSpPr>
        <p:spPr bwMode="auto">
          <a:xfrm flipH="1">
            <a:off x="1489166" y="3030832"/>
            <a:ext cx="1258775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76" name="Straight Connector 75"/>
          <p:cNvCxnSpPr/>
          <p:nvPr/>
        </p:nvCxnSpPr>
        <p:spPr bwMode="auto">
          <a:xfrm flipH="1">
            <a:off x="2289789" y="3456281"/>
            <a:ext cx="458152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77" name="Straight Connector 76"/>
          <p:cNvCxnSpPr/>
          <p:nvPr/>
        </p:nvCxnSpPr>
        <p:spPr bwMode="auto">
          <a:xfrm flipH="1">
            <a:off x="2281080" y="4256473"/>
            <a:ext cx="445362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78" name="Straight Connector 77"/>
          <p:cNvCxnSpPr/>
          <p:nvPr/>
        </p:nvCxnSpPr>
        <p:spPr bwMode="auto">
          <a:xfrm flipH="1">
            <a:off x="2289789" y="5092496"/>
            <a:ext cx="458152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80" name="Straight Connector 79"/>
          <p:cNvCxnSpPr/>
          <p:nvPr/>
        </p:nvCxnSpPr>
        <p:spPr bwMode="auto">
          <a:xfrm flipV="1">
            <a:off x="2301399" y="2614907"/>
            <a:ext cx="0" cy="2477589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83" name="Freeform 14"/>
          <p:cNvSpPr>
            <a:spLocks/>
          </p:cNvSpPr>
          <p:nvPr/>
        </p:nvSpPr>
        <p:spPr bwMode="auto">
          <a:xfrm rot="5400000">
            <a:off x="2262433" y="2581101"/>
            <a:ext cx="77932" cy="76306"/>
          </a:xfrm>
          <a:custGeom>
            <a:avLst/>
            <a:gdLst/>
            <a:ahLst/>
            <a:cxnLst>
              <a:cxn ang="0">
                <a:pos x="49" y="26"/>
              </a:cxn>
              <a:cxn ang="0">
                <a:pos x="42" y="41"/>
              </a:cxn>
              <a:cxn ang="0">
                <a:pos x="23" y="48"/>
              </a:cxn>
              <a:cxn ang="0">
                <a:pos x="23" y="48"/>
              </a:cxn>
              <a:cxn ang="0">
                <a:pos x="8" y="41"/>
              </a:cxn>
              <a:cxn ang="0">
                <a:pos x="0" y="26"/>
              </a:cxn>
              <a:cxn ang="0">
                <a:pos x="0" y="26"/>
              </a:cxn>
              <a:cxn ang="0">
                <a:pos x="8" y="8"/>
              </a:cxn>
              <a:cxn ang="0">
                <a:pos x="23" y="0"/>
              </a:cxn>
              <a:cxn ang="0">
                <a:pos x="23" y="0"/>
              </a:cxn>
              <a:cxn ang="0">
                <a:pos x="42" y="8"/>
              </a:cxn>
              <a:cxn ang="0">
                <a:pos x="49" y="26"/>
              </a:cxn>
            </a:cxnLst>
            <a:rect l="0" t="0" r="r" b="b"/>
            <a:pathLst>
              <a:path w="49" h="48">
                <a:moveTo>
                  <a:pt x="49" y="26"/>
                </a:moveTo>
                <a:lnTo>
                  <a:pt x="42" y="41"/>
                </a:lnTo>
                <a:lnTo>
                  <a:pt x="23" y="48"/>
                </a:lnTo>
                <a:lnTo>
                  <a:pt x="23" y="48"/>
                </a:lnTo>
                <a:lnTo>
                  <a:pt x="8" y="41"/>
                </a:lnTo>
                <a:lnTo>
                  <a:pt x="0" y="26"/>
                </a:lnTo>
                <a:lnTo>
                  <a:pt x="0" y="26"/>
                </a:lnTo>
                <a:lnTo>
                  <a:pt x="8" y="8"/>
                </a:lnTo>
                <a:lnTo>
                  <a:pt x="23" y="0"/>
                </a:lnTo>
                <a:lnTo>
                  <a:pt x="23" y="0"/>
                </a:lnTo>
                <a:lnTo>
                  <a:pt x="42" y="8"/>
                </a:lnTo>
                <a:lnTo>
                  <a:pt x="49" y="26"/>
                </a:lnTo>
              </a:path>
            </a:pathLst>
          </a:custGeom>
          <a:solidFill>
            <a:schemeClr val="tx1"/>
          </a:solidFill>
          <a:ln w="127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84" name="Straight Connector 83"/>
          <p:cNvCxnSpPr/>
          <p:nvPr/>
        </p:nvCxnSpPr>
        <p:spPr bwMode="auto">
          <a:xfrm flipH="1">
            <a:off x="1801019" y="3872206"/>
            <a:ext cx="946922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85" name="Straight Connector 84"/>
          <p:cNvCxnSpPr/>
          <p:nvPr/>
        </p:nvCxnSpPr>
        <p:spPr bwMode="auto">
          <a:xfrm flipH="1">
            <a:off x="1792310" y="4672398"/>
            <a:ext cx="955631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86" name="Straight Connector 85"/>
          <p:cNvCxnSpPr/>
          <p:nvPr/>
        </p:nvCxnSpPr>
        <p:spPr bwMode="auto">
          <a:xfrm flipH="1">
            <a:off x="1801019" y="5508421"/>
            <a:ext cx="1045369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87" name="Straight Connector 86"/>
          <p:cNvCxnSpPr/>
          <p:nvPr/>
        </p:nvCxnSpPr>
        <p:spPr bwMode="auto">
          <a:xfrm flipV="1">
            <a:off x="1805100" y="3030832"/>
            <a:ext cx="0" cy="2477589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91" name="Freeform 14"/>
          <p:cNvSpPr>
            <a:spLocks/>
          </p:cNvSpPr>
          <p:nvPr/>
        </p:nvSpPr>
        <p:spPr bwMode="auto">
          <a:xfrm rot="5400000">
            <a:off x="1766134" y="2992679"/>
            <a:ext cx="77932" cy="76306"/>
          </a:xfrm>
          <a:custGeom>
            <a:avLst/>
            <a:gdLst/>
            <a:ahLst/>
            <a:cxnLst>
              <a:cxn ang="0">
                <a:pos x="49" y="26"/>
              </a:cxn>
              <a:cxn ang="0">
                <a:pos x="42" y="41"/>
              </a:cxn>
              <a:cxn ang="0">
                <a:pos x="23" y="48"/>
              </a:cxn>
              <a:cxn ang="0">
                <a:pos x="23" y="48"/>
              </a:cxn>
              <a:cxn ang="0">
                <a:pos x="8" y="41"/>
              </a:cxn>
              <a:cxn ang="0">
                <a:pos x="0" y="26"/>
              </a:cxn>
              <a:cxn ang="0">
                <a:pos x="0" y="26"/>
              </a:cxn>
              <a:cxn ang="0">
                <a:pos x="8" y="8"/>
              </a:cxn>
              <a:cxn ang="0">
                <a:pos x="23" y="0"/>
              </a:cxn>
              <a:cxn ang="0">
                <a:pos x="23" y="0"/>
              </a:cxn>
              <a:cxn ang="0">
                <a:pos x="42" y="8"/>
              </a:cxn>
              <a:cxn ang="0">
                <a:pos x="49" y="26"/>
              </a:cxn>
            </a:cxnLst>
            <a:rect l="0" t="0" r="r" b="b"/>
            <a:pathLst>
              <a:path w="49" h="48">
                <a:moveTo>
                  <a:pt x="49" y="26"/>
                </a:moveTo>
                <a:lnTo>
                  <a:pt x="42" y="41"/>
                </a:lnTo>
                <a:lnTo>
                  <a:pt x="23" y="48"/>
                </a:lnTo>
                <a:lnTo>
                  <a:pt x="23" y="48"/>
                </a:lnTo>
                <a:lnTo>
                  <a:pt x="8" y="41"/>
                </a:lnTo>
                <a:lnTo>
                  <a:pt x="0" y="26"/>
                </a:lnTo>
                <a:lnTo>
                  <a:pt x="0" y="26"/>
                </a:lnTo>
                <a:lnTo>
                  <a:pt x="8" y="8"/>
                </a:lnTo>
                <a:lnTo>
                  <a:pt x="23" y="0"/>
                </a:lnTo>
                <a:lnTo>
                  <a:pt x="23" y="0"/>
                </a:lnTo>
                <a:lnTo>
                  <a:pt x="42" y="8"/>
                </a:lnTo>
                <a:lnTo>
                  <a:pt x="49" y="26"/>
                </a:lnTo>
              </a:path>
            </a:pathLst>
          </a:custGeom>
          <a:solidFill>
            <a:schemeClr val="tx1"/>
          </a:solidFill>
          <a:ln w="127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" name="Freeform 14"/>
          <p:cNvSpPr>
            <a:spLocks/>
          </p:cNvSpPr>
          <p:nvPr/>
        </p:nvSpPr>
        <p:spPr bwMode="auto">
          <a:xfrm rot="5400000">
            <a:off x="2266878" y="3418128"/>
            <a:ext cx="77932" cy="76306"/>
          </a:xfrm>
          <a:custGeom>
            <a:avLst/>
            <a:gdLst/>
            <a:ahLst/>
            <a:cxnLst>
              <a:cxn ang="0">
                <a:pos x="49" y="26"/>
              </a:cxn>
              <a:cxn ang="0">
                <a:pos x="42" y="41"/>
              </a:cxn>
              <a:cxn ang="0">
                <a:pos x="23" y="48"/>
              </a:cxn>
              <a:cxn ang="0">
                <a:pos x="23" y="48"/>
              </a:cxn>
              <a:cxn ang="0">
                <a:pos x="8" y="41"/>
              </a:cxn>
              <a:cxn ang="0">
                <a:pos x="0" y="26"/>
              </a:cxn>
              <a:cxn ang="0">
                <a:pos x="0" y="26"/>
              </a:cxn>
              <a:cxn ang="0">
                <a:pos x="8" y="8"/>
              </a:cxn>
              <a:cxn ang="0">
                <a:pos x="23" y="0"/>
              </a:cxn>
              <a:cxn ang="0">
                <a:pos x="23" y="0"/>
              </a:cxn>
              <a:cxn ang="0">
                <a:pos x="42" y="8"/>
              </a:cxn>
              <a:cxn ang="0">
                <a:pos x="49" y="26"/>
              </a:cxn>
            </a:cxnLst>
            <a:rect l="0" t="0" r="r" b="b"/>
            <a:pathLst>
              <a:path w="49" h="48">
                <a:moveTo>
                  <a:pt x="49" y="26"/>
                </a:moveTo>
                <a:lnTo>
                  <a:pt x="42" y="41"/>
                </a:lnTo>
                <a:lnTo>
                  <a:pt x="23" y="48"/>
                </a:lnTo>
                <a:lnTo>
                  <a:pt x="23" y="48"/>
                </a:lnTo>
                <a:lnTo>
                  <a:pt x="8" y="41"/>
                </a:lnTo>
                <a:lnTo>
                  <a:pt x="0" y="26"/>
                </a:lnTo>
                <a:lnTo>
                  <a:pt x="0" y="26"/>
                </a:lnTo>
                <a:lnTo>
                  <a:pt x="8" y="8"/>
                </a:lnTo>
                <a:lnTo>
                  <a:pt x="23" y="0"/>
                </a:lnTo>
                <a:lnTo>
                  <a:pt x="23" y="0"/>
                </a:lnTo>
                <a:lnTo>
                  <a:pt x="42" y="8"/>
                </a:lnTo>
                <a:lnTo>
                  <a:pt x="49" y="26"/>
                </a:lnTo>
              </a:path>
            </a:pathLst>
          </a:custGeom>
          <a:solidFill>
            <a:schemeClr val="tx1"/>
          </a:solidFill>
          <a:ln w="127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3" name="Freeform 14"/>
          <p:cNvSpPr>
            <a:spLocks/>
          </p:cNvSpPr>
          <p:nvPr/>
        </p:nvSpPr>
        <p:spPr bwMode="auto">
          <a:xfrm rot="5400000">
            <a:off x="2254904" y="3416834"/>
            <a:ext cx="77932" cy="76306"/>
          </a:xfrm>
          <a:custGeom>
            <a:avLst/>
            <a:gdLst/>
            <a:ahLst/>
            <a:cxnLst>
              <a:cxn ang="0">
                <a:pos x="49" y="26"/>
              </a:cxn>
              <a:cxn ang="0">
                <a:pos x="42" y="41"/>
              </a:cxn>
              <a:cxn ang="0">
                <a:pos x="23" y="48"/>
              </a:cxn>
              <a:cxn ang="0">
                <a:pos x="23" y="48"/>
              </a:cxn>
              <a:cxn ang="0">
                <a:pos x="8" y="41"/>
              </a:cxn>
              <a:cxn ang="0">
                <a:pos x="0" y="26"/>
              </a:cxn>
              <a:cxn ang="0">
                <a:pos x="0" y="26"/>
              </a:cxn>
              <a:cxn ang="0">
                <a:pos x="8" y="8"/>
              </a:cxn>
              <a:cxn ang="0">
                <a:pos x="23" y="0"/>
              </a:cxn>
              <a:cxn ang="0">
                <a:pos x="23" y="0"/>
              </a:cxn>
              <a:cxn ang="0">
                <a:pos x="42" y="8"/>
              </a:cxn>
              <a:cxn ang="0">
                <a:pos x="49" y="26"/>
              </a:cxn>
            </a:cxnLst>
            <a:rect l="0" t="0" r="r" b="b"/>
            <a:pathLst>
              <a:path w="49" h="48">
                <a:moveTo>
                  <a:pt x="49" y="26"/>
                </a:moveTo>
                <a:lnTo>
                  <a:pt x="42" y="41"/>
                </a:lnTo>
                <a:lnTo>
                  <a:pt x="23" y="48"/>
                </a:lnTo>
                <a:lnTo>
                  <a:pt x="23" y="48"/>
                </a:lnTo>
                <a:lnTo>
                  <a:pt x="8" y="41"/>
                </a:lnTo>
                <a:lnTo>
                  <a:pt x="0" y="26"/>
                </a:lnTo>
                <a:lnTo>
                  <a:pt x="0" y="26"/>
                </a:lnTo>
                <a:lnTo>
                  <a:pt x="8" y="8"/>
                </a:lnTo>
                <a:lnTo>
                  <a:pt x="23" y="0"/>
                </a:lnTo>
                <a:lnTo>
                  <a:pt x="23" y="0"/>
                </a:lnTo>
                <a:lnTo>
                  <a:pt x="42" y="8"/>
                </a:lnTo>
                <a:lnTo>
                  <a:pt x="49" y="26"/>
                </a:lnTo>
              </a:path>
            </a:pathLst>
          </a:custGeom>
          <a:solidFill>
            <a:schemeClr val="tx1"/>
          </a:solidFill>
          <a:ln w="127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4" name="Freeform 14"/>
          <p:cNvSpPr>
            <a:spLocks/>
          </p:cNvSpPr>
          <p:nvPr/>
        </p:nvSpPr>
        <p:spPr bwMode="auto">
          <a:xfrm rot="5400000">
            <a:off x="2262433" y="4218320"/>
            <a:ext cx="77932" cy="76306"/>
          </a:xfrm>
          <a:custGeom>
            <a:avLst/>
            <a:gdLst/>
            <a:ahLst/>
            <a:cxnLst>
              <a:cxn ang="0">
                <a:pos x="49" y="26"/>
              </a:cxn>
              <a:cxn ang="0">
                <a:pos x="42" y="41"/>
              </a:cxn>
              <a:cxn ang="0">
                <a:pos x="23" y="48"/>
              </a:cxn>
              <a:cxn ang="0">
                <a:pos x="23" y="48"/>
              </a:cxn>
              <a:cxn ang="0">
                <a:pos x="8" y="41"/>
              </a:cxn>
              <a:cxn ang="0">
                <a:pos x="0" y="26"/>
              </a:cxn>
              <a:cxn ang="0">
                <a:pos x="0" y="26"/>
              </a:cxn>
              <a:cxn ang="0">
                <a:pos x="8" y="8"/>
              </a:cxn>
              <a:cxn ang="0">
                <a:pos x="23" y="0"/>
              </a:cxn>
              <a:cxn ang="0">
                <a:pos x="23" y="0"/>
              </a:cxn>
              <a:cxn ang="0">
                <a:pos x="42" y="8"/>
              </a:cxn>
              <a:cxn ang="0">
                <a:pos x="49" y="26"/>
              </a:cxn>
            </a:cxnLst>
            <a:rect l="0" t="0" r="r" b="b"/>
            <a:pathLst>
              <a:path w="49" h="48">
                <a:moveTo>
                  <a:pt x="49" y="26"/>
                </a:moveTo>
                <a:lnTo>
                  <a:pt x="42" y="41"/>
                </a:lnTo>
                <a:lnTo>
                  <a:pt x="23" y="48"/>
                </a:lnTo>
                <a:lnTo>
                  <a:pt x="23" y="48"/>
                </a:lnTo>
                <a:lnTo>
                  <a:pt x="8" y="41"/>
                </a:lnTo>
                <a:lnTo>
                  <a:pt x="0" y="26"/>
                </a:lnTo>
                <a:lnTo>
                  <a:pt x="0" y="26"/>
                </a:lnTo>
                <a:lnTo>
                  <a:pt x="8" y="8"/>
                </a:lnTo>
                <a:lnTo>
                  <a:pt x="23" y="0"/>
                </a:lnTo>
                <a:lnTo>
                  <a:pt x="23" y="0"/>
                </a:lnTo>
                <a:lnTo>
                  <a:pt x="42" y="8"/>
                </a:lnTo>
                <a:lnTo>
                  <a:pt x="49" y="26"/>
                </a:lnTo>
              </a:path>
            </a:pathLst>
          </a:custGeom>
          <a:solidFill>
            <a:schemeClr val="tx1"/>
          </a:solidFill>
          <a:ln w="127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5" name="Freeform 14"/>
          <p:cNvSpPr>
            <a:spLocks/>
          </p:cNvSpPr>
          <p:nvPr/>
        </p:nvSpPr>
        <p:spPr bwMode="auto">
          <a:xfrm rot="5400000">
            <a:off x="1766134" y="3834053"/>
            <a:ext cx="77932" cy="76306"/>
          </a:xfrm>
          <a:custGeom>
            <a:avLst/>
            <a:gdLst/>
            <a:ahLst/>
            <a:cxnLst>
              <a:cxn ang="0">
                <a:pos x="49" y="26"/>
              </a:cxn>
              <a:cxn ang="0">
                <a:pos x="42" y="41"/>
              </a:cxn>
              <a:cxn ang="0">
                <a:pos x="23" y="48"/>
              </a:cxn>
              <a:cxn ang="0">
                <a:pos x="23" y="48"/>
              </a:cxn>
              <a:cxn ang="0">
                <a:pos x="8" y="41"/>
              </a:cxn>
              <a:cxn ang="0">
                <a:pos x="0" y="26"/>
              </a:cxn>
              <a:cxn ang="0">
                <a:pos x="0" y="26"/>
              </a:cxn>
              <a:cxn ang="0">
                <a:pos x="8" y="8"/>
              </a:cxn>
              <a:cxn ang="0">
                <a:pos x="23" y="0"/>
              </a:cxn>
              <a:cxn ang="0">
                <a:pos x="23" y="0"/>
              </a:cxn>
              <a:cxn ang="0">
                <a:pos x="42" y="8"/>
              </a:cxn>
              <a:cxn ang="0">
                <a:pos x="49" y="26"/>
              </a:cxn>
            </a:cxnLst>
            <a:rect l="0" t="0" r="r" b="b"/>
            <a:pathLst>
              <a:path w="49" h="48">
                <a:moveTo>
                  <a:pt x="49" y="26"/>
                </a:moveTo>
                <a:lnTo>
                  <a:pt x="42" y="41"/>
                </a:lnTo>
                <a:lnTo>
                  <a:pt x="23" y="48"/>
                </a:lnTo>
                <a:lnTo>
                  <a:pt x="23" y="48"/>
                </a:lnTo>
                <a:lnTo>
                  <a:pt x="8" y="41"/>
                </a:lnTo>
                <a:lnTo>
                  <a:pt x="0" y="26"/>
                </a:lnTo>
                <a:lnTo>
                  <a:pt x="0" y="26"/>
                </a:lnTo>
                <a:lnTo>
                  <a:pt x="8" y="8"/>
                </a:lnTo>
                <a:lnTo>
                  <a:pt x="23" y="0"/>
                </a:lnTo>
                <a:lnTo>
                  <a:pt x="23" y="0"/>
                </a:lnTo>
                <a:lnTo>
                  <a:pt x="42" y="8"/>
                </a:lnTo>
                <a:lnTo>
                  <a:pt x="49" y="26"/>
                </a:lnTo>
              </a:path>
            </a:pathLst>
          </a:custGeom>
          <a:solidFill>
            <a:schemeClr val="tx1"/>
          </a:solidFill>
          <a:ln w="127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6" name="Freeform 14"/>
          <p:cNvSpPr>
            <a:spLocks/>
          </p:cNvSpPr>
          <p:nvPr/>
        </p:nvSpPr>
        <p:spPr bwMode="auto">
          <a:xfrm rot="5400000">
            <a:off x="1766134" y="4634245"/>
            <a:ext cx="77932" cy="76306"/>
          </a:xfrm>
          <a:custGeom>
            <a:avLst/>
            <a:gdLst/>
            <a:ahLst/>
            <a:cxnLst>
              <a:cxn ang="0">
                <a:pos x="49" y="26"/>
              </a:cxn>
              <a:cxn ang="0">
                <a:pos x="42" y="41"/>
              </a:cxn>
              <a:cxn ang="0">
                <a:pos x="23" y="48"/>
              </a:cxn>
              <a:cxn ang="0">
                <a:pos x="23" y="48"/>
              </a:cxn>
              <a:cxn ang="0">
                <a:pos x="8" y="41"/>
              </a:cxn>
              <a:cxn ang="0">
                <a:pos x="0" y="26"/>
              </a:cxn>
              <a:cxn ang="0">
                <a:pos x="0" y="26"/>
              </a:cxn>
              <a:cxn ang="0">
                <a:pos x="8" y="8"/>
              </a:cxn>
              <a:cxn ang="0">
                <a:pos x="23" y="0"/>
              </a:cxn>
              <a:cxn ang="0">
                <a:pos x="23" y="0"/>
              </a:cxn>
              <a:cxn ang="0">
                <a:pos x="42" y="8"/>
              </a:cxn>
              <a:cxn ang="0">
                <a:pos x="49" y="26"/>
              </a:cxn>
            </a:cxnLst>
            <a:rect l="0" t="0" r="r" b="b"/>
            <a:pathLst>
              <a:path w="49" h="48">
                <a:moveTo>
                  <a:pt x="49" y="26"/>
                </a:moveTo>
                <a:lnTo>
                  <a:pt x="42" y="41"/>
                </a:lnTo>
                <a:lnTo>
                  <a:pt x="23" y="48"/>
                </a:lnTo>
                <a:lnTo>
                  <a:pt x="23" y="48"/>
                </a:lnTo>
                <a:lnTo>
                  <a:pt x="8" y="41"/>
                </a:lnTo>
                <a:lnTo>
                  <a:pt x="0" y="26"/>
                </a:lnTo>
                <a:lnTo>
                  <a:pt x="0" y="26"/>
                </a:lnTo>
                <a:lnTo>
                  <a:pt x="8" y="8"/>
                </a:lnTo>
                <a:lnTo>
                  <a:pt x="23" y="0"/>
                </a:lnTo>
                <a:lnTo>
                  <a:pt x="23" y="0"/>
                </a:lnTo>
                <a:lnTo>
                  <a:pt x="42" y="8"/>
                </a:lnTo>
                <a:lnTo>
                  <a:pt x="49" y="26"/>
                </a:lnTo>
              </a:path>
            </a:pathLst>
          </a:custGeom>
          <a:solidFill>
            <a:schemeClr val="tx1"/>
          </a:solidFill>
          <a:ln w="127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7" name="TextBox 96"/>
          <p:cNvSpPr txBox="1"/>
          <p:nvPr/>
        </p:nvSpPr>
        <p:spPr>
          <a:xfrm>
            <a:off x="4143491" y="2668607"/>
            <a:ext cx="2253822" cy="276999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lang="en-US" sz="1800" dirty="0" smtClean="0">
                <a:latin typeface="Calibri" pitchFamily="34" charset="0"/>
              </a:rPr>
              <a:t>=1 if and only if AB = 00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4143491" y="3497373"/>
            <a:ext cx="2253823" cy="276999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lang="en-US" sz="1800" dirty="0" smtClean="0">
                <a:latin typeface="Calibri" pitchFamily="34" charset="0"/>
              </a:rPr>
              <a:t>=1 </a:t>
            </a:r>
            <a:r>
              <a:rPr lang="en-US" sz="1800" dirty="0">
                <a:latin typeface="Calibri" pitchFamily="34" charset="0"/>
              </a:rPr>
              <a:t>if and only if AB </a:t>
            </a:r>
            <a:r>
              <a:rPr lang="en-US" sz="1800" dirty="0" smtClean="0">
                <a:latin typeface="Calibri" pitchFamily="34" charset="0"/>
              </a:rPr>
              <a:t>= 01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4143491" y="4326139"/>
            <a:ext cx="2253823" cy="276999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lang="en-US" sz="1800" dirty="0" smtClean="0">
                <a:latin typeface="Calibri" pitchFamily="34" charset="0"/>
              </a:rPr>
              <a:t>=1 </a:t>
            </a:r>
            <a:r>
              <a:rPr lang="en-US" sz="1800" dirty="0">
                <a:latin typeface="Calibri" pitchFamily="34" charset="0"/>
              </a:rPr>
              <a:t>if and only if AB </a:t>
            </a:r>
            <a:r>
              <a:rPr lang="en-US" sz="1800" dirty="0" smtClean="0">
                <a:latin typeface="Calibri" pitchFamily="34" charset="0"/>
              </a:rPr>
              <a:t>= 10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4143491" y="5154905"/>
            <a:ext cx="2253823" cy="276999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lang="en-US" sz="1800" dirty="0" smtClean="0">
                <a:latin typeface="Calibri" pitchFamily="34" charset="0"/>
              </a:rPr>
              <a:t>=1 </a:t>
            </a:r>
            <a:r>
              <a:rPr lang="en-US" sz="1800" dirty="0">
                <a:latin typeface="Calibri" pitchFamily="34" charset="0"/>
              </a:rPr>
              <a:t>if and only if AB </a:t>
            </a:r>
            <a:r>
              <a:rPr lang="en-US" sz="1800" dirty="0" smtClean="0">
                <a:latin typeface="Calibri" pitchFamily="34" charset="0"/>
              </a:rPr>
              <a:t>= 11</a:t>
            </a:r>
          </a:p>
        </p:txBody>
      </p:sp>
    </p:spTree>
    <p:extLst>
      <p:ext uri="{BB962C8B-B14F-4D97-AF65-F5344CB8AC3E}">
        <p14:creationId xmlns:p14="http://schemas.microsoft.com/office/powerpoint/2010/main" val="2063885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Single-bit adder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Computer Architecture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17</a:t>
            </a:fld>
            <a:endParaRPr lang="en-US" dirty="0"/>
          </a:p>
        </p:txBody>
      </p:sp>
      <p:grpSp>
        <p:nvGrpSpPr>
          <p:cNvPr id="27" name="Group 26"/>
          <p:cNvGrpSpPr/>
          <p:nvPr/>
        </p:nvGrpSpPr>
        <p:grpSpPr>
          <a:xfrm>
            <a:off x="251791" y="2065454"/>
            <a:ext cx="3452238" cy="3227693"/>
            <a:chOff x="357762" y="1445727"/>
            <a:chExt cx="3452238" cy="3227693"/>
          </a:xfrm>
        </p:grpSpPr>
        <p:sp>
          <p:nvSpPr>
            <p:cNvPr id="7" name="Rectangle 6"/>
            <p:cNvSpPr/>
            <p:nvPr/>
          </p:nvSpPr>
          <p:spPr bwMode="auto">
            <a:xfrm>
              <a:off x="1470109" y="2488647"/>
              <a:ext cx="1143000" cy="1143000"/>
            </a:xfrm>
            <a:prstGeom prst="rect">
              <a:avLst/>
            </a:prstGeom>
            <a:solidFill>
              <a:srgbClr val="85FFE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 smtClean="0"/>
                <a:t>+</a:t>
              </a:r>
              <a:endParaRPr lang="en-US" dirty="0"/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380953" y="2686542"/>
              <a:ext cx="1089156" cy="369332"/>
              <a:chOff x="380953" y="2686542"/>
              <a:chExt cx="1089156" cy="369332"/>
            </a:xfrm>
          </p:grpSpPr>
          <p:cxnSp>
            <p:nvCxnSpPr>
              <p:cNvPr id="9" name="Straight Arrow Connector 8"/>
              <p:cNvCxnSpPr/>
              <p:nvPr/>
            </p:nvCxnSpPr>
            <p:spPr bwMode="auto">
              <a:xfrm>
                <a:off x="693205" y="2867738"/>
                <a:ext cx="776904" cy="0"/>
              </a:xfrm>
              <a:prstGeom prst="straightConnector1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 type="none" w="med" len="med"/>
                <a:tailEnd type="stealth" w="lg" len="lg"/>
              </a:ln>
              <a:effectLst/>
            </p:spPr>
          </p:cxnSp>
          <p:sp>
            <p:nvSpPr>
              <p:cNvPr id="15" name="TextBox 14"/>
              <p:cNvSpPr txBox="1"/>
              <p:nvPr/>
            </p:nvSpPr>
            <p:spPr>
              <a:xfrm>
                <a:off x="380953" y="2686542"/>
                <a:ext cx="3241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800" dirty="0" smtClean="0">
                    <a:latin typeface="Calibri" pitchFamily="34" charset="0"/>
                  </a:rPr>
                  <a:t>A</a:t>
                </a:r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357762" y="3172214"/>
              <a:ext cx="1108345" cy="369332"/>
              <a:chOff x="361764" y="3711772"/>
              <a:chExt cx="1108345" cy="369332"/>
            </a:xfrm>
          </p:grpSpPr>
          <p:cxnSp>
            <p:nvCxnSpPr>
              <p:cNvPr id="10" name="Straight Arrow Connector 9"/>
              <p:cNvCxnSpPr/>
              <p:nvPr/>
            </p:nvCxnSpPr>
            <p:spPr bwMode="auto">
              <a:xfrm>
                <a:off x="693205" y="3896438"/>
                <a:ext cx="776904" cy="0"/>
              </a:xfrm>
              <a:prstGeom prst="straightConnector1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 type="none" w="med" len="med"/>
                <a:tailEnd type="stealth" w="lg" len="lg"/>
              </a:ln>
              <a:effectLst/>
            </p:spPr>
          </p:cxnSp>
          <p:sp>
            <p:nvSpPr>
              <p:cNvPr id="16" name="TextBox 15"/>
              <p:cNvSpPr txBox="1"/>
              <p:nvPr/>
            </p:nvSpPr>
            <p:spPr>
              <a:xfrm>
                <a:off x="361764" y="3711772"/>
                <a:ext cx="3241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800" dirty="0" smtClean="0">
                    <a:latin typeface="Calibri" pitchFamily="34" charset="0"/>
                  </a:rPr>
                  <a:t>B</a:t>
                </a:r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1668397" y="1445727"/>
              <a:ext cx="746423" cy="1052445"/>
              <a:chOff x="2011298" y="1436202"/>
              <a:chExt cx="746423" cy="1052445"/>
            </a:xfrm>
          </p:grpSpPr>
          <p:cxnSp>
            <p:nvCxnSpPr>
              <p:cNvPr id="11" name="Straight Arrow Connector 10"/>
              <p:cNvCxnSpPr/>
              <p:nvPr/>
            </p:nvCxnSpPr>
            <p:spPr bwMode="auto">
              <a:xfrm rot="5400000">
                <a:off x="1994498" y="2100195"/>
                <a:ext cx="776904" cy="0"/>
              </a:xfrm>
              <a:prstGeom prst="straightConnector1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 type="none" w="med" len="med"/>
                <a:tailEnd type="stealth" w="lg" len="lg"/>
              </a:ln>
              <a:effectLst/>
            </p:spPr>
          </p:cxnSp>
          <p:sp>
            <p:nvSpPr>
              <p:cNvPr id="17" name="TextBox 16"/>
              <p:cNvSpPr txBox="1"/>
              <p:nvPr/>
            </p:nvSpPr>
            <p:spPr>
              <a:xfrm>
                <a:off x="2011298" y="1436202"/>
                <a:ext cx="7464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algn="ctr"/>
                <a:r>
                  <a:rPr lang="en-US" sz="1800" dirty="0" smtClean="0">
                    <a:latin typeface="Calibri" pitchFamily="34" charset="0"/>
                  </a:rPr>
                  <a:t>Carry In</a:t>
                </a:r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1579474" y="3622122"/>
              <a:ext cx="921150" cy="1051298"/>
              <a:chOff x="1922375" y="4317447"/>
              <a:chExt cx="921150" cy="1051298"/>
            </a:xfrm>
          </p:grpSpPr>
          <p:cxnSp>
            <p:nvCxnSpPr>
              <p:cNvPr id="12" name="Straight Arrow Connector 11"/>
              <p:cNvCxnSpPr/>
              <p:nvPr/>
            </p:nvCxnSpPr>
            <p:spPr bwMode="auto">
              <a:xfrm rot="5400000">
                <a:off x="1996057" y="4705899"/>
                <a:ext cx="776904" cy="0"/>
              </a:xfrm>
              <a:prstGeom prst="straightConnector1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 type="none" w="med" len="med"/>
                <a:tailEnd type="stealth" w="lg" len="lg"/>
              </a:ln>
              <a:effectLst/>
            </p:spPr>
          </p:cxnSp>
          <p:sp>
            <p:nvSpPr>
              <p:cNvPr id="18" name="TextBox 17"/>
              <p:cNvSpPr txBox="1"/>
              <p:nvPr/>
            </p:nvSpPr>
            <p:spPr>
              <a:xfrm>
                <a:off x="1922375" y="5091746"/>
                <a:ext cx="9211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algn="ctr"/>
                <a:r>
                  <a:rPr lang="en-US" sz="1800" dirty="0" smtClean="0">
                    <a:latin typeface="Calibri" pitchFamily="34" charset="0"/>
                  </a:rPr>
                  <a:t>Carry Out</a:t>
                </a:r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2613109" y="2921647"/>
              <a:ext cx="1196891" cy="276999"/>
              <a:chOff x="3298909" y="3264547"/>
              <a:chExt cx="1196891" cy="276999"/>
            </a:xfrm>
          </p:grpSpPr>
          <p:cxnSp>
            <p:nvCxnSpPr>
              <p:cNvPr id="13" name="Straight Arrow Connector 12"/>
              <p:cNvCxnSpPr/>
              <p:nvPr/>
            </p:nvCxnSpPr>
            <p:spPr bwMode="auto">
              <a:xfrm>
                <a:off x="3298909" y="3403047"/>
                <a:ext cx="776904" cy="0"/>
              </a:xfrm>
              <a:prstGeom prst="straightConnector1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 type="none" w="med" len="med"/>
                <a:tailEnd type="stealth" w="lg" len="lg"/>
              </a:ln>
              <a:effectLst/>
            </p:spPr>
          </p:cxnSp>
          <p:sp>
            <p:nvSpPr>
              <p:cNvPr id="19" name="TextBox 18"/>
              <p:cNvSpPr txBox="1"/>
              <p:nvPr/>
            </p:nvSpPr>
            <p:spPr>
              <a:xfrm>
                <a:off x="4075813" y="3264547"/>
                <a:ext cx="41998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algn="ctr"/>
                <a:r>
                  <a:rPr lang="en-US" sz="1800" dirty="0" smtClean="0">
                    <a:latin typeface="Calibri" pitchFamily="34" charset="0"/>
                  </a:rPr>
                  <a:t>Sum</a:t>
                </a:r>
              </a:p>
            </p:txBody>
          </p:sp>
        </p:grpSp>
      </p:grpSp>
      <p:graphicFrame>
        <p:nvGraphicFramePr>
          <p:cNvPr id="26" name="Table 25"/>
          <p:cNvGraphicFramePr>
            <a:graphicFrameLocks noGrp="1"/>
          </p:cNvGraphicFramePr>
          <p:nvPr>
            <p:extLst/>
          </p:nvPr>
        </p:nvGraphicFramePr>
        <p:xfrm>
          <a:off x="3888173" y="1879600"/>
          <a:ext cx="4951027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77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638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Carry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Carry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Out</a:t>
                      </a:r>
                      <a:endParaRPr lang="en-US" dirty="0"/>
                    </a:p>
                  </a:txBody>
                  <a:tcPr>
                    <a:solidFill>
                      <a:srgbClr val="EBAFA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Sum</a:t>
                      </a:r>
                      <a:endParaRPr lang="en-US" dirty="0"/>
                    </a:p>
                  </a:txBody>
                  <a:tcPr>
                    <a:solidFill>
                      <a:srgbClr val="EBAFA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rgbClr val="EBAFA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rgbClr val="EBAFA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 + 0 + 0 = 00</a:t>
                      </a:r>
                      <a:r>
                        <a:rPr lang="en-US" baseline="-25000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rgbClr val="EBAFA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EBAFA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 + 0 + 1 = 01</a:t>
                      </a:r>
                      <a:r>
                        <a:rPr lang="en-US" baseline="-25000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rgbClr val="EBAFA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EBAFA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 + 1 + 0 = 01</a:t>
                      </a:r>
                      <a:r>
                        <a:rPr lang="en-US" baseline="-25000" dirty="0" smtClean="0"/>
                        <a:t>2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EBAFA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rgbClr val="EBAFA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 + 1 + 1 = 10</a:t>
                      </a:r>
                      <a:r>
                        <a:rPr lang="en-US" baseline="-25000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rgbClr val="EBAFA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EBAFA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 + 0 + 0 = 01</a:t>
                      </a:r>
                      <a:r>
                        <a:rPr lang="en-US" baseline="-25000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EBAFA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rgbClr val="EBAFA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 +</a:t>
                      </a:r>
                      <a:r>
                        <a:rPr lang="en-US" baseline="0" dirty="0" smtClean="0"/>
                        <a:t> 0 + 1 = 10</a:t>
                      </a:r>
                      <a:r>
                        <a:rPr lang="en-US" baseline="-25000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EBAFA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rgbClr val="EBAFA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 +</a:t>
                      </a:r>
                      <a:r>
                        <a:rPr lang="en-US" baseline="0" dirty="0" smtClean="0"/>
                        <a:t> 1 + 0 = 10</a:t>
                      </a:r>
                      <a:r>
                        <a:rPr lang="en-US" baseline="-25000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EBAFA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EBAFA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 + 1 + 1 = 11</a:t>
                      </a:r>
                      <a:r>
                        <a:rPr lang="en-US" baseline="-25000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 bwMode="auto">
          <a:xfrm>
            <a:off x="3888173" y="1879600"/>
            <a:ext cx="4951027" cy="36068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sp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339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Single-bit adder </a:t>
            </a:r>
            <a:r>
              <a:rPr lang="en-US" sz="2800" dirty="0" smtClean="0"/>
              <a:t>(cont.)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Computer Architecture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18</a:t>
            </a:fld>
            <a:endParaRPr lang="en-US" dirty="0"/>
          </a:p>
        </p:txBody>
      </p:sp>
      <p:graphicFrame>
        <p:nvGraphicFramePr>
          <p:cNvPr id="26" name="Table 25"/>
          <p:cNvGraphicFramePr>
            <a:graphicFrameLocks noGrp="1" noChangeAspect="1"/>
          </p:cNvGraphicFramePr>
          <p:nvPr>
            <p:extLst/>
          </p:nvPr>
        </p:nvGraphicFramePr>
        <p:xfrm>
          <a:off x="4897410" y="465674"/>
          <a:ext cx="3986547" cy="2362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18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15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73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47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57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45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 marL="25400" marR="25400" marT="12700" marB="12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</a:t>
                      </a:r>
                      <a:endParaRPr lang="en-US" sz="1400" dirty="0"/>
                    </a:p>
                  </a:txBody>
                  <a:tcPr marL="25400" marR="25400" marT="12700" marB="12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Carry</a:t>
                      </a:r>
                      <a:br>
                        <a:rPr lang="en-US" sz="1400" dirty="0" smtClean="0"/>
                      </a:br>
                      <a:r>
                        <a:rPr lang="en-US" sz="1400" dirty="0" smtClean="0"/>
                        <a:t>In</a:t>
                      </a:r>
                      <a:endParaRPr lang="en-US" sz="1400" dirty="0"/>
                    </a:p>
                  </a:txBody>
                  <a:tcPr marL="25400" marR="25400" marT="12700" marB="12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Carry</a:t>
                      </a:r>
                      <a:br>
                        <a:rPr lang="en-US" sz="1400" dirty="0" smtClean="0"/>
                      </a:br>
                      <a:r>
                        <a:rPr lang="en-US" sz="1400" dirty="0" smtClean="0"/>
                        <a:t>Out</a:t>
                      </a:r>
                      <a:endParaRPr lang="en-US" sz="1400" dirty="0"/>
                    </a:p>
                  </a:txBody>
                  <a:tcPr marL="25400" marR="25400" marT="12700" marB="12700">
                    <a:solidFill>
                      <a:srgbClr val="EBAFA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Sum</a:t>
                      </a:r>
                      <a:endParaRPr lang="en-US" sz="1400" dirty="0"/>
                    </a:p>
                  </a:txBody>
                  <a:tcPr marL="25400" marR="25400" marT="12700" marB="12700">
                    <a:solidFill>
                      <a:srgbClr val="EBAFA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25400" marR="25400" marT="12700" marB="127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25400" marR="25400" marT="12700" marB="12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25400" marR="25400" marT="12700" marB="12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25400" marR="25400" marT="12700" marB="12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25400" marR="25400" marT="12700" marB="12700">
                    <a:solidFill>
                      <a:srgbClr val="EBAFA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25400" marR="25400" marT="12700" marB="12700">
                    <a:solidFill>
                      <a:srgbClr val="EBAFA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 + 0 + 0 = 00</a:t>
                      </a:r>
                      <a:r>
                        <a:rPr lang="en-US" sz="1400" baseline="-25000" dirty="0" smtClean="0"/>
                        <a:t>2</a:t>
                      </a:r>
                      <a:endParaRPr lang="en-US" sz="1400" dirty="0"/>
                    </a:p>
                  </a:txBody>
                  <a:tcPr marL="25400" marR="25400" marT="12700" marB="127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25400" marR="25400" marT="12700" marB="12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25400" marR="25400" marT="12700" marB="12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25400" marR="25400" marT="12700" marB="12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25400" marR="25400" marT="12700" marB="12700">
                    <a:solidFill>
                      <a:srgbClr val="EBAFA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25400" marR="25400" marT="12700" marB="12700">
                    <a:solidFill>
                      <a:srgbClr val="EBAFA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 + 0 + 1 = 01</a:t>
                      </a:r>
                      <a:r>
                        <a:rPr lang="en-US" sz="1400" baseline="-25000" dirty="0" smtClean="0"/>
                        <a:t>2</a:t>
                      </a:r>
                      <a:endParaRPr lang="en-US" sz="1400" dirty="0"/>
                    </a:p>
                  </a:txBody>
                  <a:tcPr marL="25400" marR="25400" marT="12700" marB="127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25400" marR="25400" marT="12700" marB="12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25400" marR="25400" marT="12700" marB="12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25400" marR="25400" marT="12700" marB="12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25400" marR="25400" marT="12700" marB="12700">
                    <a:solidFill>
                      <a:srgbClr val="EBAFA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25400" marR="25400" marT="12700" marB="12700">
                    <a:solidFill>
                      <a:srgbClr val="EBAFA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0 + 1 + 0 = 01</a:t>
                      </a:r>
                      <a:r>
                        <a:rPr lang="en-US" sz="1400" baseline="-25000" dirty="0" smtClean="0"/>
                        <a:t>2</a:t>
                      </a:r>
                      <a:endParaRPr lang="en-US" sz="1400" dirty="0" smtClean="0"/>
                    </a:p>
                  </a:txBody>
                  <a:tcPr marL="25400" marR="25400" marT="12700" marB="127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25400" marR="25400" marT="12700" marB="12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25400" marR="25400" marT="12700" marB="12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25400" marR="25400" marT="12700" marB="12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25400" marR="25400" marT="12700" marB="12700">
                    <a:solidFill>
                      <a:srgbClr val="EBAFA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25400" marR="25400" marT="12700" marB="12700">
                    <a:solidFill>
                      <a:srgbClr val="EBAFA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 + 1 + 1 = 10</a:t>
                      </a:r>
                      <a:r>
                        <a:rPr lang="en-US" sz="1400" baseline="-25000" dirty="0" smtClean="0"/>
                        <a:t>2</a:t>
                      </a:r>
                      <a:endParaRPr lang="en-US" sz="1400" dirty="0"/>
                    </a:p>
                  </a:txBody>
                  <a:tcPr marL="25400" marR="25400" marT="12700" marB="127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25400" marR="25400" marT="12700" marB="12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25400" marR="25400" marT="12700" marB="12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25400" marR="25400" marT="12700" marB="12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25400" marR="25400" marT="12700" marB="12700">
                    <a:solidFill>
                      <a:srgbClr val="EBAFA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25400" marR="25400" marT="12700" marB="12700">
                    <a:solidFill>
                      <a:srgbClr val="EBAFA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 + 0 + 0 = 01</a:t>
                      </a:r>
                      <a:r>
                        <a:rPr lang="en-US" sz="1400" baseline="-25000" dirty="0" smtClean="0"/>
                        <a:t>2</a:t>
                      </a:r>
                      <a:endParaRPr lang="en-US" sz="1400" dirty="0"/>
                    </a:p>
                  </a:txBody>
                  <a:tcPr marL="25400" marR="25400" marT="12700" marB="127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25400" marR="25400" marT="12700" marB="12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25400" marR="25400" marT="12700" marB="12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25400" marR="25400" marT="12700" marB="12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25400" marR="25400" marT="12700" marB="12700">
                    <a:solidFill>
                      <a:srgbClr val="EBAFA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25400" marR="25400" marT="12700" marB="12700">
                    <a:solidFill>
                      <a:srgbClr val="EBAFA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 +</a:t>
                      </a:r>
                      <a:r>
                        <a:rPr lang="en-US" sz="1400" baseline="0" dirty="0" smtClean="0"/>
                        <a:t> 0 + 1 = 10</a:t>
                      </a:r>
                      <a:r>
                        <a:rPr lang="en-US" sz="1400" baseline="-25000" dirty="0" smtClean="0"/>
                        <a:t>2</a:t>
                      </a:r>
                      <a:endParaRPr lang="en-US" sz="1400" dirty="0"/>
                    </a:p>
                  </a:txBody>
                  <a:tcPr marL="25400" marR="25400" marT="12700" marB="127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25400" marR="25400" marT="12700" marB="12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25400" marR="25400" marT="12700" marB="12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25400" marR="25400" marT="12700" marB="12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25400" marR="25400" marT="12700" marB="12700">
                    <a:solidFill>
                      <a:srgbClr val="EBAFA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25400" marR="25400" marT="12700" marB="12700">
                    <a:solidFill>
                      <a:srgbClr val="EBAFA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 +</a:t>
                      </a:r>
                      <a:r>
                        <a:rPr lang="en-US" sz="1400" baseline="0" dirty="0" smtClean="0"/>
                        <a:t> 1 + 0 = 10</a:t>
                      </a:r>
                      <a:r>
                        <a:rPr lang="en-US" sz="1400" baseline="-25000" dirty="0" smtClean="0"/>
                        <a:t>2</a:t>
                      </a:r>
                      <a:endParaRPr lang="en-US" sz="1400" dirty="0"/>
                    </a:p>
                  </a:txBody>
                  <a:tcPr marL="25400" marR="25400" marT="12700" marB="1270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25400" marR="25400" marT="12700" marB="12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25400" marR="25400" marT="12700" marB="12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25400" marR="25400" marT="12700" marB="12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25400" marR="25400" marT="12700" marB="12700">
                    <a:solidFill>
                      <a:srgbClr val="EBAFA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25400" marR="25400" marT="12700" marB="12700">
                    <a:solidFill>
                      <a:srgbClr val="EBAFA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 + 1 + 1 = 11</a:t>
                      </a:r>
                      <a:r>
                        <a:rPr lang="en-US" sz="1400" baseline="-25000" dirty="0" smtClean="0"/>
                        <a:t>2</a:t>
                      </a:r>
                      <a:endParaRPr lang="en-US" sz="1400" dirty="0"/>
                    </a:p>
                  </a:txBody>
                  <a:tcPr marL="25400" marR="25400" marT="12700" marB="1270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pSp>
        <p:nvGrpSpPr>
          <p:cNvPr id="20" name="Group 19"/>
          <p:cNvGrpSpPr/>
          <p:nvPr/>
        </p:nvGrpSpPr>
        <p:grpSpPr>
          <a:xfrm>
            <a:off x="775113" y="3540034"/>
            <a:ext cx="625475" cy="1477067"/>
            <a:chOff x="3121688" y="4129969"/>
            <a:chExt cx="625475" cy="1477067"/>
          </a:xfrm>
        </p:grpSpPr>
        <p:sp>
          <p:nvSpPr>
            <p:cNvPr id="29" name="Freeform 42"/>
            <p:cNvSpPr>
              <a:spLocks/>
            </p:cNvSpPr>
            <p:nvPr/>
          </p:nvSpPr>
          <p:spPr bwMode="auto">
            <a:xfrm rot="5400000">
              <a:off x="3104108" y="4800038"/>
              <a:ext cx="660635" cy="625475"/>
            </a:xfrm>
            <a:custGeom>
              <a:avLst/>
              <a:gdLst>
                <a:gd name="T0" fmla="*/ 544 w 544"/>
                <a:gd name="T1" fmla="*/ 199 h 394"/>
                <a:gd name="T2" fmla="*/ 538 w 544"/>
                <a:gd name="T3" fmla="*/ 236 h 394"/>
                <a:gd name="T4" fmla="*/ 526 w 544"/>
                <a:gd name="T5" fmla="*/ 273 h 394"/>
                <a:gd name="T6" fmla="*/ 511 w 544"/>
                <a:gd name="T7" fmla="*/ 304 h 394"/>
                <a:gd name="T8" fmla="*/ 484 w 544"/>
                <a:gd name="T9" fmla="*/ 336 h 394"/>
                <a:gd name="T10" fmla="*/ 451 w 544"/>
                <a:gd name="T11" fmla="*/ 361 h 394"/>
                <a:gd name="T12" fmla="*/ 418 w 544"/>
                <a:gd name="T13" fmla="*/ 378 h 394"/>
                <a:gd name="T14" fmla="*/ 380 w 544"/>
                <a:gd name="T15" fmla="*/ 388 h 394"/>
                <a:gd name="T16" fmla="*/ 337 w 544"/>
                <a:gd name="T17" fmla="*/ 394 h 394"/>
                <a:gd name="T18" fmla="*/ 0 w 544"/>
                <a:gd name="T19" fmla="*/ 394 h 394"/>
                <a:gd name="T20" fmla="*/ 0 w 544"/>
                <a:gd name="T21" fmla="*/ 0 h 394"/>
                <a:gd name="T22" fmla="*/ 337 w 544"/>
                <a:gd name="T23" fmla="*/ 0 h 394"/>
                <a:gd name="T24" fmla="*/ 380 w 544"/>
                <a:gd name="T25" fmla="*/ 4 h 394"/>
                <a:gd name="T26" fmla="*/ 418 w 544"/>
                <a:gd name="T27" fmla="*/ 15 h 394"/>
                <a:gd name="T28" fmla="*/ 451 w 544"/>
                <a:gd name="T29" fmla="*/ 31 h 394"/>
                <a:gd name="T30" fmla="*/ 484 w 544"/>
                <a:gd name="T31" fmla="*/ 57 h 394"/>
                <a:gd name="T32" fmla="*/ 511 w 544"/>
                <a:gd name="T33" fmla="*/ 88 h 394"/>
                <a:gd name="T34" fmla="*/ 526 w 544"/>
                <a:gd name="T35" fmla="*/ 121 h 394"/>
                <a:gd name="T36" fmla="*/ 538 w 544"/>
                <a:gd name="T37" fmla="*/ 156 h 394"/>
                <a:gd name="T38" fmla="*/ 544 w 544"/>
                <a:gd name="T39" fmla="*/ 199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44" h="394">
                  <a:moveTo>
                    <a:pt x="544" y="199"/>
                  </a:moveTo>
                  <a:lnTo>
                    <a:pt x="538" y="236"/>
                  </a:lnTo>
                  <a:lnTo>
                    <a:pt x="526" y="273"/>
                  </a:lnTo>
                  <a:lnTo>
                    <a:pt x="511" y="304"/>
                  </a:lnTo>
                  <a:lnTo>
                    <a:pt x="484" y="336"/>
                  </a:lnTo>
                  <a:lnTo>
                    <a:pt x="451" y="361"/>
                  </a:lnTo>
                  <a:lnTo>
                    <a:pt x="418" y="378"/>
                  </a:lnTo>
                  <a:lnTo>
                    <a:pt x="380" y="388"/>
                  </a:lnTo>
                  <a:lnTo>
                    <a:pt x="337" y="394"/>
                  </a:lnTo>
                  <a:lnTo>
                    <a:pt x="0" y="394"/>
                  </a:lnTo>
                  <a:lnTo>
                    <a:pt x="0" y="0"/>
                  </a:lnTo>
                  <a:lnTo>
                    <a:pt x="337" y="0"/>
                  </a:lnTo>
                  <a:lnTo>
                    <a:pt x="380" y="4"/>
                  </a:lnTo>
                  <a:lnTo>
                    <a:pt x="418" y="15"/>
                  </a:lnTo>
                  <a:lnTo>
                    <a:pt x="451" y="31"/>
                  </a:lnTo>
                  <a:lnTo>
                    <a:pt x="484" y="57"/>
                  </a:lnTo>
                  <a:lnTo>
                    <a:pt x="511" y="88"/>
                  </a:lnTo>
                  <a:lnTo>
                    <a:pt x="526" y="121"/>
                  </a:lnTo>
                  <a:lnTo>
                    <a:pt x="538" y="156"/>
                  </a:lnTo>
                  <a:lnTo>
                    <a:pt x="544" y="199"/>
                  </a:ln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43"/>
            <p:cNvSpPr>
              <a:spLocks/>
            </p:cNvSpPr>
            <p:nvPr/>
          </p:nvSpPr>
          <p:spPr bwMode="auto">
            <a:xfrm rot="5400000">
              <a:off x="3104108" y="4800038"/>
              <a:ext cx="660635" cy="625475"/>
            </a:xfrm>
            <a:custGeom>
              <a:avLst/>
              <a:gdLst>
                <a:gd name="T0" fmla="*/ 544 w 544"/>
                <a:gd name="T1" fmla="*/ 199 h 394"/>
                <a:gd name="T2" fmla="*/ 538 w 544"/>
                <a:gd name="T3" fmla="*/ 236 h 394"/>
                <a:gd name="T4" fmla="*/ 526 w 544"/>
                <a:gd name="T5" fmla="*/ 273 h 394"/>
                <a:gd name="T6" fmla="*/ 511 w 544"/>
                <a:gd name="T7" fmla="*/ 304 h 394"/>
                <a:gd name="T8" fmla="*/ 484 w 544"/>
                <a:gd name="T9" fmla="*/ 336 h 394"/>
                <a:gd name="T10" fmla="*/ 451 w 544"/>
                <a:gd name="T11" fmla="*/ 361 h 394"/>
                <a:gd name="T12" fmla="*/ 418 w 544"/>
                <a:gd name="T13" fmla="*/ 378 h 394"/>
                <a:gd name="T14" fmla="*/ 380 w 544"/>
                <a:gd name="T15" fmla="*/ 388 h 394"/>
                <a:gd name="T16" fmla="*/ 337 w 544"/>
                <a:gd name="T17" fmla="*/ 394 h 394"/>
                <a:gd name="T18" fmla="*/ 0 w 544"/>
                <a:gd name="T19" fmla="*/ 394 h 394"/>
                <a:gd name="T20" fmla="*/ 0 w 544"/>
                <a:gd name="T21" fmla="*/ 0 h 394"/>
                <a:gd name="T22" fmla="*/ 337 w 544"/>
                <a:gd name="T23" fmla="*/ 0 h 394"/>
                <a:gd name="T24" fmla="*/ 380 w 544"/>
                <a:gd name="T25" fmla="*/ 4 h 394"/>
                <a:gd name="T26" fmla="*/ 418 w 544"/>
                <a:gd name="T27" fmla="*/ 15 h 394"/>
                <a:gd name="T28" fmla="*/ 451 w 544"/>
                <a:gd name="T29" fmla="*/ 31 h 394"/>
                <a:gd name="T30" fmla="*/ 484 w 544"/>
                <a:gd name="T31" fmla="*/ 57 h 394"/>
                <a:gd name="T32" fmla="*/ 511 w 544"/>
                <a:gd name="T33" fmla="*/ 88 h 394"/>
                <a:gd name="T34" fmla="*/ 526 w 544"/>
                <a:gd name="T35" fmla="*/ 121 h 394"/>
                <a:gd name="T36" fmla="*/ 538 w 544"/>
                <a:gd name="T37" fmla="*/ 156 h 394"/>
                <a:gd name="T38" fmla="*/ 544 w 544"/>
                <a:gd name="T39" fmla="*/ 199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44" h="394">
                  <a:moveTo>
                    <a:pt x="544" y="199"/>
                  </a:moveTo>
                  <a:lnTo>
                    <a:pt x="538" y="236"/>
                  </a:lnTo>
                  <a:lnTo>
                    <a:pt x="526" y="273"/>
                  </a:lnTo>
                  <a:lnTo>
                    <a:pt x="511" y="304"/>
                  </a:lnTo>
                  <a:lnTo>
                    <a:pt x="484" y="336"/>
                  </a:lnTo>
                  <a:lnTo>
                    <a:pt x="451" y="361"/>
                  </a:lnTo>
                  <a:lnTo>
                    <a:pt x="418" y="378"/>
                  </a:lnTo>
                  <a:lnTo>
                    <a:pt x="380" y="388"/>
                  </a:lnTo>
                  <a:lnTo>
                    <a:pt x="337" y="394"/>
                  </a:lnTo>
                  <a:lnTo>
                    <a:pt x="0" y="394"/>
                  </a:lnTo>
                  <a:lnTo>
                    <a:pt x="0" y="0"/>
                  </a:lnTo>
                  <a:lnTo>
                    <a:pt x="337" y="0"/>
                  </a:lnTo>
                  <a:lnTo>
                    <a:pt x="380" y="4"/>
                  </a:lnTo>
                  <a:lnTo>
                    <a:pt x="418" y="15"/>
                  </a:lnTo>
                  <a:lnTo>
                    <a:pt x="451" y="31"/>
                  </a:lnTo>
                  <a:lnTo>
                    <a:pt x="484" y="57"/>
                  </a:lnTo>
                  <a:lnTo>
                    <a:pt x="511" y="88"/>
                  </a:lnTo>
                  <a:lnTo>
                    <a:pt x="526" y="121"/>
                  </a:lnTo>
                  <a:lnTo>
                    <a:pt x="538" y="156"/>
                  </a:lnTo>
                  <a:lnTo>
                    <a:pt x="544" y="199"/>
                  </a:lnTo>
                </a:path>
              </a:pathLst>
            </a:custGeom>
            <a:noFill/>
            <a:ln w="11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47"/>
            <p:cNvSpPr>
              <a:spLocks/>
            </p:cNvSpPr>
            <p:nvPr/>
          </p:nvSpPr>
          <p:spPr bwMode="auto">
            <a:xfrm rot="5400000">
              <a:off x="3104108" y="4800038"/>
              <a:ext cx="660635" cy="625475"/>
            </a:xfrm>
            <a:custGeom>
              <a:avLst/>
              <a:gdLst>
                <a:gd name="T0" fmla="*/ 544 w 544"/>
                <a:gd name="T1" fmla="*/ 199 h 394"/>
                <a:gd name="T2" fmla="*/ 538 w 544"/>
                <a:gd name="T3" fmla="*/ 236 h 394"/>
                <a:gd name="T4" fmla="*/ 526 w 544"/>
                <a:gd name="T5" fmla="*/ 273 h 394"/>
                <a:gd name="T6" fmla="*/ 511 w 544"/>
                <a:gd name="T7" fmla="*/ 304 h 394"/>
                <a:gd name="T8" fmla="*/ 484 w 544"/>
                <a:gd name="T9" fmla="*/ 336 h 394"/>
                <a:gd name="T10" fmla="*/ 451 w 544"/>
                <a:gd name="T11" fmla="*/ 361 h 394"/>
                <a:gd name="T12" fmla="*/ 418 w 544"/>
                <a:gd name="T13" fmla="*/ 378 h 394"/>
                <a:gd name="T14" fmla="*/ 380 w 544"/>
                <a:gd name="T15" fmla="*/ 388 h 394"/>
                <a:gd name="T16" fmla="*/ 337 w 544"/>
                <a:gd name="T17" fmla="*/ 394 h 394"/>
                <a:gd name="T18" fmla="*/ 0 w 544"/>
                <a:gd name="T19" fmla="*/ 394 h 394"/>
                <a:gd name="T20" fmla="*/ 0 w 544"/>
                <a:gd name="T21" fmla="*/ 0 h 394"/>
                <a:gd name="T22" fmla="*/ 337 w 544"/>
                <a:gd name="T23" fmla="*/ 0 h 394"/>
                <a:gd name="T24" fmla="*/ 380 w 544"/>
                <a:gd name="T25" fmla="*/ 4 h 394"/>
                <a:gd name="T26" fmla="*/ 418 w 544"/>
                <a:gd name="T27" fmla="*/ 15 h 394"/>
                <a:gd name="T28" fmla="*/ 451 w 544"/>
                <a:gd name="T29" fmla="*/ 31 h 394"/>
                <a:gd name="T30" fmla="*/ 484 w 544"/>
                <a:gd name="T31" fmla="*/ 57 h 394"/>
                <a:gd name="T32" fmla="*/ 511 w 544"/>
                <a:gd name="T33" fmla="*/ 88 h 394"/>
                <a:gd name="T34" fmla="*/ 526 w 544"/>
                <a:gd name="T35" fmla="*/ 121 h 394"/>
                <a:gd name="T36" fmla="*/ 538 w 544"/>
                <a:gd name="T37" fmla="*/ 156 h 394"/>
                <a:gd name="T38" fmla="*/ 544 w 544"/>
                <a:gd name="T39" fmla="*/ 199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44" h="394">
                  <a:moveTo>
                    <a:pt x="544" y="199"/>
                  </a:moveTo>
                  <a:lnTo>
                    <a:pt x="538" y="236"/>
                  </a:lnTo>
                  <a:lnTo>
                    <a:pt x="526" y="273"/>
                  </a:lnTo>
                  <a:lnTo>
                    <a:pt x="511" y="304"/>
                  </a:lnTo>
                  <a:lnTo>
                    <a:pt x="484" y="336"/>
                  </a:lnTo>
                  <a:lnTo>
                    <a:pt x="451" y="361"/>
                  </a:lnTo>
                  <a:lnTo>
                    <a:pt x="418" y="378"/>
                  </a:lnTo>
                  <a:lnTo>
                    <a:pt x="380" y="388"/>
                  </a:lnTo>
                  <a:lnTo>
                    <a:pt x="337" y="394"/>
                  </a:lnTo>
                  <a:lnTo>
                    <a:pt x="0" y="394"/>
                  </a:lnTo>
                  <a:lnTo>
                    <a:pt x="0" y="0"/>
                  </a:lnTo>
                  <a:lnTo>
                    <a:pt x="337" y="0"/>
                  </a:lnTo>
                  <a:lnTo>
                    <a:pt x="380" y="4"/>
                  </a:lnTo>
                  <a:lnTo>
                    <a:pt x="418" y="15"/>
                  </a:lnTo>
                  <a:lnTo>
                    <a:pt x="451" y="31"/>
                  </a:lnTo>
                  <a:lnTo>
                    <a:pt x="484" y="57"/>
                  </a:lnTo>
                  <a:lnTo>
                    <a:pt x="511" y="88"/>
                  </a:lnTo>
                  <a:lnTo>
                    <a:pt x="526" y="121"/>
                  </a:lnTo>
                  <a:lnTo>
                    <a:pt x="538" y="156"/>
                  </a:lnTo>
                  <a:lnTo>
                    <a:pt x="544" y="199"/>
                  </a:ln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48"/>
            <p:cNvSpPr>
              <a:spLocks/>
            </p:cNvSpPr>
            <p:nvPr/>
          </p:nvSpPr>
          <p:spPr bwMode="auto">
            <a:xfrm rot="5400000">
              <a:off x="3104108" y="4800038"/>
              <a:ext cx="660635" cy="625475"/>
            </a:xfrm>
            <a:custGeom>
              <a:avLst/>
              <a:gdLst>
                <a:gd name="T0" fmla="*/ 544 w 544"/>
                <a:gd name="T1" fmla="*/ 199 h 394"/>
                <a:gd name="T2" fmla="*/ 538 w 544"/>
                <a:gd name="T3" fmla="*/ 236 h 394"/>
                <a:gd name="T4" fmla="*/ 526 w 544"/>
                <a:gd name="T5" fmla="*/ 273 h 394"/>
                <a:gd name="T6" fmla="*/ 511 w 544"/>
                <a:gd name="T7" fmla="*/ 304 h 394"/>
                <a:gd name="T8" fmla="*/ 484 w 544"/>
                <a:gd name="T9" fmla="*/ 336 h 394"/>
                <a:gd name="T10" fmla="*/ 451 w 544"/>
                <a:gd name="T11" fmla="*/ 361 h 394"/>
                <a:gd name="T12" fmla="*/ 418 w 544"/>
                <a:gd name="T13" fmla="*/ 378 h 394"/>
                <a:gd name="T14" fmla="*/ 380 w 544"/>
                <a:gd name="T15" fmla="*/ 388 h 394"/>
                <a:gd name="T16" fmla="*/ 337 w 544"/>
                <a:gd name="T17" fmla="*/ 394 h 394"/>
                <a:gd name="T18" fmla="*/ 0 w 544"/>
                <a:gd name="T19" fmla="*/ 394 h 394"/>
                <a:gd name="T20" fmla="*/ 0 w 544"/>
                <a:gd name="T21" fmla="*/ 0 h 394"/>
                <a:gd name="T22" fmla="*/ 337 w 544"/>
                <a:gd name="T23" fmla="*/ 0 h 394"/>
                <a:gd name="T24" fmla="*/ 380 w 544"/>
                <a:gd name="T25" fmla="*/ 4 h 394"/>
                <a:gd name="T26" fmla="*/ 418 w 544"/>
                <a:gd name="T27" fmla="*/ 15 h 394"/>
                <a:gd name="T28" fmla="*/ 451 w 544"/>
                <a:gd name="T29" fmla="*/ 31 h 394"/>
                <a:gd name="T30" fmla="*/ 484 w 544"/>
                <a:gd name="T31" fmla="*/ 57 h 394"/>
                <a:gd name="T32" fmla="*/ 511 w 544"/>
                <a:gd name="T33" fmla="*/ 88 h 394"/>
                <a:gd name="T34" fmla="*/ 526 w 544"/>
                <a:gd name="T35" fmla="*/ 121 h 394"/>
                <a:gd name="T36" fmla="*/ 538 w 544"/>
                <a:gd name="T37" fmla="*/ 156 h 394"/>
                <a:gd name="T38" fmla="*/ 544 w 544"/>
                <a:gd name="T39" fmla="*/ 199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44" h="394">
                  <a:moveTo>
                    <a:pt x="544" y="199"/>
                  </a:moveTo>
                  <a:lnTo>
                    <a:pt x="538" y="236"/>
                  </a:lnTo>
                  <a:lnTo>
                    <a:pt x="526" y="273"/>
                  </a:lnTo>
                  <a:lnTo>
                    <a:pt x="511" y="304"/>
                  </a:lnTo>
                  <a:lnTo>
                    <a:pt x="484" y="336"/>
                  </a:lnTo>
                  <a:lnTo>
                    <a:pt x="451" y="361"/>
                  </a:lnTo>
                  <a:lnTo>
                    <a:pt x="418" y="378"/>
                  </a:lnTo>
                  <a:lnTo>
                    <a:pt x="380" y="388"/>
                  </a:lnTo>
                  <a:lnTo>
                    <a:pt x="337" y="394"/>
                  </a:lnTo>
                  <a:lnTo>
                    <a:pt x="0" y="394"/>
                  </a:lnTo>
                  <a:lnTo>
                    <a:pt x="0" y="0"/>
                  </a:lnTo>
                  <a:lnTo>
                    <a:pt x="337" y="0"/>
                  </a:lnTo>
                  <a:lnTo>
                    <a:pt x="380" y="4"/>
                  </a:lnTo>
                  <a:lnTo>
                    <a:pt x="418" y="15"/>
                  </a:lnTo>
                  <a:lnTo>
                    <a:pt x="451" y="31"/>
                  </a:lnTo>
                  <a:lnTo>
                    <a:pt x="484" y="57"/>
                  </a:lnTo>
                  <a:lnTo>
                    <a:pt x="511" y="88"/>
                  </a:lnTo>
                  <a:lnTo>
                    <a:pt x="526" y="121"/>
                  </a:lnTo>
                  <a:lnTo>
                    <a:pt x="538" y="156"/>
                  </a:lnTo>
                  <a:lnTo>
                    <a:pt x="544" y="199"/>
                  </a:lnTo>
                </a:path>
              </a:pathLst>
            </a:custGeom>
            <a:noFill/>
            <a:ln w="11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cxnSp>
          <p:nvCxnSpPr>
            <p:cNvPr id="39" name="Straight Connector 38"/>
            <p:cNvCxnSpPr/>
            <p:nvPr/>
          </p:nvCxnSpPr>
          <p:spPr bwMode="auto">
            <a:xfrm flipV="1">
              <a:off x="3638420" y="4519747"/>
              <a:ext cx="0" cy="26271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miter lim="800000"/>
              <a:headEnd type="none" w="med" len="med"/>
              <a:tailEnd type="none" w="med" len="med"/>
            </a:ln>
            <a:effectLst/>
          </p:spPr>
        </p:cxnSp>
        <p:grpSp>
          <p:nvGrpSpPr>
            <p:cNvPr id="35" name="Group 34"/>
            <p:cNvGrpSpPr/>
            <p:nvPr/>
          </p:nvGrpSpPr>
          <p:grpSpPr>
            <a:xfrm rot="5400000">
              <a:off x="2896251" y="4417247"/>
              <a:ext cx="652488" cy="77932"/>
              <a:chOff x="2100593" y="2991866"/>
              <a:chExt cx="852951" cy="77932"/>
            </a:xfrm>
          </p:grpSpPr>
          <p:cxnSp>
            <p:nvCxnSpPr>
              <p:cNvPr id="37" name="Straight Connector 36"/>
              <p:cNvCxnSpPr/>
              <p:nvPr/>
            </p:nvCxnSpPr>
            <p:spPr bwMode="auto">
              <a:xfrm rot="16200000" flipV="1">
                <a:off x="2527069" y="2604357"/>
                <a:ext cx="0" cy="852951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38" name="Freeform 14"/>
              <p:cNvSpPr>
                <a:spLocks/>
              </p:cNvSpPr>
              <p:nvPr/>
            </p:nvSpPr>
            <p:spPr bwMode="auto">
              <a:xfrm rot="5400000">
                <a:off x="2874731" y="2992679"/>
                <a:ext cx="77932" cy="76306"/>
              </a:xfrm>
              <a:custGeom>
                <a:avLst/>
                <a:gdLst/>
                <a:ahLst/>
                <a:cxnLst>
                  <a:cxn ang="0">
                    <a:pos x="49" y="26"/>
                  </a:cxn>
                  <a:cxn ang="0">
                    <a:pos x="42" y="41"/>
                  </a:cxn>
                  <a:cxn ang="0">
                    <a:pos x="23" y="48"/>
                  </a:cxn>
                  <a:cxn ang="0">
                    <a:pos x="23" y="48"/>
                  </a:cxn>
                  <a:cxn ang="0">
                    <a:pos x="8" y="41"/>
                  </a:cxn>
                  <a:cxn ang="0">
                    <a:pos x="0" y="26"/>
                  </a:cxn>
                  <a:cxn ang="0">
                    <a:pos x="0" y="26"/>
                  </a:cxn>
                  <a:cxn ang="0">
                    <a:pos x="8" y="8"/>
                  </a:cxn>
                  <a:cxn ang="0">
                    <a:pos x="23" y="0"/>
                  </a:cxn>
                  <a:cxn ang="0">
                    <a:pos x="23" y="0"/>
                  </a:cxn>
                  <a:cxn ang="0">
                    <a:pos x="42" y="8"/>
                  </a:cxn>
                  <a:cxn ang="0">
                    <a:pos x="49" y="26"/>
                  </a:cxn>
                </a:cxnLst>
                <a:rect l="0" t="0" r="r" b="b"/>
                <a:pathLst>
                  <a:path w="49" h="48">
                    <a:moveTo>
                      <a:pt x="49" y="26"/>
                    </a:moveTo>
                    <a:lnTo>
                      <a:pt x="42" y="41"/>
                    </a:lnTo>
                    <a:lnTo>
                      <a:pt x="23" y="48"/>
                    </a:lnTo>
                    <a:lnTo>
                      <a:pt x="23" y="48"/>
                    </a:lnTo>
                    <a:lnTo>
                      <a:pt x="8" y="41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8" y="8"/>
                    </a:lnTo>
                    <a:lnTo>
                      <a:pt x="23" y="0"/>
                    </a:lnTo>
                    <a:lnTo>
                      <a:pt x="23" y="0"/>
                    </a:lnTo>
                    <a:lnTo>
                      <a:pt x="42" y="8"/>
                    </a:lnTo>
                    <a:lnTo>
                      <a:pt x="49" y="26"/>
                    </a:lnTo>
                  </a:path>
                </a:pathLst>
              </a:custGeom>
              <a:solidFill>
                <a:srgbClr val="FFFFFF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cxnSp>
          <p:nvCxnSpPr>
            <p:cNvPr id="36" name="Straight Connector 35"/>
            <p:cNvCxnSpPr/>
            <p:nvPr/>
          </p:nvCxnSpPr>
          <p:spPr bwMode="auto">
            <a:xfrm flipV="1">
              <a:off x="3430456" y="5443092"/>
              <a:ext cx="0" cy="16394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43" name="Straight Connector 42"/>
            <p:cNvCxnSpPr/>
            <p:nvPr/>
          </p:nvCxnSpPr>
          <p:spPr bwMode="auto">
            <a:xfrm flipV="1">
              <a:off x="3430458" y="4317204"/>
              <a:ext cx="0" cy="46525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miter lim="800000"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45" name="Group 44"/>
          <p:cNvGrpSpPr/>
          <p:nvPr/>
        </p:nvGrpSpPr>
        <p:grpSpPr>
          <a:xfrm>
            <a:off x="1968458" y="3540034"/>
            <a:ext cx="625475" cy="1477067"/>
            <a:chOff x="3121688" y="4129969"/>
            <a:chExt cx="625475" cy="1477067"/>
          </a:xfrm>
        </p:grpSpPr>
        <p:sp>
          <p:nvSpPr>
            <p:cNvPr id="46" name="Freeform 42"/>
            <p:cNvSpPr>
              <a:spLocks/>
            </p:cNvSpPr>
            <p:nvPr/>
          </p:nvSpPr>
          <p:spPr bwMode="auto">
            <a:xfrm rot="5400000">
              <a:off x="3104108" y="4800038"/>
              <a:ext cx="660635" cy="625475"/>
            </a:xfrm>
            <a:custGeom>
              <a:avLst/>
              <a:gdLst>
                <a:gd name="T0" fmla="*/ 544 w 544"/>
                <a:gd name="T1" fmla="*/ 199 h 394"/>
                <a:gd name="T2" fmla="*/ 538 w 544"/>
                <a:gd name="T3" fmla="*/ 236 h 394"/>
                <a:gd name="T4" fmla="*/ 526 w 544"/>
                <a:gd name="T5" fmla="*/ 273 h 394"/>
                <a:gd name="T6" fmla="*/ 511 w 544"/>
                <a:gd name="T7" fmla="*/ 304 h 394"/>
                <a:gd name="T8" fmla="*/ 484 w 544"/>
                <a:gd name="T9" fmla="*/ 336 h 394"/>
                <a:gd name="T10" fmla="*/ 451 w 544"/>
                <a:gd name="T11" fmla="*/ 361 h 394"/>
                <a:gd name="T12" fmla="*/ 418 w 544"/>
                <a:gd name="T13" fmla="*/ 378 h 394"/>
                <a:gd name="T14" fmla="*/ 380 w 544"/>
                <a:gd name="T15" fmla="*/ 388 h 394"/>
                <a:gd name="T16" fmla="*/ 337 w 544"/>
                <a:gd name="T17" fmla="*/ 394 h 394"/>
                <a:gd name="T18" fmla="*/ 0 w 544"/>
                <a:gd name="T19" fmla="*/ 394 h 394"/>
                <a:gd name="T20" fmla="*/ 0 w 544"/>
                <a:gd name="T21" fmla="*/ 0 h 394"/>
                <a:gd name="T22" fmla="*/ 337 w 544"/>
                <a:gd name="T23" fmla="*/ 0 h 394"/>
                <a:gd name="T24" fmla="*/ 380 w 544"/>
                <a:gd name="T25" fmla="*/ 4 h 394"/>
                <a:gd name="T26" fmla="*/ 418 w 544"/>
                <a:gd name="T27" fmla="*/ 15 h 394"/>
                <a:gd name="T28" fmla="*/ 451 w 544"/>
                <a:gd name="T29" fmla="*/ 31 h 394"/>
                <a:gd name="T30" fmla="*/ 484 w 544"/>
                <a:gd name="T31" fmla="*/ 57 h 394"/>
                <a:gd name="T32" fmla="*/ 511 w 544"/>
                <a:gd name="T33" fmla="*/ 88 h 394"/>
                <a:gd name="T34" fmla="*/ 526 w 544"/>
                <a:gd name="T35" fmla="*/ 121 h 394"/>
                <a:gd name="T36" fmla="*/ 538 w 544"/>
                <a:gd name="T37" fmla="*/ 156 h 394"/>
                <a:gd name="T38" fmla="*/ 544 w 544"/>
                <a:gd name="T39" fmla="*/ 199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44" h="394">
                  <a:moveTo>
                    <a:pt x="544" y="199"/>
                  </a:moveTo>
                  <a:lnTo>
                    <a:pt x="538" y="236"/>
                  </a:lnTo>
                  <a:lnTo>
                    <a:pt x="526" y="273"/>
                  </a:lnTo>
                  <a:lnTo>
                    <a:pt x="511" y="304"/>
                  </a:lnTo>
                  <a:lnTo>
                    <a:pt x="484" y="336"/>
                  </a:lnTo>
                  <a:lnTo>
                    <a:pt x="451" y="361"/>
                  </a:lnTo>
                  <a:lnTo>
                    <a:pt x="418" y="378"/>
                  </a:lnTo>
                  <a:lnTo>
                    <a:pt x="380" y="388"/>
                  </a:lnTo>
                  <a:lnTo>
                    <a:pt x="337" y="394"/>
                  </a:lnTo>
                  <a:lnTo>
                    <a:pt x="0" y="394"/>
                  </a:lnTo>
                  <a:lnTo>
                    <a:pt x="0" y="0"/>
                  </a:lnTo>
                  <a:lnTo>
                    <a:pt x="337" y="0"/>
                  </a:lnTo>
                  <a:lnTo>
                    <a:pt x="380" y="4"/>
                  </a:lnTo>
                  <a:lnTo>
                    <a:pt x="418" y="15"/>
                  </a:lnTo>
                  <a:lnTo>
                    <a:pt x="451" y="31"/>
                  </a:lnTo>
                  <a:lnTo>
                    <a:pt x="484" y="57"/>
                  </a:lnTo>
                  <a:lnTo>
                    <a:pt x="511" y="88"/>
                  </a:lnTo>
                  <a:lnTo>
                    <a:pt x="526" y="121"/>
                  </a:lnTo>
                  <a:lnTo>
                    <a:pt x="538" y="156"/>
                  </a:lnTo>
                  <a:lnTo>
                    <a:pt x="544" y="199"/>
                  </a:ln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43"/>
            <p:cNvSpPr>
              <a:spLocks/>
            </p:cNvSpPr>
            <p:nvPr/>
          </p:nvSpPr>
          <p:spPr bwMode="auto">
            <a:xfrm rot="5400000">
              <a:off x="3104108" y="4800038"/>
              <a:ext cx="660635" cy="625475"/>
            </a:xfrm>
            <a:custGeom>
              <a:avLst/>
              <a:gdLst>
                <a:gd name="T0" fmla="*/ 544 w 544"/>
                <a:gd name="T1" fmla="*/ 199 h 394"/>
                <a:gd name="T2" fmla="*/ 538 w 544"/>
                <a:gd name="T3" fmla="*/ 236 h 394"/>
                <a:gd name="T4" fmla="*/ 526 w 544"/>
                <a:gd name="T5" fmla="*/ 273 h 394"/>
                <a:gd name="T6" fmla="*/ 511 w 544"/>
                <a:gd name="T7" fmla="*/ 304 h 394"/>
                <a:gd name="T8" fmla="*/ 484 w 544"/>
                <a:gd name="T9" fmla="*/ 336 h 394"/>
                <a:gd name="T10" fmla="*/ 451 w 544"/>
                <a:gd name="T11" fmla="*/ 361 h 394"/>
                <a:gd name="T12" fmla="*/ 418 w 544"/>
                <a:gd name="T13" fmla="*/ 378 h 394"/>
                <a:gd name="T14" fmla="*/ 380 w 544"/>
                <a:gd name="T15" fmla="*/ 388 h 394"/>
                <a:gd name="T16" fmla="*/ 337 w 544"/>
                <a:gd name="T17" fmla="*/ 394 h 394"/>
                <a:gd name="T18" fmla="*/ 0 w 544"/>
                <a:gd name="T19" fmla="*/ 394 h 394"/>
                <a:gd name="T20" fmla="*/ 0 w 544"/>
                <a:gd name="T21" fmla="*/ 0 h 394"/>
                <a:gd name="T22" fmla="*/ 337 w 544"/>
                <a:gd name="T23" fmla="*/ 0 h 394"/>
                <a:gd name="T24" fmla="*/ 380 w 544"/>
                <a:gd name="T25" fmla="*/ 4 h 394"/>
                <a:gd name="T26" fmla="*/ 418 w 544"/>
                <a:gd name="T27" fmla="*/ 15 h 394"/>
                <a:gd name="T28" fmla="*/ 451 w 544"/>
                <a:gd name="T29" fmla="*/ 31 h 394"/>
                <a:gd name="T30" fmla="*/ 484 w 544"/>
                <a:gd name="T31" fmla="*/ 57 h 394"/>
                <a:gd name="T32" fmla="*/ 511 w 544"/>
                <a:gd name="T33" fmla="*/ 88 h 394"/>
                <a:gd name="T34" fmla="*/ 526 w 544"/>
                <a:gd name="T35" fmla="*/ 121 h 394"/>
                <a:gd name="T36" fmla="*/ 538 w 544"/>
                <a:gd name="T37" fmla="*/ 156 h 394"/>
                <a:gd name="T38" fmla="*/ 544 w 544"/>
                <a:gd name="T39" fmla="*/ 199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44" h="394">
                  <a:moveTo>
                    <a:pt x="544" y="199"/>
                  </a:moveTo>
                  <a:lnTo>
                    <a:pt x="538" y="236"/>
                  </a:lnTo>
                  <a:lnTo>
                    <a:pt x="526" y="273"/>
                  </a:lnTo>
                  <a:lnTo>
                    <a:pt x="511" y="304"/>
                  </a:lnTo>
                  <a:lnTo>
                    <a:pt x="484" y="336"/>
                  </a:lnTo>
                  <a:lnTo>
                    <a:pt x="451" y="361"/>
                  </a:lnTo>
                  <a:lnTo>
                    <a:pt x="418" y="378"/>
                  </a:lnTo>
                  <a:lnTo>
                    <a:pt x="380" y="388"/>
                  </a:lnTo>
                  <a:lnTo>
                    <a:pt x="337" y="394"/>
                  </a:lnTo>
                  <a:lnTo>
                    <a:pt x="0" y="394"/>
                  </a:lnTo>
                  <a:lnTo>
                    <a:pt x="0" y="0"/>
                  </a:lnTo>
                  <a:lnTo>
                    <a:pt x="337" y="0"/>
                  </a:lnTo>
                  <a:lnTo>
                    <a:pt x="380" y="4"/>
                  </a:lnTo>
                  <a:lnTo>
                    <a:pt x="418" y="15"/>
                  </a:lnTo>
                  <a:lnTo>
                    <a:pt x="451" y="31"/>
                  </a:lnTo>
                  <a:lnTo>
                    <a:pt x="484" y="57"/>
                  </a:lnTo>
                  <a:lnTo>
                    <a:pt x="511" y="88"/>
                  </a:lnTo>
                  <a:lnTo>
                    <a:pt x="526" y="121"/>
                  </a:lnTo>
                  <a:lnTo>
                    <a:pt x="538" y="156"/>
                  </a:lnTo>
                  <a:lnTo>
                    <a:pt x="544" y="199"/>
                  </a:lnTo>
                </a:path>
              </a:pathLst>
            </a:custGeom>
            <a:noFill/>
            <a:ln w="11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47"/>
            <p:cNvSpPr>
              <a:spLocks/>
            </p:cNvSpPr>
            <p:nvPr/>
          </p:nvSpPr>
          <p:spPr bwMode="auto">
            <a:xfrm rot="5400000">
              <a:off x="3104108" y="4800038"/>
              <a:ext cx="660635" cy="625475"/>
            </a:xfrm>
            <a:custGeom>
              <a:avLst/>
              <a:gdLst>
                <a:gd name="T0" fmla="*/ 544 w 544"/>
                <a:gd name="T1" fmla="*/ 199 h 394"/>
                <a:gd name="T2" fmla="*/ 538 w 544"/>
                <a:gd name="T3" fmla="*/ 236 h 394"/>
                <a:gd name="T4" fmla="*/ 526 w 544"/>
                <a:gd name="T5" fmla="*/ 273 h 394"/>
                <a:gd name="T6" fmla="*/ 511 w 544"/>
                <a:gd name="T7" fmla="*/ 304 h 394"/>
                <a:gd name="T8" fmla="*/ 484 w 544"/>
                <a:gd name="T9" fmla="*/ 336 h 394"/>
                <a:gd name="T10" fmla="*/ 451 w 544"/>
                <a:gd name="T11" fmla="*/ 361 h 394"/>
                <a:gd name="T12" fmla="*/ 418 w 544"/>
                <a:gd name="T13" fmla="*/ 378 h 394"/>
                <a:gd name="T14" fmla="*/ 380 w 544"/>
                <a:gd name="T15" fmla="*/ 388 h 394"/>
                <a:gd name="T16" fmla="*/ 337 w 544"/>
                <a:gd name="T17" fmla="*/ 394 h 394"/>
                <a:gd name="T18" fmla="*/ 0 w 544"/>
                <a:gd name="T19" fmla="*/ 394 h 394"/>
                <a:gd name="T20" fmla="*/ 0 w 544"/>
                <a:gd name="T21" fmla="*/ 0 h 394"/>
                <a:gd name="T22" fmla="*/ 337 w 544"/>
                <a:gd name="T23" fmla="*/ 0 h 394"/>
                <a:gd name="T24" fmla="*/ 380 w 544"/>
                <a:gd name="T25" fmla="*/ 4 h 394"/>
                <a:gd name="T26" fmla="*/ 418 w 544"/>
                <a:gd name="T27" fmla="*/ 15 h 394"/>
                <a:gd name="T28" fmla="*/ 451 w 544"/>
                <a:gd name="T29" fmla="*/ 31 h 394"/>
                <a:gd name="T30" fmla="*/ 484 w 544"/>
                <a:gd name="T31" fmla="*/ 57 h 394"/>
                <a:gd name="T32" fmla="*/ 511 w 544"/>
                <a:gd name="T33" fmla="*/ 88 h 394"/>
                <a:gd name="T34" fmla="*/ 526 w 544"/>
                <a:gd name="T35" fmla="*/ 121 h 394"/>
                <a:gd name="T36" fmla="*/ 538 w 544"/>
                <a:gd name="T37" fmla="*/ 156 h 394"/>
                <a:gd name="T38" fmla="*/ 544 w 544"/>
                <a:gd name="T39" fmla="*/ 199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44" h="394">
                  <a:moveTo>
                    <a:pt x="544" y="199"/>
                  </a:moveTo>
                  <a:lnTo>
                    <a:pt x="538" y="236"/>
                  </a:lnTo>
                  <a:lnTo>
                    <a:pt x="526" y="273"/>
                  </a:lnTo>
                  <a:lnTo>
                    <a:pt x="511" y="304"/>
                  </a:lnTo>
                  <a:lnTo>
                    <a:pt x="484" y="336"/>
                  </a:lnTo>
                  <a:lnTo>
                    <a:pt x="451" y="361"/>
                  </a:lnTo>
                  <a:lnTo>
                    <a:pt x="418" y="378"/>
                  </a:lnTo>
                  <a:lnTo>
                    <a:pt x="380" y="388"/>
                  </a:lnTo>
                  <a:lnTo>
                    <a:pt x="337" y="394"/>
                  </a:lnTo>
                  <a:lnTo>
                    <a:pt x="0" y="394"/>
                  </a:lnTo>
                  <a:lnTo>
                    <a:pt x="0" y="0"/>
                  </a:lnTo>
                  <a:lnTo>
                    <a:pt x="337" y="0"/>
                  </a:lnTo>
                  <a:lnTo>
                    <a:pt x="380" y="4"/>
                  </a:lnTo>
                  <a:lnTo>
                    <a:pt x="418" y="15"/>
                  </a:lnTo>
                  <a:lnTo>
                    <a:pt x="451" y="31"/>
                  </a:lnTo>
                  <a:lnTo>
                    <a:pt x="484" y="57"/>
                  </a:lnTo>
                  <a:lnTo>
                    <a:pt x="511" y="88"/>
                  </a:lnTo>
                  <a:lnTo>
                    <a:pt x="526" y="121"/>
                  </a:lnTo>
                  <a:lnTo>
                    <a:pt x="538" y="156"/>
                  </a:lnTo>
                  <a:lnTo>
                    <a:pt x="544" y="199"/>
                  </a:ln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48"/>
            <p:cNvSpPr>
              <a:spLocks/>
            </p:cNvSpPr>
            <p:nvPr/>
          </p:nvSpPr>
          <p:spPr bwMode="auto">
            <a:xfrm rot="5400000">
              <a:off x="3104108" y="4800038"/>
              <a:ext cx="660635" cy="625475"/>
            </a:xfrm>
            <a:custGeom>
              <a:avLst/>
              <a:gdLst>
                <a:gd name="T0" fmla="*/ 544 w 544"/>
                <a:gd name="T1" fmla="*/ 199 h 394"/>
                <a:gd name="T2" fmla="*/ 538 w 544"/>
                <a:gd name="T3" fmla="*/ 236 h 394"/>
                <a:gd name="T4" fmla="*/ 526 w 544"/>
                <a:gd name="T5" fmla="*/ 273 h 394"/>
                <a:gd name="T6" fmla="*/ 511 w 544"/>
                <a:gd name="T7" fmla="*/ 304 h 394"/>
                <a:gd name="T8" fmla="*/ 484 w 544"/>
                <a:gd name="T9" fmla="*/ 336 h 394"/>
                <a:gd name="T10" fmla="*/ 451 w 544"/>
                <a:gd name="T11" fmla="*/ 361 h 394"/>
                <a:gd name="T12" fmla="*/ 418 w 544"/>
                <a:gd name="T13" fmla="*/ 378 h 394"/>
                <a:gd name="T14" fmla="*/ 380 w 544"/>
                <a:gd name="T15" fmla="*/ 388 h 394"/>
                <a:gd name="T16" fmla="*/ 337 w 544"/>
                <a:gd name="T17" fmla="*/ 394 h 394"/>
                <a:gd name="T18" fmla="*/ 0 w 544"/>
                <a:gd name="T19" fmla="*/ 394 h 394"/>
                <a:gd name="T20" fmla="*/ 0 w 544"/>
                <a:gd name="T21" fmla="*/ 0 h 394"/>
                <a:gd name="T22" fmla="*/ 337 w 544"/>
                <a:gd name="T23" fmla="*/ 0 h 394"/>
                <a:gd name="T24" fmla="*/ 380 w 544"/>
                <a:gd name="T25" fmla="*/ 4 h 394"/>
                <a:gd name="T26" fmla="*/ 418 w 544"/>
                <a:gd name="T27" fmla="*/ 15 h 394"/>
                <a:gd name="T28" fmla="*/ 451 w 544"/>
                <a:gd name="T29" fmla="*/ 31 h 394"/>
                <a:gd name="T30" fmla="*/ 484 w 544"/>
                <a:gd name="T31" fmla="*/ 57 h 394"/>
                <a:gd name="T32" fmla="*/ 511 w 544"/>
                <a:gd name="T33" fmla="*/ 88 h 394"/>
                <a:gd name="T34" fmla="*/ 526 w 544"/>
                <a:gd name="T35" fmla="*/ 121 h 394"/>
                <a:gd name="T36" fmla="*/ 538 w 544"/>
                <a:gd name="T37" fmla="*/ 156 h 394"/>
                <a:gd name="T38" fmla="*/ 544 w 544"/>
                <a:gd name="T39" fmla="*/ 199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44" h="394">
                  <a:moveTo>
                    <a:pt x="544" y="199"/>
                  </a:moveTo>
                  <a:lnTo>
                    <a:pt x="538" y="236"/>
                  </a:lnTo>
                  <a:lnTo>
                    <a:pt x="526" y="273"/>
                  </a:lnTo>
                  <a:lnTo>
                    <a:pt x="511" y="304"/>
                  </a:lnTo>
                  <a:lnTo>
                    <a:pt x="484" y="336"/>
                  </a:lnTo>
                  <a:lnTo>
                    <a:pt x="451" y="361"/>
                  </a:lnTo>
                  <a:lnTo>
                    <a:pt x="418" y="378"/>
                  </a:lnTo>
                  <a:lnTo>
                    <a:pt x="380" y="388"/>
                  </a:lnTo>
                  <a:lnTo>
                    <a:pt x="337" y="394"/>
                  </a:lnTo>
                  <a:lnTo>
                    <a:pt x="0" y="394"/>
                  </a:lnTo>
                  <a:lnTo>
                    <a:pt x="0" y="0"/>
                  </a:lnTo>
                  <a:lnTo>
                    <a:pt x="337" y="0"/>
                  </a:lnTo>
                  <a:lnTo>
                    <a:pt x="380" y="4"/>
                  </a:lnTo>
                  <a:lnTo>
                    <a:pt x="418" y="15"/>
                  </a:lnTo>
                  <a:lnTo>
                    <a:pt x="451" y="31"/>
                  </a:lnTo>
                  <a:lnTo>
                    <a:pt x="484" y="57"/>
                  </a:lnTo>
                  <a:lnTo>
                    <a:pt x="511" y="88"/>
                  </a:lnTo>
                  <a:lnTo>
                    <a:pt x="526" y="121"/>
                  </a:lnTo>
                  <a:lnTo>
                    <a:pt x="538" y="156"/>
                  </a:lnTo>
                  <a:lnTo>
                    <a:pt x="544" y="199"/>
                  </a:lnTo>
                </a:path>
              </a:pathLst>
            </a:custGeom>
            <a:noFill/>
            <a:ln w="11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50" name="Group 49"/>
            <p:cNvGrpSpPr/>
            <p:nvPr/>
          </p:nvGrpSpPr>
          <p:grpSpPr>
            <a:xfrm rot="5400000">
              <a:off x="3507065" y="4612136"/>
              <a:ext cx="262710" cy="77932"/>
              <a:chOff x="2610122" y="2575941"/>
              <a:chExt cx="343422" cy="77932"/>
            </a:xfrm>
          </p:grpSpPr>
          <p:cxnSp>
            <p:nvCxnSpPr>
              <p:cNvPr id="58" name="Straight Connector 57"/>
              <p:cNvCxnSpPr/>
              <p:nvPr/>
            </p:nvCxnSpPr>
            <p:spPr bwMode="auto">
              <a:xfrm rot="16200000" flipV="1">
                <a:off x="2781833" y="2443196"/>
                <a:ext cx="0" cy="343422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59" name="Freeform 14"/>
              <p:cNvSpPr>
                <a:spLocks/>
              </p:cNvSpPr>
              <p:nvPr/>
            </p:nvSpPr>
            <p:spPr bwMode="auto">
              <a:xfrm rot="5400000">
                <a:off x="2876425" y="2576754"/>
                <a:ext cx="77932" cy="76306"/>
              </a:xfrm>
              <a:custGeom>
                <a:avLst/>
                <a:gdLst/>
                <a:ahLst/>
                <a:cxnLst>
                  <a:cxn ang="0">
                    <a:pos x="49" y="26"/>
                  </a:cxn>
                  <a:cxn ang="0">
                    <a:pos x="42" y="41"/>
                  </a:cxn>
                  <a:cxn ang="0">
                    <a:pos x="23" y="48"/>
                  </a:cxn>
                  <a:cxn ang="0">
                    <a:pos x="23" y="48"/>
                  </a:cxn>
                  <a:cxn ang="0">
                    <a:pos x="8" y="41"/>
                  </a:cxn>
                  <a:cxn ang="0">
                    <a:pos x="0" y="26"/>
                  </a:cxn>
                  <a:cxn ang="0">
                    <a:pos x="0" y="26"/>
                  </a:cxn>
                  <a:cxn ang="0">
                    <a:pos x="8" y="8"/>
                  </a:cxn>
                  <a:cxn ang="0">
                    <a:pos x="23" y="0"/>
                  </a:cxn>
                  <a:cxn ang="0">
                    <a:pos x="23" y="0"/>
                  </a:cxn>
                  <a:cxn ang="0">
                    <a:pos x="42" y="8"/>
                  </a:cxn>
                  <a:cxn ang="0">
                    <a:pos x="49" y="26"/>
                  </a:cxn>
                </a:cxnLst>
                <a:rect l="0" t="0" r="r" b="b"/>
                <a:pathLst>
                  <a:path w="49" h="48">
                    <a:moveTo>
                      <a:pt x="49" y="26"/>
                    </a:moveTo>
                    <a:lnTo>
                      <a:pt x="42" y="41"/>
                    </a:lnTo>
                    <a:lnTo>
                      <a:pt x="23" y="48"/>
                    </a:lnTo>
                    <a:lnTo>
                      <a:pt x="23" y="48"/>
                    </a:lnTo>
                    <a:lnTo>
                      <a:pt x="8" y="41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8" y="8"/>
                    </a:lnTo>
                    <a:lnTo>
                      <a:pt x="23" y="0"/>
                    </a:lnTo>
                    <a:lnTo>
                      <a:pt x="23" y="0"/>
                    </a:lnTo>
                    <a:lnTo>
                      <a:pt x="42" y="8"/>
                    </a:lnTo>
                    <a:lnTo>
                      <a:pt x="49" y="26"/>
                    </a:lnTo>
                  </a:path>
                </a:pathLst>
              </a:custGeom>
              <a:solidFill>
                <a:srgbClr val="FFFFFF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cxnSp>
          <p:nvCxnSpPr>
            <p:cNvPr id="56" name="Straight Connector 55"/>
            <p:cNvCxnSpPr/>
            <p:nvPr/>
          </p:nvCxnSpPr>
          <p:spPr bwMode="auto">
            <a:xfrm flipV="1">
              <a:off x="3222495" y="4129969"/>
              <a:ext cx="0" cy="65248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52" name="Straight Connector 51"/>
            <p:cNvCxnSpPr/>
            <p:nvPr/>
          </p:nvCxnSpPr>
          <p:spPr bwMode="auto">
            <a:xfrm flipV="1">
              <a:off x="3430456" y="5443092"/>
              <a:ext cx="0" cy="16394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54" name="Straight Connector 53"/>
            <p:cNvCxnSpPr/>
            <p:nvPr/>
          </p:nvCxnSpPr>
          <p:spPr bwMode="auto">
            <a:xfrm flipV="1">
              <a:off x="3430458" y="4317204"/>
              <a:ext cx="0" cy="46525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miter lim="800000"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60" name="Group 59"/>
          <p:cNvGrpSpPr/>
          <p:nvPr/>
        </p:nvGrpSpPr>
        <p:grpSpPr>
          <a:xfrm>
            <a:off x="3161803" y="3540034"/>
            <a:ext cx="625475" cy="1477067"/>
            <a:chOff x="3121688" y="4129969"/>
            <a:chExt cx="625475" cy="1477067"/>
          </a:xfrm>
        </p:grpSpPr>
        <p:sp>
          <p:nvSpPr>
            <p:cNvPr id="61" name="Freeform 42"/>
            <p:cNvSpPr>
              <a:spLocks/>
            </p:cNvSpPr>
            <p:nvPr/>
          </p:nvSpPr>
          <p:spPr bwMode="auto">
            <a:xfrm rot="5400000">
              <a:off x="3104108" y="4800038"/>
              <a:ext cx="660635" cy="625475"/>
            </a:xfrm>
            <a:custGeom>
              <a:avLst/>
              <a:gdLst>
                <a:gd name="T0" fmla="*/ 544 w 544"/>
                <a:gd name="T1" fmla="*/ 199 h 394"/>
                <a:gd name="T2" fmla="*/ 538 w 544"/>
                <a:gd name="T3" fmla="*/ 236 h 394"/>
                <a:gd name="T4" fmla="*/ 526 w 544"/>
                <a:gd name="T5" fmla="*/ 273 h 394"/>
                <a:gd name="T6" fmla="*/ 511 w 544"/>
                <a:gd name="T7" fmla="*/ 304 h 394"/>
                <a:gd name="T8" fmla="*/ 484 w 544"/>
                <a:gd name="T9" fmla="*/ 336 h 394"/>
                <a:gd name="T10" fmla="*/ 451 w 544"/>
                <a:gd name="T11" fmla="*/ 361 h 394"/>
                <a:gd name="T12" fmla="*/ 418 w 544"/>
                <a:gd name="T13" fmla="*/ 378 h 394"/>
                <a:gd name="T14" fmla="*/ 380 w 544"/>
                <a:gd name="T15" fmla="*/ 388 h 394"/>
                <a:gd name="T16" fmla="*/ 337 w 544"/>
                <a:gd name="T17" fmla="*/ 394 h 394"/>
                <a:gd name="T18" fmla="*/ 0 w 544"/>
                <a:gd name="T19" fmla="*/ 394 h 394"/>
                <a:gd name="T20" fmla="*/ 0 w 544"/>
                <a:gd name="T21" fmla="*/ 0 h 394"/>
                <a:gd name="T22" fmla="*/ 337 w 544"/>
                <a:gd name="T23" fmla="*/ 0 h 394"/>
                <a:gd name="T24" fmla="*/ 380 w 544"/>
                <a:gd name="T25" fmla="*/ 4 h 394"/>
                <a:gd name="T26" fmla="*/ 418 w 544"/>
                <a:gd name="T27" fmla="*/ 15 h 394"/>
                <a:gd name="T28" fmla="*/ 451 w 544"/>
                <a:gd name="T29" fmla="*/ 31 h 394"/>
                <a:gd name="T30" fmla="*/ 484 w 544"/>
                <a:gd name="T31" fmla="*/ 57 h 394"/>
                <a:gd name="T32" fmla="*/ 511 w 544"/>
                <a:gd name="T33" fmla="*/ 88 h 394"/>
                <a:gd name="T34" fmla="*/ 526 w 544"/>
                <a:gd name="T35" fmla="*/ 121 h 394"/>
                <a:gd name="T36" fmla="*/ 538 w 544"/>
                <a:gd name="T37" fmla="*/ 156 h 394"/>
                <a:gd name="T38" fmla="*/ 544 w 544"/>
                <a:gd name="T39" fmla="*/ 199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44" h="394">
                  <a:moveTo>
                    <a:pt x="544" y="199"/>
                  </a:moveTo>
                  <a:lnTo>
                    <a:pt x="538" y="236"/>
                  </a:lnTo>
                  <a:lnTo>
                    <a:pt x="526" y="273"/>
                  </a:lnTo>
                  <a:lnTo>
                    <a:pt x="511" y="304"/>
                  </a:lnTo>
                  <a:lnTo>
                    <a:pt x="484" y="336"/>
                  </a:lnTo>
                  <a:lnTo>
                    <a:pt x="451" y="361"/>
                  </a:lnTo>
                  <a:lnTo>
                    <a:pt x="418" y="378"/>
                  </a:lnTo>
                  <a:lnTo>
                    <a:pt x="380" y="388"/>
                  </a:lnTo>
                  <a:lnTo>
                    <a:pt x="337" y="394"/>
                  </a:lnTo>
                  <a:lnTo>
                    <a:pt x="0" y="394"/>
                  </a:lnTo>
                  <a:lnTo>
                    <a:pt x="0" y="0"/>
                  </a:lnTo>
                  <a:lnTo>
                    <a:pt x="337" y="0"/>
                  </a:lnTo>
                  <a:lnTo>
                    <a:pt x="380" y="4"/>
                  </a:lnTo>
                  <a:lnTo>
                    <a:pt x="418" y="15"/>
                  </a:lnTo>
                  <a:lnTo>
                    <a:pt x="451" y="31"/>
                  </a:lnTo>
                  <a:lnTo>
                    <a:pt x="484" y="57"/>
                  </a:lnTo>
                  <a:lnTo>
                    <a:pt x="511" y="88"/>
                  </a:lnTo>
                  <a:lnTo>
                    <a:pt x="526" y="121"/>
                  </a:lnTo>
                  <a:lnTo>
                    <a:pt x="538" y="156"/>
                  </a:lnTo>
                  <a:lnTo>
                    <a:pt x="544" y="199"/>
                  </a:ln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43"/>
            <p:cNvSpPr>
              <a:spLocks/>
            </p:cNvSpPr>
            <p:nvPr/>
          </p:nvSpPr>
          <p:spPr bwMode="auto">
            <a:xfrm rot="5400000">
              <a:off x="3104108" y="4800038"/>
              <a:ext cx="660635" cy="625475"/>
            </a:xfrm>
            <a:custGeom>
              <a:avLst/>
              <a:gdLst>
                <a:gd name="T0" fmla="*/ 544 w 544"/>
                <a:gd name="T1" fmla="*/ 199 h 394"/>
                <a:gd name="T2" fmla="*/ 538 w 544"/>
                <a:gd name="T3" fmla="*/ 236 h 394"/>
                <a:gd name="T4" fmla="*/ 526 w 544"/>
                <a:gd name="T5" fmla="*/ 273 h 394"/>
                <a:gd name="T6" fmla="*/ 511 w 544"/>
                <a:gd name="T7" fmla="*/ 304 h 394"/>
                <a:gd name="T8" fmla="*/ 484 w 544"/>
                <a:gd name="T9" fmla="*/ 336 h 394"/>
                <a:gd name="T10" fmla="*/ 451 w 544"/>
                <a:gd name="T11" fmla="*/ 361 h 394"/>
                <a:gd name="T12" fmla="*/ 418 w 544"/>
                <a:gd name="T13" fmla="*/ 378 h 394"/>
                <a:gd name="T14" fmla="*/ 380 w 544"/>
                <a:gd name="T15" fmla="*/ 388 h 394"/>
                <a:gd name="T16" fmla="*/ 337 w 544"/>
                <a:gd name="T17" fmla="*/ 394 h 394"/>
                <a:gd name="T18" fmla="*/ 0 w 544"/>
                <a:gd name="T19" fmla="*/ 394 h 394"/>
                <a:gd name="T20" fmla="*/ 0 w 544"/>
                <a:gd name="T21" fmla="*/ 0 h 394"/>
                <a:gd name="T22" fmla="*/ 337 w 544"/>
                <a:gd name="T23" fmla="*/ 0 h 394"/>
                <a:gd name="T24" fmla="*/ 380 w 544"/>
                <a:gd name="T25" fmla="*/ 4 h 394"/>
                <a:gd name="T26" fmla="*/ 418 w 544"/>
                <a:gd name="T27" fmla="*/ 15 h 394"/>
                <a:gd name="T28" fmla="*/ 451 w 544"/>
                <a:gd name="T29" fmla="*/ 31 h 394"/>
                <a:gd name="T30" fmla="*/ 484 w 544"/>
                <a:gd name="T31" fmla="*/ 57 h 394"/>
                <a:gd name="T32" fmla="*/ 511 w 544"/>
                <a:gd name="T33" fmla="*/ 88 h 394"/>
                <a:gd name="T34" fmla="*/ 526 w 544"/>
                <a:gd name="T35" fmla="*/ 121 h 394"/>
                <a:gd name="T36" fmla="*/ 538 w 544"/>
                <a:gd name="T37" fmla="*/ 156 h 394"/>
                <a:gd name="T38" fmla="*/ 544 w 544"/>
                <a:gd name="T39" fmla="*/ 199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44" h="394">
                  <a:moveTo>
                    <a:pt x="544" y="199"/>
                  </a:moveTo>
                  <a:lnTo>
                    <a:pt x="538" y="236"/>
                  </a:lnTo>
                  <a:lnTo>
                    <a:pt x="526" y="273"/>
                  </a:lnTo>
                  <a:lnTo>
                    <a:pt x="511" y="304"/>
                  </a:lnTo>
                  <a:lnTo>
                    <a:pt x="484" y="336"/>
                  </a:lnTo>
                  <a:lnTo>
                    <a:pt x="451" y="361"/>
                  </a:lnTo>
                  <a:lnTo>
                    <a:pt x="418" y="378"/>
                  </a:lnTo>
                  <a:lnTo>
                    <a:pt x="380" y="388"/>
                  </a:lnTo>
                  <a:lnTo>
                    <a:pt x="337" y="394"/>
                  </a:lnTo>
                  <a:lnTo>
                    <a:pt x="0" y="394"/>
                  </a:lnTo>
                  <a:lnTo>
                    <a:pt x="0" y="0"/>
                  </a:lnTo>
                  <a:lnTo>
                    <a:pt x="337" y="0"/>
                  </a:lnTo>
                  <a:lnTo>
                    <a:pt x="380" y="4"/>
                  </a:lnTo>
                  <a:lnTo>
                    <a:pt x="418" y="15"/>
                  </a:lnTo>
                  <a:lnTo>
                    <a:pt x="451" y="31"/>
                  </a:lnTo>
                  <a:lnTo>
                    <a:pt x="484" y="57"/>
                  </a:lnTo>
                  <a:lnTo>
                    <a:pt x="511" y="88"/>
                  </a:lnTo>
                  <a:lnTo>
                    <a:pt x="526" y="121"/>
                  </a:lnTo>
                  <a:lnTo>
                    <a:pt x="538" y="156"/>
                  </a:lnTo>
                  <a:lnTo>
                    <a:pt x="544" y="199"/>
                  </a:lnTo>
                </a:path>
              </a:pathLst>
            </a:custGeom>
            <a:noFill/>
            <a:ln w="11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47"/>
            <p:cNvSpPr>
              <a:spLocks/>
            </p:cNvSpPr>
            <p:nvPr/>
          </p:nvSpPr>
          <p:spPr bwMode="auto">
            <a:xfrm rot="5400000">
              <a:off x="3104108" y="4800038"/>
              <a:ext cx="660635" cy="625475"/>
            </a:xfrm>
            <a:custGeom>
              <a:avLst/>
              <a:gdLst>
                <a:gd name="T0" fmla="*/ 544 w 544"/>
                <a:gd name="T1" fmla="*/ 199 h 394"/>
                <a:gd name="T2" fmla="*/ 538 w 544"/>
                <a:gd name="T3" fmla="*/ 236 h 394"/>
                <a:gd name="T4" fmla="*/ 526 w 544"/>
                <a:gd name="T5" fmla="*/ 273 h 394"/>
                <a:gd name="T6" fmla="*/ 511 w 544"/>
                <a:gd name="T7" fmla="*/ 304 h 394"/>
                <a:gd name="T8" fmla="*/ 484 w 544"/>
                <a:gd name="T9" fmla="*/ 336 h 394"/>
                <a:gd name="T10" fmla="*/ 451 w 544"/>
                <a:gd name="T11" fmla="*/ 361 h 394"/>
                <a:gd name="T12" fmla="*/ 418 w 544"/>
                <a:gd name="T13" fmla="*/ 378 h 394"/>
                <a:gd name="T14" fmla="*/ 380 w 544"/>
                <a:gd name="T15" fmla="*/ 388 h 394"/>
                <a:gd name="T16" fmla="*/ 337 w 544"/>
                <a:gd name="T17" fmla="*/ 394 h 394"/>
                <a:gd name="T18" fmla="*/ 0 w 544"/>
                <a:gd name="T19" fmla="*/ 394 h 394"/>
                <a:gd name="T20" fmla="*/ 0 w 544"/>
                <a:gd name="T21" fmla="*/ 0 h 394"/>
                <a:gd name="T22" fmla="*/ 337 w 544"/>
                <a:gd name="T23" fmla="*/ 0 h 394"/>
                <a:gd name="T24" fmla="*/ 380 w 544"/>
                <a:gd name="T25" fmla="*/ 4 h 394"/>
                <a:gd name="T26" fmla="*/ 418 w 544"/>
                <a:gd name="T27" fmla="*/ 15 h 394"/>
                <a:gd name="T28" fmla="*/ 451 w 544"/>
                <a:gd name="T29" fmla="*/ 31 h 394"/>
                <a:gd name="T30" fmla="*/ 484 w 544"/>
                <a:gd name="T31" fmla="*/ 57 h 394"/>
                <a:gd name="T32" fmla="*/ 511 w 544"/>
                <a:gd name="T33" fmla="*/ 88 h 394"/>
                <a:gd name="T34" fmla="*/ 526 w 544"/>
                <a:gd name="T35" fmla="*/ 121 h 394"/>
                <a:gd name="T36" fmla="*/ 538 w 544"/>
                <a:gd name="T37" fmla="*/ 156 h 394"/>
                <a:gd name="T38" fmla="*/ 544 w 544"/>
                <a:gd name="T39" fmla="*/ 199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44" h="394">
                  <a:moveTo>
                    <a:pt x="544" y="199"/>
                  </a:moveTo>
                  <a:lnTo>
                    <a:pt x="538" y="236"/>
                  </a:lnTo>
                  <a:lnTo>
                    <a:pt x="526" y="273"/>
                  </a:lnTo>
                  <a:lnTo>
                    <a:pt x="511" y="304"/>
                  </a:lnTo>
                  <a:lnTo>
                    <a:pt x="484" y="336"/>
                  </a:lnTo>
                  <a:lnTo>
                    <a:pt x="451" y="361"/>
                  </a:lnTo>
                  <a:lnTo>
                    <a:pt x="418" y="378"/>
                  </a:lnTo>
                  <a:lnTo>
                    <a:pt x="380" y="388"/>
                  </a:lnTo>
                  <a:lnTo>
                    <a:pt x="337" y="394"/>
                  </a:lnTo>
                  <a:lnTo>
                    <a:pt x="0" y="394"/>
                  </a:lnTo>
                  <a:lnTo>
                    <a:pt x="0" y="0"/>
                  </a:lnTo>
                  <a:lnTo>
                    <a:pt x="337" y="0"/>
                  </a:lnTo>
                  <a:lnTo>
                    <a:pt x="380" y="4"/>
                  </a:lnTo>
                  <a:lnTo>
                    <a:pt x="418" y="15"/>
                  </a:lnTo>
                  <a:lnTo>
                    <a:pt x="451" y="31"/>
                  </a:lnTo>
                  <a:lnTo>
                    <a:pt x="484" y="57"/>
                  </a:lnTo>
                  <a:lnTo>
                    <a:pt x="511" y="88"/>
                  </a:lnTo>
                  <a:lnTo>
                    <a:pt x="526" y="121"/>
                  </a:lnTo>
                  <a:lnTo>
                    <a:pt x="538" y="156"/>
                  </a:lnTo>
                  <a:lnTo>
                    <a:pt x="544" y="199"/>
                  </a:ln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48"/>
            <p:cNvSpPr>
              <a:spLocks/>
            </p:cNvSpPr>
            <p:nvPr/>
          </p:nvSpPr>
          <p:spPr bwMode="auto">
            <a:xfrm rot="5400000">
              <a:off x="3104108" y="4800038"/>
              <a:ext cx="660635" cy="625475"/>
            </a:xfrm>
            <a:custGeom>
              <a:avLst/>
              <a:gdLst>
                <a:gd name="T0" fmla="*/ 544 w 544"/>
                <a:gd name="T1" fmla="*/ 199 h 394"/>
                <a:gd name="T2" fmla="*/ 538 w 544"/>
                <a:gd name="T3" fmla="*/ 236 h 394"/>
                <a:gd name="T4" fmla="*/ 526 w 544"/>
                <a:gd name="T5" fmla="*/ 273 h 394"/>
                <a:gd name="T6" fmla="*/ 511 w 544"/>
                <a:gd name="T7" fmla="*/ 304 h 394"/>
                <a:gd name="T8" fmla="*/ 484 w 544"/>
                <a:gd name="T9" fmla="*/ 336 h 394"/>
                <a:gd name="T10" fmla="*/ 451 w 544"/>
                <a:gd name="T11" fmla="*/ 361 h 394"/>
                <a:gd name="T12" fmla="*/ 418 w 544"/>
                <a:gd name="T13" fmla="*/ 378 h 394"/>
                <a:gd name="T14" fmla="*/ 380 w 544"/>
                <a:gd name="T15" fmla="*/ 388 h 394"/>
                <a:gd name="T16" fmla="*/ 337 w 544"/>
                <a:gd name="T17" fmla="*/ 394 h 394"/>
                <a:gd name="T18" fmla="*/ 0 w 544"/>
                <a:gd name="T19" fmla="*/ 394 h 394"/>
                <a:gd name="T20" fmla="*/ 0 w 544"/>
                <a:gd name="T21" fmla="*/ 0 h 394"/>
                <a:gd name="T22" fmla="*/ 337 w 544"/>
                <a:gd name="T23" fmla="*/ 0 h 394"/>
                <a:gd name="T24" fmla="*/ 380 w 544"/>
                <a:gd name="T25" fmla="*/ 4 h 394"/>
                <a:gd name="T26" fmla="*/ 418 w 544"/>
                <a:gd name="T27" fmla="*/ 15 h 394"/>
                <a:gd name="T28" fmla="*/ 451 w 544"/>
                <a:gd name="T29" fmla="*/ 31 h 394"/>
                <a:gd name="T30" fmla="*/ 484 w 544"/>
                <a:gd name="T31" fmla="*/ 57 h 394"/>
                <a:gd name="T32" fmla="*/ 511 w 544"/>
                <a:gd name="T33" fmla="*/ 88 h 394"/>
                <a:gd name="T34" fmla="*/ 526 w 544"/>
                <a:gd name="T35" fmla="*/ 121 h 394"/>
                <a:gd name="T36" fmla="*/ 538 w 544"/>
                <a:gd name="T37" fmla="*/ 156 h 394"/>
                <a:gd name="T38" fmla="*/ 544 w 544"/>
                <a:gd name="T39" fmla="*/ 199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44" h="394">
                  <a:moveTo>
                    <a:pt x="544" y="199"/>
                  </a:moveTo>
                  <a:lnTo>
                    <a:pt x="538" y="236"/>
                  </a:lnTo>
                  <a:lnTo>
                    <a:pt x="526" y="273"/>
                  </a:lnTo>
                  <a:lnTo>
                    <a:pt x="511" y="304"/>
                  </a:lnTo>
                  <a:lnTo>
                    <a:pt x="484" y="336"/>
                  </a:lnTo>
                  <a:lnTo>
                    <a:pt x="451" y="361"/>
                  </a:lnTo>
                  <a:lnTo>
                    <a:pt x="418" y="378"/>
                  </a:lnTo>
                  <a:lnTo>
                    <a:pt x="380" y="388"/>
                  </a:lnTo>
                  <a:lnTo>
                    <a:pt x="337" y="394"/>
                  </a:lnTo>
                  <a:lnTo>
                    <a:pt x="0" y="394"/>
                  </a:lnTo>
                  <a:lnTo>
                    <a:pt x="0" y="0"/>
                  </a:lnTo>
                  <a:lnTo>
                    <a:pt x="337" y="0"/>
                  </a:lnTo>
                  <a:lnTo>
                    <a:pt x="380" y="4"/>
                  </a:lnTo>
                  <a:lnTo>
                    <a:pt x="418" y="15"/>
                  </a:lnTo>
                  <a:lnTo>
                    <a:pt x="451" y="31"/>
                  </a:lnTo>
                  <a:lnTo>
                    <a:pt x="484" y="57"/>
                  </a:lnTo>
                  <a:lnTo>
                    <a:pt x="511" y="88"/>
                  </a:lnTo>
                  <a:lnTo>
                    <a:pt x="526" y="121"/>
                  </a:lnTo>
                  <a:lnTo>
                    <a:pt x="538" y="156"/>
                  </a:lnTo>
                  <a:lnTo>
                    <a:pt x="544" y="199"/>
                  </a:lnTo>
                </a:path>
              </a:pathLst>
            </a:custGeom>
            <a:noFill/>
            <a:ln w="11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cxnSp>
          <p:nvCxnSpPr>
            <p:cNvPr id="73" name="Straight Connector 72"/>
            <p:cNvCxnSpPr/>
            <p:nvPr/>
          </p:nvCxnSpPr>
          <p:spPr bwMode="auto">
            <a:xfrm flipV="1">
              <a:off x="3638420" y="4519747"/>
              <a:ext cx="0" cy="26271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71" name="Straight Connector 70"/>
            <p:cNvCxnSpPr/>
            <p:nvPr/>
          </p:nvCxnSpPr>
          <p:spPr bwMode="auto">
            <a:xfrm flipV="1">
              <a:off x="3222495" y="4129969"/>
              <a:ext cx="0" cy="65248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67" name="Straight Connector 66"/>
            <p:cNvCxnSpPr/>
            <p:nvPr/>
          </p:nvCxnSpPr>
          <p:spPr bwMode="auto">
            <a:xfrm flipV="1">
              <a:off x="3430456" y="5443092"/>
              <a:ext cx="0" cy="16394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miter lim="800000"/>
              <a:headEnd type="none" w="med" len="med"/>
              <a:tailEnd type="none" w="med" len="med"/>
            </a:ln>
            <a:effectLst/>
          </p:spPr>
        </p:cxnSp>
        <p:grpSp>
          <p:nvGrpSpPr>
            <p:cNvPr id="68" name="Group 67"/>
            <p:cNvGrpSpPr/>
            <p:nvPr/>
          </p:nvGrpSpPr>
          <p:grpSpPr>
            <a:xfrm rot="5400000">
              <a:off x="3197832" y="4510864"/>
              <a:ext cx="465253" cy="77932"/>
              <a:chOff x="2345352" y="2991866"/>
              <a:chExt cx="608192" cy="77932"/>
            </a:xfrm>
          </p:grpSpPr>
          <p:cxnSp>
            <p:nvCxnSpPr>
              <p:cNvPr id="69" name="Straight Connector 68"/>
              <p:cNvCxnSpPr/>
              <p:nvPr/>
            </p:nvCxnSpPr>
            <p:spPr bwMode="auto">
              <a:xfrm rot="16200000" flipV="1">
                <a:off x="2649448" y="2726736"/>
                <a:ext cx="0" cy="608192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70" name="Freeform 14"/>
              <p:cNvSpPr>
                <a:spLocks/>
              </p:cNvSpPr>
              <p:nvPr/>
            </p:nvSpPr>
            <p:spPr bwMode="auto">
              <a:xfrm rot="5400000">
                <a:off x="2874731" y="2992679"/>
                <a:ext cx="77932" cy="76306"/>
              </a:xfrm>
              <a:custGeom>
                <a:avLst/>
                <a:gdLst/>
                <a:ahLst/>
                <a:cxnLst>
                  <a:cxn ang="0">
                    <a:pos x="49" y="26"/>
                  </a:cxn>
                  <a:cxn ang="0">
                    <a:pos x="42" y="41"/>
                  </a:cxn>
                  <a:cxn ang="0">
                    <a:pos x="23" y="48"/>
                  </a:cxn>
                  <a:cxn ang="0">
                    <a:pos x="23" y="48"/>
                  </a:cxn>
                  <a:cxn ang="0">
                    <a:pos x="8" y="41"/>
                  </a:cxn>
                  <a:cxn ang="0">
                    <a:pos x="0" y="26"/>
                  </a:cxn>
                  <a:cxn ang="0">
                    <a:pos x="0" y="26"/>
                  </a:cxn>
                  <a:cxn ang="0">
                    <a:pos x="8" y="8"/>
                  </a:cxn>
                  <a:cxn ang="0">
                    <a:pos x="23" y="0"/>
                  </a:cxn>
                  <a:cxn ang="0">
                    <a:pos x="23" y="0"/>
                  </a:cxn>
                  <a:cxn ang="0">
                    <a:pos x="42" y="8"/>
                  </a:cxn>
                  <a:cxn ang="0">
                    <a:pos x="49" y="26"/>
                  </a:cxn>
                </a:cxnLst>
                <a:rect l="0" t="0" r="r" b="b"/>
                <a:pathLst>
                  <a:path w="49" h="48">
                    <a:moveTo>
                      <a:pt x="49" y="26"/>
                    </a:moveTo>
                    <a:lnTo>
                      <a:pt x="42" y="41"/>
                    </a:lnTo>
                    <a:lnTo>
                      <a:pt x="23" y="48"/>
                    </a:lnTo>
                    <a:lnTo>
                      <a:pt x="23" y="48"/>
                    </a:lnTo>
                    <a:lnTo>
                      <a:pt x="8" y="41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8" y="8"/>
                    </a:lnTo>
                    <a:lnTo>
                      <a:pt x="23" y="0"/>
                    </a:lnTo>
                    <a:lnTo>
                      <a:pt x="23" y="0"/>
                    </a:lnTo>
                    <a:lnTo>
                      <a:pt x="42" y="8"/>
                    </a:lnTo>
                    <a:lnTo>
                      <a:pt x="49" y="26"/>
                    </a:lnTo>
                  </a:path>
                </a:pathLst>
              </a:custGeom>
              <a:solidFill>
                <a:srgbClr val="FFFFFF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75" name="Group 74"/>
          <p:cNvGrpSpPr/>
          <p:nvPr/>
        </p:nvGrpSpPr>
        <p:grpSpPr>
          <a:xfrm>
            <a:off x="4355148" y="3540034"/>
            <a:ext cx="625475" cy="1477067"/>
            <a:chOff x="3121688" y="4129969"/>
            <a:chExt cx="625475" cy="1477067"/>
          </a:xfrm>
        </p:grpSpPr>
        <p:sp>
          <p:nvSpPr>
            <p:cNvPr id="76" name="Freeform 42"/>
            <p:cNvSpPr>
              <a:spLocks/>
            </p:cNvSpPr>
            <p:nvPr/>
          </p:nvSpPr>
          <p:spPr bwMode="auto">
            <a:xfrm rot="5400000">
              <a:off x="3104108" y="4800038"/>
              <a:ext cx="660635" cy="625475"/>
            </a:xfrm>
            <a:custGeom>
              <a:avLst/>
              <a:gdLst>
                <a:gd name="T0" fmla="*/ 544 w 544"/>
                <a:gd name="T1" fmla="*/ 199 h 394"/>
                <a:gd name="T2" fmla="*/ 538 w 544"/>
                <a:gd name="T3" fmla="*/ 236 h 394"/>
                <a:gd name="T4" fmla="*/ 526 w 544"/>
                <a:gd name="T5" fmla="*/ 273 h 394"/>
                <a:gd name="T6" fmla="*/ 511 w 544"/>
                <a:gd name="T7" fmla="*/ 304 h 394"/>
                <a:gd name="T8" fmla="*/ 484 w 544"/>
                <a:gd name="T9" fmla="*/ 336 h 394"/>
                <a:gd name="T10" fmla="*/ 451 w 544"/>
                <a:gd name="T11" fmla="*/ 361 h 394"/>
                <a:gd name="T12" fmla="*/ 418 w 544"/>
                <a:gd name="T13" fmla="*/ 378 h 394"/>
                <a:gd name="T14" fmla="*/ 380 w 544"/>
                <a:gd name="T15" fmla="*/ 388 h 394"/>
                <a:gd name="T16" fmla="*/ 337 w 544"/>
                <a:gd name="T17" fmla="*/ 394 h 394"/>
                <a:gd name="T18" fmla="*/ 0 w 544"/>
                <a:gd name="T19" fmla="*/ 394 h 394"/>
                <a:gd name="T20" fmla="*/ 0 w 544"/>
                <a:gd name="T21" fmla="*/ 0 h 394"/>
                <a:gd name="T22" fmla="*/ 337 w 544"/>
                <a:gd name="T23" fmla="*/ 0 h 394"/>
                <a:gd name="T24" fmla="*/ 380 w 544"/>
                <a:gd name="T25" fmla="*/ 4 h 394"/>
                <a:gd name="T26" fmla="*/ 418 w 544"/>
                <a:gd name="T27" fmla="*/ 15 h 394"/>
                <a:gd name="T28" fmla="*/ 451 w 544"/>
                <a:gd name="T29" fmla="*/ 31 h 394"/>
                <a:gd name="T30" fmla="*/ 484 w 544"/>
                <a:gd name="T31" fmla="*/ 57 h 394"/>
                <a:gd name="T32" fmla="*/ 511 w 544"/>
                <a:gd name="T33" fmla="*/ 88 h 394"/>
                <a:gd name="T34" fmla="*/ 526 w 544"/>
                <a:gd name="T35" fmla="*/ 121 h 394"/>
                <a:gd name="T36" fmla="*/ 538 w 544"/>
                <a:gd name="T37" fmla="*/ 156 h 394"/>
                <a:gd name="T38" fmla="*/ 544 w 544"/>
                <a:gd name="T39" fmla="*/ 199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44" h="394">
                  <a:moveTo>
                    <a:pt x="544" y="199"/>
                  </a:moveTo>
                  <a:lnTo>
                    <a:pt x="538" y="236"/>
                  </a:lnTo>
                  <a:lnTo>
                    <a:pt x="526" y="273"/>
                  </a:lnTo>
                  <a:lnTo>
                    <a:pt x="511" y="304"/>
                  </a:lnTo>
                  <a:lnTo>
                    <a:pt x="484" y="336"/>
                  </a:lnTo>
                  <a:lnTo>
                    <a:pt x="451" y="361"/>
                  </a:lnTo>
                  <a:lnTo>
                    <a:pt x="418" y="378"/>
                  </a:lnTo>
                  <a:lnTo>
                    <a:pt x="380" y="388"/>
                  </a:lnTo>
                  <a:lnTo>
                    <a:pt x="337" y="394"/>
                  </a:lnTo>
                  <a:lnTo>
                    <a:pt x="0" y="394"/>
                  </a:lnTo>
                  <a:lnTo>
                    <a:pt x="0" y="0"/>
                  </a:lnTo>
                  <a:lnTo>
                    <a:pt x="337" y="0"/>
                  </a:lnTo>
                  <a:lnTo>
                    <a:pt x="380" y="4"/>
                  </a:lnTo>
                  <a:lnTo>
                    <a:pt x="418" y="15"/>
                  </a:lnTo>
                  <a:lnTo>
                    <a:pt x="451" y="31"/>
                  </a:lnTo>
                  <a:lnTo>
                    <a:pt x="484" y="57"/>
                  </a:lnTo>
                  <a:lnTo>
                    <a:pt x="511" y="88"/>
                  </a:lnTo>
                  <a:lnTo>
                    <a:pt x="526" y="121"/>
                  </a:lnTo>
                  <a:lnTo>
                    <a:pt x="538" y="156"/>
                  </a:lnTo>
                  <a:lnTo>
                    <a:pt x="544" y="199"/>
                  </a:ln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43"/>
            <p:cNvSpPr>
              <a:spLocks/>
            </p:cNvSpPr>
            <p:nvPr/>
          </p:nvSpPr>
          <p:spPr bwMode="auto">
            <a:xfrm rot="5400000">
              <a:off x="3104108" y="4800038"/>
              <a:ext cx="660635" cy="625475"/>
            </a:xfrm>
            <a:custGeom>
              <a:avLst/>
              <a:gdLst>
                <a:gd name="T0" fmla="*/ 544 w 544"/>
                <a:gd name="T1" fmla="*/ 199 h 394"/>
                <a:gd name="T2" fmla="*/ 538 w 544"/>
                <a:gd name="T3" fmla="*/ 236 h 394"/>
                <a:gd name="T4" fmla="*/ 526 w 544"/>
                <a:gd name="T5" fmla="*/ 273 h 394"/>
                <a:gd name="T6" fmla="*/ 511 w 544"/>
                <a:gd name="T7" fmla="*/ 304 h 394"/>
                <a:gd name="T8" fmla="*/ 484 w 544"/>
                <a:gd name="T9" fmla="*/ 336 h 394"/>
                <a:gd name="T10" fmla="*/ 451 w 544"/>
                <a:gd name="T11" fmla="*/ 361 h 394"/>
                <a:gd name="T12" fmla="*/ 418 w 544"/>
                <a:gd name="T13" fmla="*/ 378 h 394"/>
                <a:gd name="T14" fmla="*/ 380 w 544"/>
                <a:gd name="T15" fmla="*/ 388 h 394"/>
                <a:gd name="T16" fmla="*/ 337 w 544"/>
                <a:gd name="T17" fmla="*/ 394 h 394"/>
                <a:gd name="T18" fmla="*/ 0 w 544"/>
                <a:gd name="T19" fmla="*/ 394 h 394"/>
                <a:gd name="T20" fmla="*/ 0 w 544"/>
                <a:gd name="T21" fmla="*/ 0 h 394"/>
                <a:gd name="T22" fmla="*/ 337 w 544"/>
                <a:gd name="T23" fmla="*/ 0 h 394"/>
                <a:gd name="T24" fmla="*/ 380 w 544"/>
                <a:gd name="T25" fmla="*/ 4 h 394"/>
                <a:gd name="T26" fmla="*/ 418 w 544"/>
                <a:gd name="T27" fmla="*/ 15 h 394"/>
                <a:gd name="T28" fmla="*/ 451 w 544"/>
                <a:gd name="T29" fmla="*/ 31 h 394"/>
                <a:gd name="T30" fmla="*/ 484 w 544"/>
                <a:gd name="T31" fmla="*/ 57 h 394"/>
                <a:gd name="T32" fmla="*/ 511 w 544"/>
                <a:gd name="T33" fmla="*/ 88 h 394"/>
                <a:gd name="T34" fmla="*/ 526 w 544"/>
                <a:gd name="T35" fmla="*/ 121 h 394"/>
                <a:gd name="T36" fmla="*/ 538 w 544"/>
                <a:gd name="T37" fmla="*/ 156 h 394"/>
                <a:gd name="T38" fmla="*/ 544 w 544"/>
                <a:gd name="T39" fmla="*/ 199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44" h="394">
                  <a:moveTo>
                    <a:pt x="544" y="199"/>
                  </a:moveTo>
                  <a:lnTo>
                    <a:pt x="538" y="236"/>
                  </a:lnTo>
                  <a:lnTo>
                    <a:pt x="526" y="273"/>
                  </a:lnTo>
                  <a:lnTo>
                    <a:pt x="511" y="304"/>
                  </a:lnTo>
                  <a:lnTo>
                    <a:pt x="484" y="336"/>
                  </a:lnTo>
                  <a:lnTo>
                    <a:pt x="451" y="361"/>
                  </a:lnTo>
                  <a:lnTo>
                    <a:pt x="418" y="378"/>
                  </a:lnTo>
                  <a:lnTo>
                    <a:pt x="380" y="388"/>
                  </a:lnTo>
                  <a:lnTo>
                    <a:pt x="337" y="394"/>
                  </a:lnTo>
                  <a:lnTo>
                    <a:pt x="0" y="394"/>
                  </a:lnTo>
                  <a:lnTo>
                    <a:pt x="0" y="0"/>
                  </a:lnTo>
                  <a:lnTo>
                    <a:pt x="337" y="0"/>
                  </a:lnTo>
                  <a:lnTo>
                    <a:pt x="380" y="4"/>
                  </a:lnTo>
                  <a:lnTo>
                    <a:pt x="418" y="15"/>
                  </a:lnTo>
                  <a:lnTo>
                    <a:pt x="451" y="31"/>
                  </a:lnTo>
                  <a:lnTo>
                    <a:pt x="484" y="57"/>
                  </a:lnTo>
                  <a:lnTo>
                    <a:pt x="511" y="88"/>
                  </a:lnTo>
                  <a:lnTo>
                    <a:pt x="526" y="121"/>
                  </a:lnTo>
                  <a:lnTo>
                    <a:pt x="538" y="156"/>
                  </a:lnTo>
                  <a:lnTo>
                    <a:pt x="544" y="199"/>
                  </a:lnTo>
                </a:path>
              </a:pathLst>
            </a:custGeom>
            <a:noFill/>
            <a:ln w="11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47"/>
            <p:cNvSpPr>
              <a:spLocks/>
            </p:cNvSpPr>
            <p:nvPr/>
          </p:nvSpPr>
          <p:spPr bwMode="auto">
            <a:xfrm rot="5400000">
              <a:off x="3104108" y="4800038"/>
              <a:ext cx="660635" cy="625475"/>
            </a:xfrm>
            <a:custGeom>
              <a:avLst/>
              <a:gdLst>
                <a:gd name="T0" fmla="*/ 544 w 544"/>
                <a:gd name="T1" fmla="*/ 199 h 394"/>
                <a:gd name="T2" fmla="*/ 538 w 544"/>
                <a:gd name="T3" fmla="*/ 236 h 394"/>
                <a:gd name="T4" fmla="*/ 526 w 544"/>
                <a:gd name="T5" fmla="*/ 273 h 394"/>
                <a:gd name="T6" fmla="*/ 511 w 544"/>
                <a:gd name="T7" fmla="*/ 304 h 394"/>
                <a:gd name="T8" fmla="*/ 484 w 544"/>
                <a:gd name="T9" fmla="*/ 336 h 394"/>
                <a:gd name="T10" fmla="*/ 451 w 544"/>
                <a:gd name="T11" fmla="*/ 361 h 394"/>
                <a:gd name="T12" fmla="*/ 418 w 544"/>
                <a:gd name="T13" fmla="*/ 378 h 394"/>
                <a:gd name="T14" fmla="*/ 380 w 544"/>
                <a:gd name="T15" fmla="*/ 388 h 394"/>
                <a:gd name="T16" fmla="*/ 337 w 544"/>
                <a:gd name="T17" fmla="*/ 394 h 394"/>
                <a:gd name="T18" fmla="*/ 0 w 544"/>
                <a:gd name="T19" fmla="*/ 394 h 394"/>
                <a:gd name="T20" fmla="*/ 0 w 544"/>
                <a:gd name="T21" fmla="*/ 0 h 394"/>
                <a:gd name="T22" fmla="*/ 337 w 544"/>
                <a:gd name="T23" fmla="*/ 0 h 394"/>
                <a:gd name="T24" fmla="*/ 380 w 544"/>
                <a:gd name="T25" fmla="*/ 4 h 394"/>
                <a:gd name="T26" fmla="*/ 418 w 544"/>
                <a:gd name="T27" fmla="*/ 15 h 394"/>
                <a:gd name="T28" fmla="*/ 451 w 544"/>
                <a:gd name="T29" fmla="*/ 31 h 394"/>
                <a:gd name="T30" fmla="*/ 484 w 544"/>
                <a:gd name="T31" fmla="*/ 57 h 394"/>
                <a:gd name="T32" fmla="*/ 511 w 544"/>
                <a:gd name="T33" fmla="*/ 88 h 394"/>
                <a:gd name="T34" fmla="*/ 526 w 544"/>
                <a:gd name="T35" fmla="*/ 121 h 394"/>
                <a:gd name="T36" fmla="*/ 538 w 544"/>
                <a:gd name="T37" fmla="*/ 156 h 394"/>
                <a:gd name="T38" fmla="*/ 544 w 544"/>
                <a:gd name="T39" fmla="*/ 199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44" h="394">
                  <a:moveTo>
                    <a:pt x="544" y="199"/>
                  </a:moveTo>
                  <a:lnTo>
                    <a:pt x="538" y="236"/>
                  </a:lnTo>
                  <a:lnTo>
                    <a:pt x="526" y="273"/>
                  </a:lnTo>
                  <a:lnTo>
                    <a:pt x="511" y="304"/>
                  </a:lnTo>
                  <a:lnTo>
                    <a:pt x="484" y="336"/>
                  </a:lnTo>
                  <a:lnTo>
                    <a:pt x="451" y="361"/>
                  </a:lnTo>
                  <a:lnTo>
                    <a:pt x="418" y="378"/>
                  </a:lnTo>
                  <a:lnTo>
                    <a:pt x="380" y="388"/>
                  </a:lnTo>
                  <a:lnTo>
                    <a:pt x="337" y="394"/>
                  </a:lnTo>
                  <a:lnTo>
                    <a:pt x="0" y="394"/>
                  </a:lnTo>
                  <a:lnTo>
                    <a:pt x="0" y="0"/>
                  </a:lnTo>
                  <a:lnTo>
                    <a:pt x="337" y="0"/>
                  </a:lnTo>
                  <a:lnTo>
                    <a:pt x="380" y="4"/>
                  </a:lnTo>
                  <a:lnTo>
                    <a:pt x="418" y="15"/>
                  </a:lnTo>
                  <a:lnTo>
                    <a:pt x="451" y="31"/>
                  </a:lnTo>
                  <a:lnTo>
                    <a:pt x="484" y="57"/>
                  </a:lnTo>
                  <a:lnTo>
                    <a:pt x="511" y="88"/>
                  </a:lnTo>
                  <a:lnTo>
                    <a:pt x="526" y="121"/>
                  </a:lnTo>
                  <a:lnTo>
                    <a:pt x="538" y="156"/>
                  </a:lnTo>
                  <a:lnTo>
                    <a:pt x="544" y="199"/>
                  </a:ln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48"/>
            <p:cNvSpPr>
              <a:spLocks/>
            </p:cNvSpPr>
            <p:nvPr/>
          </p:nvSpPr>
          <p:spPr bwMode="auto">
            <a:xfrm rot="5400000">
              <a:off x="3104108" y="4800038"/>
              <a:ext cx="660635" cy="625475"/>
            </a:xfrm>
            <a:custGeom>
              <a:avLst/>
              <a:gdLst>
                <a:gd name="T0" fmla="*/ 544 w 544"/>
                <a:gd name="T1" fmla="*/ 199 h 394"/>
                <a:gd name="T2" fmla="*/ 538 w 544"/>
                <a:gd name="T3" fmla="*/ 236 h 394"/>
                <a:gd name="T4" fmla="*/ 526 w 544"/>
                <a:gd name="T5" fmla="*/ 273 h 394"/>
                <a:gd name="T6" fmla="*/ 511 w 544"/>
                <a:gd name="T7" fmla="*/ 304 h 394"/>
                <a:gd name="T8" fmla="*/ 484 w 544"/>
                <a:gd name="T9" fmla="*/ 336 h 394"/>
                <a:gd name="T10" fmla="*/ 451 w 544"/>
                <a:gd name="T11" fmla="*/ 361 h 394"/>
                <a:gd name="T12" fmla="*/ 418 w 544"/>
                <a:gd name="T13" fmla="*/ 378 h 394"/>
                <a:gd name="T14" fmla="*/ 380 w 544"/>
                <a:gd name="T15" fmla="*/ 388 h 394"/>
                <a:gd name="T16" fmla="*/ 337 w 544"/>
                <a:gd name="T17" fmla="*/ 394 h 394"/>
                <a:gd name="T18" fmla="*/ 0 w 544"/>
                <a:gd name="T19" fmla="*/ 394 h 394"/>
                <a:gd name="T20" fmla="*/ 0 w 544"/>
                <a:gd name="T21" fmla="*/ 0 h 394"/>
                <a:gd name="T22" fmla="*/ 337 w 544"/>
                <a:gd name="T23" fmla="*/ 0 h 394"/>
                <a:gd name="T24" fmla="*/ 380 w 544"/>
                <a:gd name="T25" fmla="*/ 4 h 394"/>
                <a:gd name="T26" fmla="*/ 418 w 544"/>
                <a:gd name="T27" fmla="*/ 15 h 394"/>
                <a:gd name="T28" fmla="*/ 451 w 544"/>
                <a:gd name="T29" fmla="*/ 31 h 394"/>
                <a:gd name="T30" fmla="*/ 484 w 544"/>
                <a:gd name="T31" fmla="*/ 57 h 394"/>
                <a:gd name="T32" fmla="*/ 511 w 544"/>
                <a:gd name="T33" fmla="*/ 88 h 394"/>
                <a:gd name="T34" fmla="*/ 526 w 544"/>
                <a:gd name="T35" fmla="*/ 121 h 394"/>
                <a:gd name="T36" fmla="*/ 538 w 544"/>
                <a:gd name="T37" fmla="*/ 156 h 394"/>
                <a:gd name="T38" fmla="*/ 544 w 544"/>
                <a:gd name="T39" fmla="*/ 199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44" h="394">
                  <a:moveTo>
                    <a:pt x="544" y="199"/>
                  </a:moveTo>
                  <a:lnTo>
                    <a:pt x="538" y="236"/>
                  </a:lnTo>
                  <a:lnTo>
                    <a:pt x="526" y="273"/>
                  </a:lnTo>
                  <a:lnTo>
                    <a:pt x="511" y="304"/>
                  </a:lnTo>
                  <a:lnTo>
                    <a:pt x="484" y="336"/>
                  </a:lnTo>
                  <a:lnTo>
                    <a:pt x="451" y="361"/>
                  </a:lnTo>
                  <a:lnTo>
                    <a:pt x="418" y="378"/>
                  </a:lnTo>
                  <a:lnTo>
                    <a:pt x="380" y="388"/>
                  </a:lnTo>
                  <a:lnTo>
                    <a:pt x="337" y="394"/>
                  </a:lnTo>
                  <a:lnTo>
                    <a:pt x="0" y="394"/>
                  </a:lnTo>
                  <a:lnTo>
                    <a:pt x="0" y="0"/>
                  </a:lnTo>
                  <a:lnTo>
                    <a:pt x="337" y="0"/>
                  </a:lnTo>
                  <a:lnTo>
                    <a:pt x="380" y="4"/>
                  </a:lnTo>
                  <a:lnTo>
                    <a:pt x="418" y="15"/>
                  </a:lnTo>
                  <a:lnTo>
                    <a:pt x="451" y="31"/>
                  </a:lnTo>
                  <a:lnTo>
                    <a:pt x="484" y="57"/>
                  </a:lnTo>
                  <a:lnTo>
                    <a:pt x="511" y="88"/>
                  </a:lnTo>
                  <a:lnTo>
                    <a:pt x="526" y="121"/>
                  </a:lnTo>
                  <a:lnTo>
                    <a:pt x="538" y="156"/>
                  </a:lnTo>
                  <a:lnTo>
                    <a:pt x="544" y="199"/>
                  </a:lnTo>
                </a:path>
              </a:pathLst>
            </a:custGeom>
            <a:noFill/>
            <a:ln w="11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80" name="Group 79"/>
            <p:cNvGrpSpPr/>
            <p:nvPr/>
          </p:nvGrpSpPr>
          <p:grpSpPr>
            <a:xfrm rot="5400000">
              <a:off x="3507065" y="4612136"/>
              <a:ext cx="262710" cy="77932"/>
              <a:chOff x="2610122" y="2575941"/>
              <a:chExt cx="343422" cy="77932"/>
            </a:xfrm>
          </p:grpSpPr>
          <p:cxnSp>
            <p:nvCxnSpPr>
              <p:cNvPr id="88" name="Straight Connector 87"/>
              <p:cNvCxnSpPr/>
              <p:nvPr/>
            </p:nvCxnSpPr>
            <p:spPr bwMode="auto">
              <a:xfrm rot="16200000" flipV="1">
                <a:off x="2781833" y="2443196"/>
                <a:ext cx="0" cy="343422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89" name="Freeform 14"/>
              <p:cNvSpPr>
                <a:spLocks/>
              </p:cNvSpPr>
              <p:nvPr/>
            </p:nvSpPr>
            <p:spPr bwMode="auto">
              <a:xfrm rot="5400000">
                <a:off x="2876425" y="2576754"/>
                <a:ext cx="77932" cy="76306"/>
              </a:xfrm>
              <a:custGeom>
                <a:avLst/>
                <a:gdLst/>
                <a:ahLst/>
                <a:cxnLst>
                  <a:cxn ang="0">
                    <a:pos x="49" y="26"/>
                  </a:cxn>
                  <a:cxn ang="0">
                    <a:pos x="42" y="41"/>
                  </a:cxn>
                  <a:cxn ang="0">
                    <a:pos x="23" y="48"/>
                  </a:cxn>
                  <a:cxn ang="0">
                    <a:pos x="23" y="48"/>
                  </a:cxn>
                  <a:cxn ang="0">
                    <a:pos x="8" y="41"/>
                  </a:cxn>
                  <a:cxn ang="0">
                    <a:pos x="0" y="26"/>
                  </a:cxn>
                  <a:cxn ang="0">
                    <a:pos x="0" y="26"/>
                  </a:cxn>
                  <a:cxn ang="0">
                    <a:pos x="8" y="8"/>
                  </a:cxn>
                  <a:cxn ang="0">
                    <a:pos x="23" y="0"/>
                  </a:cxn>
                  <a:cxn ang="0">
                    <a:pos x="23" y="0"/>
                  </a:cxn>
                  <a:cxn ang="0">
                    <a:pos x="42" y="8"/>
                  </a:cxn>
                  <a:cxn ang="0">
                    <a:pos x="49" y="26"/>
                  </a:cxn>
                </a:cxnLst>
                <a:rect l="0" t="0" r="r" b="b"/>
                <a:pathLst>
                  <a:path w="49" h="48">
                    <a:moveTo>
                      <a:pt x="49" y="26"/>
                    </a:moveTo>
                    <a:lnTo>
                      <a:pt x="42" y="41"/>
                    </a:lnTo>
                    <a:lnTo>
                      <a:pt x="23" y="48"/>
                    </a:lnTo>
                    <a:lnTo>
                      <a:pt x="23" y="48"/>
                    </a:lnTo>
                    <a:lnTo>
                      <a:pt x="8" y="41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8" y="8"/>
                    </a:lnTo>
                    <a:lnTo>
                      <a:pt x="23" y="0"/>
                    </a:lnTo>
                    <a:lnTo>
                      <a:pt x="23" y="0"/>
                    </a:lnTo>
                    <a:lnTo>
                      <a:pt x="42" y="8"/>
                    </a:lnTo>
                    <a:lnTo>
                      <a:pt x="49" y="26"/>
                    </a:lnTo>
                  </a:path>
                </a:pathLst>
              </a:custGeom>
              <a:solidFill>
                <a:srgbClr val="FFFFFF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81" name="Group 80"/>
            <p:cNvGrpSpPr/>
            <p:nvPr/>
          </p:nvGrpSpPr>
          <p:grpSpPr>
            <a:xfrm rot="5400000">
              <a:off x="2896251" y="4417247"/>
              <a:ext cx="652488" cy="77932"/>
              <a:chOff x="2100593" y="2991866"/>
              <a:chExt cx="852951" cy="77932"/>
            </a:xfrm>
          </p:grpSpPr>
          <p:cxnSp>
            <p:nvCxnSpPr>
              <p:cNvPr id="86" name="Straight Connector 85"/>
              <p:cNvCxnSpPr/>
              <p:nvPr/>
            </p:nvCxnSpPr>
            <p:spPr bwMode="auto">
              <a:xfrm rot="16200000" flipV="1">
                <a:off x="2527069" y="2604357"/>
                <a:ext cx="0" cy="852951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87" name="Freeform 14"/>
              <p:cNvSpPr>
                <a:spLocks/>
              </p:cNvSpPr>
              <p:nvPr/>
            </p:nvSpPr>
            <p:spPr bwMode="auto">
              <a:xfrm rot="5400000">
                <a:off x="2874731" y="2992679"/>
                <a:ext cx="77932" cy="76306"/>
              </a:xfrm>
              <a:custGeom>
                <a:avLst/>
                <a:gdLst/>
                <a:ahLst/>
                <a:cxnLst>
                  <a:cxn ang="0">
                    <a:pos x="49" y="26"/>
                  </a:cxn>
                  <a:cxn ang="0">
                    <a:pos x="42" y="41"/>
                  </a:cxn>
                  <a:cxn ang="0">
                    <a:pos x="23" y="48"/>
                  </a:cxn>
                  <a:cxn ang="0">
                    <a:pos x="23" y="48"/>
                  </a:cxn>
                  <a:cxn ang="0">
                    <a:pos x="8" y="41"/>
                  </a:cxn>
                  <a:cxn ang="0">
                    <a:pos x="0" y="26"/>
                  </a:cxn>
                  <a:cxn ang="0">
                    <a:pos x="0" y="26"/>
                  </a:cxn>
                  <a:cxn ang="0">
                    <a:pos x="8" y="8"/>
                  </a:cxn>
                  <a:cxn ang="0">
                    <a:pos x="23" y="0"/>
                  </a:cxn>
                  <a:cxn ang="0">
                    <a:pos x="23" y="0"/>
                  </a:cxn>
                  <a:cxn ang="0">
                    <a:pos x="42" y="8"/>
                  </a:cxn>
                  <a:cxn ang="0">
                    <a:pos x="49" y="26"/>
                  </a:cxn>
                </a:cxnLst>
                <a:rect l="0" t="0" r="r" b="b"/>
                <a:pathLst>
                  <a:path w="49" h="48">
                    <a:moveTo>
                      <a:pt x="49" y="26"/>
                    </a:moveTo>
                    <a:lnTo>
                      <a:pt x="42" y="41"/>
                    </a:lnTo>
                    <a:lnTo>
                      <a:pt x="23" y="48"/>
                    </a:lnTo>
                    <a:lnTo>
                      <a:pt x="23" y="48"/>
                    </a:lnTo>
                    <a:lnTo>
                      <a:pt x="8" y="41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8" y="8"/>
                    </a:lnTo>
                    <a:lnTo>
                      <a:pt x="23" y="0"/>
                    </a:lnTo>
                    <a:lnTo>
                      <a:pt x="23" y="0"/>
                    </a:lnTo>
                    <a:lnTo>
                      <a:pt x="42" y="8"/>
                    </a:lnTo>
                    <a:lnTo>
                      <a:pt x="49" y="26"/>
                    </a:lnTo>
                  </a:path>
                </a:pathLst>
              </a:custGeom>
              <a:solidFill>
                <a:srgbClr val="FFFFFF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cxnSp>
          <p:nvCxnSpPr>
            <p:cNvPr id="82" name="Straight Connector 81"/>
            <p:cNvCxnSpPr/>
            <p:nvPr/>
          </p:nvCxnSpPr>
          <p:spPr bwMode="auto">
            <a:xfrm flipV="1">
              <a:off x="3430456" y="5443092"/>
              <a:ext cx="0" cy="16394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miter lim="800000"/>
              <a:headEnd type="none" w="med" len="med"/>
              <a:tailEnd type="none" w="med" len="med"/>
            </a:ln>
            <a:effectLst/>
          </p:spPr>
        </p:cxnSp>
        <p:grpSp>
          <p:nvGrpSpPr>
            <p:cNvPr id="83" name="Group 82"/>
            <p:cNvGrpSpPr/>
            <p:nvPr/>
          </p:nvGrpSpPr>
          <p:grpSpPr>
            <a:xfrm rot="5400000">
              <a:off x="3197832" y="4510864"/>
              <a:ext cx="465253" cy="77932"/>
              <a:chOff x="2345352" y="2991866"/>
              <a:chExt cx="608192" cy="77932"/>
            </a:xfrm>
          </p:grpSpPr>
          <p:cxnSp>
            <p:nvCxnSpPr>
              <p:cNvPr id="84" name="Straight Connector 83"/>
              <p:cNvCxnSpPr/>
              <p:nvPr/>
            </p:nvCxnSpPr>
            <p:spPr bwMode="auto">
              <a:xfrm rot="16200000" flipV="1">
                <a:off x="2649448" y="2726736"/>
                <a:ext cx="0" cy="608192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85" name="Freeform 14"/>
              <p:cNvSpPr>
                <a:spLocks/>
              </p:cNvSpPr>
              <p:nvPr/>
            </p:nvSpPr>
            <p:spPr bwMode="auto">
              <a:xfrm rot="5400000">
                <a:off x="2874731" y="2992679"/>
                <a:ext cx="77932" cy="76306"/>
              </a:xfrm>
              <a:custGeom>
                <a:avLst/>
                <a:gdLst/>
                <a:ahLst/>
                <a:cxnLst>
                  <a:cxn ang="0">
                    <a:pos x="49" y="26"/>
                  </a:cxn>
                  <a:cxn ang="0">
                    <a:pos x="42" y="41"/>
                  </a:cxn>
                  <a:cxn ang="0">
                    <a:pos x="23" y="48"/>
                  </a:cxn>
                  <a:cxn ang="0">
                    <a:pos x="23" y="48"/>
                  </a:cxn>
                  <a:cxn ang="0">
                    <a:pos x="8" y="41"/>
                  </a:cxn>
                  <a:cxn ang="0">
                    <a:pos x="0" y="26"/>
                  </a:cxn>
                  <a:cxn ang="0">
                    <a:pos x="0" y="26"/>
                  </a:cxn>
                  <a:cxn ang="0">
                    <a:pos x="8" y="8"/>
                  </a:cxn>
                  <a:cxn ang="0">
                    <a:pos x="23" y="0"/>
                  </a:cxn>
                  <a:cxn ang="0">
                    <a:pos x="23" y="0"/>
                  </a:cxn>
                  <a:cxn ang="0">
                    <a:pos x="42" y="8"/>
                  </a:cxn>
                  <a:cxn ang="0">
                    <a:pos x="49" y="26"/>
                  </a:cxn>
                </a:cxnLst>
                <a:rect l="0" t="0" r="r" b="b"/>
                <a:pathLst>
                  <a:path w="49" h="48">
                    <a:moveTo>
                      <a:pt x="49" y="26"/>
                    </a:moveTo>
                    <a:lnTo>
                      <a:pt x="42" y="41"/>
                    </a:lnTo>
                    <a:lnTo>
                      <a:pt x="23" y="48"/>
                    </a:lnTo>
                    <a:lnTo>
                      <a:pt x="23" y="48"/>
                    </a:lnTo>
                    <a:lnTo>
                      <a:pt x="8" y="41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8" y="8"/>
                    </a:lnTo>
                    <a:lnTo>
                      <a:pt x="23" y="0"/>
                    </a:lnTo>
                    <a:lnTo>
                      <a:pt x="23" y="0"/>
                    </a:lnTo>
                    <a:lnTo>
                      <a:pt x="42" y="8"/>
                    </a:lnTo>
                    <a:lnTo>
                      <a:pt x="49" y="26"/>
                    </a:lnTo>
                  </a:path>
                </a:pathLst>
              </a:custGeom>
              <a:solidFill>
                <a:srgbClr val="FFFFFF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90" name="Group 89"/>
          <p:cNvGrpSpPr/>
          <p:nvPr/>
        </p:nvGrpSpPr>
        <p:grpSpPr>
          <a:xfrm>
            <a:off x="5548493" y="3540034"/>
            <a:ext cx="625475" cy="1477067"/>
            <a:chOff x="3121688" y="4129969"/>
            <a:chExt cx="625475" cy="1477067"/>
          </a:xfrm>
        </p:grpSpPr>
        <p:sp>
          <p:nvSpPr>
            <p:cNvPr id="91" name="Freeform 42"/>
            <p:cNvSpPr>
              <a:spLocks/>
            </p:cNvSpPr>
            <p:nvPr/>
          </p:nvSpPr>
          <p:spPr bwMode="auto">
            <a:xfrm rot="5400000">
              <a:off x="3104108" y="4800038"/>
              <a:ext cx="660635" cy="625475"/>
            </a:xfrm>
            <a:custGeom>
              <a:avLst/>
              <a:gdLst>
                <a:gd name="T0" fmla="*/ 544 w 544"/>
                <a:gd name="T1" fmla="*/ 199 h 394"/>
                <a:gd name="T2" fmla="*/ 538 w 544"/>
                <a:gd name="T3" fmla="*/ 236 h 394"/>
                <a:gd name="T4" fmla="*/ 526 w 544"/>
                <a:gd name="T5" fmla="*/ 273 h 394"/>
                <a:gd name="T6" fmla="*/ 511 w 544"/>
                <a:gd name="T7" fmla="*/ 304 h 394"/>
                <a:gd name="T8" fmla="*/ 484 w 544"/>
                <a:gd name="T9" fmla="*/ 336 h 394"/>
                <a:gd name="T10" fmla="*/ 451 w 544"/>
                <a:gd name="T11" fmla="*/ 361 h 394"/>
                <a:gd name="T12" fmla="*/ 418 w 544"/>
                <a:gd name="T13" fmla="*/ 378 h 394"/>
                <a:gd name="T14" fmla="*/ 380 w 544"/>
                <a:gd name="T15" fmla="*/ 388 h 394"/>
                <a:gd name="T16" fmla="*/ 337 w 544"/>
                <a:gd name="T17" fmla="*/ 394 h 394"/>
                <a:gd name="T18" fmla="*/ 0 w 544"/>
                <a:gd name="T19" fmla="*/ 394 h 394"/>
                <a:gd name="T20" fmla="*/ 0 w 544"/>
                <a:gd name="T21" fmla="*/ 0 h 394"/>
                <a:gd name="T22" fmla="*/ 337 w 544"/>
                <a:gd name="T23" fmla="*/ 0 h 394"/>
                <a:gd name="T24" fmla="*/ 380 w 544"/>
                <a:gd name="T25" fmla="*/ 4 h 394"/>
                <a:gd name="T26" fmla="*/ 418 w 544"/>
                <a:gd name="T27" fmla="*/ 15 h 394"/>
                <a:gd name="T28" fmla="*/ 451 w 544"/>
                <a:gd name="T29" fmla="*/ 31 h 394"/>
                <a:gd name="T30" fmla="*/ 484 w 544"/>
                <a:gd name="T31" fmla="*/ 57 h 394"/>
                <a:gd name="T32" fmla="*/ 511 w 544"/>
                <a:gd name="T33" fmla="*/ 88 h 394"/>
                <a:gd name="T34" fmla="*/ 526 w 544"/>
                <a:gd name="T35" fmla="*/ 121 h 394"/>
                <a:gd name="T36" fmla="*/ 538 w 544"/>
                <a:gd name="T37" fmla="*/ 156 h 394"/>
                <a:gd name="T38" fmla="*/ 544 w 544"/>
                <a:gd name="T39" fmla="*/ 199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44" h="394">
                  <a:moveTo>
                    <a:pt x="544" y="199"/>
                  </a:moveTo>
                  <a:lnTo>
                    <a:pt x="538" y="236"/>
                  </a:lnTo>
                  <a:lnTo>
                    <a:pt x="526" y="273"/>
                  </a:lnTo>
                  <a:lnTo>
                    <a:pt x="511" y="304"/>
                  </a:lnTo>
                  <a:lnTo>
                    <a:pt x="484" y="336"/>
                  </a:lnTo>
                  <a:lnTo>
                    <a:pt x="451" y="361"/>
                  </a:lnTo>
                  <a:lnTo>
                    <a:pt x="418" y="378"/>
                  </a:lnTo>
                  <a:lnTo>
                    <a:pt x="380" y="388"/>
                  </a:lnTo>
                  <a:lnTo>
                    <a:pt x="337" y="394"/>
                  </a:lnTo>
                  <a:lnTo>
                    <a:pt x="0" y="394"/>
                  </a:lnTo>
                  <a:lnTo>
                    <a:pt x="0" y="0"/>
                  </a:lnTo>
                  <a:lnTo>
                    <a:pt x="337" y="0"/>
                  </a:lnTo>
                  <a:lnTo>
                    <a:pt x="380" y="4"/>
                  </a:lnTo>
                  <a:lnTo>
                    <a:pt x="418" y="15"/>
                  </a:lnTo>
                  <a:lnTo>
                    <a:pt x="451" y="31"/>
                  </a:lnTo>
                  <a:lnTo>
                    <a:pt x="484" y="57"/>
                  </a:lnTo>
                  <a:lnTo>
                    <a:pt x="511" y="88"/>
                  </a:lnTo>
                  <a:lnTo>
                    <a:pt x="526" y="121"/>
                  </a:lnTo>
                  <a:lnTo>
                    <a:pt x="538" y="156"/>
                  </a:lnTo>
                  <a:lnTo>
                    <a:pt x="544" y="199"/>
                  </a:ln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43"/>
            <p:cNvSpPr>
              <a:spLocks/>
            </p:cNvSpPr>
            <p:nvPr/>
          </p:nvSpPr>
          <p:spPr bwMode="auto">
            <a:xfrm rot="5400000">
              <a:off x="3104108" y="4800038"/>
              <a:ext cx="660635" cy="625475"/>
            </a:xfrm>
            <a:custGeom>
              <a:avLst/>
              <a:gdLst>
                <a:gd name="T0" fmla="*/ 544 w 544"/>
                <a:gd name="T1" fmla="*/ 199 h 394"/>
                <a:gd name="T2" fmla="*/ 538 w 544"/>
                <a:gd name="T3" fmla="*/ 236 h 394"/>
                <a:gd name="T4" fmla="*/ 526 w 544"/>
                <a:gd name="T5" fmla="*/ 273 h 394"/>
                <a:gd name="T6" fmla="*/ 511 w 544"/>
                <a:gd name="T7" fmla="*/ 304 h 394"/>
                <a:gd name="T8" fmla="*/ 484 w 544"/>
                <a:gd name="T9" fmla="*/ 336 h 394"/>
                <a:gd name="T10" fmla="*/ 451 w 544"/>
                <a:gd name="T11" fmla="*/ 361 h 394"/>
                <a:gd name="T12" fmla="*/ 418 w 544"/>
                <a:gd name="T13" fmla="*/ 378 h 394"/>
                <a:gd name="T14" fmla="*/ 380 w 544"/>
                <a:gd name="T15" fmla="*/ 388 h 394"/>
                <a:gd name="T16" fmla="*/ 337 w 544"/>
                <a:gd name="T17" fmla="*/ 394 h 394"/>
                <a:gd name="T18" fmla="*/ 0 w 544"/>
                <a:gd name="T19" fmla="*/ 394 h 394"/>
                <a:gd name="T20" fmla="*/ 0 w 544"/>
                <a:gd name="T21" fmla="*/ 0 h 394"/>
                <a:gd name="T22" fmla="*/ 337 w 544"/>
                <a:gd name="T23" fmla="*/ 0 h 394"/>
                <a:gd name="T24" fmla="*/ 380 w 544"/>
                <a:gd name="T25" fmla="*/ 4 h 394"/>
                <a:gd name="T26" fmla="*/ 418 w 544"/>
                <a:gd name="T27" fmla="*/ 15 h 394"/>
                <a:gd name="T28" fmla="*/ 451 w 544"/>
                <a:gd name="T29" fmla="*/ 31 h 394"/>
                <a:gd name="T30" fmla="*/ 484 w 544"/>
                <a:gd name="T31" fmla="*/ 57 h 394"/>
                <a:gd name="T32" fmla="*/ 511 w 544"/>
                <a:gd name="T33" fmla="*/ 88 h 394"/>
                <a:gd name="T34" fmla="*/ 526 w 544"/>
                <a:gd name="T35" fmla="*/ 121 h 394"/>
                <a:gd name="T36" fmla="*/ 538 w 544"/>
                <a:gd name="T37" fmla="*/ 156 h 394"/>
                <a:gd name="T38" fmla="*/ 544 w 544"/>
                <a:gd name="T39" fmla="*/ 199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44" h="394">
                  <a:moveTo>
                    <a:pt x="544" y="199"/>
                  </a:moveTo>
                  <a:lnTo>
                    <a:pt x="538" y="236"/>
                  </a:lnTo>
                  <a:lnTo>
                    <a:pt x="526" y="273"/>
                  </a:lnTo>
                  <a:lnTo>
                    <a:pt x="511" y="304"/>
                  </a:lnTo>
                  <a:lnTo>
                    <a:pt x="484" y="336"/>
                  </a:lnTo>
                  <a:lnTo>
                    <a:pt x="451" y="361"/>
                  </a:lnTo>
                  <a:lnTo>
                    <a:pt x="418" y="378"/>
                  </a:lnTo>
                  <a:lnTo>
                    <a:pt x="380" y="388"/>
                  </a:lnTo>
                  <a:lnTo>
                    <a:pt x="337" y="394"/>
                  </a:lnTo>
                  <a:lnTo>
                    <a:pt x="0" y="394"/>
                  </a:lnTo>
                  <a:lnTo>
                    <a:pt x="0" y="0"/>
                  </a:lnTo>
                  <a:lnTo>
                    <a:pt x="337" y="0"/>
                  </a:lnTo>
                  <a:lnTo>
                    <a:pt x="380" y="4"/>
                  </a:lnTo>
                  <a:lnTo>
                    <a:pt x="418" y="15"/>
                  </a:lnTo>
                  <a:lnTo>
                    <a:pt x="451" y="31"/>
                  </a:lnTo>
                  <a:lnTo>
                    <a:pt x="484" y="57"/>
                  </a:lnTo>
                  <a:lnTo>
                    <a:pt x="511" y="88"/>
                  </a:lnTo>
                  <a:lnTo>
                    <a:pt x="526" y="121"/>
                  </a:lnTo>
                  <a:lnTo>
                    <a:pt x="538" y="156"/>
                  </a:lnTo>
                  <a:lnTo>
                    <a:pt x="544" y="199"/>
                  </a:lnTo>
                </a:path>
              </a:pathLst>
            </a:custGeom>
            <a:noFill/>
            <a:ln w="11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47"/>
            <p:cNvSpPr>
              <a:spLocks/>
            </p:cNvSpPr>
            <p:nvPr/>
          </p:nvSpPr>
          <p:spPr bwMode="auto">
            <a:xfrm rot="5400000">
              <a:off x="3104108" y="4800038"/>
              <a:ext cx="660635" cy="625475"/>
            </a:xfrm>
            <a:custGeom>
              <a:avLst/>
              <a:gdLst>
                <a:gd name="T0" fmla="*/ 544 w 544"/>
                <a:gd name="T1" fmla="*/ 199 h 394"/>
                <a:gd name="T2" fmla="*/ 538 w 544"/>
                <a:gd name="T3" fmla="*/ 236 h 394"/>
                <a:gd name="T4" fmla="*/ 526 w 544"/>
                <a:gd name="T5" fmla="*/ 273 h 394"/>
                <a:gd name="T6" fmla="*/ 511 w 544"/>
                <a:gd name="T7" fmla="*/ 304 h 394"/>
                <a:gd name="T8" fmla="*/ 484 w 544"/>
                <a:gd name="T9" fmla="*/ 336 h 394"/>
                <a:gd name="T10" fmla="*/ 451 w 544"/>
                <a:gd name="T11" fmla="*/ 361 h 394"/>
                <a:gd name="T12" fmla="*/ 418 w 544"/>
                <a:gd name="T13" fmla="*/ 378 h 394"/>
                <a:gd name="T14" fmla="*/ 380 w 544"/>
                <a:gd name="T15" fmla="*/ 388 h 394"/>
                <a:gd name="T16" fmla="*/ 337 w 544"/>
                <a:gd name="T17" fmla="*/ 394 h 394"/>
                <a:gd name="T18" fmla="*/ 0 w 544"/>
                <a:gd name="T19" fmla="*/ 394 h 394"/>
                <a:gd name="T20" fmla="*/ 0 w 544"/>
                <a:gd name="T21" fmla="*/ 0 h 394"/>
                <a:gd name="T22" fmla="*/ 337 w 544"/>
                <a:gd name="T23" fmla="*/ 0 h 394"/>
                <a:gd name="T24" fmla="*/ 380 w 544"/>
                <a:gd name="T25" fmla="*/ 4 h 394"/>
                <a:gd name="T26" fmla="*/ 418 w 544"/>
                <a:gd name="T27" fmla="*/ 15 h 394"/>
                <a:gd name="T28" fmla="*/ 451 w 544"/>
                <a:gd name="T29" fmla="*/ 31 h 394"/>
                <a:gd name="T30" fmla="*/ 484 w 544"/>
                <a:gd name="T31" fmla="*/ 57 h 394"/>
                <a:gd name="T32" fmla="*/ 511 w 544"/>
                <a:gd name="T33" fmla="*/ 88 h 394"/>
                <a:gd name="T34" fmla="*/ 526 w 544"/>
                <a:gd name="T35" fmla="*/ 121 h 394"/>
                <a:gd name="T36" fmla="*/ 538 w 544"/>
                <a:gd name="T37" fmla="*/ 156 h 394"/>
                <a:gd name="T38" fmla="*/ 544 w 544"/>
                <a:gd name="T39" fmla="*/ 199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44" h="394">
                  <a:moveTo>
                    <a:pt x="544" y="199"/>
                  </a:moveTo>
                  <a:lnTo>
                    <a:pt x="538" y="236"/>
                  </a:lnTo>
                  <a:lnTo>
                    <a:pt x="526" y="273"/>
                  </a:lnTo>
                  <a:lnTo>
                    <a:pt x="511" y="304"/>
                  </a:lnTo>
                  <a:lnTo>
                    <a:pt x="484" y="336"/>
                  </a:lnTo>
                  <a:lnTo>
                    <a:pt x="451" y="361"/>
                  </a:lnTo>
                  <a:lnTo>
                    <a:pt x="418" y="378"/>
                  </a:lnTo>
                  <a:lnTo>
                    <a:pt x="380" y="388"/>
                  </a:lnTo>
                  <a:lnTo>
                    <a:pt x="337" y="394"/>
                  </a:lnTo>
                  <a:lnTo>
                    <a:pt x="0" y="394"/>
                  </a:lnTo>
                  <a:lnTo>
                    <a:pt x="0" y="0"/>
                  </a:lnTo>
                  <a:lnTo>
                    <a:pt x="337" y="0"/>
                  </a:lnTo>
                  <a:lnTo>
                    <a:pt x="380" y="4"/>
                  </a:lnTo>
                  <a:lnTo>
                    <a:pt x="418" y="15"/>
                  </a:lnTo>
                  <a:lnTo>
                    <a:pt x="451" y="31"/>
                  </a:lnTo>
                  <a:lnTo>
                    <a:pt x="484" y="57"/>
                  </a:lnTo>
                  <a:lnTo>
                    <a:pt x="511" y="88"/>
                  </a:lnTo>
                  <a:lnTo>
                    <a:pt x="526" y="121"/>
                  </a:lnTo>
                  <a:lnTo>
                    <a:pt x="538" y="156"/>
                  </a:lnTo>
                  <a:lnTo>
                    <a:pt x="544" y="199"/>
                  </a:ln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48"/>
            <p:cNvSpPr>
              <a:spLocks/>
            </p:cNvSpPr>
            <p:nvPr/>
          </p:nvSpPr>
          <p:spPr bwMode="auto">
            <a:xfrm rot="5400000">
              <a:off x="3104108" y="4800038"/>
              <a:ext cx="660635" cy="625475"/>
            </a:xfrm>
            <a:custGeom>
              <a:avLst/>
              <a:gdLst>
                <a:gd name="T0" fmla="*/ 544 w 544"/>
                <a:gd name="T1" fmla="*/ 199 h 394"/>
                <a:gd name="T2" fmla="*/ 538 w 544"/>
                <a:gd name="T3" fmla="*/ 236 h 394"/>
                <a:gd name="T4" fmla="*/ 526 w 544"/>
                <a:gd name="T5" fmla="*/ 273 h 394"/>
                <a:gd name="T6" fmla="*/ 511 w 544"/>
                <a:gd name="T7" fmla="*/ 304 h 394"/>
                <a:gd name="T8" fmla="*/ 484 w 544"/>
                <a:gd name="T9" fmla="*/ 336 h 394"/>
                <a:gd name="T10" fmla="*/ 451 w 544"/>
                <a:gd name="T11" fmla="*/ 361 h 394"/>
                <a:gd name="T12" fmla="*/ 418 w 544"/>
                <a:gd name="T13" fmla="*/ 378 h 394"/>
                <a:gd name="T14" fmla="*/ 380 w 544"/>
                <a:gd name="T15" fmla="*/ 388 h 394"/>
                <a:gd name="T16" fmla="*/ 337 w 544"/>
                <a:gd name="T17" fmla="*/ 394 h 394"/>
                <a:gd name="T18" fmla="*/ 0 w 544"/>
                <a:gd name="T19" fmla="*/ 394 h 394"/>
                <a:gd name="T20" fmla="*/ 0 w 544"/>
                <a:gd name="T21" fmla="*/ 0 h 394"/>
                <a:gd name="T22" fmla="*/ 337 w 544"/>
                <a:gd name="T23" fmla="*/ 0 h 394"/>
                <a:gd name="T24" fmla="*/ 380 w 544"/>
                <a:gd name="T25" fmla="*/ 4 h 394"/>
                <a:gd name="T26" fmla="*/ 418 w 544"/>
                <a:gd name="T27" fmla="*/ 15 h 394"/>
                <a:gd name="T28" fmla="*/ 451 w 544"/>
                <a:gd name="T29" fmla="*/ 31 h 394"/>
                <a:gd name="T30" fmla="*/ 484 w 544"/>
                <a:gd name="T31" fmla="*/ 57 h 394"/>
                <a:gd name="T32" fmla="*/ 511 w 544"/>
                <a:gd name="T33" fmla="*/ 88 h 394"/>
                <a:gd name="T34" fmla="*/ 526 w 544"/>
                <a:gd name="T35" fmla="*/ 121 h 394"/>
                <a:gd name="T36" fmla="*/ 538 w 544"/>
                <a:gd name="T37" fmla="*/ 156 h 394"/>
                <a:gd name="T38" fmla="*/ 544 w 544"/>
                <a:gd name="T39" fmla="*/ 199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44" h="394">
                  <a:moveTo>
                    <a:pt x="544" y="199"/>
                  </a:moveTo>
                  <a:lnTo>
                    <a:pt x="538" y="236"/>
                  </a:lnTo>
                  <a:lnTo>
                    <a:pt x="526" y="273"/>
                  </a:lnTo>
                  <a:lnTo>
                    <a:pt x="511" y="304"/>
                  </a:lnTo>
                  <a:lnTo>
                    <a:pt x="484" y="336"/>
                  </a:lnTo>
                  <a:lnTo>
                    <a:pt x="451" y="361"/>
                  </a:lnTo>
                  <a:lnTo>
                    <a:pt x="418" y="378"/>
                  </a:lnTo>
                  <a:lnTo>
                    <a:pt x="380" y="388"/>
                  </a:lnTo>
                  <a:lnTo>
                    <a:pt x="337" y="394"/>
                  </a:lnTo>
                  <a:lnTo>
                    <a:pt x="0" y="394"/>
                  </a:lnTo>
                  <a:lnTo>
                    <a:pt x="0" y="0"/>
                  </a:lnTo>
                  <a:lnTo>
                    <a:pt x="337" y="0"/>
                  </a:lnTo>
                  <a:lnTo>
                    <a:pt x="380" y="4"/>
                  </a:lnTo>
                  <a:lnTo>
                    <a:pt x="418" y="15"/>
                  </a:lnTo>
                  <a:lnTo>
                    <a:pt x="451" y="31"/>
                  </a:lnTo>
                  <a:lnTo>
                    <a:pt x="484" y="57"/>
                  </a:lnTo>
                  <a:lnTo>
                    <a:pt x="511" y="88"/>
                  </a:lnTo>
                  <a:lnTo>
                    <a:pt x="526" y="121"/>
                  </a:lnTo>
                  <a:lnTo>
                    <a:pt x="538" y="156"/>
                  </a:lnTo>
                  <a:lnTo>
                    <a:pt x="544" y="199"/>
                  </a:lnTo>
                </a:path>
              </a:pathLst>
            </a:custGeom>
            <a:noFill/>
            <a:ln w="11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cxnSp>
          <p:nvCxnSpPr>
            <p:cNvPr id="103" name="Straight Connector 102"/>
            <p:cNvCxnSpPr/>
            <p:nvPr/>
          </p:nvCxnSpPr>
          <p:spPr bwMode="auto">
            <a:xfrm flipV="1">
              <a:off x="3638420" y="4519747"/>
              <a:ext cx="0" cy="26271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miter lim="800000"/>
              <a:headEnd type="none" w="med" len="med"/>
              <a:tailEnd type="none" w="med" len="med"/>
            </a:ln>
            <a:effectLst/>
          </p:spPr>
        </p:cxnSp>
        <p:grpSp>
          <p:nvGrpSpPr>
            <p:cNvPr id="96" name="Group 95"/>
            <p:cNvGrpSpPr/>
            <p:nvPr/>
          </p:nvGrpSpPr>
          <p:grpSpPr>
            <a:xfrm rot="5400000">
              <a:off x="2896251" y="4417247"/>
              <a:ext cx="652488" cy="77932"/>
              <a:chOff x="2100593" y="2991866"/>
              <a:chExt cx="852951" cy="77932"/>
            </a:xfrm>
          </p:grpSpPr>
          <p:cxnSp>
            <p:nvCxnSpPr>
              <p:cNvPr id="101" name="Straight Connector 100"/>
              <p:cNvCxnSpPr/>
              <p:nvPr/>
            </p:nvCxnSpPr>
            <p:spPr bwMode="auto">
              <a:xfrm rot="16200000" flipV="1">
                <a:off x="2527069" y="2604357"/>
                <a:ext cx="0" cy="852951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02" name="Freeform 14"/>
              <p:cNvSpPr>
                <a:spLocks/>
              </p:cNvSpPr>
              <p:nvPr/>
            </p:nvSpPr>
            <p:spPr bwMode="auto">
              <a:xfrm rot="5400000">
                <a:off x="2874731" y="2992679"/>
                <a:ext cx="77932" cy="76306"/>
              </a:xfrm>
              <a:custGeom>
                <a:avLst/>
                <a:gdLst/>
                <a:ahLst/>
                <a:cxnLst>
                  <a:cxn ang="0">
                    <a:pos x="49" y="26"/>
                  </a:cxn>
                  <a:cxn ang="0">
                    <a:pos x="42" y="41"/>
                  </a:cxn>
                  <a:cxn ang="0">
                    <a:pos x="23" y="48"/>
                  </a:cxn>
                  <a:cxn ang="0">
                    <a:pos x="23" y="48"/>
                  </a:cxn>
                  <a:cxn ang="0">
                    <a:pos x="8" y="41"/>
                  </a:cxn>
                  <a:cxn ang="0">
                    <a:pos x="0" y="26"/>
                  </a:cxn>
                  <a:cxn ang="0">
                    <a:pos x="0" y="26"/>
                  </a:cxn>
                  <a:cxn ang="0">
                    <a:pos x="8" y="8"/>
                  </a:cxn>
                  <a:cxn ang="0">
                    <a:pos x="23" y="0"/>
                  </a:cxn>
                  <a:cxn ang="0">
                    <a:pos x="23" y="0"/>
                  </a:cxn>
                  <a:cxn ang="0">
                    <a:pos x="42" y="8"/>
                  </a:cxn>
                  <a:cxn ang="0">
                    <a:pos x="49" y="26"/>
                  </a:cxn>
                </a:cxnLst>
                <a:rect l="0" t="0" r="r" b="b"/>
                <a:pathLst>
                  <a:path w="49" h="48">
                    <a:moveTo>
                      <a:pt x="49" y="26"/>
                    </a:moveTo>
                    <a:lnTo>
                      <a:pt x="42" y="41"/>
                    </a:lnTo>
                    <a:lnTo>
                      <a:pt x="23" y="48"/>
                    </a:lnTo>
                    <a:lnTo>
                      <a:pt x="23" y="48"/>
                    </a:lnTo>
                    <a:lnTo>
                      <a:pt x="8" y="41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8" y="8"/>
                    </a:lnTo>
                    <a:lnTo>
                      <a:pt x="23" y="0"/>
                    </a:lnTo>
                    <a:lnTo>
                      <a:pt x="23" y="0"/>
                    </a:lnTo>
                    <a:lnTo>
                      <a:pt x="42" y="8"/>
                    </a:lnTo>
                    <a:lnTo>
                      <a:pt x="49" y="26"/>
                    </a:lnTo>
                  </a:path>
                </a:pathLst>
              </a:custGeom>
              <a:solidFill>
                <a:srgbClr val="FFFFFF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cxnSp>
          <p:nvCxnSpPr>
            <p:cNvPr id="97" name="Straight Connector 96"/>
            <p:cNvCxnSpPr/>
            <p:nvPr/>
          </p:nvCxnSpPr>
          <p:spPr bwMode="auto">
            <a:xfrm flipV="1">
              <a:off x="3430456" y="5443092"/>
              <a:ext cx="0" cy="16394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miter lim="800000"/>
              <a:headEnd type="none" w="med" len="med"/>
              <a:tailEnd type="none" w="med" len="med"/>
            </a:ln>
            <a:effectLst/>
          </p:spPr>
        </p:cxnSp>
        <p:grpSp>
          <p:nvGrpSpPr>
            <p:cNvPr id="98" name="Group 97"/>
            <p:cNvGrpSpPr/>
            <p:nvPr/>
          </p:nvGrpSpPr>
          <p:grpSpPr>
            <a:xfrm rot="5400000">
              <a:off x="3197832" y="4510864"/>
              <a:ext cx="465253" cy="77932"/>
              <a:chOff x="2345352" y="2991866"/>
              <a:chExt cx="608192" cy="77932"/>
            </a:xfrm>
          </p:grpSpPr>
          <p:cxnSp>
            <p:nvCxnSpPr>
              <p:cNvPr id="99" name="Straight Connector 98"/>
              <p:cNvCxnSpPr/>
              <p:nvPr/>
            </p:nvCxnSpPr>
            <p:spPr bwMode="auto">
              <a:xfrm rot="16200000" flipV="1">
                <a:off x="2649448" y="2726736"/>
                <a:ext cx="0" cy="608192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00" name="Freeform 14"/>
              <p:cNvSpPr>
                <a:spLocks/>
              </p:cNvSpPr>
              <p:nvPr/>
            </p:nvSpPr>
            <p:spPr bwMode="auto">
              <a:xfrm rot="5400000">
                <a:off x="2874731" y="2992679"/>
                <a:ext cx="77932" cy="76306"/>
              </a:xfrm>
              <a:custGeom>
                <a:avLst/>
                <a:gdLst/>
                <a:ahLst/>
                <a:cxnLst>
                  <a:cxn ang="0">
                    <a:pos x="49" y="26"/>
                  </a:cxn>
                  <a:cxn ang="0">
                    <a:pos x="42" y="41"/>
                  </a:cxn>
                  <a:cxn ang="0">
                    <a:pos x="23" y="48"/>
                  </a:cxn>
                  <a:cxn ang="0">
                    <a:pos x="23" y="48"/>
                  </a:cxn>
                  <a:cxn ang="0">
                    <a:pos x="8" y="41"/>
                  </a:cxn>
                  <a:cxn ang="0">
                    <a:pos x="0" y="26"/>
                  </a:cxn>
                  <a:cxn ang="0">
                    <a:pos x="0" y="26"/>
                  </a:cxn>
                  <a:cxn ang="0">
                    <a:pos x="8" y="8"/>
                  </a:cxn>
                  <a:cxn ang="0">
                    <a:pos x="23" y="0"/>
                  </a:cxn>
                  <a:cxn ang="0">
                    <a:pos x="23" y="0"/>
                  </a:cxn>
                  <a:cxn ang="0">
                    <a:pos x="42" y="8"/>
                  </a:cxn>
                  <a:cxn ang="0">
                    <a:pos x="49" y="26"/>
                  </a:cxn>
                </a:cxnLst>
                <a:rect l="0" t="0" r="r" b="b"/>
                <a:pathLst>
                  <a:path w="49" h="48">
                    <a:moveTo>
                      <a:pt x="49" y="26"/>
                    </a:moveTo>
                    <a:lnTo>
                      <a:pt x="42" y="41"/>
                    </a:lnTo>
                    <a:lnTo>
                      <a:pt x="23" y="48"/>
                    </a:lnTo>
                    <a:lnTo>
                      <a:pt x="23" y="48"/>
                    </a:lnTo>
                    <a:lnTo>
                      <a:pt x="8" y="41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8" y="8"/>
                    </a:lnTo>
                    <a:lnTo>
                      <a:pt x="23" y="0"/>
                    </a:lnTo>
                    <a:lnTo>
                      <a:pt x="23" y="0"/>
                    </a:lnTo>
                    <a:lnTo>
                      <a:pt x="42" y="8"/>
                    </a:lnTo>
                    <a:lnTo>
                      <a:pt x="49" y="26"/>
                    </a:lnTo>
                  </a:path>
                </a:pathLst>
              </a:custGeom>
              <a:solidFill>
                <a:srgbClr val="FFFFFF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05" name="Group 104"/>
          <p:cNvGrpSpPr/>
          <p:nvPr/>
        </p:nvGrpSpPr>
        <p:grpSpPr>
          <a:xfrm>
            <a:off x="6741838" y="3540034"/>
            <a:ext cx="625475" cy="1477067"/>
            <a:chOff x="3121688" y="4129969"/>
            <a:chExt cx="625475" cy="1477067"/>
          </a:xfrm>
        </p:grpSpPr>
        <p:sp>
          <p:nvSpPr>
            <p:cNvPr id="106" name="Freeform 42"/>
            <p:cNvSpPr>
              <a:spLocks/>
            </p:cNvSpPr>
            <p:nvPr/>
          </p:nvSpPr>
          <p:spPr bwMode="auto">
            <a:xfrm rot="5400000">
              <a:off x="3104108" y="4800038"/>
              <a:ext cx="660635" cy="625475"/>
            </a:xfrm>
            <a:custGeom>
              <a:avLst/>
              <a:gdLst>
                <a:gd name="T0" fmla="*/ 544 w 544"/>
                <a:gd name="T1" fmla="*/ 199 h 394"/>
                <a:gd name="T2" fmla="*/ 538 w 544"/>
                <a:gd name="T3" fmla="*/ 236 h 394"/>
                <a:gd name="T4" fmla="*/ 526 w 544"/>
                <a:gd name="T5" fmla="*/ 273 h 394"/>
                <a:gd name="T6" fmla="*/ 511 w 544"/>
                <a:gd name="T7" fmla="*/ 304 h 394"/>
                <a:gd name="T8" fmla="*/ 484 w 544"/>
                <a:gd name="T9" fmla="*/ 336 h 394"/>
                <a:gd name="T10" fmla="*/ 451 w 544"/>
                <a:gd name="T11" fmla="*/ 361 h 394"/>
                <a:gd name="T12" fmla="*/ 418 w 544"/>
                <a:gd name="T13" fmla="*/ 378 h 394"/>
                <a:gd name="T14" fmla="*/ 380 w 544"/>
                <a:gd name="T15" fmla="*/ 388 h 394"/>
                <a:gd name="T16" fmla="*/ 337 w 544"/>
                <a:gd name="T17" fmla="*/ 394 h 394"/>
                <a:gd name="T18" fmla="*/ 0 w 544"/>
                <a:gd name="T19" fmla="*/ 394 h 394"/>
                <a:gd name="T20" fmla="*/ 0 w 544"/>
                <a:gd name="T21" fmla="*/ 0 h 394"/>
                <a:gd name="T22" fmla="*/ 337 w 544"/>
                <a:gd name="T23" fmla="*/ 0 h 394"/>
                <a:gd name="T24" fmla="*/ 380 w 544"/>
                <a:gd name="T25" fmla="*/ 4 h 394"/>
                <a:gd name="T26" fmla="*/ 418 w 544"/>
                <a:gd name="T27" fmla="*/ 15 h 394"/>
                <a:gd name="T28" fmla="*/ 451 w 544"/>
                <a:gd name="T29" fmla="*/ 31 h 394"/>
                <a:gd name="T30" fmla="*/ 484 w 544"/>
                <a:gd name="T31" fmla="*/ 57 h 394"/>
                <a:gd name="T32" fmla="*/ 511 w 544"/>
                <a:gd name="T33" fmla="*/ 88 h 394"/>
                <a:gd name="T34" fmla="*/ 526 w 544"/>
                <a:gd name="T35" fmla="*/ 121 h 394"/>
                <a:gd name="T36" fmla="*/ 538 w 544"/>
                <a:gd name="T37" fmla="*/ 156 h 394"/>
                <a:gd name="T38" fmla="*/ 544 w 544"/>
                <a:gd name="T39" fmla="*/ 199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44" h="394">
                  <a:moveTo>
                    <a:pt x="544" y="199"/>
                  </a:moveTo>
                  <a:lnTo>
                    <a:pt x="538" y="236"/>
                  </a:lnTo>
                  <a:lnTo>
                    <a:pt x="526" y="273"/>
                  </a:lnTo>
                  <a:lnTo>
                    <a:pt x="511" y="304"/>
                  </a:lnTo>
                  <a:lnTo>
                    <a:pt x="484" y="336"/>
                  </a:lnTo>
                  <a:lnTo>
                    <a:pt x="451" y="361"/>
                  </a:lnTo>
                  <a:lnTo>
                    <a:pt x="418" y="378"/>
                  </a:lnTo>
                  <a:lnTo>
                    <a:pt x="380" y="388"/>
                  </a:lnTo>
                  <a:lnTo>
                    <a:pt x="337" y="394"/>
                  </a:lnTo>
                  <a:lnTo>
                    <a:pt x="0" y="394"/>
                  </a:lnTo>
                  <a:lnTo>
                    <a:pt x="0" y="0"/>
                  </a:lnTo>
                  <a:lnTo>
                    <a:pt x="337" y="0"/>
                  </a:lnTo>
                  <a:lnTo>
                    <a:pt x="380" y="4"/>
                  </a:lnTo>
                  <a:lnTo>
                    <a:pt x="418" y="15"/>
                  </a:lnTo>
                  <a:lnTo>
                    <a:pt x="451" y="31"/>
                  </a:lnTo>
                  <a:lnTo>
                    <a:pt x="484" y="57"/>
                  </a:lnTo>
                  <a:lnTo>
                    <a:pt x="511" y="88"/>
                  </a:lnTo>
                  <a:lnTo>
                    <a:pt x="526" y="121"/>
                  </a:lnTo>
                  <a:lnTo>
                    <a:pt x="538" y="156"/>
                  </a:lnTo>
                  <a:lnTo>
                    <a:pt x="544" y="199"/>
                  </a:ln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43"/>
            <p:cNvSpPr>
              <a:spLocks/>
            </p:cNvSpPr>
            <p:nvPr/>
          </p:nvSpPr>
          <p:spPr bwMode="auto">
            <a:xfrm rot="5400000">
              <a:off x="3104108" y="4800038"/>
              <a:ext cx="660635" cy="625475"/>
            </a:xfrm>
            <a:custGeom>
              <a:avLst/>
              <a:gdLst>
                <a:gd name="T0" fmla="*/ 544 w 544"/>
                <a:gd name="T1" fmla="*/ 199 h 394"/>
                <a:gd name="T2" fmla="*/ 538 w 544"/>
                <a:gd name="T3" fmla="*/ 236 h 394"/>
                <a:gd name="T4" fmla="*/ 526 w 544"/>
                <a:gd name="T5" fmla="*/ 273 h 394"/>
                <a:gd name="T6" fmla="*/ 511 w 544"/>
                <a:gd name="T7" fmla="*/ 304 h 394"/>
                <a:gd name="T8" fmla="*/ 484 w 544"/>
                <a:gd name="T9" fmla="*/ 336 h 394"/>
                <a:gd name="T10" fmla="*/ 451 w 544"/>
                <a:gd name="T11" fmla="*/ 361 h 394"/>
                <a:gd name="T12" fmla="*/ 418 w 544"/>
                <a:gd name="T13" fmla="*/ 378 h 394"/>
                <a:gd name="T14" fmla="*/ 380 w 544"/>
                <a:gd name="T15" fmla="*/ 388 h 394"/>
                <a:gd name="T16" fmla="*/ 337 w 544"/>
                <a:gd name="T17" fmla="*/ 394 h 394"/>
                <a:gd name="T18" fmla="*/ 0 w 544"/>
                <a:gd name="T19" fmla="*/ 394 h 394"/>
                <a:gd name="T20" fmla="*/ 0 w 544"/>
                <a:gd name="T21" fmla="*/ 0 h 394"/>
                <a:gd name="T22" fmla="*/ 337 w 544"/>
                <a:gd name="T23" fmla="*/ 0 h 394"/>
                <a:gd name="T24" fmla="*/ 380 w 544"/>
                <a:gd name="T25" fmla="*/ 4 h 394"/>
                <a:gd name="T26" fmla="*/ 418 w 544"/>
                <a:gd name="T27" fmla="*/ 15 h 394"/>
                <a:gd name="T28" fmla="*/ 451 w 544"/>
                <a:gd name="T29" fmla="*/ 31 h 394"/>
                <a:gd name="T30" fmla="*/ 484 w 544"/>
                <a:gd name="T31" fmla="*/ 57 h 394"/>
                <a:gd name="T32" fmla="*/ 511 w 544"/>
                <a:gd name="T33" fmla="*/ 88 h 394"/>
                <a:gd name="T34" fmla="*/ 526 w 544"/>
                <a:gd name="T35" fmla="*/ 121 h 394"/>
                <a:gd name="T36" fmla="*/ 538 w 544"/>
                <a:gd name="T37" fmla="*/ 156 h 394"/>
                <a:gd name="T38" fmla="*/ 544 w 544"/>
                <a:gd name="T39" fmla="*/ 199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44" h="394">
                  <a:moveTo>
                    <a:pt x="544" y="199"/>
                  </a:moveTo>
                  <a:lnTo>
                    <a:pt x="538" y="236"/>
                  </a:lnTo>
                  <a:lnTo>
                    <a:pt x="526" y="273"/>
                  </a:lnTo>
                  <a:lnTo>
                    <a:pt x="511" y="304"/>
                  </a:lnTo>
                  <a:lnTo>
                    <a:pt x="484" y="336"/>
                  </a:lnTo>
                  <a:lnTo>
                    <a:pt x="451" y="361"/>
                  </a:lnTo>
                  <a:lnTo>
                    <a:pt x="418" y="378"/>
                  </a:lnTo>
                  <a:lnTo>
                    <a:pt x="380" y="388"/>
                  </a:lnTo>
                  <a:lnTo>
                    <a:pt x="337" y="394"/>
                  </a:lnTo>
                  <a:lnTo>
                    <a:pt x="0" y="394"/>
                  </a:lnTo>
                  <a:lnTo>
                    <a:pt x="0" y="0"/>
                  </a:lnTo>
                  <a:lnTo>
                    <a:pt x="337" y="0"/>
                  </a:lnTo>
                  <a:lnTo>
                    <a:pt x="380" y="4"/>
                  </a:lnTo>
                  <a:lnTo>
                    <a:pt x="418" y="15"/>
                  </a:lnTo>
                  <a:lnTo>
                    <a:pt x="451" y="31"/>
                  </a:lnTo>
                  <a:lnTo>
                    <a:pt x="484" y="57"/>
                  </a:lnTo>
                  <a:lnTo>
                    <a:pt x="511" y="88"/>
                  </a:lnTo>
                  <a:lnTo>
                    <a:pt x="526" y="121"/>
                  </a:lnTo>
                  <a:lnTo>
                    <a:pt x="538" y="156"/>
                  </a:lnTo>
                  <a:lnTo>
                    <a:pt x="544" y="199"/>
                  </a:lnTo>
                </a:path>
              </a:pathLst>
            </a:custGeom>
            <a:noFill/>
            <a:ln w="11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47"/>
            <p:cNvSpPr>
              <a:spLocks/>
            </p:cNvSpPr>
            <p:nvPr/>
          </p:nvSpPr>
          <p:spPr bwMode="auto">
            <a:xfrm rot="5400000">
              <a:off x="3104108" y="4800038"/>
              <a:ext cx="660635" cy="625475"/>
            </a:xfrm>
            <a:custGeom>
              <a:avLst/>
              <a:gdLst>
                <a:gd name="T0" fmla="*/ 544 w 544"/>
                <a:gd name="T1" fmla="*/ 199 h 394"/>
                <a:gd name="T2" fmla="*/ 538 w 544"/>
                <a:gd name="T3" fmla="*/ 236 h 394"/>
                <a:gd name="T4" fmla="*/ 526 w 544"/>
                <a:gd name="T5" fmla="*/ 273 h 394"/>
                <a:gd name="T6" fmla="*/ 511 w 544"/>
                <a:gd name="T7" fmla="*/ 304 h 394"/>
                <a:gd name="T8" fmla="*/ 484 w 544"/>
                <a:gd name="T9" fmla="*/ 336 h 394"/>
                <a:gd name="T10" fmla="*/ 451 w 544"/>
                <a:gd name="T11" fmla="*/ 361 h 394"/>
                <a:gd name="T12" fmla="*/ 418 w 544"/>
                <a:gd name="T13" fmla="*/ 378 h 394"/>
                <a:gd name="T14" fmla="*/ 380 w 544"/>
                <a:gd name="T15" fmla="*/ 388 h 394"/>
                <a:gd name="T16" fmla="*/ 337 w 544"/>
                <a:gd name="T17" fmla="*/ 394 h 394"/>
                <a:gd name="T18" fmla="*/ 0 w 544"/>
                <a:gd name="T19" fmla="*/ 394 h 394"/>
                <a:gd name="T20" fmla="*/ 0 w 544"/>
                <a:gd name="T21" fmla="*/ 0 h 394"/>
                <a:gd name="T22" fmla="*/ 337 w 544"/>
                <a:gd name="T23" fmla="*/ 0 h 394"/>
                <a:gd name="T24" fmla="*/ 380 w 544"/>
                <a:gd name="T25" fmla="*/ 4 h 394"/>
                <a:gd name="T26" fmla="*/ 418 w 544"/>
                <a:gd name="T27" fmla="*/ 15 h 394"/>
                <a:gd name="T28" fmla="*/ 451 w 544"/>
                <a:gd name="T29" fmla="*/ 31 h 394"/>
                <a:gd name="T30" fmla="*/ 484 w 544"/>
                <a:gd name="T31" fmla="*/ 57 h 394"/>
                <a:gd name="T32" fmla="*/ 511 w 544"/>
                <a:gd name="T33" fmla="*/ 88 h 394"/>
                <a:gd name="T34" fmla="*/ 526 w 544"/>
                <a:gd name="T35" fmla="*/ 121 h 394"/>
                <a:gd name="T36" fmla="*/ 538 w 544"/>
                <a:gd name="T37" fmla="*/ 156 h 394"/>
                <a:gd name="T38" fmla="*/ 544 w 544"/>
                <a:gd name="T39" fmla="*/ 199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44" h="394">
                  <a:moveTo>
                    <a:pt x="544" y="199"/>
                  </a:moveTo>
                  <a:lnTo>
                    <a:pt x="538" y="236"/>
                  </a:lnTo>
                  <a:lnTo>
                    <a:pt x="526" y="273"/>
                  </a:lnTo>
                  <a:lnTo>
                    <a:pt x="511" y="304"/>
                  </a:lnTo>
                  <a:lnTo>
                    <a:pt x="484" y="336"/>
                  </a:lnTo>
                  <a:lnTo>
                    <a:pt x="451" y="361"/>
                  </a:lnTo>
                  <a:lnTo>
                    <a:pt x="418" y="378"/>
                  </a:lnTo>
                  <a:lnTo>
                    <a:pt x="380" y="388"/>
                  </a:lnTo>
                  <a:lnTo>
                    <a:pt x="337" y="394"/>
                  </a:lnTo>
                  <a:lnTo>
                    <a:pt x="0" y="394"/>
                  </a:lnTo>
                  <a:lnTo>
                    <a:pt x="0" y="0"/>
                  </a:lnTo>
                  <a:lnTo>
                    <a:pt x="337" y="0"/>
                  </a:lnTo>
                  <a:lnTo>
                    <a:pt x="380" y="4"/>
                  </a:lnTo>
                  <a:lnTo>
                    <a:pt x="418" y="15"/>
                  </a:lnTo>
                  <a:lnTo>
                    <a:pt x="451" y="31"/>
                  </a:lnTo>
                  <a:lnTo>
                    <a:pt x="484" y="57"/>
                  </a:lnTo>
                  <a:lnTo>
                    <a:pt x="511" y="88"/>
                  </a:lnTo>
                  <a:lnTo>
                    <a:pt x="526" y="121"/>
                  </a:lnTo>
                  <a:lnTo>
                    <a:pt x="538" y="156"/>
                  </a:lnTo>
                  <a:lnTo>
                    <a:pt x="544" y="199"/>
                  </a:ln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48"/>
            <p:cNvSpPr>
              <a:spLocks/>
            </p:cNvSpPr>
            <p:nvPr/>
          </p:nvSpPr>
          <p:spPr bwMode="auto">
            <a:xfrm rot="5400000">
              <a:off x="3104108" y="4800038"/>
              <a:ext cx="660635" cy="625475"/>
            </a:xfrm>
            <a:custGeom>
              <a:avLst/>
              <a:gdLst>
                <a:gd name="T0" fmla="*/ 544 w 544"/>
                <a:gd name="T1" fmla="*/ 199 h 394"/>
                <a:gd name="T2" fmla="*/ 538 w 544"/>
                <a:gd name="T3" fmla="*/ 236 h 394"/>
                <a:gd name="T4" fmla="*/ 526 w 544"/>
                <a:gd name="T5" fmla="*/ 273 h 394"/>
                <a:gd name="T6" fmla="*/ 511 w 544"/>
                <a:gd name="T7" fmla="*/ 304 h 394"/>
                <a:gd name="T8" fmla="*/ 484 w 544"/>
                <a:gd name="T9" fmla="*/ 336 h 394"/>
                <a:gd name="T10" fmla="*/ 451 w 544"/>
                <a:gd name="T11" fmla="*/ 361 h 394"/>
                <a:gd name="T12" fmla="*/ 418 w 544"/>
                <a:gd name="T13" fmla="*/ 378 h 394"/>
                <a:gd name="T14" fmla="*/ 380 w 544"/>
                <a:gd name="T15" fmla="*/ 388 h 394"/>
                <a:gd name="T16" fmla="*/ 337 w 544"/>
                <a:gd name="T17" fmla="*/ 394 h 394"/>
                <a:gd name="T18" fmla="*/ 0 w 544"/>
                <a:gd name="T19" fmla="*/ 394 h 394"/>
                <a:gd name="T20" fmla="*/ 0 w 544"/>
                <a:gd name="T21" fmla="*/ 0 h 394"/>
                <a:gd name="T22" fmla="*/ 337 w 544"/>
                <a:gd name="T23" fmla="*/ 0 h 394"/>
                <a:gd name="T24" fmla="*/ 380 w 544"/>
                <a:gd name="T25" fmla="*/ 4 h 394"/>
                <a:gd name="T26" fmla="*/ 418 w 544"/>
                <a:gd name="T27" fmla="*/ 15 h 394"/>
                <a:gd name="T28" fmla="*/ 451 w 544"/>
                <a:gd name="T29" fmla="*/ 31 h 394"/>
                <a:gd name="T30" fmla="*/ 484 w 544"/>
                <a:gd name="T31" fmla="*/ 57 h 394"/>
                <a:gd name="T32" fmla="*/ 511 w 544"/>
                <a:gd name="T33" fmla="*/ 88 h 394"/>
                <a:gd name="T34" fmla="*/ 526 w 544"/>
                <a:gd name="T35" fmla="*/ 121 h 394"/>
                <a:gd name="T36" fmla="*/ 538 w 544"/>
                <a:gd name="T37" fmla="*/ 156 h 394"/>
                <a:gd name="T38" fmla="*/ 544 w 544"/>
                <a:gd name="T39" fmla="*/ 199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44" h="394">
                  <a:moveTo>
                    <a:pt x="544" y="199"/>
                  </a:moveTo>
                  <a:lnTo>
                    <a:pt x="538" y="236"/>
                  </a:lnTo>
                  <a:lnTo>
                    <a:pt x="526" y="273"/>
                  </a:lnTo>
                  <a:lnTo>
                    <a:pt x="511" y="304"/>
                  </a:lnTo>
                  <a:lnTo>
                    <a:pt x="484" y="336"/>
                  </a:lnTo>
                  <a:lnTo>
                    <a:pt x="451" y="361"/>
                  </a:lnTo>
                  <a:lnTo>
                    <a:pt x="418" y="378"/>
                  </a:lnTo>
                  <a:lnTo>
                    <a:pt x="380" y="388"/>
                  </a:lnTo>
                  <a:lnTo>
                    <a:pt x="337" y="394"/>
                  </a:lnTo>
                  <a:lnTo>
                    <a:pt x="0" y="394"/>
                  </a:lnTo>
                  <a:lnTo>
                    <a:pt x="0" y="0"/>
                  </a:lnTo>
                  <a:lnTo>
                    <a:pt x="337" y="0"/>
                  </a:lnTo>
                  <a:lnTo>
                    <a:pt x="380" y="4"/>
                  </a:lnTo>
                  <a:lnTo>
                    <a:pt x="418" y="15"/>
                  </a:lnTo>
                  <a:lnTo>
                    <a:pt x="451" y="31"/>
                  </a:lnTo>
                  <a:lnTo>
                    <a:pt x="484" y="57"/>
                  </a:lnTo>
                  <a:lnTo>
                    <a:pt x="511" y="88"/>
                  </a:lnTo>
                  <a:lnTo>
                    <a:pt x="526" y="121"/>
                  </a:lnTo>
                  <a:lnTo>
                    <a:pt x="538" y="156"/>
                  </a:lnTo>
                  <a:lnTo>
                    <a:pt x="544" y="199"/>
                  </a:lnTo>
                </a:path>
              </a:pathLst>
            </a:custGeom>
            <a:noFill/>
            <a:ln w="11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10" name="Group 109"/>
            <p:cNvGrpSpPr/>
            <p:nvPr/>
          </p:nvGrpSpPr>
          <p:grpSpPr>
            <a:xfrm rot="5400000">
              <a:off x="3507065" y="4612136"/>
              <a:ext cx="262710" cy="77932"/>
              <a:chOff x="2610122" y="2575941"/>
              <a:chExt cx="343422" cy="77932"/>
            </a:xfrm>
          </p:grpSpPr>
          <p:cxnSp>
            <p:nvCxnSpPr>
              <p:cNvPr id="118" name="Straight Connector 117"/>
              <p:cNvCxnSpPr/>
              <p:nvPr/>
            </p:nvCxnSpPr>
            <p:spPr bwMode="auto">
              <a:xfrm rot="16200000" flipV="1">
                <a:off x="2781833" y="2443196"/>
                <a:ext cx="0" cy="343422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19" name="Freeform 14"/>
              <p:cNvSpPr>
                <a:spLocks/>
              </p:cNvSpPr>
              <p:nvPr/>
            </p:nvSpPr>
            <p:spPr bwMode="auto">
              <a:xfrm rot="5400000">
                <a:off x="2876425" y="2576754"/>
                <a:ext cx="77932" cy="76306"/>
              </a:xfrm>
              <a:custGeom>
                <a:avLst/>
                <a:gdLst/>
                <a:ahLst/>
                <a:cxnLst>
                  <a:cxn ang="0">
                    <a:pos x="49" y="26"/>
                  </a:cxn>
                  <a:cxn ang="0">
                    <a:pos x="42" y="41"/>
                  </a:cxn>
                  <a:cxn ang="0">
                    <a:pos x="23" y="48"/>
                  </a:cxn>
                  <a:cxn ang="0">
                    <a:pos x="23" y="48"/>
                  </a:cxn>
                  <a:cxn ang="0">
                    <a:pos x="8" y="41"/>
                  </a:cxn>
                  <a:cxn ang="0">
                    <a:pos x="0" y="26"/>
                  </a:cxn>
                  <a:cxn ang="0">
                    <a:pos x="0" y="26"/>
                  </a:cxn>
                  <a:cxn ang="0">
                    <a:pos x="8" y="8"/>
                  </a:cxn>
                  <a:cxn ang="0">
                    <a:pos x="23" y="0"/>
                  </a:cxn>
                  <a:cxn ang="0">
                    <a:pos x="23" y="0"/>
                  </a:cxn>
                  <a:cxn ang="0">
                    <a:pos x="42" y="8"/>
                  </a:cxn>
                  <a:cxn ang="0">
                    <a:pos x="49" y="26"/>
                  </a:cxn>
                </a:cxnLst>
                <a:rect l="0" t="0" r="r" b="b"/>
                <a:pathLst>
                  <a:path w="49" h="48">
                    <a:moveTo>
                      <a:pt x="49" y="26"/>
                    </a:moveTo>
                    <a:lnTo>
                      <a:pt x="42" y="41"/>
                    </a:lnTo>
                    <a:lnTo>
                      <a:pt x="23" y="48"/>
                    </a:lnTo>
                    <a:lnTo>
                      <a:pt x="23" y="48"/>
                    </a:lnTo>
                    <a:lnTo>
                      <a:pt x="8" y="41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8" y="8"/>
                    </a:lnTo>
                    <a:lnTo>
                      <a:pt x="23" y="0"/>
                    </a:lnTo>
                    <a:lnTo>
                      <a:pt x="23" y="0"/>
                    </a:lnTo>
                    <a:lnTo>
                      <a:pt x="42" y="8"/>
                    </a:lnTo>
                    <a:lnTo>
                      <a:pt x="49" y="26"/>
                    </a:lnTo>
                  </a:path>
                </a:pathLst>
              </a:custGeom>
              <a:solidFill>
                <a:srgbClr val="FFFFFF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11" name="Group 110"/>
            <p:cNvGrpSpPr/>
            <p:nvPr/>
          </p:nvGrpSpPr>
          <p:grpSpPr>
            <a:xfrm rot="5400000">
              <a:off x="2896251" y="4417247"/>
              <a:ext cx="652488" cy="77932"/>
              <a:chOff x="2100593" y="2991866"/>
              <a:chExt cx="852951" cy="77932"/>
            </a:xfrm>
          </p:grpSpPr>
          <p:cxnSp>
            <p:nvCxnSpPr>
              <p:cNvPr id="116" name="Straight Connector 115"/>
              <p:cNvCxnSpPr/>
              <p:nvPr/>
            </p:nvCxnSpPr>
            <p:spPr bwMode="auto">
              <a:xfrm rot="16200000" flipV="1">
                <a:off x="2527069" y="2604357"/>
                <a:ext cx="0" cy="852951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17" name="Freeform 14"/>
              <p:cNvSpPr>
                <a:spLocks/>
              </p:cNvSpPr>
              <p:nvPr/>
            </p:nvSpPr>
            <p:spPr bwMode="auto">
              <a:xfrm rot="5400000">
                <a:off x="2874731" y="2992679"/>
                <a:ext cx="77932" cy="76306"/>
              </a:xfrm>
              <a:custGeom>
                <a:avLst/>
                <a:gdLst/>
                <a:ahLst/>
                <a:cxnLst>
                  <a:cxn ang="0">
                    <a:pos x="49" y="26"/>
                  </a:cxn>
                  <a:cxn ang="0">
                    <a:pos x="42" y="41"/>
                  </a:cxn>
                  <a:cxn ang="0">
                    <a:pos x="23" y="48"/>
                  </a:cxn>
                  <a:cxn ang="0">
                    <a:pos x="23" y="48"/>
                  </a:cxn>
                  <a:cxn ang="0">
                    <a:pos x="8" y="41"/>
                  </a:cxn>
                  <a:cxn ang="0">
                    <a:pos x="0" y="26"/>
                  </a:cxn>
                  <a:cxn ang="0">
                    <a:pos x="0" y="26"/>
                  </a:cxn>
                  <a:cxn ang="0">
                    <a:pos x="8" y="8"/>
                  </a:cxn>
                  <a:cxn ang="0">
                    <a:pos x="23" y="0"/>
                  </a:cxn>
                  <a:cxn ang="0">
                    <a:pos x="23" y="0"/>
                  </a:cxn>
                  <a:cxn ang="0">
                    <a:pos x="42" y="8"/>
                  </a:cxn>
                  <a:cxn ang="0">
                    <a:pos x="49" y="26"/>
                  </a:cxn>
                </a:cxnLst>
                <a:rect l="0" t="0" r="r" b="b"/>
                <a:pathLst>
                  <a:path w="49" h="48">
                    <a:moveTo>
                      <a:pt x="49" y="26"/>
                    </a:moveTo>
                    <a:lnTo>
                      <a:pt x="42" y="41"/>
                    </a:lnTo>
                    <a:lnTo>
                      <a:pt x="23" y="48"/>
                    </a:lnTo>
                    <a:lnTo>
                      <a:pt x="23" y="48"/>
                    </a:lnTo>
                    <a:lnTo>
                      <a:pt x="8" y="41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8" y="8"/>
                    </a:lnTo>
                    <a:lnTo>
                      <a:pt x="23" y="0"/>
                    </a:lnTo>
                    <a:lnTo>
                      <a:pt x="23" y="0"/>
                    </a:lnTo>
                    <a:lnTo>
                      <a:pt x="42" y="8"/>
                    </a:lnTo>
                    <a:lnTo>
                      <a:pt x="49" y="26"/>
                    </a:lnTo>
                  </a:path>
                </a:pathLst>
              </a:custGeom>
              <a:solidFill>
                <a:srgbClr val="FFFFFF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cxnSp>
          <p:nvCxnSpPr>
            <p:cNvPr id="112" name="Straight Connector 111"/>
            <p:cNvCxnSpPr/>
            <p:nvPr/>
          </p:nvCxnSpPr>
          <p:spPr bwMode="auto">
            <a:xfrm flipV="1">
              <a:off x="3430456" y="5443092"/>
              <a:ext cx="0" cy="16394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114" name="Straight Connector 113"/>
            <p:cNvCxnSpPr/>
            <p:nvPr/>
          </p:nvCxnSpPr>
          <p:spPr bwMode="auto">
            <a:xfrm flipV="1">
              <a:off x="3430458" y="4317204"/>
              <a:ext cx="0" cy="46525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miter lim="800000"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20" name="Group 119"/>
          <p:cNvGrpSpPr/>
          <p:nvPr/>
        </p:nvGrpSpPr>
        <p:grpSpPr>
          <a:xfrm>
            <a:off x="7935184" y="3540034"/>
            <a:ext cx="625475" cy="1477067"/>
            <a:chOff x="3121688" y="4129969"/>
            <a:chExt cx="625475" cy="1477067"/>
          </a:xfrm>
        </p:grpSpPr>
        <p:sp>
          <p:nvSpPr>
            <p:cNvPr id="121" name="Freeform 42"/>
            <p:cNvSpPr>
              <a:spLocks/>
            </p:cNvSpPr>
            <p:nvPr/>
          </p:nvSpPr>
          <p:spPr bwMode="auto">
            <a:xfrm rot="5400000">
              <a:off x="3104108" y="4800038"/>
              <a:ext cx="660635" cy="625475"/>
            </a:xfrm>
            <a:custGeom>
              <a:avLst/>
              <a:gdLst>
                <a:gd name="T0" fmla="*/ 544 w 544"/>
                <a:gd name="T1" fmla="*/ 199 h 394"/>
                <a:gd name="T2" fmla="*/ 538 w 544"/>
                <a:gd name="T3" fmla="*/ 236 h 394"/>
                <a:gd name="T4" fmla="*/ 526 w 544"/>
                <a:gd name="T5" fmla="*/ 273 h 394"/>
                <a:gd name="T6" fmla="*/ 511 w 544"/>
                <a:gd name="T7" fmla="*/ 304 h 394"/>
                <a:gd name="T8" fmla="*/ 484 w 544"/>
                <a:gd name="T9" fmla="*/ 336 h 394"/>
                <a:gd name="T10" fmla="*/ 451 w 544"/>
                <a:gd name="T11" fmla="*/ 361 h 394"/>
                <a:gd name="T12" fmla="*/ 418 w 544"/>
                <a:gd name="T13" fmla="*/ 378 h 394"/>
                <a:gd name="T14" fmla="*/ 380 w 544"/>
                <a:gd name="T15" fmla="*/ 388 h 394"/>
                <a:gd name="T16" fmla="*/ 337 w 544"/>
                <a:gd name="T17" fmla="*/ 394 h 394"/>
                <a:gd name="T18" fmla="*/ 0 w 544"/>
                <a:gd name="T19" fmla="*/ 394 h 394"/>
                <a:gd name="T20" fmla="*/ 0 w 544"/>
                <a:gd name="T21" fmla="*/ 0 h 394"/>
                <a:gd name="T22" fmla="*/ 337 w 544"/>
                <a:gd name="T23" fmla="*/ 0 h 394"/>
                <a:gd name="T24" fmla="*/ 380 w 544"/>
                <a:gd name="T25" fmla="*/ 4 h 394"/>
                <a:gd name="T26" fmla="*/ 418 w 544"/>
                <a:gd name="T27" fmla="*/ 15 h 394"/>
                <a:gd name="T28" fmla="*/ 451 w 544"/>
                <a:gd name="T29" fmla="*/ 31 h 394"/>
                <a:gd name="T30" fmla="*/ 484 w 544"/>
                <a:gd name="T31" fmla="*/ 57 h 394"/>
                <a:gd name="T32" fmla="*/ 511 w 544"/>
                <a:gd name="T33" fmla="*/ 88 h 394"/>
                <a:gd name="T34" fmla="*/ 526 w 544"/>
                <a:gd name="T35" fmla="*/ 121 h 394"/>
                <a:gd name="T36" fmla="*/ 538 w 544"/>
                <a:gd name="T37" fmla="*/ 156 h 394"/>
                <a:gd name="T38" fmla="*/ 544 w 544"/>
                <a:gd name="T39" fmla="*/ 199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44" h="394">
                  <a:moveTo>
                    <a:pt x="544" y="199"/>
                  </a:moveTo>
                  <a:lnTo>
                    <a:pt x="538" y="236"/>
                  </a:lnTo>
                  <a:lnTo>
                    <a:pt x="526" y="273"/>
                  </a:lnTo>
                  <a:lnTo>
                    <a:pt x="511" y="304"/>
                  </a:lnTo>
                  <a:lnTo>
                    <a:pt x="484" y="336"/>
                  </a:lnTo>
                  <a:lnTo>
                    <a:pt x="451" y="361"/>
                  </a:lnTo>
                  <a:lnTo>
                    <a:pt x="418" y="378"/>
                  </a:lnTo>
                  <a:lnTo>
                    <a:pt x="380" y="388"/>
                  </a:lnTo>
                  <a:lnTo>
                    <a:pt x="337" y="394"/>
                  </a:lnTo>
                  <a:lnTo>
                    <a:pt x="0" y="394"/>
                  </a:lnTo>
                  <a:lnTo>
                    <a:pt x="0" y="0"/>
                  </a:lnTo>
                  <a:lnTo>
                    <a:pt x="337" y="0"/>
                  </a:lnTo>
                  <a:lnTo>
                    <a:pt x="380" y="4"/>
                  </a:lnTo>
                  <a:lnTo>
                    <a:pt x="418" y="15"/>
                  </a:lnTo>
                  <a:lnTo>
                    <a:pt x="451" y="31"/>
                  </a:lnTo>
                  <a:lnTo>
                    <a:pt x="484" y="57"/>
                  </a:lnTo>
                  <a:lnTo>
                    <a:pt x="511" y="88"/>
                  </a:lnTo>
                  <a:lnTo>
                    <a:pt x="526" y="121"/>
                  </a:lnTo>
                  <a:lnTo>
                    <a:pt x="538" y="156"/>
                  </a:lnTo>
                  <a:lnTo>
                    <a:pt x="544" y="199"/>
                  </a:ln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43"/>
            <p:cNvSpPr>
              <a:spLocks/>
            </p:cNvSpPr>
            <p:nvPr/>
          </p:nvSpPr>
          <p:spPr bwMode="auto">
            <a:xfrm rot="5400000">
              <a:off x="3104108" y="4800038"/>
              <a:ext cx="660635" cy="625475"/>
            </a:xfrm>
            <a:custGeom>
              <a:avLst/>
              <a:gdLst>
                <a:gd name="T0" fmla="*/ 544 w 544"/>
                <a:gd name="T1" fmla="*/ 199 h 394"/>
                <a:gd name="T2" fmla="*/ 538 w 544"/>
                <a:gd name="T3" fmla="*/ 236 h 394"/>
                <a:gd name="T4" fmla="*/ 526 w 544"/>
                <a:gd name="T5" fmla="*/ 273 h 394"/>
                <a:gd name="T6" fmla="*/ 511 w 544"/>
                <a:gd name="T7" fmla="*/ 304 h 394"/>
                <a:gd name="T8" fmla="*/ 484 w 544"/>
                <a:gd name="T9" fmla="*/ 336 h 394"/>
                <a:gd name="T10" fmla="*/ 451 w 544"/>
                <a:gd name="T11" fmla="*/ 361 h 394"/>
                <a:gd name="T12" fmla="*/ 418 w 544"/>
                <a:gd name="T13" fmla="*/ 378 h 394"/>
                <a:gd name="T14" fmla="*/ 380 w 544"/>
                <a:gd name="T15" fmla="*/ 388 h 394"/>
                <a:gd name="T16" fmla="*/ 337 w 544"/>
                <a:gd name="T17" fmla="*/ 394 h 394"/>
                <a:gd name="T18" fmla="*/ 0 w 544"/>
                <a:gd name="T19" fmla="*/ 394 h 394"/>
                <a:gd name="T20" fmla="*/ 0 w 544"/>
                <a:gd name="T21" fmla="*/ 0 h 394"/>
                <a:gd name="T22" fmla="*/ 337 w 544"/>
                <a:gd name="T23" fmla="*/ 0 h 394"/>
                <a:gd name="T24" fmla="*/ 380 w 544"/>
                <a:gd name="T25" fmla="*/ 4 h 394"/>
                <a:gd name="T26" fmla="*/ 418 w 544"/>
                <a:gd name="T27" fmla="*/ 15 h 394"/>
                <a:gd name="T28" fmla="*/ 451 w 544"/>
                <a:gd name="T29" fmla="*/ 31 h 394"/>
                <a:gd name="T30" fmla="*/ 484 w 544"/>
                <a:gd name="T31" fmla="*/ 57 h 394"/>
                <a:gd name="T32" fmla="*/ 511 w 544"/>
                <a:gd name="T33" fmla="*/ 88 h 394"/>
                <a:gd name="T34" fmla="*/ 526 w 544"/>
                <a:gd name="T35" fmla="*/ 121 h 394"/>
                <a:gd name="T36" fmla="*/ 538 w 544"/>
                <a:gd name="T37" fmla="*/ 156 h 394"/>
                <a:gd name="T38" fmla="*/ 544 w 544"/>
                <a:gd name="T39" fmla="*/ 199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44" h="394">
                  <a:moveTo>
                    <a:pt x="544" y="199"/>
                  </a:moveTo>
                  <a:lnTo>
                    <a:pt x="538" y="236"/>
                  </a:lnTo>
                  <a:lnTo>
                    <a:pt x="526" y="273"/>
                  </a:lnTo>
                  <a:lnTo>
                    <a:pt x="511" y="304"/>
                  </a:lnTo>
                  <a:lnTo>
                    <a:pt x="484" y="336"/>
                  </a:lnTo>
                  <a:lnTo>
                    <a:pt x="451" y="361"/>
                  </a:lnTo>
                  <a:lnTo>
                    <a:pt x="418" y="378"/>
                  </a:lnTo>
                  <a:lnTo>
                    <a:pt x="380" y="388"/>
                  </a:lnTo>
                  <a:lnTo>
                    <a:pt x="337" y="394"/>
                  </a:lnTo>
                  <a:lnTo>
                    <a:pt x="0" y="394"/>
                  </a:lnTo>
                  <a:lnTo>
                    <a:pt x="0" y="0"/>
                  </a:lnTo>
                  <a:lnTo>
                    <a:pt x="337" y="0"/>
                  </a:lnTo>
                  <a:lnTo>
                    <a:pt x="380" y="4"/>
                  </a:lnTo>
                  <a:lnTo>
                    <a:pt x="418" y="15"/>
                  </a:lnTo>
                  <a:lnTo>
                    <a:pt x="451" y="31"/>
                  </a:lnTo>
                  <a:lnTo>
                    <a:pt x="484" y="57"/>
                  </a:lnTo>
                  <a:lnTo>
                    <a:pt x="511" y="88"/>
                  </a:lnTo>
                  <a:lnTo>
                    <a:pt x="526" y="121"/>
                  </a:lnTo>
                  <a:lnTo>
                    <a:pt x="538" y="156"/>
                  </a:lnTo>
                  <a:lnTo>
                    <a:pt x="544" y="199"/>
                  </a:lnTo>
                </a:path>
              </a:pathLst>
            </a:custGeom>
            <a:noFill/>
            <a:ln w="11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47"/>
            <p:cNvSpPr>
              <a:spLocks/>
            </p:cNvSpPr>
            <p:nvPr/>
          </p:nvSpPr>
          <p:spPr bwMode="auto">
            <a:xfrm rot="5400000">
              <a:off x="3104108" y="4800038"/>
              <a:ext cx="660635" cy="625475"/>
            </a:xfrm>
            <a:custGeom>
              <a:avLst/>
              <a:gdLst>
                <a:gd name="T0" fmla="*/ 544 w 544"/>
                <a:gd name="T1" fmla="*/ 199 h 394"/>
                <a:gd name="T2" fmla="*/ 538 w 544"/>
                <a:gd name="T3" fmla="*/ 236 h 394"/>
                <a:gd name="T4" fmla="*/ 526 w 544"/>
                <a:gd name="T5" fmla="*/ 273 h 394"/>
                <a:gd name="T6" fmla="*/ 511 w 544"/>
                <a:gd name="T7" fmla="*/ 304 h 394"/>
                <a:gd name="T8" fmla="*/ 484 w 544"/>
                <a:gd name="T9" fmla="*/ 336 h 394"/>
                <a:gd name="T10" fmla="*/ 451 w 544"/>
                <a:gd name="T11" fmla="*/ 361 h 394"/>
                <a:gd name="T12" fmla="*/ 418 w 544"/>
                <a:gd name="T13" fmla="*/ 378 h 394"/>
                <a:gd name="T14" fmla="*/ 380 w 544"/>
                <a:gd name="T15" fmla="*/ 388 h 394"/>
                <a:gd name="T16" fmla="*/ 337 w 544"/>
                <a:gd name="T17" fmla="*/ 394 h 394"/>
                <a:gd name="T18" fmla="*/ 0 w 544"/>
                <a:gd name="T19" fmla="*/ 394 h 394"/>
                <a:gd name="T20" fmla="*/ 0 w 544"/>
                <a:gd name="T21" fmla="*/ 0 h 394"/>
                <a:gd name="T22" fmla="*/ 337 w 544"/>
                <a:gd name="T23" fmla="*/ 0 h 394"/>
                <a:gd name="T24" fmla="*/ 380 w 544"/>
                <a:gd name="T25" fmla="*/ 4 h 394"/>
                <a:gd name="T26" fmla="*/ 418 w 544"/>
                <a:gd name="T27" fmla="*/ 15 h 394"/>
                <a:gd name="T28" fmla="*/ 451 w 544"/>
                <a:gd name="T29" fmla="*/ 31 h 394"/>
                <a:gd name="T30" fmla="*/ 484 w 544"/>
                <a:gd name="T31" fmla="*/ 57 h 394"/>
                <a:gd name="T32" fmla="*/ 511 w 544"/>
                <a:gd name="T33" fmla="*/ 88 h 394"/>
                <a:gd name="T34" fmla="*/ 526 w 544"/>
                <a:gd name="T35" fmla="*/ 121 h 394"/>
                <a:gd name="T36" fmla="*/ 538 w 544"/>
                <a:gd name="T37" fmla="*/ 156 h 394"/>
                <a:gd name="T38" fmla="*/ 544 w 544"/>
                <a:gd name="T39" fmla="*/ 199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44" h="394">
                  <a:moveTo>
                    <a:pt x="544" y="199"/>
                  </a:moveTo>
                  <a:lnTo>
                    <a:pt x="538" y="236"/>
                  </a:lnTo>
                  <a:lnTo>
                    <a:pt x="526" y="273"/>
                  </a:lnTo>
                  <a:lnTo>
                    <a:pt x="511" y="304"/>
                  </a:lnTo>
                  <a:lnTo>
                    <a:pt x="484" y="336"/>
                  </a:lnTo>
                  <a:lnTo>
                    <a:pt x="451" y="361"/>
                  </a:lnTo>
                  <a:lnTo>
                    <a:pt x="418" y="378"/>
                  </a:lnTo>
                  <a:lnTo>
                    <a:pt x="380" y="388"/>
                  </a:lnTo>
                  <a:lnTo>
                    <a:pt x="337" y="394"/>
                  </a:lnTo>
                  <a:lnTo>
                    <a:pt x="0" y="394"/>
                  </a:lnTo>
                  <a:lnTo>
                    <a:pt x="0" y="0"/>
                  </a:lnTo>
                  <a:lnTo>
                    <a:pt x="337" y="0"/>
                  </a:lnTo>
                  <a:lnTo>
                    <a:pt x="380" y="4"/>
                  </a:lnTo>
                  <a:lnTo>
                    <a:pt x="418" y="15"/>
                  </a:lnTo>
                  <a:lnTo>
                    <a:pt x="451" y="31"/>
                  </a:lnTo>
                  <a:lnTo>
                    <a:pt x="484" y="57"/>
                  </a:lnTo>
                  <a:lnTo>
                    <a:pt x="511" y="88"/>
                  </a:lnTo>
                  <a:lnTo>
                    <a:pt x="526" y="121"/>
                  </a:lnTo>
                  <a:lnTo>
                    <a:pt x="538" y="156"/>
                  </a:lnTo>
                  <a:lnTo>
                    <a:pt x="544" y="199"/>
                  </a:ln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48"/>
            <p:cNvSpPr>
              <a:spLocks/>
            </p:cNvSpPr>
            <p:nvPr/>
          </p:nvSpPr>
          <p:spPr bwMode="auto">
            <a:xfrm rot="5400000">
              <a:off x="3104108" y="4800038"/>
              <a:ext cx="660635" cy="625475"/>
            </a:xfrm>
            <a:custGeom>
              <a:avLst/>
              <a:gdLst>
                <a:gd name="T0" fmla="*/ 544 w 544"/>
                <a:gd name="T1" fmla="*/ 199 h 394"/>
                <a:gd name="T2" fmla="*/ 538 w 544"/>
                <a:gd name="T3" fmla="*/ 236 h 394"/>
                <a:gd name="T4" fmla="*/ 526 w 544"/>
                <a:gd name="T5" fmla="*/ 273 h 394"/>
                <a:gd name="T6" fmla="*/ 511 w 544"/>
                <a:gd name="T7" fmla="*/ 304 h 394"/>
                <a:gd name="T8" fmla="*/ 484 w 544"/>
                <a:gd name="T9" fmla="*/ 336 h 394"/>
                <a:gd name="T10" fmla="*/ 451 w 544"/>
                <a:gd name="T11" fmla="*/ 361 h 394"/>
                <a:gd name="T12" fmla="*/ 418 w 544"/>
                <a:gd name="T13" fmla="*/ 378 h 394"/>
                <a:gd name="T14" fmla="*/ 380 w 544"/>
                <a:gd name="T15" fmla="*/ 388 h 394"/>
                <a:gd name="T16" fmla="*/ 337 w 544"/>
                <a:gd name="T17" fmla="*/ 394 h 394"/>
                <a:gd name="T18" fmla="*/ 0 w 544"/>
                <a:gd name="T19" fmla="*/ 394 h 394"/>
                <a:gd name="T20" fmla="*/ 0 w 544"/>
                <a:gd name="T21" fmla="*/ 0 h 394"/>
                <a:gd name="T22" fmla="*/ 337 w 544"/>
                <a:gd name="T23" fmla="*/ 0 h 394"/>
                <a:gd name="T24" fmla="*/ 380 w 544"/>
                <a:gd name="T25" fmla="*/ 4 h 394"/>
                <a:gd name="T26" fmla="*/ 418 w 544"/>
                <a:gd name="T27" fmla="*/ 15 h 394"/>
                <a:gd name="T28" fmla="*/ 451 w 544"/>
                <a:gd name="T29" fmla="*/ 31 h 394"/>
                <a:gd name="T30" fmla="*/ 484 w 544"/>
                <a:gd name="T31" fmla="*/ 57 h 394"/>
                <a:gd name="T32" fmla="*/ 511 w 544"/>
                <a:gd name="T33" fmla="*/ 88 h 394"/>
                <a:gd name="T34" fmla="*/ 526 w 544"/>
                <a:gd name="T35" fmla="*/ 121 h 394"/>
                <a:gd name="T36" fmla="*/ 538 w 544"/>
                <a:gd name="T37" fmla="*/ 156 h 394"/>
                <a:gd name="T38" fmla="*/ 544 w 544"/>
                <a:gd name="T39" fmla="*/ 199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44" h="394">
                  <a:moveTo>
                    <a:pt x="544" y="199"/>
                  </a:moveTo>
                  <a:lnTo>
                    <a:pt x="538" y="236"/>
                  </a:lnTo>
                  <a:lnTo>
                    <a:pt x="526" y="273"/>
                  </a:lnTo>
                  <a:lnTo>
                    <a:pt x="511" y="304"/>
                  </a:lnTo>
                  <a:lnTo>
                    <a:pt x="484" y="336"/>
                  </a:lnTo>
                  <a:lnTo>
                    <a:pt x="451" y="361"/>
                  </a:lnTo>
                  <a:lnTo>
                    <a:pt x="418" y="378"/>
                  </a:lnTo>
                  <a:lnTo>
                    <a:pt x="380" y="388"/>
                  </a:lnTo>
                  <a:lnTo>
                    <a:pt x="337" y="394"/>
                  </a:lnTo>
                  <a:lnTo>
                    <a:pt x="0" y="394"/>
                  </a:lnTo>
                  <a:lnTo>
                    <a:pt x="0" y="0"/>
                  </a:lnTo>
                  <a:lnTo>
                    <a:pt x="337" y="0"/>
                  </a:lnTo>
                  <a:lnTo>
                    <a:pt x="380" y="4"/>
                  </a:lnTo>
                  <a:lnTo>
                    <a:pt x="418" y="15"/>
                  </a:lnTo>
                  <a:lnTo>
                    <a:pt x="451" y="31"/>
                  </a:lnTo>
                  <a:lnTo>
                    <a:pt x="484" y="57"/>
                  </a:lnTo>
                  <a:lnTo>
                    <a:pt x="511" y="88"/>
                  </a:lnTo>
                  <a:lnTo>
                    <a:pt x="526" y="121"/>
                  </a:lnTo>
                  <a:lnTo>
                    <a:pt x="538" y="156"/>
                  </a:lnTo>
                  <a:lnTo>
                    <a:pt x="544" y="199"/>
                  </a:lnTo>
                </a:path>
              </a:pathLst>
            </a:custGeom>
            <a:noFill/>
            <a:ln w="11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25" name="Group 124"/>
            <p:cNvGrpSpPr/>
            <p:nvPr/>
          </p:nvGrpSpPr>
          <p:grpSpPr>
            <a:xfrm rot="5400000">
              <a:off x="3507065" y="4612136"/>
              <a:ext cx="262710" cy="77932"/>
              <a:chOff x="2610122" y="2575941"/>
              <a:chExt cx="343422" cy="77932"/>
            </a:xfrm>
          </p:grpSpPr>
          <p:cxnSp>
            <p:nvCxnSpPr>
              <p:cNvPr id="133" name="Straight Connector 132"/>
              <p:cNvCxnSpPr/>
              <p:nvPr/>
            </p:nvCxnSpPr>
            <p:spPr bwMode="auto">
              <a:xfrm rot="16200000" flipV="1">
                <a:off x="2781833" y="2443196"/>
                <a:ext cx="0" cy="343422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34" name="Freeform 14"/>
              <p:cNvSpPr>
                <a:spLocks/>
              </p:cNvSpPr>
              <p:nvPr/>
            </p:nvSpPr>
            <p:spPr bwMode="auto">
              <a:xfrm rot="5400000">
                <a:off x="2876425" y="2576754"/>
                <a:ext cx="77932" cy="76306"/>
              </a:xfrm>
              <a:custGeom>
                <a:avLst/>
                <a:gdLst/>
                <a:ahLst/>
                <a:cxnLst>
                  <a:cxn ang="0">
                    <a:pos x="49" y="26"/>
                  </a:cxn>
                  <a:cxn ang="0">
                    <a:pos x="42" y="41"/>
                  </a:cxn>
                  <a:cxn ang="0">
                    <a:pos x="23" y="48"/>
                  </a:cxn>
                  <a:cxn ang="0">
                    <a:pos x="23" y="48"/>
                  </a:cxn>
                  <a:cxn ang="0">
                    <a:pos x="8" y="41"/>
                  </a:cxn>
                  <a:cxn ang="0">
                    <a:pos x="0" y="26"/>
                  </a:cxn>
                  <a:cxn ang="0">
                    <a:pos x="0" y="26"/>
                  </a:cxn>
                  <a:cxn ang="0">
                    <a:pos x="8" y="8"/>
                  </a:cxn>
                  <a:cxn ang="0">
                    <a:pos x="23" y="0"/>
                  </a:cxn>
                  <a:cxn ang="0">
                    <a:pos x="23" y="0"/>
                  </a:cxn>
                  <a:cxn ang="0">
                    <a:pos x="42" y="8"/>
                  </a:cxn>
                  <a:cxn ang="0">
                    <a:pos x="49" y="26"/>
                  </a:cxn>
                </a:cxnLst>
                <a:rect l="0" t="0" r="r" b="b"/>
                <a:pathLst>
                  <a:path w="49" h="48">
                    <a:moveTo>
                      <a:pt x="49" y="26"/>
                    </a:moveTo>
                    <a:lnTo>
                      <a:pt x="42" y="41"/>
                    </a:lnTo>
                    <a:lnTo>
                      <a:pt x="23" y="48"/>
                    </a:lnTo>
                    <a:lnTo>
                      <a:pt x="23" y="48"/>
                    </a:lnTo>
                    <a:lnTo>
                      <a:pt x="8" y="41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8" y="8"/>
                    </a:lnTo>
                    <a:lnTo>
                      <a:pt x="23" y="0"/>
                    </a:lnTo>
                    <a:lnTo>
                      <a:pt x="23" y="0"/>
                    </a:lnTo>
                    <a:lnTo>
                      <a:pt x="42" y="8"/>
                    </a:lnTo>
                    <a:lnTo>
                      <a:pt x="49" y="26"/>
                    </a:lnTo>
                  </a:path>
                </a:pathLst>
              </a:custGeom>
              <a:solidFill>
                <a:srgbClr val="FFFFFF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cxnSp>
          <p:nvCxnSpPr>
            <p:cNvPr id="131" name="Straight Connector 130"/>
            <p:cNvCxnSpPr/>
            <p:nvPr/>
          </p:nvCxnSpPr>
          <p:spPr bwMode="auto">
            <a:xfrm flipV="1">
              <a:off x="3222495" y="4129969"/>
              <a:ext cx="0" cy="65248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127" name="Straight Connector 126"/>
            <p:cNvCxnSpPr/>
            <p:nvPr/>
          </p:nvCxnSpPr>
          <p:spPr bwMode="auto">
            <a:xfrm flipV="1">
              <a:off x="3430456" y="5443092"/>
              <a:ext cx="0" cy="16394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miter lim="800000"/>
              <a:headEnd type="none" w="med" len="med"/>
              <a:tailEnd type="none" w="med" len="med"/>
            </a:ln>
            <a:effectLst/>
          </p:spPr>
        </p:cxnSp>
        <p:grpSp>
          <p:nvGrpSpPr>
            <p:cNvPr id="128" name="Group 127"/>
            <p:cNvGrpSpPr/>
            <p:nvPr/>
          </p:nvGrpSpPr>
          <p:grpSpPr>
            <a:xfrm rot="5400000">
              <a:off x="3197832" y="4510864"/>
              <a:ext cx="465253" cy="77932"/>
              <a:chOff x="2345351" y="2991866"/>
              <a:chExt cx="608192" cy="77932"/>
            </a:xfrm>
          </p:grpSpPr>
          <p:cxnSp>
            <p:nvCxnSpPr>
              <p:cNvPr id="129" name="Straight Connector 128"/>
              <p:cNvCxnSpPr/>
              <p:nvPr/>
            </p:nvCxnSpPr>
            <p:spPr bwMode="auto">
              <a:xfrm rot="16200000" flipV="1">
                <a:off x="2649447" y="2726735"/>
                <a:ext cx="0" cy="608192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30" name="Freeform 14"/>
              <p:cNvSpPr>
                <a:spLocks/>
              </p:cNvSpPr>
              <p:nvPr/>
            </p:nvSpPr>
            <p:spPr bwMode="auto">
              <a:xfrm rot="5400000">
                <a:off x="2874731" y="2992679"/>
                <a:ext cx="77932" cy="76306"/>
              </a:xfrm>
              <a:custGeom>
                <a:avLst/>
                <a:gdLst/>
                <a:ahLst/>
                <a:cxnLst>
                  <a:cxn ang="0">
                    <a:pos x="49" y="26"/>
                  </a:cxn>
                  <a:cxn ang="0">
                    <a:pos x="42" y="41"/>
                  </a:cxn>
                  <a:cxn ang="0">
                    <a:pos x="23" y="48"/>
                  </a:cxn>
                  <a:cxn ang="0">
                    <a:pos x="23" y="48"/>
                  </a:cxn>
                  <a:cxn ang="0">
                    <a:pos x="8" y="41"/>
                  </a:cxn>
                  <a:cxn ang="0">
                    <a:pos x="0" y="26"/>
                  </a:cxn>
                  <a:cxn ang="0">
                    <a:pos x="0" y="26"/>
                  </a:cxn>
                  <a:cxn ang="0">
                    <a:pos x="8" y="8"/>
                  </a:cxn>
                  <a:cxn ang="0">
                    <a:pos x="23" y="0"/>
                  </a:cxn>
                  <a:cxn ang="0">
                    <a:pos x="23" y="0"/>
                  </a:cxn>
                  <a:cxn ang="0">
                    <a:pos x="42" y="8"/>
                  </a:cxn>
                  <a:cxn ang="0">
                    <a:pos x="49" y="26"/>
                  </a:cxn>
                </a:cxnLst>
                <a:rect l="0" t="0" r="r" b="b"/>
                <a:pathLst>
                  <a:path w="49" h="48">
                    <a:moveTo>
                      <a:pt x="49" y="26"/>
                    </a:moveTo>
                    <a:lnTo>
                      <a:pt x="42" y="41"/>
                    </a:lnTo>
                    <a:lnTo>
                      <a:pt x="23" y="48"/>
                    </a:lnTo>
                    <a:lnTo>
                      <a:pt x="23" y="48"/>
                    </a:lnTo>
                    <a:lnTo>
                      <a:pt x="8" y="41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8" y="8"/>
                    </a:lnTo>
                    <a:lnTo>
                      <a:pt x="23" y="0"/>
                    </a:lnTo>
                    <a:lnTo>
                      <a:pt x="23" y="0"/>
                    </a:lnTo>
                    <a:lnTo>
                      <a:pt x="42" y="8"/>
                    </a:lnTo>
                    <a:lnTo>
                      <a:pt x="49" y="26"/>
                    </a:lnTo>
                  </a:path>
                </a:pathLst>
              </a:custGeom>
              <a:solidFill>
                <a:srgbClr val="FFFFFF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cxnSp>
        <p:nvCxnSpPr>
          <p:cNvPr id="143" name="Straight Connector 142"/>
          <p:cNvCxnSpPr/>
          <p:nvPr/>
        </p:nvCxnSpPr>
        <p:spPr bwMode="auto">
          <a:xfrm>
            <a:off x="1092606" y="3727269"/>
            <a:ext cx="7160071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45" name="Straight Connector 144"/>
          <p:cNvCxnSpPr/>
          <p:nvPr/>
        </p:nvCxnSpPr>
        <p:spPr bwMode="auto">
          <a:xfrm>
            <a:off x="1281068" y="3916750"/>
            <a:ext cx="7181621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46" name="Straight Connector 145"/>
          <p:cNvCxnSpPr/>
          <p:nvPr/>
        </p:nvCxnSpPr>
        <p:spPr bwMode="auto">
          <a:xfrm>
            <a:off x="863081" y="3540034"/>
            <a:ext cx="7181621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154" name="Freeform 14"/>
          <p:cNvSpPr>
            <a:spLocks/>
          </p:cNvSpPr>
          <p:nvPr/>
        </p:nvSpPr>
        <p:spPr bwMode="auto">
          <a:xfrm rot="5400000">
            <a:off x="2030299" y="3501881"/>
            <a:ext cx="77932" cy="76306"/>
          </a:xfrm>
          <a:custGeom>
            <a:avLst/>
            <a:gdLst/>
            <a:ahLst/>
            <a:cxnLst>
              <a:cxn ang="0">
                <a:pos x="49" y="26"/>
              </a:cxn>
              <a:cxn ang="0">
                <a:pos x="42" y="41"/>
              </a:cxn>
              <a:cxn ang="0">
                <a:pos x="23" y="48"/>
              </a:cxn>
              <a:cxn ang="0">
                <a:pos x="23" y="48"/>
              </a:cxn>
              <a:cxn ang="0">
                <a:pos x="8" y="41"/>
              </a:cxn>
              <a:cxn ang="0">
                <a:pos x="0" y="26"/>
              </a:cxn>
              <a:cxn ang="0">
                <a:pos x="0" y="26"/>
              </a:cxn>
              <a:cxn ang="0">
                <a:pos x="8" y="8"/>
              </a:cxn>
              <a:cxn ang="0">
                <a:pos x="23" y="0"/>
              </a:cxn>
              <a:cxn ang="0">
                <a:pos x="23" y="0"/>
              </a:cxn>
              <a:cxn ang="0">
                <a:pos x="42" y="8"/>
              </a:cxn>
              <a:cxn ang="0">
                <a:pos x="49" y="26"/>
              </a:cxn>
            </a:cxnLst>
            <a:rect l="0" t="0" r="r" b="b"/>
            <a:pathLst>
              <a:path w="49" h="48">
                <a:moveTo>
                  <a:pt x="49" y="26"/>
                </a:moveTo>
                <a:lnTo>
                  <a:pt x="42" y="41"/>
                </a:lnTo>
                <a:lnTo>
                  <a:pt x="23" y="48"/>
                </a:lnTo>
                <a:lnTo>
                  <a:pt x="23" y="48"/>
                </a:lnTo>
                <a:lnTo>
                  <a:pt x="8" y="41"/>
                </a:lnTo>
                <a:lnTo>
                  <a:pt x="0" y="26"/>
                </a:lnTo>
                <a:lnTo>
                  <a:pt x="0" y="26"/>
                </a:lnTo>
                <a:lnTo>
                  <a:pt x="8" y="8"/>
                </a:lnTo>
                <a:lnTo>
                  <a:pt x="23" y="0"/>
                </a:lnTo>
                <a:lnTo>
                  <a:pt x="23" y="0"/>
                </a:lnTo>
                <a:lnTo>
                  <a:pt x="42" y="8"/>
                </a:lnTo>
                <a:lnTo>
                  <a:pt x="49" y="26"/>
                </a:lnTo>
              </a:path>
            </a:pathLst>
          </a:custGeom>
          <a:solidFill>
            <a:schemeClr val="tx1"/>
          </a:solidFill>
          <a:ln w="127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5" name="Freeform 14"/>
          <p:cNvSpPr>
            <a:spLocks/>
          </p:cNvSpPr>
          <p:nvPr/>
        </p:nvSpPr>
        <p:spPr bwMode="auto">
          <a:xfrm rot="5400000">
            <a:off x="2242229" y="3689116"/>
            <a:ext cx="77932" cy="76306"/>
          </a:xfrm>
          <a:custGeom>
            <a:avLst/>
            <a:gdLst/>
            <a:ahLst/>
            <a:cxnLst>
              <a:cxn ang="0">
                <a:pos x="49" y="26"/>
              </a:cxn>
              <a:cxn ang="0">
                <a:pos x="42" y="41"/>
              </a:cxn>
              <a:cxn ang="0">
                <a:pos x="23" y="48"/>
              </a:cxn>
              <a:cxn ang="0">
                <a:pos x="23" y="48"/>
              </a:cxn>
              <a:cxn ang="0">
                <a:pos x="8" y="41"/>
              </a:cxn>
              <a:cxn ang="0">
                <a:pos x="0" y="26"/>
              </a:cxn>
              <a:cxn ang="0">
                <a:pos x="0" y="26"/>
              </a:cxn>
              <a:cxn ang="0">
                <a:pos x="8" y="8"/>
              </a:cxn>
              <a:cxn ang="0">
                <a:pos x="23" y="0"/>
              </a:cxn>
              <a:cxn ang="0">
                <a:pos x="23" y="0"/>
              </a:cxn>
              <a:cxn ang="0">
                <a:pos x="42" y="8"/>
              </a:cxn>
              <a:cxn ang="0">
                <a:pos x="49" y="26"/>
              </a:cxn>
            </a:cxnLst>
            <a:rect l="0" t="0" r="r" b="b"/>
            <a:pathLst>
              <a:path w="49" h="48">
                <a:moveTo>
                  <a:pt x="49" y="26"/>
                </a:moveTo>
                <a:lnTo>
                  <a:pt x="42" y="41"/>
                </a:lnTo>
                <a:lnTo>
                  <a:pt x="23" y="48"/>
                </a:lnTo>
                <a:lnTo>
                  <a:pt x="23" y="48"/>
                </a:lnTo>
                <a:lnTo>
                  <a:pt x="8" y="41"/>
                </a:lnTo>
                <a:lnTo>
                  <a:pt x="0" y="26"/>
                </a:lnTo>
                <a:lnTo>
                  <a:pt x="0" y="26"/>
                </a:lnTo>
                <a:lnTo>
                  <a:pt x="8" y="8"/>
                </a:lnTo>
                <a:lnTo>
                  <a:pt x="23" y="0"/>
                </a:lnTo>
                <a:lnTo>
                  <a:pt x="23" y="0"/>
                </a:lnTo>
                <a:lnTo>
                  <a:pt x="42" y="8"/>
                </a:lnTo>
                <a:lnTo>
                  <a:pt x="49" y="26"/>
                </a:lnTo>
              </a:path>
            </a:pathLst>
          </a:custGeom>
          <a:solidFill>
            <a:schemeClr val="tx1"/>
          </a:solidFill>
          <a:ln w="127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6" name="Freeform 14"/>
          <p:cNvSpPr>
            <a:spLocks/>
          </p:cNvSpPr>
          <p:nvPr/>
        </p:nvSpPr>
        <p:spPr bwMode="auto">
          <a:xfrm rot="5400000">
            <a:off x="2447037" y="3878597"/>
            <a:ext cx="77932" cy="76306"/>
          </a:xfrm>
          <a:custGeom>
            <a:avLst/>
            <a:gdLst/>
            <a:ahLst/>
            <a:cxnLst>
              <a:cxn ang="0">
                <a:pos x="49" y="26"/>
              </a:cxn>
              <a:cxn ang="0">
                <a:pos x="42" y="41"/>
              </a:cxn>
              <a:cxn ang="0">
                <a:pos x="23" y="48"/>
              </a:cxn>
              <a:cxn ang="0">
                <a:pos x="23" y="48"/>
              </a:cxn>
              <a:cxn ang="0">
                <a:pos x="8" y="41"/>
              </a:cxn>
              <a:cxn ang="0">
                <a:pos x="0" y="26"/>
              </a:cxn>
              <a:cxn ang="0">
                <a:pos x="0" y="26"/>
              </a:cxn>
              <a:cxn ang="0">
                <a:pos x="8" y="8"/>
              </a:cxn>
              <a:cxn ang="0">
                <a:pos x="23" y="0"/>
              </a:cxn>
              <a:cxn ang="0">
                <a:pos x="23" y="0"/>
              </a:cxn>
              <a:cxn ang="0">
                <a:pos x="42" y="8"/>
              </a:cxn>
              <a:cxn ang="0">
                <a:pos x="49" y="26"/>
              </a:cxn>
            </a:cxnLst>
            <a:rect l="0" t="0" r="r" b="b"/>
            <a:pathLst>
              <a:path w="49" h="48">
                <a:moveTo>
                  <a:pt x="49" y="26"/>
                </a:moveTo>
                <a:lnTo>
                  <a:pt x="42" y="41"/>
                </a:lnTo>
                <a:lnTo>
                  <a:pt x="23" y="48"/>
                </a:lnTo>
                <a:lnTo>
                  <a:pt x="23" y="48"/>
                </a:lnTo>
                <a:lnTo>
                  <a:pt x="8" y="41"/>
                </a:lnTo>
                <a:lnTo>
                  <a:pt x="0" y="26"/>
                </a:lnTo>
                <a:lnTo>
                  <a:pt x="0" y="26"/>
                </a:lnTo>
                <a:lnTo>
                  <a:pt x="8" y="8"/>
                </a:lnTo>
                <a:lnTo>
                  <a:pt x="23" y="0"/>
                </a:lnTo>
                <a:lnTo>
                  <a:pt x="23" y="0"/>
                </a:lnTo>
                <a:lnTo>
                  <a:pt x="42" y="8"/>
                </a:lnTo>
                <a:lnTo>
                  <a:pt x="49" y="26"/>
                </a:lnTo>
              </a:path>
            </a:pathLst>
          </a:custGeom>
          <a:solidFill>
            <a:schemeClr val="tx1"/>
          </a:solidFill>
          <a:ln w="127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7" name="Freeform 14"/>
          <p:cNvSpPr>
            <a:spLocks/>
          </p:cNvSpPr>
          <p:nvPr/>
        </p:nvSpPr>
        <p:spPr bwMode="auto">
          <a:xfrm rot="5400000">
            <a:off x="3223644" y="3501881"/>
            <a:ext cx="77932" cy="76306"/>
          </a:xfrm>
          <a:custGeom>
            <a:avLst/>
            <a:gdLst/>
            <a:ahLst/>
            <a:cxnLst>
              <a:cxn ang="0">
                <a:pos x="49" y="26"/>
              </a:cxn>
              <a:cxn ang="0">
                <a:pos x="42" y="41"/>
              </a:cxn>
              <a:cxn ang="0">
                <a:pos x="23" y="48"/>
              </a:cxn>
              <a:cxn ang="0">
                <a:pos x="23" y="48"/>
              </a:cxn>
              <a:cxn ang="0">
                <a:pos x="8" y="41"/>
              </a:cxn>
              <a:cxn ang="0">
                <a:pos x="0" y="26"/>
              </a:cxn>
              <a:cxn ang="0">
                <a:pos x="0" y="26"/>
              </a:cxn>
              <a:cxn ang="0">
                <a:pos x="8" y="8"/>
              </a:cxn>
              <a:cxn ang="0">
                <a:pos x="23" y="0"/>
              </a:cxn>
              <a:cxn ang="0">
                <a:pos x="23" y="0"/>
              </a:cxn>
              <a:cxn ang="0">
                <a:pos x="42" y="8"/>
              </a:cxn>
              <a:cxn ang="0">
                <a:pos x="49" y="26"/>
              </a:cxn>
            </a:cxnLst>
            <a:rect l="0" t="0" r="r" b="b"/>
            <a:pathLst>
              <a:path w="49" h="48">
                <a:moveTo>
                  <a:pt x="49" y="26"/>
                </a:moveTo>
                <a:lnTo>
                  <a:pt x="42" y="41"/>
                </a:lnTo>
                <a:lnTo>
                  <a:pt x="23" y="48"/>
                </a:lnTo>
                <a:lnTo>
                  <a:pt x="23" y="48"/>
                </a:lnTo>
                <a:lnTo>
                  <a:pt x="8" y="41"/>
                </a:lnTo>
                <a:lnTo>
                  <a:pt x="0" y="26"/>
                </a:lnTo>
                <a:lnTo>
                  <a:pt x="0" y="26"/>
                </a:lnTo>
                <a:lnTo>
                  <a:pt x="8" y="8"/>
                </a:lnTo>
                <a:lnTo>
                  <a:pt x="23" y="0"/>
                </a:lnTo>
                <a:lnTo>
                  <a:pt x="23" y="0"/>
                </a:lnTo>
                <a:lnTo>
                  <a:pt x="42" y="8"/>
                </a:lnTo>
                <a:lnTo>
                  <a:pt x="49" y="26"/>
                </a:lnTo>
              </a:path>
            </a:pathLst>
          </a:custGeom>
          <a:solidFill>
            <a:schemeClr val="tx1"/>
          </a:solidFill>
          <a:ln w="127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8" name="Freeform 14"/>
          <p:cNvSpPr>
            <a:spLocks/>
          </p:cNvSpPr>
          <p:nvPr/>
        </p:nvSpPr>
        <p:spPr bwMode="auto">
          <a:xfrm rot="5400000">
            <a:off x="3430794" y="3698520"/>
            <a:ext cx="77932" cy="76306"/>
          </a:xfrm>
          <a:custGeom>
            <a:avLst/>
            <a:gdLst/>
            <a:ahLst/>
            <a:cxnLst>
              <a:cxn ang="0">
                <a:pos x="49" y="26"/>
              </a:cxn>
              <a:cxn ang="0">
                <a:pos x="42" y="41"/>
              </a:cxn>
              <a:cxn ang="0">
                <a:pos x="23" y="48"/>
              </a:cxn>
              <a:cxn ang="0">
                <a:pos x="23" y="48"/>
              </a:cxn>
              <a:cxn ang="0">
                <a:pos x="8" y="41"/>
              </a:cxn>
              <a:cxn ang="0">
                <a:pos x="0" y="26"/>
              </a:cxn>
              <a:cxn ang="0">
                <a:pos x="0" y="26"/>
              </a:cxn>
              <a:cxn ang="0">
                <a:pos x="8" y="8"/>
              </a:cxn>
              <a:cxn ang="0">
                <a:pos x="23" y="0"/>
              </a:cxn>
              <a:cxn ang="0">
                <a:pos x="23" y="0"/>
              </a:cxn>
              <a:cxn ang="0">
                <a:pos x="42" y="8"/>
              </a:cxn>
              <a:cxn ang="0">
                <a:pos x="49" y="26"/>
              </a:cxn>
            </a:cxnLst>
            <a:rect l="0" t="0" r="r" b="b"/>
            <a:pathLst>
              <a:path w="49" h="48">
                <a:moveTo>
                  <a:pt x="49" y="26"/>
                </a:moveTo>
                <a:lnTo>
                  <a:pt x="42" y="41"/>
                </a:lnTo>
                <a:lnTo>
                  <a:pt x="23" y="48"/>
                </a:lnTo>
                <a:lnTo>
                  <a:pt x="23" y="48"/>
                </a:lnTo>
                <a:lnTo>
                  <a:pt x="8" y="41"/>
                </a:lnTo>
                <a:lnTo>
                  <a:pt x="0" y="26"/>
                </a:lnTo>
                <a:lnTo>
                  <a:pt x="0" y="26"/>
                </a:lnTo>
                <a:lnTo>
                  <a:pt x="8" y="8"/>
                </a:lnTo>
                <a:lnTo>
                  <a:pt x="23" y="0"/>
                </a:lnTo>
                <a:lnTo>
                  <a:pt x="23" y="0"/>
                </a:lnTo>
                <a:lnTo>
                  <a:pt x="42" y="8"/>
                </a:lnTo>
                <a:lnTo>
                  <a:pt x="49" y="26"/>
                </a:lnTo>
              </a:path>
            </a:pathLst>
          </a:custGeom>
          <a:solidFill>
            <a:schemeClr val="tx1"/>
          </a:solidFill>
          <a:ln w="127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9" name="Freeform 14"/>
          <p:cNvSpPr>
            <a:spLocks/>
          </p:cNvSpPr>
          <p:nvPr/>
        </p:nvSpPr>
        <p:spPr bwMode="auto">
          <a:xfrm rot="5400000">
            <a:off x="3639569" y="3876495"/>
            <a:ext cx="77932" cy="76306"/>
          </a:xfrm>
          <a:custGeom>
            <a:avLst/>
            <a:gdLst/>
            <a:ahLst/>
            <a:cxnLst>
              <a:cxn ang="0">
                <a:pos x="49" y="26"/>
              </a:cxn>
              <a:cxn ang="0">
                <a:pos x="42" y="41"/>
              </a:cxn>
              <a:cxn ang="0">
                <a:pos x="23" y="48"/>
              </a:cxn>
              <a:cxn ang="0">
                <a:pos x="23" y="48"/>
              </a:cxn>
              <a:cxn ang="0">
                <a:pos x="8" y="41"/>
              </a:cxn>
              <a:cxn ang="0">
                <a:pos x="0" y="26"/>
              </a:cxn>
              <a:cxn ang="0">
                <a:pos x="0" y="26"/>
              </a:cxn>
              <a:cxn ang="0">
                <a:pos x="8" y="8"/>
              </a:cxn>
              <a:cxn ang="0">
                <a:pos x="23" y="0"/>
              </a:cxn>
              <a:cxn ang="0">
                <a:pos x="23" y="0"/>
              </a:cxn>
              <a:cxn ang="0">
                <a:pos x="42" y="8"/>
              </a:cxn>
              <a:cxn ang="0">
                <a:pos x="49" y="26"/>
              </a:cxn>
            </a:cxnLst>
            <a:rect l="0" t="0" r="r" b="b"/>
            <a:pathLst>
              <a:path w="49" h="48">
                <a:moveTo>
                  <a:pt x="49" y="26"/>
                </a:moveTo>
                <a:lnTo>
                  <a:pt x="42" y="41"/>
                </a:lnTo>
                <a:lnTo>
                  <a:pt x="23" y="48"/>
                </a:lnTo>
                <a:lnTo>
                  <a:pt x="23" y="48"/>
                </a:lnTo>
                <a:lnTo>
                  <a:pt x="8" y="41"/>
                </a:lnTo>
                <a:lnTo>
                  <a:pt x="0" y="26"/>
                </a:lnTo>
                <a:lnTo>
                  <a:pt x="0" y="26"/>
                </a:lnTo>
                <a:lnTo>
                  <a:pt x="8" y="8"/>
                </a:lnTo>
                <a:lnTo>
                  <a:pt x="23" y="0"/>
                </a:lnTo>
                <a:lnTo>
                  <a:pt x="23" y="0"/>
                </a:lnTo>
                <a:lnTo>
                  <a:pt x="42" y="8"/>
                </a:lnTo>
                <a:lnTo>
                  <a:pt x="49" y="26"/>
                </a:lnTo>
              </a:path>
            </a:pathLst>
          </a:custGeom>
          <a:solidFill>
            <a:schemeClr val="tx1"/>
          </a:solidFill>
          <a:ln w="127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0" name="Freeform 14"/>
          <p:cNvSpPr>
            <a:spLocks/>
          </p:cNvSpPr>
          <p:nvPr/>
        </p:nvSpPr>
        <p:spPr bwMode="auto">
          <a:xfrm rot="5400000">
            <a:off x="4418913" y="3501881"/>
            <a:ext cx="77932" cy="76306"/>
          </a:xfrm>
          <a:custGeom>
            <a:avLst/>
            <a:gdLst/>
            <a:ahLst/>
            <a:cxnLst>
              <a:cxn ang="0">
                <a:pos x="49" y="26"/>
              </a:cxn>
              <a:cxn ang="0">
                <a:pos x="42" y="41"/>
              </a:cxn>
              <a:cxn ang="0">
                <a:pos x="23" y="48"/>
              </a:cxn>
              <a:cxn ang="0">
                <a:pos x="23" y="48"/>
              </a:cxn>
              <a:cxn ang="0">
                <a:pos x="8" y="41"/>
              </a:cxn>
              <a:cxn ang="0">
                <a:pos x="0" y="26"/>
              </a:cxn>
              <a:cxn ang="0">
                <a:pos x="0" y="26"/>
              </a:cxn>
              <a:cxn ang="0">
                <a:pos x="8" y="8"/>
              </a:cxn>
              <a:cxn ang="0">
                <a:pos x="23" y="0"/>
              </a:cxn>
              <a:cxn ang="0">
                <a:pos x="23" y="0"/>
              </a:cxn>
              <a:cxn ang="0">
                <a:pos x="42" y="8"/>
              </a:cxn>
              <a:cxn ang="0">
                <a:pos x="49" y="26"/>
              </a:cxn>
            </a:cxnLst>
            <a:rect l="0" t="0" r="r" b="b"/>
            <a:pathLst>
              <a:path w="49" h="48">
                <a:moveTo>
                  <a:pt x="49" y="26"/>
                </a:moveTo>
                <a:lnTo>
                  <a:pt x="42" y="41"/>
                </a:lnTo>
                <a:lnTo>
                  <a:pt x="23" y="48"/>
                </a:lnTo>
                <a:lnTo>
                  <a:pt x="23" y="48"/>
                </a:lnTo>
                <a:lnTo>
                  <a:pt x="8" y="41"/>
                </a:lnTo>
                <a:lnTo>
                  <a:pt x="0" y="26"/>
                </a:lnTo>
                <a:lnTo>
                  <a:pt x="0" y="26"/>
                </a:lnTo>
                <a:lnTo>
                  <a:pt x="8" y="8"/>
                </a:lnTo>
                <a:lnTo>
                  <a:pt x="23" y="0"/>
                </a:lnTo>
                <a:lnTo>
                  <a:pt x="23" y="0"/>
                </a:lnTo>
                <a:lnTo>
                  <a:pt x="42" y="8"/>
                </a:lnTo>
                <a:lnTo>
                  <a:pt x="49" y="26"/>
                </a:lnTo>
              </a:path>
            </a:pathLst>
          </a:custGeom>
          <a:solidFill>
            <a:schemeClr val="tx1"/>
          </a:solidFill>
          <a:ln w="127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1" name="Freeform 14"/>
          <p:cNvSpPr>
            <a:spLocks/>
          </p:cNvSpPr>
          <p:nvPr/>
        </p:nvSpPr>
        <p:spPr bwMode="auto">
          <a:xfrm rot="5400000">
            <a:off x="4628919" y="3689116"/>
            <a:ext cx="77932" cy="76306"/>
          </a:xfrm>
          <a:custGeom>
            <a:avLst/>
            <a:gdLst/>
            <a:ahLst/>
            <a:cxnLst>
              <a:cxn ang="0">
                <a:pos x="49" y="26"/>
              </a:cxn>
              <a:cxn ang="0">
                <a:pos x="42" y="41"/>
              </a:cxn>
              <a:cxn ang="0">
                <a:pos x="23" y="48"/>
              </a:cxn>
              <a:cxn ang="0">
                <a:pos x="23" y="48"/>
              </a:cxn>
              <a:cxn ang="0">
                <a:pos x="8" y="41"/>
              </a:cxn>
              <a:cxn ang="0">
                <a:pos x="0" y="26"/>
              </a:cxn>
              <a:cxn ang="0">
                <a:pos x="0" y="26"/>
              </a:cxn>
              <a:cxn ang="0">
                <a:pos x="8" y="8"/>
              </a:cxn>
              <a:cxn ang="0">
                <a:pos x="23" y="0"/>
              </a:cxn>
              <a:cxn ang="0">
                <a:pos x="23" y="0"/>
              </a:cxn>
              <a:cxn ang="0">
                <a:pos x="42" y="8"/>
              </a:cxn>
              <a:cxn ang="0">
                <a:pos x="49" y="26"/>
              </a:cxn>
            </a:cxnLst>
            <a:rect l="0" t="0" r="r" b="b"/>
            <a:pathLst>
              <a:path w="49" h="48">
                <a:moveTo>
                  <a:pt x="49" y="26"/>
                </a:moveTo>
                <a:lnTo>
                  <a:pt x="42" y="41"/>
                </a:lnTo>
                <a:lnTo>
                  <a:pt x="23" y="48"/>
                </a:lnTo>
                <a:lnTo>
                  <a:pt x="23" y="48"/>
                </a:lnTo>
                <a:lnTo>
                  <a:pt x="8" y="41"/>
                </a:lnTo>
                <a:lnTo>
                  <a:pt x="0" y="26"/>
                </a:lnTo>
                <a:lnTo>
                  <a:pt x="0" y="26"/>
                </a:lnTo>
                <a:lnTo>
                  <a:pt x="8" y="8"/>
                </a:lnTo>
                <a:lnTo>
                  <a:pt x="23" y="0"/>
                </a:lnTo>
                <a:lnTo>
                  <a:pt x="23" y="0"/>
                </a:lnTo>
                <a:lnTo>
                  <a:pt x="42" y="8"/>
                </a:lnTo>
                <a:lnTo>
                  <a:pt x="49" y="26"/>
                </a:lnTo>
              </a:path>
            </a:pathLst>
          </a:custGeom>
          <a:solidFill>
            <a:schemeClr val="tx1"/>
          </a:solidFill>
          <a:ln w="127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2" name="Freeform 14"/>
          <p:cNvSpPr>
            <a:spLocks/>
          </p:cNvSpPr>
          <p:nvPr/>
        </p:nvSpPr>
        <p:spPr bwMode="auto">
          <a:xfrm rot="5400000">
            <a:off x="4833727" y="3873130"/>
            <a:ext cx="77932" cy="76306"/>
          </a:xfrm>
          <a:custGeom>
            <a:avLst/>
            <a:gdLst/>
            <a:ahLst/>
            <a:cxnLst>
              <a:cxn ang="0">
                <a:pos x="49" y="26"/>
              </a:cxn>
              <a:cxn ang="0">
                <a:pos x="42" y="41"/>
              </a:cxn>
              <a:cxn ang="0">
                <a:pos x="23" y="48"/>
              </a:cxn>
              <a:cxn ang="0">
                <a:pos x="23" y="48"/>
              </a:cxn>
              <a:cxn ang="0">
                <a:pos x="8" y="41"/>
              </a:cxn>
              <a:cxn ang="0">
                <a:pos x="0" y="26"/>
              </a:cxn>
              <a:cxn ang="0">
                <a:pos x="0" y="26"/>
              </a:cxn>
              <a:cxn ang="0">
                <a:pos x="8" y="8"/>
              </a:cxn>
              <a:cxn ang="0">
                <a:pos x="23" y="0"/>
              </a:cxn>
              <a:cxn ang="0">
                <a:pos x="23" y="0"/>
              </a:cxn>
              <a:cxn ang="0">
                <a:pos x="42" y="8"/>
              </a:cxn>
              <a:cxn ang="0">
                <a:pos x="49" y="26"/>
              </a:cxn>
            </a:cxnLst>
            <a:rect l="0" t="0" r="r" b="b"/>
            <a:pathLst>
              <a:path w="49" h="48">
                <a:moveTo>
                  <a:pt x="49" y="26"/>
                </a:moveTo>
                <a:lnTo>
                  <a:pt x="42" y="41"/>
                </a:lnTo>
                <a:lnTo>
                  <a:pt x="23" y="48"/>
                </a:lnTo>
                <a:lnTo>
                  <a:pt x="23" y="48"/>
                </a:lnTo>
                <a:lnTo>
                  <a:pt x="8" y="41"/>
                </a:lnTo>
                <a:lnTo>
                  <a:pt x="0" y="26"/>
                </a:lnTo>
                <a:lnTo>
                  <a:pt x="0" y="26"/>
                </a:lnTo>
                <a:lnTo>
                  <a:pt x="8" y="8"/>
                </a:lnTo>
                <a:lnTo>
                  <a:pt x="23" y="0"/>
                </a:lnTo>
                <a:lnTo>
                  <a:pt x="23" y="0"/>
                </a:lnTo>
                <a:lnTo>
                  <a:pt x="42" y="8"/>
                </a:lnTo>
                <a:lnTo>
                  <a:pt x="49" y="26"/>
                </a:lnTo>
              </a:path>
            </a:pathLst>
          </a:custGeom>
          <a:solidFill>
            <a:schemeClr val="tx1"/>
          </a:solidFill>
          <a:ln w="127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" name="Freeform 14"/>
          <p:cNvSpPr>
            <a:spLocks/>
          </p:cNvSpPr>
          <p:nvPr/>
        </p:nvSpPr>
        <p:spPr bwMode="auto">
          <a:xfrm rot="5400000">
            <a:off x="5611147" y="3501881"/>
            <a:ext cx="77932" cy="76306"/>
          </a:xfrm>
          <a:custGeom>
            <a:avLst/>
            <a:gdLst/>
            <a:ahLst/>
            <a:cxnLst>
              <a:cxn ang="0">
                <a:pos x="49" y="26"/>
              </a:cxn>
              <a:cxn ang="0">
                <a:pos x="42" y="41"/>
              </a:cxn>
              <a:cxn ang="0">
                <a:pos x="23" y="48"/>
              </a:cxn>
              <a:cxn ang="0">
                <a:pos x="23" y="48"/>
              </a:cxn>
              <a:cxn ang="0">
                <a:pos x="8" y="41"/>
              </a:cxn>
              <a:cxn ang="0">
                <a:pos x="0" y="26"/>
              </a:cxn>
              <a:cxn ang="0">
                <a:pos x="0" y="26"/>
              </a:cxn>
              <a:cxn ang="0">
                <a:pos x="8" y="8"/>
              </a:cxn>
              <a:cxn ang="0">
                <a:pos x="23" y="0"/>
              </a:cxn>
              <a:cxn ang="0">
                <a:pos x="23" y="0"/>
              </a:cxn>
              <a:cxn ang="0">
                <a:pos x="42" y="8"/>
              </a:cxn>
              <a:cxn ang="0">
                <a:pos x="49" y="26"/>
              </a:cxn>
            </a:cxnLst>
            <a:rect l="0" t="0" r="r" b="b"/>
            <a:pathLst>
              <a:path w="49" h="48">
                <a:moveTo>
                  <a:pt x="49" y="26"/>
                </a:moveTo>
                <a:lnTo>
                  <a:pt x="42" y="41"/>
                </a:lnTo>
                <a:lnTo>
                  <a:pt x="23" y="48"/>
                </a:lnTo>
                <a:lnTo>
                  <a:pt x="23" y="48"/>
                </a:lnTo>
                <a:lnTo>
                  <a:pt x="8" y="41"/>
                </a:lnTo>
                <a:lnTo>
                  <a:pt x="0" y="26"/>
                </a:lnTo>
                <a:lnTo>
                  <a:pt x="0" y="26"/>
                </a:lnTo>
                <a:lnTo>
                  <a:pt x="8" y="8"/>
                </a:lnTo>
                <a:lnTo>
                  <a:pt x="23" y="0"/>
                </a:lnTo>
                <a:lnTo>
                  <a:pt x="23" y="0"/>
                </a:lnTo>
                <a:lnTo>
                  <a:pt x="42" y="8"/>
                </a:lnTo>
                <a:lnTo>
                  <a:pt x="49" y="26"/>
                </a:lnTo>
              </a:path>
            </a:pathLst>
          </a:custGeom>
          <a:solidFill>
            <a:schemeClr val="tx1"/>
          </a:solidFill>
          <a:ln w="127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5" name="Freeform 14"/>
          <p:cNvSpPr>
            <a:spLocks/>
          </p:cNvSpPr>
          <p:nvPr/>
        </p:nvSpPr>
        <p:spPr bwMode="auto">
          <a:xfrm rot="5400000">
            <a:off x="5817484" y="3689116"/>
            <a:ext cx="77932" cy="76306"/>
          </a:xfrm>
          <a:custGeom>
            <a:avLst/>
            <a:gdLst/>
            <a:ahLst/>
            <a:cxnLst>
              <a:cxn ang="0">
                <a:pos x="49" y="26"/>
              </a:cxn>
              <a:cxn ang="0">
                <a:pos x="42" y="41"/>
              </a:cxn>
              <a:cxn ang="0">
                <a:pos x="23" y="48"/>
              </a:cxn>
              <a:cxn ang="0">
                <a:pos x="23" y="48"/>
              </a:cxn>
              <a:cxn ang="0">
                <a:pos x="8" y="41"/>
              </a:cxn>
              <a:cxn ang="0">
                <a:pos x="0" y="26"/>
              </a:cxn>
              <a:cxn ang="0">
                <a:pos x="0" y="26"/>
              </a:cxn>
              <a:cxn ang="0">
                <a:pos x="8" y="8"/>
              </a:cxn>
              <a:cxn ang="0">
                <a:pos x="23" y="0"/>
              </a:cxn>
              <a:cxn ang="0">
                <a:pos x="23" y="0"/>
              </a:cxn>
              <a:cxn ang="0">
                <a:pos x="42" y="8"/>
              </a:cxn>
              <a:cxn ang="0">
                <a:pos x="49" y="26"/>
              </a:cxn>
            </a:cxnLst>
            <a:rect l="0" t="0" r="r" b="b"/>
            <a:pathLst>
              <a:path w="49" h="48">
                <a:moveTo>
                  <a:pt x="49" y="26"/>
                </a:moveTo>
                <a:lnTo>
                  <a:pt x="42" y="41"/>
                </a:lnTo>
                <a:lnTo>
                  <a:pt x="23" y="48"/>
                </a:lnTo>
                <a:lnTo>
                  <a:pt x="23" y="48"/>
                </a:lnTo>
                <a:lnTo>
                  <a:pt x="8" y="41"/>
                </a:lnTo>
                <a:lnTo>
                  <a:pt x="0" y="26"/>
                </a:lnTo>
                <a:lnTo>
                  <a:pt x="0" y="26"/>
                </a:lnTo>
                <a:lnTo>
                  <a:pt x="8" y="8"/>
                </a:lnTo>
                <a:lnTo>
                  <a:pt x="23" y="0"/>
                </a:lnTo>
                <a:lnTo>
                  <a:pt x="23" y="0"/>
                </a:lnTo>
                <a:lnTo>
                  <a:pt x="42" y="8"/>
                </a:lnTo>
                <a:lnTo>
                  <a:pt x="49" y="26"/>
                </a:lnTo>
              </a:path>
            </a:pathLst>
          </a:custGeom>
          <a:solidFill>
            <a:schemeClr val="tx1"/>
          </a:solidFill>
          <a:ln w="127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6" name="Freeform 14"/>
          <p:cNvSpPr>
            <a:spLocks/>
          </p:cNvSpPr>
          <p:nvPr/>
        </p:nvSpPr>
        <p:spPr bwMode="auto">
          <a:xfrm rot="5400000">
            <a:off x="6026259" y="3877240"/>
            <a:ext cx="77932" cy="76306"/>
          </a:xfrm>
          <a:custGeom>
            <a:avLst/>
            <a:gdLst/>
            <a:ahLst/>
            <a:cxnLst>
              <a:cxn ang="0">
                <a:pos x="49" y="26"/>
              </a:cxn>
              <a:cxn ang="0">
                <a:pos x="42" y="41"/>
              </a:cxn>
              <a:cxn ang="0">
                <a:pos x="23" y="48"/>
              </a:cxn>
              <a:cxn ang="0">
                <a:pos x="23" y="48"/>
              </a:cxn>
              <a:cxn ang="0">
                <a:pos x="8" y="41"/>
              </a:cxn>
              <a:cxn ang="0">
                <a:pos x="0" y="26"/>
              </a:cxn>
              <a:cxn ang="0">
                <a:pos x="0" y="26"/>
              </a:cxn>
              <a:cxn ang="0">
                <a:pos x="8" y="8"/>
              </a:cxn>
              <a:cxn ang="0">
                <a:pos x="23" y="0"/>
              </a:cxn>
              <a:cxn ang="0">
                <a:pos x="23" y="0"/>
              </a:cxn>
              <a:cxn ang="0">
                <a:pos x="42" y="8"/>
              </a:cxn>
              <a:cxn ang="0">
                <a:pos x="49" y="26"/>
              </a:cxn>
            </a:cxnLst>
            <a:rect l="0" t="0" r="r" b="b"/>
            <a:pathLst>
              <a:path w="49" h="48">
                <a:moveTo>
                  <a:pt x="49" y="26"/>
                </a:moveTo>
                <a:lnTo>
                  <a:pt x="42" y="41"/>
                </a:lnTo>
                <a:lnTo>
                  <a:pt x="23" y="48"/>
                </a:lnTo>
                <a:lnTo>
                  <a:pt x="23" y="48"/>
                </a:lnTo>
                <a:lnTo>
                  <a:pt x="8" y="41"/>
                </a:lnTo>
                <a:lnTo>
                  <a:pt x="0" y="26"/>
                </a:lnTo>
                <a:lnTo>
                  <a:pt x="0" y="26"/>
                </a:lnTo>
                <a:lnTo>
                  <a:pt x="8" y="8"/>
                </a:lnTo>
                <a:lnTo>
                  <a:pt x="23" y="0"/>
                </a:lnTo>
                <a:lnTo>
                  <a:pt x="23" y="0"/>
                </a:lnTo>
                <a:lnTo>
                  <a:pt x="42" y="8"/>
                </a:lnTo>
                <a:lnTo>
                  <a:pt x="49" y="26"/>
                </a:lnTo>
              </a:path>
            </a:pathLst>
          </a:custGeom>
          <a:solidFill>
            <a:schemeClr val="tx1"/>
          </a:solidFill>
          <a:ln w="127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7" name="Freeform 14"/>
          <p:cNvSpPr>
            <a:spLocks/>
          </p:cNvSpPr>
          <p:nvPr/>
        </p:nvSpPr>
        <p:spPr bwMode="auto">
          <a:xfrm rot="5400000">
            <a:off x="6804492" y="3501881"/>
            <a:ext cx="77932" cy="76306"/>
          </a:xfrm>
          <a:custGeom>
            <a:avLst/>
            <a:gdLst/>
            <a:ahLst/>
            <a:cxnLst>
              <a:cxn ang="0">
                <a:pos x="49" y="26"/>
              </a:cxn>
              <a:cxn ang="0">
                <a:pos x="42" y="41"/>
              </a:cxn>
              <a:cxn ang="0">
                <a:pos x="23" y="48"/>
              </a:cxn>
              <a:cxn ang="0">
                <a:pos x="23" y="48"/>
              </a:cxn>
              <a:cxn ang="0">
                <a:pos x="8" y="41"/>
              </a:cxn>
              <a:cxn ang="0">
                <a:pos x="0" y="26"/>
              </a:cxn>
              <a:cxn ang="0">
                <a:pos x="0" y="26"/>
              </a:cxn>
              <a:cxn ang="0">
                <a:pos x="8" y="8"/>
              </a:cxn>
              <a:cxn ang="0">
                <a:pos x="23" y="0"/>
              </a:cxn>
              <a:cxn ang="0">
                <a:pos x="23" y="0"/>
              </a:cxn>
              <a:cxn ang="0">
                <a:pos x="42" y="8"/>
              </a:cxn>
              <a:cxn ang="0">
                <a:pos x="49" y="26"/>
              </a:cxn>
            </a:cxnLst>
            <a:rect l="0" t="0" r="r" b="b"/>
            <a:pathLst>
              <a:path w="49" h="48">
                <a:moveTo>
                  <a:pt x="49" y="26"/>
                </a:moveTo>
                <a:lnTo>
                  <a:pt x="42" y="41"/>
                </a:lnTo>
                <a:lnTo>
                  <a:pt x="23" y="48"/>
                </a:lnTo>
                <a:lnTo>
                  <a:pt x="23" y="48"/>
                </a:lnTo>
                <a:lnTo>
                  <a:pt x="8" y="41"/>
                </a:lnTo>
                <a:lnTo>
                  <a:pt x="0" y="26"/>
                </a:lnTo>
                <a:lnTo>
                  <a:pt x="0" y="26"/>
                </a:lnTo>
                <a:lnTo>
                  <a:pt x="8" y="8"/>
                </a:lnTo>
                <a:lnTo>
                  <a:pt x="23" y="0"/>
                </a:lnTo>
                <a:lnTo>
                  <a:pt x="23" y="0"/>
                </a:lnTo>
                <a:lnTo>
                  <a:pt x="42" y="8"/>
                </a:lnTo>
                <a:lnTo>
                  <a:pt x="49" y="26"/>
                </a:lnTo>
              </a:path>
            </a:pathLst>
          </a:custGeom>
          <a:solidFill>
            <a:schemeClr val="tx1"/>
          </a:solidFill>
          <a:ln w="127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8" name="Freeform 14"/>
          <p:cNvSpPr>
            <a:spLocks/>
          </p:cNvSpPr>
          <p:nvPr/>
        </p:nvSpPr>
        <p:spPr bwMode="auto">
          <a:xfrm rot="5400000">
            <a:off x="7011642" y="3689116"/>
            <a:ext cx="77932" cy="76306"/>
          </a:xfrm>
          <a:custGeom>
            <a:avLst/>
            <a:gdLst/>
            <a:ahLst/>
            <a:cxnLst>
              <a:cxn ang="0">
                <a:pos x="49" y="26"/>
              </a:cxn>
              <a:cxn ang="0">
                <a:pos x="42" y="41"/>
              </a:cxn>
              <a:cxn ang="0">
                <a:pos x="23" y="48"/>
              </a:cxn>
              <a:cxn ang="0">
                <a:pos x="23" y="48"/>
              </a:cxn>
              <a:cxn ang="0">
                <a:pos x="8" y="41"/>
              </a:cxn>
              <a:cxn ang="0">
                <a:pos x="0" y="26"/>
              </a:cxn>
              <a:cxn ang="0">
                <a:pos x="0" y="26"/>
              </a:cxn>
              <a:cxn ang="0">
                <a:pos x="8" y="8"/>
              </a:cxn>
              <a:cxn ang="0">
                <a:pos x="23" y="0"/>
              </a:cxn>
              <a:cxn ang="0">
                <a:pos x="23" y="0"/>
              </a:cxn>
              <a:cxn ang="0">
                <a:pos x="42" y="8"/>
              </a:cxn>
              <a:cxn ang="0">
                <a:pos x="49" y="26"/>
              </a:cxn>
            </a:cxnLst>
            <a:rect l="0" t="0" r="r" b="b"/>
            <a:pathLst>
              <a:path w="49" h="48">
                <a:moveTo>
                  <a:pt x="49" y="26"/>
                </a:moveTo>
                <a:lnTo>
                  <a:pt x="42" y="41"/>
                </a:lnTo>
                <a:lnTo>
                  <a:pt x="23" y="48"/>
                </a:lnTo>
                <a:lnTo>
                  <a:pt x="23" y="48"/>
                </a:lnTo>
                <a:lnTo>
                  <a:pt x="8" y="41"/>
                </a:lnTo>
                <a:lnTo>
                  <a:pt x="0" y="26"/>
                </a:lnTo>
                <a:lnTo>
                  <a:pt x="0" y="26"/>
                </a:lnTo>
                <a:lnTo>
                  <a:pt x="8" y="8"/>
                </a:lnTo>
                <a:lnTo>
                  <a:pt x="23" y="0"/>
                </a:lnTo>
                <a:lnTo>
                  <a:pt x="23" y="0"/>
                </a:lnTo>
                <a:lnTo>
                  <a:pt x="42" y="8"/>
                </a:lnTo>
                <a:lnTo>
                  <a:pt x="49" y="26"/>
                </a:lnTo>
              </a:path>
            </a:pathLst>
          </a:custGeom>
          <a:solidFill>
            <a:schemeClr val="tx1"/>
          </a:solidFill>
          <a:ln w="127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9" name="Freeform 14"/>
          <p:cNvSpPr>
            <a:spLocks/>
          </p:cNvSpPr>
          <p:nvPr/>
        </p:nvSpPr>
        <p:spPr bwMode="auto">
          <a:xfrm rot="5400000">
            <a:off x="7220417" y="3877240"/>
            <a:ext cx="77932" cy="76306"/>
          </a:xfrm>
          <a:custGeom>
            <a:avLst/>
            <a:gdLst/>
            <a:ahLst/>
            <a:cxnLst>
              <a:cxn ang="0">
                <a:pos x="49" y="26"/>
              </a:cxn>
              <a:cxn ang="0">
                <a:pos x="42" y="41"/>
              </a:cxn>
              <a:cxn ang="0">
                <a:pos x="23" y="48"/>
              </a:cxn>
              <a:cxn ang="0">
                <a:pos x="23" y="48"/>
              </a:cxn>
              <a:cxn ang="0">
                <a:pos x="8" y="41"/>
              </a:cxn>
              <a:cxn ang="0">
                <a:pos x="0" y="26"/>
              </a:cxn>
              <a:cxn ang="0">
                <a:pos x="0" y="26"/>
              </a:cxn>
              <a:cxn ang="0">
                <a:pos x="8" y="8"/>
              </a:cxn>
              <a:cxn ang="0">
                <a:pos x="23" y="0"/>
              </a:cxn>
              <a:cxn ang="0">
                <a:pos x="23" y="0"/>
              </a:cxn>
              <a:cxn ang="0">
                <a:pos x="42" y="8"/>
              </a:cxn>
              <a:cxn ang="0">
                <a:pos x="49" y="26"/>
              </a:cxn>
            </a:cxnLst>
            <a:rect l="0" t="0" r="r" b="b"/>
            <a:pathLst>
              <a:path w="49" h="48">
                <a:moveTo>
                  <a:pt x="49" y="26"/>
                </a:moveTo>
                <a:lnTo>
                  <a:pt x="42" y="41"/>
                </a:lnTo>
                <a:lnTo>
                  <a:pt x="23" y="48"/>
                </a:lnTo>
                <a:lnTo>
                  <a:pt x="23" y="48"/>
                </a:lnTo>
                <a:lnTo>
                  <a:pt x="8" y="41"/>
                </a:lnTo>
                <a:lnTo>
                  <a:pt x="0" y="26"/>
                </a:lnTo>
                <a:lnTo>
                  <a:pt x="0" y="26"/>
                </a:lnTo>
                <a:lnTo>
                  <a:pt x="8" y="8"/>
                </a:lnTo>
                <a:lnTo>
                  <a:pt x="23" y="0"/>
                </a:lnTo>
                <a:lnTo>
                  <a:pt x="23" y="0"/>
                </a:lnTo>
                <a:lnTo>
                  <a:pt x="42" y="8"/>
                </a:lnTo>
                <a:lnTo>
                  <a:pt x="49" y="26"/>
                </a:lnTo>
              </a:path>
            </a:pathLst>
          </a:custGeom>
          <a:solidFill>
            <a:schemeClr val="tx1"/>
          </a:solidFill>
          <a:ln w="127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178" name="Straight Connector 177"/>
          <p:cNvCxnSpPr/>
          <p:nvPr/>
        </p:nvCxnSpPr>
        <p:spPr bwMode="auto">
          <a:xfrm rot="5400000">
            <a:off x="4041333" y="3125782"/>
            <a:ext cx="836764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79" name="Straight Connector 178"/>
          <p:cNvCxnSpPr/>
          <p:nvPr/>
        </p:nvCxnSpPr>
        <p:spPr bwMode="auto">
          <a:xfrm>
            <a:off x="3474540" y="2707400"/>
            <a:ext cx="0" cy="1158878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80" name="Straight Connector 179"/>
          <p:cNvCxnSpPr/>
          <p:nvPr/>
        </p:nvCxnSpPr>
        <p:spPr bwMode="auto">
          <a:xfrm>
            <a:off x="2485190" y="2707400"/>
            <a:ext cx="0" cy="1222412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183" name="TextBox 182"/>
          <p:cNvSpPr txBox="1"/>
          <p:nvPr/>
        </p:nvSpPr>
        <p:spPr>
          <a:xfrm>
            <a:off x="4389984" y="2419961"/>
            <a:ext cx="139462" cy="276999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A</a:t>
            </a:r>
          </a:p>
        </p:txBody>
      </p:sp>
      <p:cxnSp>
        <p:nvCxnSpPr>
          <p:cNvPr id="184" name="Straight Connector 183"/>
          <p:cNvCxnSpPr/>
          <p:nvPr/>
        </p:nvCxnSpPr>
        <p:spPr bwMode="auto">
          <a:xfrm rot="5400000">
            <a:off x="4039497" y="3125782"/>
            <a:ext cx="836764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185" name="TextBox 184"/>
          <p:cNvSpPr txBox="1"/>
          <p:nvPr/>
        </p:nvSpPr>
        <p:spPr>
          <a:xfrm>
            <a:off x="3404809" y="2419961"/>
            <a:ext cx="129844" cy="276999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B</a:t>
            </a:r>
          </a:p>
        </p:txBody>
      </p:sp>
      <p:sp>
        <p:nvSpPr>
          <p:cNvPr id="186" name="TextBox 185"/>
          <p:cNvSpPr txBox="1"/>
          <p:nvPr/>
        </p:nvSpPr>
        <p:spPr>
          <a:xfrm>
            <a:off x="2364175" y="2419961"/>
            <a:ext cx="243656" cy="276999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r>
              <a:rPr lang="en-US" sz="1800" dirty="0" err="1" smtClean="0">
                <a:latin typeface="Calibri" pitchFamily="34" charset="0"/>
              </a:rPr>
              <a:t>C</a:t>
            </a:r>
            <a:r>
              <a:rPr lang="en-US" sz="1800" baseline="-25000" dirty="0" err="1" smtClean="0">
                <a:latin typeface="Calibri" pitchFamily="34" charset="0"/>
              </a:rPr>
              <a:t>in</a:t>
            </a:r>
            <a:endParaRPr lang="en-US" sz="1800" dirty="0" smtClean="0">
              <a:latin typeface="Calibri" pitchFamily="34" charset="0"/>
            </a:endParaRPr>
          </a:p>
        </p:txBody>
      </p:sp>
      <p:cxnSp>
        <p:nvCxnSpPr>
          <p:cNvPr id="208" name="Elbow Connector 207"/>
          <p:cNvCxnSpPr/>
          <p:nvPr/>
        </p:nvCxnSpPr>
        <p:spPr bwMode="auto">
          <a:xfrm>
            <a:off x="1083881" y="4982267"/>
            <a:ext cx="1624125" cy="736537"/>
          </a:xfrm>
          <a:prstGeom prst="bentConnector4">
            <a:avLst>
              <a:gd name="adj1" fmla="val 71"/>
              <a:gd name="adj2" fmla="val 60095"/>
            </a:avLst>
          </a:prstGeom>
          <a:noFill/>
          <a:ln w="25400">
            <a:solidFill>
              <a:schemeClr val="tx1"/>
            </a:solidFill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218" name="Elbow Connector 217"/>
          <p:cNvCxnSpPr>
            <a:endCxn id="190" idx="17"/>
          </p:cNvCxnSpPr>
          <p:nvPr/>
        </p:nvCxnSpPr>
        <p:spPr bwMode="auto">
          <a:xfrm rot="16200000" flipH="1">
            <a:off x="2136408" y="5075948"/>
            <a:ext cx="794969" cy="513328"/>
          </a:xfrm>
          <a:prstGeom prst="bentConnector3">
            <a:avLst>
              <a:gd name="adj1" fmla="val 39379"/>
            </a:avLst>
          </a:prstGeom>
          <a:noFill/>
          <a:ln w="25400">
            <a:solidFill>
              <a:schemeClr val="tx1"/>
            </a:solidFill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225" name="Elbow Connector 224"/>
          <p:cNvCxnSpPr/>
          <p:nvPr/>
        </p:nvCxnSpPr>
        <p:spPr bwMode="auto">
          <a:xfrm flipH="1">
            <a:off x="3046021" y="5000190"/>
            <a:ext cx="1624125" cy="736537"/>
          </a:xfrm>
          <a:prstGeom prst="bentConnector4">
            <a:avLst>
              <a:gd name="adj1" fmla="val 71"/>
              <a:gd name="adj2" fmla="val 60095"/>
            </a:avLst>
          </a:prstGeom>
          <a:noFill/>
          <a:ln w="25400">
            <a:solidFill>
              <a:schemeClr val="tx1"/>
            </a:solidFill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226" name="Elbow Connector 225"/>
          <p:cNvCxnSpPr/>
          <p:nvPr/>
        </p:nvCxnSpPr>
        <p:spPr bwMode="auto">
          <a:xfrm rot="5400000">
            <a:off x="2819393" y="5093872"/>
            <a:ext cx="794969" cy="513328"/>
          </a:xfrm>
          <a:prstGeom prst="bentConnector3">
            <a:avLst>
              <a:gd name="adj1" fmla="val 39379"/>
            </a:avLst>
          </a:prstGeom>
          <a:noFill/>
          <a:ln w="25400">
            <a:solidFill>
              <a:schemeClr val="tx1"/>
            </a:solidFill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190" name="Freeform 17"/>
          <p:cNvSpPr>
            <a:spLocks/>
          </p:cNvSpPr>
          <p:nvPr/>
        </p:nvSpPr>
        <p:spPr bwMode="auto">
          <a:xfrm rot="5400000">
            <a:off x="2548684" y="5674269"/>
            <a:ext cx="658368" cy="625475"/>
          </a:xfrm>
          <a:custGeom>
            <a:avLst/>
            <a:gdLst>
              <a:gd name="T0" fmla="*/ 0 w 583"/>
              <a:gd name="T1" fmla="*/ 0 h 394"/>
              <a:gd name="T2" fmla="*/ 270 w 583"/>
              <a:gd name="T3" fmla="*/ 0 h 394"/>
              <a:gd name="T4" fmla="*/ 323 w 583"/>
              <a:gd name="T5" fmla="*/ 4 h 394"/>
              <a:gd name="T6" fmla="*/ 372 w 583"/>
              <a:gd name="T7" fmla="*/ 15 h 394"/>
              <a:gd name="T8" fmla="*/ 415 w 583"/>
              <a:gd name="T9" fmla="*/ 31 h 394"/>
              <a:gd name="T10" fmla="*/ 458 w 583"/>
              <a:gd name="T11" fmla="*/ 57 h 394"/>
              <a:gd name="T12" fmla="*/ 529 w 583"/>
              <a:gd name="T13" fmla="*/ 115 h 394"/>
              <a:gd name="T14" fmla="*/ 583 w 583"/>
              <a:gd name="T15" fmla="*/ 199 h 394"/>
              <a:gd name="T16" fmla="*/ 529 w 583"/>
              <a:gd name="T17" fmla="*/ 277 h 394"/>
              <a:gd name="T18" fmla="*/ 458 w 583"/>
              <a:gd name="T19" fmla="*/ 341 h 394"/>
              <a:gd name="T20" fmla="*/ 415 w 583"/>
              <a:gd name="T21" fmla="*/ 361 h 394"/>
              <a:gd name="T22" fmla="*/ 372 w 583"/>
              <a:gd name="T23" fmla="*/ 378 h 394"/>
              <a:gd name="T24" fmla="*/ 323 w 583"/>
              <a:gd name="T25" fmla="*/ 388 h 394"/>
              <a:gd name="T26" fmla="*/ 270 w 583"/>
              <a:gd name="T27" fmla="*/ 394 h 394"/>
              <a:gd name="T28" fmla="*/ 0 w 583"/>
              <a:gd name="T29" fmla="*/ 394 h 394"/>
              <a:gd name="T30" fmla="*/ 31 w 583"/>
              <a:gd name="T31" fmla="*/ 351 h 394"/>
              <a:gd name="T32" fmla="*/ 54 w 583"/>
              <a:gd name="T33" fmla="*/ 304 h 394"/>
              <a:gd name="T34" fmla="*/ 64 w 583"/>
              <a:gd name="T35" fmla="*/ 252 h 394"/>
              <a:gd name="T36" fmla="*/ 69 w 583"/>
              <a:gd name="T37" fmla="*/ 199 h 394"/>
              <a:gd name="T38" fmla="*/ 64 w 583"/>
              <a:gd name="T39" fmla="*/ 141 h 394"/>
              <a:gd name="T40" fmla="*/ 54 w 583"/>
              <a:gd name="T41" fmla="*/ 94 h 394"/>
              <a:gd name="T42" fmla="*/ 31 w 583"/>
              <a:gd name="T43" fmla="*/ 47 h 394"/>
              <a:gd name="T44" fmla="*/ 0 w 583"/>
              <a:gd name="T45" fmla="*/ 0 h 3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583" h="394">
                <a:moveTo>
                  <a:pt x="0" y="0"/>
                </a:moveTo>
                <a:lnTo>
                  <a:pt x="270" y="0"/>
                </a:lnTo>
                <a:lnTo>
                  <a:pt x="323" y="4"/>
                </a:lnTo>
                <a:lnTo>
                  <a:pt x="372" y="15"/>
                </a:lnTo>
                <a:lnTo>
                  <a:pt x="415" y="31"/>
                </a:lnTo>
                <a:lnTo>
                  <a:pt x="458" y="57"/>
                </a:lnTo>
                <a:lnTo>
                  <a:pt x="529" y="115"/>
                </a:lnTo>
                <a:lnTo>
                  <a:pt x="583" y="199"/>
                </a:lnTo>
                <a:lnTo>
                  <a:pt x="529" y="277"/>
                </a:lnTo>
                <a:lnTo>
                  <a:pt x="458" y="341"/>
                </a:lnTo>
                <a:lnTo>
                  <a:pt x="415" y="361"/>
                </a:lnTo>
                <a:lnTo>
                  <a:pt x="372" y="378"/>
                </a:lnTo>
                <a:lnTo>
                  <a:pt x="323" y="388"/>
                </a:lnTo>
                <a:lnTo>
                  <a:pt x="270" y="394"/>
                </a:lnTo>
                <a:lnTo>
                  <a:pt x="0" y="394"/>
                </a:lnTo>
                <a:lnTo>
                  <a:pt x="31" y="351"/>
                </a:lnTo>
                <a:lnTo>
                  <a:pt x="54" y="304"/>
                </a:lnTo>
                <a:lnTo>
                  <a:pt x="64" y="252"/>
                </a:lnTo>
                <a:lnTo>
                  <a:pt x="69" y="199"/>
                </a:lnTo>
                <a:lnTo>
                  <a:pt x="64" y="141"/>
                </a:lnTo>
                <a:lnTo>
                  <a:pt x="54" y="94"/>
                </a:lnTo>
                <a:lnTo>
                  <a:pt x="31" y="47"/>
                </a:lnTo>
                <a:lnTo>
                  <a:pt x="0" y="0"/>
                </a:lnTo>
              </a:path>
            </a:pathLst>
          </a:custGeom>
          <a:solidFill>
            <a:srgbClr val="EBAFAF"/>
          </a:solidFill>
          <a:ln w="11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227" name="Elbow Connector 226"/>
          <p:cNvCxnSpPr/>
          <p:nvPr/>
        </p:nvCxnSpPr>
        <p:spPr bwMode="auto">
          <a:xfrm>
            <a:off x="4664834" y="5000190"/>
            <a:ext cx="1624125" cy="736537"/>
          </a:xfrm>
          <a:prstGeom prst="bentConnector4">
            <a:avLst>
              <a:gd name="adj1" fmla="val 71"/>
              <a:gd name="adj2" fmla="val 60095"/>
            </a:avLst>
          </a:prstGeom>
          <a:noFill/>
          <a:ln w="25400">
            <a:solidFill>
              <a:schemeClr val="tx1"/>
            </a:solidFill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228" name="Elbow Connector 227"/>
          <p:cNvCxnSpPr/>
          <p:nvPr/>
        </p:nvCxnSpPr>
        <p:spPr bwMode="auto">
          <a:xfrm rot="16200000" flipH="1">
            <a:off x="5717361" y="5093871"/>
            <a:ext cx="794969" cy="513328"/>
          </a:xfrm>
          <a:prstGeom prst="bentConnector3">
            <a:avLst>
              <a:gd name="adj1" fmla="val 39379"/>
            </a:avLst>
          </a:prstGeom>
          <a:noFill/>
          <a:ln w="25400">
            <a:solidFill>
              <a:schemeClr val="tx1"/>
            </a:solidFill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229" name="Elbow Connector 228"/>
          <p:cNvCxnSpPr/>
          <p:nvPr/>
        </p:nvCxnSpPr>
        <p:spPr bwMode="auto">
          <a:xfrm flipH="1">
            <a:off x="6626974" y="5018113"/>
            <a:ext cx="1624125" cy="736537"/>
          </a:xfrm>
          <a:prstGeom prst="bentConnector4">
            <a:avLst>
              <a:gd name="adj1" fmla="val 71"/>
              <a:gd name="adj2" fmla="val 60095"/>
            </a:avLst>
          </a:prstGeom>
          <a:noFill/>
          <a:ln w="25400">
            <a:solidFill>
              <a:schemeClr val="tx1"/>
            </a:solidFill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230" name="Elbow Connector 229"/>
          <p:cNvCxnSpPr/>
          <p:nvPr/>
        </p:nvCxnSpPr>
        <p:spPr bwMode="auto">
          <a:xfrm rot="5400000">
            <a:off x="6400346" y="5111795"/>
            <a:ext cx="794969" cy="513328"/>
          </a:xfrm>
          <a:prstGeom prst="bentConnector3">
            <a:avLst>
              <a:gd name="adj1" fmla="val 39379"/>
            </a:avLst>
          </a:prstGeom>
          <a:noFill/>
          <a:ln w="25400">
            <a:solidFill>
              <a:schemeClr val="tx1"/>
            </a:solidFill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192" name="Freeform 17"/>
          <p:cNvSpPr>
            <a:spLocks/>
          </p:cNvSpPr>
          <p:nvPr/>
        </p:nvSpPr>
        <p:spPr bwMode="auto">
          <a:xfrm rot="5400000">
            <a:off x="6128720" y="5674270"/>
            <a:ext cx="658368" cy="625475"/>
          </a:xfrm>
          <a:custGeom>
            <a:avLst/>
            <a:gdLst>
              <a:gd name="T0" fmla="*/ 0 w 583"/>
              <a:gd name="T1" fmla="*/ 0 h 394"/>
              <a:gd name="T2" fmla="*/ 270 w 583"/>
              <a:gd name="T3" fmla="*/ 0 h 394"/>
              <a:gd name="T4" fmla="*/ 323 w 583"/>
              <a:gd name="T5" fmla="*/ 4 h 394"/>
              <a:gd name="T6" fmla="*/ 372 w 583"/>
              <a:gd name="T7" fmla="*/ 15 h 394"/>
              <a:gd name="T8" fmla="*/ 415 w 583"/>
              <a:gd name="T9" fmla="*/ 31 h 394"/>
              <a:gd name="T10" fmla="*/ 458 w 583"/>
              <a:gd name="T11" fmla="*/ 57 h 394"/>
              <a:gd name="T12" fmla="*/ 529 w 583"/>
              <a:gd name="T13" fmla="*/ 115 h 394"/>
              <a:gd name="T14" fmla="*/ 583 w 583"/>
              <a:gd name="T15" fmla="*/ 199 h 394"/>
              <a:gd name="T16" fmla="*/ 529 w 583"/>
              <a:gd name="T17" fmla="*/ 277 h 394"/>
              <a:gd name="T18" fmla="*/ 458 w 583"/>
              <a:gd name="T19" fmla="*/ 341 h 394"/>
              <a:gd name="T20" fmla="*/ 415 w 583"/>
              <a:gd name="T21" fmla="*/ 361 h 394"/>
              <a:gd name="T22" fmla="*/ 372 w 583"/>
              <a:gd name="T23" fmla="*/ 378 h 394"/>
              <a:gd name="T24" fmla="*/ 323 w 583"/>
              <a:gd name="T25" fmla="*/ 388 h 394"/>
              <a:gd name="T26" fmla="*/ 270 w 583"/>
              <a:gd name="T27" fmla="*/ 394 h 394"/>
              <a:gd name="T28" fmla="*/ 0 w 583"/>
              <a:gd name="T29" fmla="*/ 394 h 394"/>
              <a:gd name="T30" fmla="*/ 31 w 583"/>
              <a:gd name="T31" fmla="*/ 351 h 394"/>
              <a:gd name="T32" fmla="*/ 54 w 583"/>
              <a:gd name="T33" fmla="*/ 304 h 394"/>
              <a:gd name="T34" fmla="*/ 64 w 583"/>
              <a:gd name="T35" fmla="*/ 252 h 394"/>
              <a:gd name="T36" fmla="*/ 69 w 583"/>
              <a:gd name="T37" fmla="*/ 199 h 394"/>
              <a:gd name="T38" fmla="*/ 64 w 583"/>
              <a:gd name="T39" fmla="*/ 141 h 394"/>
              <a:gd name="T40" fmla="*/ 54 w 583"/>
              <a:gd name="T41" fmla="*/ 94 h 394"/>
              <a:gd name="T42" fmla="*/ 31 w 583"/>
              <a:gd name="T43" fmla="*/ 47 h 394"/>
              <a:gd name="T44" fmla="*/ 0 w 583"/>
              <a:gd name="T45" fmla="*/ 0 h 3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583" h="394">
                <a:moveTo>
                  <a:pt x="0" y="0"/>
                </a:moveTo>
                <a:lnTo>
                  <a:pt x="270" y="0"/>
                </a:lnTo>
                <a:lnTo>
                  <a:pt x="323" y="4"/>
                </a:lnTo>
                <a:lnTo>
                  <a:pt x="372" y="15"/>
                </a:lnTo>
                <a:lnTo>
                  <a:pt x="415" y="31"/>
                </a:lnTo>
                <a:lnTo>
                  <a:pt x="458" y="57"/>
                </a:lnTo>
                <a:lnTo>
                  <a:pt x="529" y="115"/>
                </a:lnTo>
                <a:lnTo>
                  <a:pt x="583" y="199"/>
                </a:lnTo>
                <a:lnTo>
                  <a:pt x="529" y="277"/>
                </a:lnTo>
                <a:lnTo>
                  <a:pt x="458" y="341"/>
                </a:lnTo>
                <a:lnTo>
                  <a:pt x="415" y="361"/>
                </a:lnTo>
                <a:lnTo>
                  <a:pt x="372" y="378"/>
                </a:lnTo>
                <a:lnTo>
                  <a:pt x="323" y="388"/>
                </a:lnTo>
                <a:lnTo>
                  <a:pt x="270" y="394"/>
                </a:lnTo>
                <a:lnTo>
                  <a:pt x="0" y="394"/>
                </a:lnTo>
                <a:lnTo>
                  <a:pt x="31" y="351"/>
                </a:lnTo>
                <a:lnTo>
                  <a:pt x="54" y="304"/>
                </a:lnTo>
                <a:lnTo>
                  <a:pt x="64" y="252"/>
                </a:lnTo>
                <a:lnTo>
                  <a:pt x="69" y="199"/>
                </a:lnTo>
                <a:lnTo>
                  <a:pt x="64" y="141"/>
                </a:lnTo>
                <a:lnTo>
                  <a:pt x="54" y="94"/>
                </a:lnTo>
                <a:lnTo>
                  <a:pt x="31" y="47"/>
                </a:lnTo>
                <a:lnTo>
                  <a:pt x="0" y="0"/>
                </a:lnTo>
              </a:path>
            </a:pathLst>
          </a:custGeom>
          <a:solidFill>
            <a:srgbClr val="EBAFAF"/>
          </a:solidFill>
          <a:ln w="11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" name="Freeform 14"/>
          <p:cNvSpPr>
            <a:spLocks/>
          </p:cNvSpPr>
          <p:nvPr/>
        </p:nvSpPr>
        <p:spPr bwMode="auto">
          <a:xfrm rot="5400000">
            <a:off x="4632848" y="5396288"/>
            <a:ext cx="77932" cy="76306"/>
          </a:xfrm>
          <a:custGeom>
            <a:avLst/>
            <a:gdLst/>
            <a:ahLst/>
            <a:cxnLst>
              <a:cxn ang="0">
                <a:pos x="49" y="26"/>
              </a:cxn>
              <a:cxn ang="0">
                <a:pos x="42" y="41"/>
              </a:cxn>
              <a:cxn ang="0">
                <a:pos x="23" y="48"/>
              </a:cxn>
              <a:cxn ang="0">
                <a:pos x="23" y="48"/>
              </a:cxn>
              <a:cxn ang="0">
                <a:pos x="8" y="41"/>
              </a:cxn>
              <a:cxn ang="0">
                <a:pos x="0" y="26"/>
              </a:cxn>
              <a:cxn ang="0">
                <a:pos x="0" y="26"/>
              </a:cxn>
              <a:cxn ang="0">
                <a:pos x="8" y="8"/>
              </a:cxn>
              <a:cxn ang="0">
                <a:pos x="23" y="0"/>
              </a:cxn>
              <a:cxn ang="0">
                <a:pos x="23" y="0"/>
              </a:cxn>
              <a:cxn ang="0">
                <a:pos x="42" y="8"/>
              </a:cxn>
              <a:cxn ang="0">
                <a:pos x="49" y="26"/>
              </a:cxn>
            </a:cxnLst>
            <a:rect l="0" t="0" r="r" b="b"/>
            <a:pathLst>
              <a:path w="49" h="48">
                <a:moveTo>
                  <a:pt x="49" y="26"/>
                </a:moveTo>
                <a:lnTo>
                  <a:pt x="42" y="41"/>
                </a:lnTo>
                <a:lnTo>
                  <a:pt x="23" y="48"/>
                </a:lnTo>
                <a:lnTo>
                  <a:pt x="23" y="48"/>
                </a:lnTo>
                <a:lnTo>
                  <a:pt x="8" y="41"/>
                </a:lnTo>
                <a:lnTo>
                  <a:pt x="0" y="26"/>
                </a:lnTo>
                <a:lnTo>
                  <a:pt x="0" y="26"/>
                </a:lnTo>
                <a:lnTo>
                  <a:pt x="8" y="8"/>
                </a:lnTo>
                <a:lnTo>
                  <a:pt x="23" y="0"/>
                </a:lnTo>
                <a:lnTo>
                  <a:pt x="23" y="0"/>
                </a:lnTo>
                <a:lnTo>
                  <a:pt x="42" y="8"/>
                </a:lnTo>
                <a:lnTo>
                  <a:pt x="49" y="26"/>
                </a:lnTo>
              </a:path>
            </a:pathLst>
          </a:custGeom>
          <a:solidFill>
            <a:schemeClr val="tx1"/>
          </a:solidFill>
          <a:ln w="127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236" name="Straight Connector 235"/>
          <p:cNvCxnSpPr/>
          <p:nvPr/>
        </p:nvCxnSpPr>
        <p:spPr bwMode="auto">
          <a:xfrm flipV="1">
            <a:off x="2885469" y="6316191"/>
            <a:ext cx="0" cy="262710"/>
          </a:xfrm>
          <a:prstGeom prst="line">
            <a:avLst/>
          </a:prstGeom>
          <a:noFill/>
          <a:ln w="25400">
            <a:solidFill>
              <a:srgbClr val="000000"/>
            </a:solidFill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237" name="Straight Connector 236"/>
          <p:cNvCxnSpPr/>
          <p:nvPr/>
        </p:nvCxnSpPr>
        <p:spPr bwMode="auto">
          <a:xfrm flipV="1">
            <a:off x="6465505" y="6316191"/>
            <a:ext cx="0" cy="262710"/>
          </a:xfrm>
          <a:prstGeom prst="line">
            <a:avLst/>
          </a:prstGeom>
          <a:noFill/>
          <a:ln w="25400">
            <a:solidFill>
              <a:srgbClr val="000000"/>
            </a:solidFill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238" name="TextBox 237"/>
          <p:cNvSpPr txBox="1"/>
          <p:nvPr/>
        </p:nvSpPr>
        <p:spPr>
          <a:xfrm>
            <a:off x="2290236" y="6316192"/>
            <a:ext cx="341440" cy="276999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r>
              <a:rPr lang="en-US" sz="1800" dirty="0" err="1" smtClean="0">
                <a:latin typeface="Calibri" pitchFamily="34" charset="0"/>
              </a:rPr>
              <a:t>C</a:t>
            </a:r>
            <a:r>
              <a:rPr lang="en-US" sz="1800" baseline="-25000" dirty="0" err="1" smtClean="0">
                <a:latin typeface="Calibri" pitchFamily="34" charset="0"/>
              </a:rPr>
              <a:t>out</a:t>
            </a:r>
            <a:endParaRPr lang="en-US" sz="1800" dirty="0" smtClean="0">
              <a:latin typeface="Calibri" pitchFamily="34" charset="0"/>
            </a:endParaRPr>
          </a:p>
        </p:txBody>
      </p:sp>
      <p:sp>
        <p:nvSpPr>
          <p:cNvPr id="239" name="TextBox 238"/>
          <p:cNvSpPr txBox="1"/>
          <p:nvPr/>
        </p:nvSpPr>
        <p:spPr>
          <a:xfrm>
            <a:off x="6658368" y="6316192"/>
            <a:ext cx="419987" cy="276999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Sum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4897410" y="465674"/>
            <a:ext cx="3986547" cy="23622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sp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384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Multi-bit adder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Computer Architecture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19</a:t>
            </a:fld>
            <a:endParaRPr lang="en-US" dirty="0"/>
          </a:p>
        </p:txBody>
      </p:sp>
      <p:grpSp>
        <p:nvGrpSpPr>
          <p:cNvPr id="96" name="Group 95"/>
          <p:cNvGrpSpPr/>
          <p:nvPr/>
        </p:nvGrpSpPr>
        <p:grpSpPr>
          <a:xfrm>
            <a:off x="7322227" y="1877232"/>
            <a:ext cx="1521926" cy="3403345"/>
            <a:chOff x="7322227" y="1877232"/>
            <a:chExt cx="1521926" cy="3403345"/>
          </a:xfrm>
        </p:grpSpPr>
        <p:grpSp>
          <p:nvGrpSpPr>
            <p:cNvPr id="86" name="Group 85"/>
            <p:cNvGrpSpPr/>
            <p:nvPr/>
          </p:nvGrpSpPr>
          <p:grpSpPr>
            <a:xfrm>
              <a:off x="8260256" y="1877232"/>
              <a:ext cx="402674" cy="1134949"/>
              <a:chOff x="8260256" y="1877232"/>
              <a:chExt cx="402674" cy="1134949"/>
            </a:xfrm>
          </p:grpSpPr>
          <p:cxnSp>
            <p:nvCxnSpPr>
              <p:cNvPr id="21" name="Straight Arrow Connector 20"/>
              <p:cNvCxnSpPr/>
              <p:nvPr/>
            </p:nvCxnSpPr>
            <p:spPr bwMode="auto">
              <a:xfrm rot="5400000">
                <a:off x="8076611" y="2623729"/>
                <a:ext cx="776904" cy="0"/>
              </a:xfrm>
              <a:prstGeom prst="straightConnector1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 type="none" w="med" len="med"/>
                <a:tailEnd type="stealth" w="lg" len="lg"/>
              </a:ln>
              <a:effectLst/>
            </p:spPr>
          </p:cxnSp>
          <p:sp>
            <p:nvSpPr>
              <p:cNvPr id="22" name="TextBox 21"/>
              <p:cNvSpPr txBox="1"/>
              <p:nvPr/>
            </p:nvSpPr>
            <p:spPr>
              <a:xfrm>
                <a:off x="8260256" y="1877232"/>
                <a:ext cx="402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800" dirty="0" smtClean="0">
                    <a:latin typeface="Calibri" pitchFamily="34" charset="0"/>
                  </a:rPr>
                  <a:t>A</a:t>
                </a:r>
                <a:r>
                  <a:rPr lang="en-US" sz="1800" baseline="-25000" dirty="0" smtClean="0">
                    <a:latin typeface="Calibri" pitchFamily="34" charset="0"/>
                  </a:rPr>
                  <a:t>0</a:t>
                </a:r>
                <a:endParaRPr lang="en-US" sz="1800" dirty="0" smtClean="0">
                  <a:latin typeface="Calibri" pitchFamily="34" charset="0"/>
                </a:endParaRPr>
              </a:p>
            </p:txBody>
          </p:sp>
        </p:grpSp>
        <p:grpSp>
          <p:nvGrpSpPr>
            <p:cNvPr id="85" name="Group 84"/>
            <p:cNvGrpSpPr/>
            <p:nvPr/>
          </p:nvGrpSpPr>
          <p:grpSpPr>
            <a:xfrm>
              <a:off x="7779392" y="1877232"/>
              <a:ext cx="393056" cy="1130946"/>
              <a:chOff x="7779392" y="1877232"/>
              <a:chExt cx="393056" cy="1130946"/>
            </a:xfrm>
          </p:grpSpPr>
          <p:cxnSp>
            <p:nvCxnSpPr>
              <p:cNvPr id="19" name="Straight Arrow Connector 18"/>
              <p:cNvCxnSpPr/>
              <p:nvPr/>
            </p:nvCxnSpPr>
            <p:spPr bwMode="auto">
              <a:xfrm rot="5400000">
                <a:off x="7587468" y="2619726"/>
                <a:ext cx="776904" cy="0"/>
              </a:xfrm>
              <a:prstGeom prst="straightConnector1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 type="none" w="med" len="med"/>
                <a:tailEnd type="stealth" w="lg" len="lg"/>
              </a:ln>
              <a:effectLst/>
            </p:spPr>
          </p:cxnSp>
          <p:sp>
            <p:nvSpPr>
              <p:cNvPr id="20" name="TextBox 19"/>
              <p:cNvSpPr txBox="1"/>
              <p:nvPr/>
            </p:nvSpPr>
            <p:spPr>
              <a:xfrm>
                <a:off x="7779392" y="1877232"/>
                <a:ext cx="3930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800" dirty="0" smtClean="0">
                    <a:latin typeface="Calibri" pitchFamily="34" charset="0"/>
                  </a:rPr>
                  <a:t>B</a:t>
                </a:r>
                <a:r>
                  <a:rPr lang="en-US" sz="1800" baseline="-25000" dirty="0" smtClean="0">
                    <a:latin typeface="Calibri" pitchFamily="34" charset="0"/>
                  </a:rPr>
                  <a:t>0</a:t>
                </a:r>
                <a:endParaRPr lang="en-US" sz="1800" dirty="0" smtClean="0">
                  <a:latin typeface="Calibri" pitchFamily="34" charset="0"/>
                </a:endParaRPr>
              </a:p>
            </p:txBody>
          </p:sp>
        </p:grpSp>
        <p:grpSp>
          <p:nvGrpSpPr>
            <p:cNvPr id="91" name="Group 90"/>
            <p:cNvGrpSpPr/>
            <p:nvPr/>
          </p:nvGrpSpPr>
          <p:grpSpPr>
            <a:xfrm>
              <a:off x="7322227" y="3012180"/>
              <a:ext cx="1521926" cy="2268397"/>
              <a:chOff x="7322227" y="3012180"/>
              <a:chExt cx="1521926" cy="2268397"/>
            </a:xfrm>
          </p:grpSpPr>
          <p:sp>
            <p:nvSpPr>
              <p:cNvPr id="7" name="Rectangle 6"/>
              <p:cNvSpPr/>
              <p:nvPr/>
            </p:nvSpPr>
            <p:spPr bwMode="auto">
              <a:xfrm>
                <a:off x="7701153" y="3012180"/>
                <a:ext cx="1143000" cy="1143000"/>
              </a:xfrm>
              <a:prstGeom prst="rect">
                <a:avLst/>
              </a:prstGeom>
              <a:solidFill>
                <a:srgbClr val="85FFE0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dirty="0" smtClean="0"/>
                  <a:t>+</a:t>
                </a:r>
                <a:endParaRPr lang="en-US" dirty="0"/>
              </a:p>
            </p:txBody>
          </p:sp>
          <p:grpSp>
            <p:nvGrpSpPr>
              <p:cNvPr id="25" name="Group 24"/>
              <p:cNvGrpSpPr/>
              <p:nvPr/>
            </p:nvGrpSpPr>
            <p:grpSpPr>
              <a:xfrm rot="5400000">
                <a:off x="7377953" y="3489643"/>
                <a:ext cx="276999" cy="388452"/>
                <a:chOff x="5401001" y="2057617"/>
                <a:chExt cx="276999" cy="388452"/>
              </a:xfrm>
            </p:grpSpPr>
            <p:cxnSp>
              <p:nvCxnSpPr>
                <p:cNvPr id="15" name="Straight Arrow Connector 14"/>
                <p:cNvCxnSpPr/>
                <p:nvPr/>
              </p:nvCxnSpPr>
              <p:spPr bwMode="auto">
                <a:xfrm>
                  <a:off x="5439311" y="2057617"/>
                  <a:ext cx="0" cy="388452"/>
                </a:xfrm>
                <a:prstGeom prst="straightConnector1">
                  <a:avLst/>
                </a:prstGeom>
                <a:noFill/>
                <a:ln w="25400">
                  <a:solidFill>
                    <a:srgbClr val="000000"/>
                  </a:solidFill>
                  <a:miter lim="800000"/>
                  <a:headEnd type="none" w="med" len="med"/>
                  <a:tailEnd type="stealth" w="lg" len="lg"/>
                </a:ln>
                <a:effectLst/>
              </p:spPr>
            </p:cxnSp>
            <p:sp>
              <p:nvSpPr>
                <p:cNvPr id="16" name="TextBox 15"/>
                <p:cNvSpPr txBox="1"/>
                <p:nvPr/>
              </p:nvSpPr>
              <p:spPr>
                <a:xfrm rot="16200000">
                  <a:off x="5412864" y="2076486"/>
                  <a:ext cx="25327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 anchorCtr="0">
                  <a:spAutoFit/>
                </a:bodyPr>
                <a:lstStyle/>
                <a:p>
                  <a:pPr algn="ctr"/>
                  <a:r>
                    <a:rPr lang="en-US" sz="1800" dirty="0" smtClean="0">
                      <a:latin typeface="Calibri" pitchFamily="34" charset="0"/>
                    </a:rPr>
                    <a:t> C</a:t>
                  </a:r>
                  <a:r>
                    <a:rPr lang="en-US" sz="1800" baseline="-25000" dirty="0" smtClean="0">
                      <a:latin typeface="Calibri" pitchFamily="34" charset="0"/>
                    </a:rPr>
                    <a:t>0</a:t>
                  </a:r>
                  <a:endParaRPr lang="en-US" sz="1800" dirty="0" smtClean="0">
                    <a:latin typeface="Calibri" pitchFamily="34" charset="0"/>
                  </a:endParaRPr>
                </a:p>
              </p:txBody>
            </p:sp>
          </p:grpSp>
          <p:grpSp>
            <p:nvGrpSpPr>
              <p:cNvPr id="12" name="Group 11"/>
              <p:cNvGrpSpPr/>
              <p:nvPr/>
            </p:nvGrpSpPr>
            <p:grpSpPr>
              <a:xfrm rot="5400000">
                <a:off x="7709955" y="4624103"/>
                <a:ext cx="1125397" cy="187552"/>
                <a:chOff x="3298909" y="3309271"/>
                <a:chExt cx="1125397" cy="187552"/>
              </a:xfrm>
            </p:grpSpPr>
            <p:cxnSp>
              <p:nvCxnSpPr>
                <p:cNvPr id="13" name="Straight Arrow Connector 12"/>
                <p:cNvCxnSpPr/>
                <p:nvPr/>
              </p:nvCxnSpPr>
              <p:spPr bwMode="auto">
                <a:xfrm>
                  <a:off x="3298909" y="3403047"/>
                  <a:ext cx="776904" cy="0"/>
                </a:xfrm>
                <a:prstGeom prst="straightConnector1">
                  <a:avLst/>
                </a:prstGeom>
                <a:noFill/>
                <a:ln w="25400">
                  <a:solidFill>
                    <a:srgbClr val="000000"/>
                  </a:solidFill>
                  <a:miter lim="800000"/>
                  <a:headEnd type="none" w="med" len="med"/>
                  <a:tailEnd type="stealth" w="lg" len="lg"/>
                </a:ln>
                <a:effectLst/>
              </p:spPr>
            </p:cxnSp>
            <p:sp>
              <p:nvSpPr>
                <p:cNvPr id="14" name="TextBox 13"/>
                <p:cNvSpPr txBox="1"/>
                <p:nvPr/>
              </p:nvSpPr>
              <p:spPr>
                <a:xfrm rot="16200000">
                  <a:off x="4192031" y="3264547"/>
                  <a:ext cx="18755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 anchorCtr="0">
                  <a:spAutoFit/>
                </a:bodyPr>
                <a:lstStyle/>
                <a:p>
                  <a:pPr algn="ctr"/>
                  <a:r>
                    <a:rPr lang="en-US" sz="1800" dirty="0" smtClean="0">
                      <a:latin typeface="Calibri" pitchFamily="34" charset="0"/>
                    </a:rPr>
                    <a:t>S</a:t>
                  </a:r>
                  <a:r>
                    <a:rPr lang="en-US" sz="1800" baseline="-25000" dirty="0" smtClean="0">
                      <a:latin typeface="Calibri" pitchFamily="34" charset="0"/>
                    </a:rPr>
                    <a:t>0</a:t>
                  </a:r>
                  <a:endParaRPr lang="en-US" sz="1800" dirty="0" smtClean="0">
                    <a:latin typeface="Calibri" pitchFamily="34" charset="0"/>
                  </a:endParaRPr>
                </a:p>
              </p:txBody>
            </p:sp>
          </p:grpSp>
        </p:grpSp>
      </p:grpSp>
      <p:grpSp>
        <p:nvGrpSpPr>
          <p:cNvPr id="95" name="Group 94"/>
          <p:cNvGrpSpPr/>
          <p:nvPr/>
        </p:nvGrpSpPr>
        <p:grpSpPr>
          <a:xfrm>
            <a:off x="5800888" y="1877232"/>
            <a:ext cx="1521927" cy="3403345"/>
            <a:chOff x="5800888" y="1877232"/>
            <a:chExt cx="1521927" cy="3403345"/>
          </a:xfrm>
        </p:grpSpPr>
        <p:grpSp>
          <p:nvGrpSpPr>
            <p:cNvPr id="84" name="Group 83"/>
            <p:cNvGrpSpPr/>
            <p:nvPr/>
          </p:nvGrpSpPr>
          <p:grpSpPr>
            <a:xfrm>
              <a:off x="6738917" y="1877232"/>
              <a:ext cx="402674" cy="1134949"/>
              <a:chOff x="6738917" y="1877232"/>
              <a:chExt cx="402674" cy="1134949"/>
            </a:xfrm>
          </p:grpSpPr>
          <p:cxnSp>
            <p:nvCxnSpPr>
              <p:cNvPr id="40" name="Straight Arrow Connector 39"/>
              <p:cNvCxnSpPr/>
              <p:nvPr/>
            </p:nvCxnSpPr>
            <p:spPr bwMode="auto">
              <a:xfrm rot="5400000">
                <a:off x="6555272" y="2623729"/>
                <a:ext cx="776904" cy="0"/>
              </a:xfrm>
              <a:prstGeom prst="straightConnector1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 type="none" w="med" len="med"/>
                <a:tailEnd type="stealth" w="lg" len="lg"/>
              </a:ln>
              <a:effectLst/>
            </p:spPr>
          </p:cxnSp>
          <p:sp>
            <p:nvSpPr>
              <p:cNvPr id="41" name="TextBox 40"/>
              <p:cNvSpPr txBox="1"/>
              <p:nvPr/>
            </p:nvSpPr>
            <p:spPr>
              <a:xfrm>
                <a:off x="6738917" y="1877232"/>
                <a:ext cx="402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800" dirty="0" smtClean="0">
                    <a:latin typeface="Calibri" pitchFamily="34" charset="0"/>
                  </a:rPr>
                  <a:t>A</a:t>
                </a:r>
                <a:r>
                  <a:rPr lang="en-US" sz="1800" baseline="-25000" dirty="0">
                    <a:latin typeface="Calibri" pitchFamily="34" charset="0"/>
                  </a:rPr>
                  <a:t>1</a:t>
                </a:r>
                <a:endParaRPr lang="en-US" sz="1800" dirty="0" smtClean="0">
                  <a:latin typeface="Calibri" pitchFamily="34" charset="0"/>
                </a:endParaRPr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6258054" y="1877232"/>
              <a:ext cx="393056" cy="1130947"/>
              <a:chOff x="6258054" y="1877232"/>
              <a:chExt cx="393056" cy="1130947"/>
            </a:xfrm>
          </p:grpSpPr>
          <p:cxnSp>
            <p:nvCxnSpPr>
              <p:cNvPr id="38" name="Straight Arrow Connector 37"/>
              <p:cNvCxnSpPr/>
              <p:nvPr/>
            </p:nvCxnSpPr>
            <p:spPr bwMode="auto">
              <a:xfrm rot="5400000">
                <a:off x="6066130" y="2619727"/>
                <a:ext cx="776904" cy="0"/>
              </a:xfrm>
              <a:prstGeom prst="straightConnector1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 type="none" w="med" len="med"/>
                <a:tailEnd type="stealth" w="lg" len="lg"/>
              </a:ln>
              <a:effectLst/>
            </p:spPr>
          </p:cxnSp>
          <p:sp>
            <p:nvSpPr>
              <p:cNvPr id="39" name="TextBox 38"/>
              <p:cNvSpPr txBox="1"/>
              <p:nvPr/>
            </p:nvSpPr>
            <p:spPr>
              <a:xfrm>
                <a:off x="6258054" y="1877232"/>
                <a:ext cx="3930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800" dirty="0" smtClean="0">
                    <a:latin typeface="Calibri" pitchFamily="34" charset="0"/>
                  </a:rPr>
                  <a:t>B</a:t>
                </a:r>
                <a:r>
                  <a:rPr lang="en-US" sz="1800" baseline="-25000" dirty="0">
                    <a:latin typeface="Calibri" pitchFamily="34" charset="0"/>
                  </a:rPr>
                  <a:t>1</a:t>
                </a:r>
                <a:endParaRPr lang="en-US" sz="1800" dirty="0" smtClean="0">
                  <a:latin typeface="Calibri" pitchFamily="34" charset="0"/>
                </a:endParaRPr>
              </a:p>
            </p:txBody>
          </p:sp>
        </p:grpSp>
        <p:grpSp>
          <p:nvGrpSpPr>
            <p:cNvPr id="87" name="Group 86"/>
            <p:cNvGrpSpPr/>
            <p:nvPr/>
          </p:nvGrpSpPr>
          <p:grpSpPr>
            <a:xfrm>
              <a:off x="5800888" y="3012182"/>
              <a:ext cx="1521927" cy="2268395"/>
              <a:chOff x="5800888" y="3012182"/>
              <a:chExt cx="1521927" cy="2268395"/>
            </a:xfrm>
          </p:grpSpPr>
          <p:sp>
            <p:nvSpPr>
              <p:cNvPr id="29" name="Rectangle 28"/>
              <p:cNvSpPr/>
              <p:nvPr/>
            </p:nvSpPr>
            <p:spPr bwMode="auto">
              <a:xfrm>
                <a:off x="6179815" y="3012182"/>
                <a:ext cx="1143000" cy="1143000"/>
              </a:xfrm>
              <a:prstGeom prst="rect">
                <a:avLst/>
              </a:prstGeom>
              <a:solidFill>
                <a:srgbClr val="85FFE0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dirty="0" smtClean="0"/>
                  <a:t>+</a:t>
                </a:r>
                <a:endParaRPr lang="en-US" dirty="0"/>
              </a:p>
            </p:txBody>
          </p:sp>
          <p:grpSp>
            <p:nvGrpSpPr>
              <p:cNvPr id="32" name="Group 31"/>
              <p:cNvGrpSpPr/>
              <p:nvPr/>
            </p:nvGrpSpPr>
            <p:grpSpPr>
              <a:xfrm rot="5400000">
                <a:off x="5856614" y="3489643"/>
                <a:ext cx="276999" cy="388452"/>
                <a:chOff x="5401001" y="2057617"/>
                <a:chExt cx="276999" cy="388452"/>
              </a:xfrm>
            </p:grpSpPr>
            <p:cxnSp>
              <p:nvCxnSpPr>
                <p:cNvPr id="36" name="Straight Arrow Connector 35"/>
                <p:cNvCxnSpPr/>
                <p:nvPr/>
              </p:nvCxnSpPr>
              <p:spPr bwMode="auto">
                <a:xfrm>
                  <a:off x="5439311" y="2057617"/>
                  <a:ext cx="0" cy="388452"/>
                </a:xfrm>
                <a:prstGeom prst="straightConnector1">
                  <a:avLst/>
                </a:prstGeom>
                <a:noFill/>
                <a:ln w="25400">
                  <a:solidFill>
                    <a:srgbClr val="000000"/>
                  </a:solidFill>
                  <a:miter lim="800000"/>
                  <a:headEnd type="none" w="med" len="med"/>
                  <a:tailEnd type="stealth" w="lg" len="lg"/>
                </a:ln>
                <a:effectLst/>
              </p:spPr>
            </p:cxnSp>
            <p:sp>
              <p:nvSpPr>
                <p:cNvPr id="37" name="TextBox 36"/>
                <p:cNvSpPr txBox="1"/>
                <p:nvPr/>
              </p:nvSpPr>
              <p:spPr>
                <a:xfrm rot="16200000">
                  <a:off x="5412864" y="2076486"/>
                  <a:ext cx="25327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 anchorCtr="0">
                  <a:spAutoFit/>
                </a:bodyPr>
                <a:lstStyle/>
                <a:p>
                  <a:pPr algn="ctr"/>
                  <a:r>
                    <a:rPr lang="en-US" sz="1800" dirty="0" smtClean="0">
                      <a:latin typeface="Calibri" pitchFamily="34" charset="0"/>
                    </a:rPr>
                    <a:t> C</a:t>
                  </a:r>
                  <a:r>
                    <a:rPr lang="en-US" sz="1800" baseline="-25000" dirty="0" smtClean="0">
                      <a:latin typeface="Calibri" pitchFamily="34" charset="0"/>
                    </a:rPr>
                    <a:t>1</a:t>
                  </a:r>
                  <a:endParaRPr lang="en-US" sz="1800" dirty="0" smtClean="0">
                    <a:latin typeface="Calibri" pitchFamily="34" charset="0"/>
                  </a:endParaRPr>
                </a:p>
              </p:txBody>
            </p:sp>
          </p:grpSp>
          <p:grpSp>
            <p:nvGrpSpPr>
              <p:cNvPr id="33" name="Group 32"/>
              <p:cNvGrpSpPr/>
              <p:nvPr/>
            </p:nvGrpSpPr>
            <p:grpSpPr>
              <a:xfrm rot="5400000">
                <a:off x="6188617" y="4624103"/>
                <a:ext cx="1125396" cy="187552"/>
                <a:chOff x="3298909" y="3309271"/>
                <a:chExt cx="1125396" cy="187552"/>
              </a:xfrm>
            </p:grpSpPr>
            <p:cxnSp>
              <p:nvCxnSpPr>
                <p:cNvPr id="34" name="Straight Arrow Connector 33"/>
                <p:cNvCxnSpPr/>
                <p:nvPr/>
              </p:nvCxnSpPr>
              <p:spPr bwMode="auto">
                <a:xfrm>
                  <a:off x="3298909" y="3403047"/>
                  <a:ext cx="776904" cy="0"/>
                </a:xfrm>
                <a:prstGeom prst="straightConnector1">
                  <a:avLst/>
                </a:prstGeom>
                <a:noFill/>
                <a:ln w="25400">
                  <a:solidFill>
                    <a:srgbClr val="000000"/>
                  </a:solidFill>
                  <a:miter lim="800000"/>
                  <a:headEnd type="none" w="med" len="med"/>
                  <a:tailEnd type="stealth" w="lg" len="lg"/>
                </a:ln>
                <a:effectLst/>
              </p:spPr>
            </p:cxnSp>
            <p:sp>
              <p:nvSpPr>
                <p:cNvPr id="35" name="TextBox 34"/>
                <p:cNvSpPr txBox="1"/>
                <p:nvPr/>
              </p:nvSpPr>
              <p:spPr>
                <a:xfrm rot="16200000">
                  <a:off x="4192030" y="3264547"/>
                  <a:ext cx="18755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 anchorCtr="0">
                  <a:spAutoFit/>
                </a:bodyPr>
                <a:lstStyle/>
                <a:p>
                  <a:pPr algn="ctr"/>
                  <a:r>
                    <a:rPr lang="en-US" sz="1800" dirty="0" smtClean="0">
                      <a:latin typeface="Calibri" pitchFamily="34" charset="0"/>
                    </a:rPr>
                    <a:t>S</a:t>
                  </a:r>
                  <a:r>
                    <a:rPr lang="en-US" sz="1800" baseline="-25000" dirty="0">
                      <a:latin typeface="Calibri" pitchFamily="34" charset="0"/>
                    </a:rPr>
                    <a:t>1</a:t>
                  </a:r>
                  <a:endParaRPr lang="en-US" sz="1800" dirty="0" smtClean="0">
                    <a:latin typeface="Calibri" pitchFamily="34" charset="0"/>
                  </a:endParaRPr>
                </a:p>
              </p:txBody>
            </p:sp>
          </p:grpSp>
        </p:grpSp>
      </p:grpSp>
      <p:grpSp>
        <p:nvGrpSpPr>
          <p:cNvPr id="94" name="Group 93"/>
          <p:cNvGrpSpPr/>
          <p:nvPr/>
        </p:nvGrpSpPr>
        <p:grpSpPr>
          <a:xfrm>
            <a:off x="4279549" y="1877232"/>
            <a:ext cx="1521926" cy="3403345"/>
            <a:chOff x="4279549" y="1877232"/>
            <a:chExt cx="1521926" cy="3403345"/>
          </a:xfrm>
        </p:grpSpPr>
        <p:grpSp>
          <p:nvGrpSpPr>
            <p:cNvPr id="24" name="Group 23"/>
            <p:cNvGrpSpPr/>
            <p:nvPr/>
          </p:nvGrpSpPr>
          <p:grpSpPr>
            <a:xfrm>
              <a:off x="5217578" y="1877232"/>
              <a:ext cx="402674" cy="1134949"/>
              <a:chOff x="5217578" y="1877232"/>
              <a:chExt cx="402674" cy="1134949"/>
            </a:xfrm>
          </p:grpSpPr>
          <p:cxnSp>
            <p:nvCxnSpPr>
              <p:cNvPr id="54" name="Straight Arrow Connector 53"/>
              <p:cNvCxnSpPr/>
              <p:nvPr/>
            </p:nvCxnSpPr>
            <p:spPr bwMode="auto">
              <a:xfrm rot="5400000">
                <a:off x="5033933" y="2623729"/>
                <a:ext cx="776904" cy="0"/>
              </a:xfrm>
              <a:prstGeom prst="straightConnector1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 type="none" w="med" len="med"/>
                <a:tailEnd type="stealth" w="lg" len="lg"/>
              </a:ln>
              <a:effectLst/>
            </p:spPr>
          </p:cxnSp>
          <p:sp>
            <p:nvSpPr>
              <p:cNvPr id="55" name="TextBox 54"/>
              <p:cNvSpPr txBox="1"/>
              <p:nvPr/>
            </p:nvSpPr>
            <p:spPr>
              <a:xfrm>
                <a:off x="5217578" y="1877232"/>
                <a:ext cx="402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800" dirty="0" smtClean="0">
                    <a:latin typeface="Calibri" pitchFamily="34" charset="0"/>
                  </a:rPr>
                  <a:t>A</a:t>
                </a:r>
                <a:r>
                  <a:rPr lang="en-US" sz="1800" baseline="-25000" dirty="0" smtClean="0">
                    <a:latin typeface="Calibri" pitchFamily="34" charset="0"/>
                  </a:rPr>
                  <a:t>2</a:t>
                </a:r>
                <a:endParaRPr lang="en-US" sz="1800" dirty="0" smtClean="0">
                  <a:latin typeface="Calibri" pitchFamily="34" charset="0"/>
                </a:endParaRPr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4736714" y="1877232"/>
              <a:ext cx="393056" cy="1130946"/>
              <a:chOff x="4736714" y="1877232"/>
              <a:chExt cx="393056" cy="1130946"/>
            </a:xfrm>
          </p:grpSpPr>
          <p:cxnSp>
            <p:nvCxnSpPr>
              <p:cNvPr id="52" name="Straight Arrow Connector 51"/>
              <p:cNvCxnSpPr/>
              <p:nvPr/>
            </p:nvCxnSpPr>
            <p:spPr bwMode="auto">
              <a:xfrm rot="5400000">
                <a:off x="4544790" y="2619726"/>
                <a:ext cx="776904" cy="0"/>
              </a:xfrm>
              <a:prstGeom prst="straightConnector1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 type="none" w="med" len="med"/>
                <a:tailEnd type="stealth" w="lg" len="lg"/>
              </a:ln>
              <a:effectLst/>
            </p:spPr>
          </p:cxnSp>
          <p:sp>
            <p:nvSpPr>
              <p:cNvPr id="53" name="TextBox 52"/>
              <p:cNvSpPr txBox="1"/>
              <p:nvPr/>
            </p:nvSpPr>
            <p:spPr>
              <a:xfrm>
                <a:off x="4736714" y="1877232"/>
                <a:ext cx="3930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800" dirty="0" smtClean="0">
                    <a:latin typeface="Calibri" pitchFamily="34" charset="0"/>
                  </a:rPr>
                  <a:t>B</a:t>
                </a:r>
                <a:r>
                  <a:rPr lang="en-US" sz="1800" baseline="-25000" dirty="0">
                    <a:latin typeface="Calibri" pitchFamily="34" charset="0"/>
                  </a:rPr>
                  <a:t>2</a:t>
                </a:r>
                <a:endParaRPr lang="en-US" sz="1800" dirty="0" smtClean="0">
                  <a:latin typeface="Calibri" pitchFamily="34" charset="0"/>
                </a:endParaRPr>
              </a:p>
            </p:txBody>
          </p:sp>
        </p:grpSp>
        <p:grpSp>
          <p:nvGrpSpPr>
            <p:cNvPr id="90" name="Group 89"/>
            <p:cNvGrpSpPr/>
            <p:nvPr/>
          </p:nvGrpSpPr>
          <p:grpSpPr>
            <a:xfrm>
              <a:off x="4279549" y="3012180"/>
              <a:ext cx="1521926" cy="2268397"/>
              <a:chOff x="4279549" y="3012180"/>
              <a:chExt cx="1521926" cy="2268397"/>
            </a:xfrm>
          </p:grpSpPr>
          <p:sp>
            <p:nvSpPr>
              <p:cNvPr id="43" name="Rectangle 42"/>
              <p:cNvSpPr/>
              <p:nvPr/>
            </p:nvSpPr>
            <p:spPr bwMode="auto">
              <a:xfrm>
                <a:off x="4658475" y="3012180"/>
                <a:ext cx="1143000" cy="1143000"/>
              </a:xfrm>
              <a:prstGeom prst="rect">
                <a:avLst/>
              </a:prstGeom>
              <a:solidFill>
                <a:srgbClr val="85FFE0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dirty="0" smtClean="0"/>
                  <a:t>+</a:t>
                </a:r>
                <a:endParaRPr lang="en-US" dirty="0"/>
              </a:p>
            </p:txBody>
          </p:sp>
          <p:grpSp>
            <p:nvGrpSpPr>
              <p:cNvPr id="46" name="Group 45"/>
              <p:cNvGrpSpPr/>
              <p:nvPr/>
            </p:nvGrpSpPr>
            <p:grpSpPr>
              <a:xfrm rot="5400000">
                <a:off x="4335275" y="3489643"/>
                <a:ext cx="276999" cy="388452"/>
                <a:chOff x="5401001" y="2057617"/>
                <a:chExt cx="276999" cy="388452"/>
              </a:xfrm>
            </p:grpSpPr>
            <p:cxnSp>
              <p:nvCxnSpPr>
                <p:cNvPr id="50" name="Straight Arrow Connector 49"/>
                <p:cNvCxnSpPr/>
                <p:nvPr/>
              </p:nvCxnSpPr>
              <p:spPr bwMode="auto">
                <a:xfrm>
                  <a:off x="5439311" y="2057617"/>
                  <a:ext cx="0" cy="388452"/>
                </a:xfrm>
                <a:prstGeom prst="straightConnector1">
                  <a:avLst/>
                </a:prstGeom>
                <a:noFill/>
                <a:ln w="25400">
                  <a:solidFill>
                    <a:srgbClr val="000000"/>
                  </a:solidFill>
                  <a:miter lim="800000"/>
                  <a:headEnd type="none" w="med" len="med"/>
                  <a:tailEnd type="stealth" w="lg" len="lg"/>
                </a:ln>
                <a:effectLst/>
              </p:spPr>
            </p:cxnSp>
            <p:sp>
              <p:nvSpPr>
                <p:cNvPr id="51" name="TextBox 50"/>
                <p:cNvSpPr txBox="1"/>
                <p:nvPr/>
              </p:nvSpPr>
              <p:spPr>
                <a:xfrm rot="16200000">
                  <a:off x="5412864" y="2076486"/>
                  <a:ext cx="25327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 anchorCtr="0">
                  <a:spAutoFit/>
                </a:bodyPr>
                <a:lstStyle/>
                <a:p>
                  <a:pPr algn="ctr"/>
                  <a:r>
                    <a:rPr lang="en-US" sz="1800" dirty="0" smtClean="0">
                      <a:latin typeface="Calibri" pitchFamily="34" charset="0"/>
                    </a:rPr>
                    <a:t> C</a:t>
                  </a:r>
                  <a:r>
                    <a:rPr lang="en-US" sz="1800" baseline="-25000" dirty="0" smtClean="0">
                      <a:latin typeface="Calibri" pitchFamily="34" charset="0"/>
                    </a:rPr>
                    <a:t>2</a:t>
                  </a:r>
                  <a:endParaRPr lang="en-US" sz="1800" dirty="0" smtClean="0">
                    <a:latin typeface="Calibri" pitchFamily="34" charset="0"/>
                  </a:endParaRPr>
                </a:p>
              </p:txBody>
            </p:sp>
          </p:grpSp>
          <p:grpSp>
            <p:nvGrpSpPr>
              <p:cNvPr id="47" name="Group 46"/>
              <p:cNvGrpSpPr/>
              <p:nvPr/>
            </p:nvGrpSpPr>
            <p:grpSpPr>
              <a:xfrm rot="5400000">
                <a:off x="4667277" y="4624103"/>
                <a:ext cx="1125397" cy="187552"/>
                <a:chOff x="3298909" y="3309271"/>
                <a:chExt cx="1125397" cy="187552"/>
              </a:xfrm>
            </p:grpSpPr>
            <p:cxnSp>
              <p:nvCxnSpPr>
                <p:cNvPr id="48" name="Straight Arrow Connector 47"/>
                <p:cNvCxnSpPr/>
                <p:nvPr/>
              </p:nvCxnSpPr>
              <p:spPr bwMode="auto">
                <a:xfrm>
                  <a:off x="3298909" y="3403047"/>
                  <a:ext cx="776904" cy="0"/>
                </a:xfrm>
                <a:prstGeom prst="straightConnector1">
                  <a:avLst/>
                </a:prstGeom>
                <a:noFill/>
                <a:ln w="25400">
                  <a:solidFill>
                    <a:srgbClr val="000000"/>
                  </a:solidFill>
                  <a:miter lim="800000"/>
                  <a:headEnd type="none" w="med" len="med"/>
                  <a:tailEnd type="stealth" w="lg" len="lg"/>
                </a:ln>
                <a:effectLst/>
              </p:spPr>
            </p:cxnSp>
            <p:sp>
              <p:nvSpPr>
                <p:cNvPr id="49" name="TextBox 48"/>
                <p:cNvSpPr txBox="1"/>
                <p:nvPr/>
              </p:nvSpPr>
              <p:spPr>
                <a:xfrm rot="16200000">
                  <a:off x="4192031" y="3264547"/>
                  <a:ext cx="18755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 anchorCtr="0">
                  <a:spAutoFit/>
                </a:bodyPr>
                <a:lstStyle/>
                <a:p>
                  <a:pPr algn="ctr"/>
                  <a:r>
                    <a:rPr lang="en-US" sz="1800" dirty="0" smtClean="0">
                      <a:latin typeface="Calibri" pitchFamily="34" charset="0"/>
                    </a:rPr>
                    <a:t>S</a:t>
                  </a:r>
                  <a:r>
                    <a:rPr lang="en-US" sz="1800" baseline="-25000" dirty="0">
                      <a:latin typeface="Calibri" pitchFamily="34" charset="0"/>
                    </a:rPr>
                    <a:t>2</a:t>
                  </a:r>
                  <a:endParaRPr lang="en-US" sz="1800" dirty="0" smtClean="0">
                    <a:latin typeface="Calibri" pitchFamily="34" charset="0"/>
                  </a:endParaRPr>
                </a:p>
              </p:txBody>
            </p:sp>
          </p:grpSp>
        </p:grpSp>
      </p:grpSp>
      <p:grpSp>
        <p:nvGrpSpPr>
          <p:cNvPr id="93" name="Group 92"/>
          <p:cNvGrpSpPr/>
          <p:nvPr/>
        </p:nvGrpSpPr>
        <p:grpSpPr>
          <a:xfrm>
            <a:off x="2758212" y="1877232"/>
            <a:ext cx="1521925" cy="3403345"/>
            <a:chOff x="2758212" y="1877232"/>
            <a:chExt cx="1521925" cy="3403345"/>
          </a:xfrm>
        </p:grpSpPr>
        <p:grpSp>
          <p:nvGrpSpPr>
            <p:cNvPr id="18" name="Group 17"/>
            <p:cNvGrpSpPr/>
            <p:nvPr/>
          </p:nvGrpSpPr>
          <p:grpSpPr>
            <a:xfrm>
              <a:off x="3696240" y="1877232"/>
              <a:ext cx="402674" cy="1134949"/>
              <a:chOff x="3696240" y="1877232"/>
              <a:chExt cx="402674" cy="1134949"/>
            </a:xfrm>
          </p:grpSpPr>
          <p:cxnSp>
            <p:nvCxnSpPr>
              <p:cNvPr id="68" name="Straight Arrow Connector 67"/>
              <p:cNvCxnSpPr/>
              <p:nvPr/>
            </p:nvCxnSpPr>
            <p:spPr bwMode="auto">
              <a:xfrm rot="5400000">
                <a:off x="3512595" y="2623729"/>
                <a:ext cx="776904" cy="0"/>
              </a:xfrm>
              <a:prstGeom prst="straightConnector1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 type="none" w="med" len="med"/>
                <a:tailEnd type="stealth" w="lg" len="lg"/>
              </a:ln>
              <a:effectLst/>
            </p:spPr>
          </p:cxnSp>
          <p:sp>
            <p:nvSpPr>
              <p:cNvPr id="69" name="TextBox 68"/>
              <p:cNvSpPr txBox="1"/>
              <p:nvPr/>
            </p:nvSpPr>
            <p:spPr>
              <a:xfrm>
                <a:off x="3696240" y="1877232"/>
                <a:ext cx="402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800" dirty="0" smtClean="0">
                    <a:latin typeface="Calibri" pitchFamily="34" charset="0"/>
                  </a:rPr>
                  <a:t>A</a:t>
                </a:r>
                <a:r>
                  <a:rPr lang="en-US" sz="1800" baseline="-25000" dirty="0">
                    <a:latin typeface="Calibri" pitchFamily="34" charset="0"/>
                  </a:rPr>
                  <a:t>3</a:t>
                </a:r>
                <a:endParaRPr lang="en-US" sz="1800" dirty="0" smtClean="0">
                  <a:latin typeface="Calibri" pitchFamily="34" charset="0"/>
                </a:endParaRPr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3215376" y="1877232"/>
              <a:ext cx="393056" cy="1130946"/>
              <a:chOff x="3215376" y="1877232"/>
              <a:chExt cx="393056" cy="1130946"/>
            </a:xfrm>
          </p:grpSpPr>
          <p:cxnSp>
            <p:nvCxnSpPr>
              <p:cNvPr id="66" name="Straight Arrow Connector 65"/>
              <p:cNvCxnSpPr/>
              <p:nvPr/>
            </p:nvCxnSpPr>
            <p:spPr bwMode="auto">
              <a:xfrm rot="5400000">
                <a:off x="3023452" y="2619726"/>
                <a:ext cx="776904" cy="0"/>
              </a:xfrm>
              <a:prstGeom prst="straightConnector1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 type="none" w="med" len="med"/>
                <a:tailEnd type="stealth" w="lg" len="lg"/>
              </a:ln>
              <a:effectLst/>
            </p:spPr>
          </p:cxnSp>
          <p:sp>
            <p:nvSpPr>
              <p:cNvPr id="67" name="TextBox 66"/>
              <p:cNvSpPr txBox="1"/>
              <p:nvPr/>
            </p:nvSpPr>
            <p:spPr>
              <a:xfrm>
                <a:off x="3215376" y="1877232"/>
                <a:ext cx="3930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800" dirty="0" smtClean="0">
                    <a:latin typeface="Calibri" pitchFamily="34" charset="0"/>
                  </a:rPr>
                  <a:t>B</a:t>
                </a:r>
                <a:r>
                  <a:rPr lang="en-US" sz="1800" baseline="-25000" dirty="0">
                    <a:latin typeface="Calibri" pitchFamily="34" charset="0"/>
                  </a:rPr>
                  <a:t>3</a:t>
                </a:r>
                <a:endParaRPr lang="en-US" sz="1800" dirty="0" smtClean="0">
                  <a:latin typeface="Calibri" pitchFamily="34" charset="0"/>
                </a:endParaRPr>
              </a:p>
            </p:txBody>
          </p:sp>
        </p:grpSp>
        <p:grpSp>
          <p:nvGrpSpPr>
            <p:cNvPr id="89" name="Group 88"/>
            <p:cNvGrpSpPr/>
            <p:nvPr/>
          </p:nvGrpSpPr>
          <p:grpSpPr>
            <a:xfrm>
              <a:off x="2758212" y="3012180"/>
              <a:ext cx="1521925" cy="2268397"/>
              <a:chOff x="2758212" y="3012180"/>
              <a:chExt cx="1521925" cy="2268397"/>
            </a:xfrm>
          </p:grpSpPr>
          <p:sp>
            <p:nvSpPr>
              <p:cNvPr id="57" name="Rectangle 56"/>
              <p:cNvSpPr/>
              <p:nvPr/>
            </p:nvSpPr>
            <p:spPr bwMode="auto">
              <a:xfrm>
                <a:off x="3137137" y="3012180"/>
                <a:ext cx="1143000" cy="1143000"/>
              </a:xfrm>
              <a:prstGeom prst="rect">
                <a:avLst/>
              </a:prstGeom>
              <a:solidFill>
                <a:srgbClr val="85FFE0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dirty="0" smtClean="0"/>
                  <a:t>+</a:t>
                </a:r>
                <a:endParaRPr lang="en-US" dirty="0"/>
              </a:p>
            </p:txBody>
          </p:sp>
          <p:grpSp>
            <p:nvGrpSpPr>
              <p:cNvPr id="60" name="Group 59"/>
              <p:cNvGrpSpPr/>
              <p:nvPr/>
            </p:nvGrpSpPr>
            <p:grpSpPr>
              <a:xfrm rot="5400000">
                <a:off x="2813938" y="3489644"/>
                <a:ext cx="276999" cy="388452"/>
                <a:chOff x="5401001" y="2057617"/>
                <a:chExt cx="276999" cy="388452"/>
              </a:xfrm>
            </p:grpSpPr>
            <p:cxnSp>
              <p:nvCxnSpPr>
                <p:cNvPr id="64" name="Straight Arrow Connector 63"/>
                <p:cNvCxnSpPr/>
                <p:nvPr/>
              </p:nvCxnSpPr>
              <p:spPr bwMode="auto">
                <a:xfrm>
                  <a:off x="5439311" y="2057617"/>
                  <a:ext cx="0" cy="388452"/>
                </a:xfrm>
                <a:prstGeom prst="straightConnector1">
                  <a:avLst/>
                </a:prstGeom>
                <a:noFill/>
                <a:ln w="25400">
                  <a:solidFill>
                    <a:srgbClr val="000000"/>
                  </a:solidFill>
                  <a:miter lim="800000"/>
                  <a:headEnd type="none" w="med" len="med"/>
                  <a:tailEnd type="stealth" w="lg" len="lg"/>
                </a:ln>
                <a:effectLst/>
              </p:spPr>
            </p:cxnSp>
            <p:sp>
              <p:nvSpPr>
                <p:cNvPr id="65" name="TextBox 64"/>
                <p:cNvSpPr txBox="1"/>
                <p:nvPr/>
              </p:nvSpPr>
              <p:spPr>
                <a:xfrm rot="16200000">
                  <a:off x="5412864" y="2076487"/>
                  <a:ext cx="25327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 anchorCtr="0">
                  <a:spAutoFit/>
                </a:bodyPr>
                <a:lstStyle/>
                <a:p>
                  <a:pPr algn="ctr"/>
                  <a:r>
                    <a:rPr lang="en-US" sz="1800" dirty="0" smtClean="0">
                      <a:latin typeface="Calibri" pitchFamily="34" charset="0"/>
                    </a:rPr>
                    <a:t> C</a:t>
                  </a:r>
                  <a:r>
                    <a:rPr lang="en-US" sz="1800" baseline="-25000" dirty="0" smtClean="0">
                      <a:latin typeface="Calibri" pitchFamily="34" charset="0"/>
                    </a:rPr>
                    <a:t>3</a:t>
                  </a:r>
                  <a:endParaRPr lang="en-US" sz="1800" dirty="0" smtClean="0">
                    <a:latin typeface="Calibri" pitchFamily="34" charset="0"/>
                  </a:endParaRPr>
                </a:p>
              </p:txBody>
            </p:sp>
          </p:grpSp>
          <p:grpSp>
            <p:nvGrpSpPr>
              <p:cNvPr id="61" name="Group 60"/>
              <p:cNvGrpSpPr/>
              <p:nvPr/>
            </p:nvGrpSpPr>
            <p:grpSpPr>
              <a:xfrm rot="5400000">
                <a:off x="3145939" y="4624103"/>
                <a:ext cx="1125397" cy="187552"/>
                <a:chOff x="3298909" y="3309271"/>
                <a:chExt cx="1125397" cy="187552"/>
              </a:xfrm>
            </p:grpSpPr>
            <p:cxnSp>
              <p:nvCxnSpPr>
                <p:cNvPr id="62" name="Straight Arrow Connector 61"/>
                <p:cNvCxnSpPr/>
                <p:nvPr/>
              </p:nvCxnSpPr>
              <p:spPr bwMode="auto">
                <a:xfrm>
                  <a:off x="3298909" y="3403047"/>
                  <a:ext cx="776904" cy="0"/>
                </a:xfrm>
                <a:prstGeom prst="straightConnector1">
                  <a:avLst/>
                </a:prstGeom>
                <a:noFill/>
                <a:ln w="25400">
                  <a:solidFill>
                    <a:srgbClr val="000000"/>
                  </a:solidFill>
                  <a:miter lim="800000"/>
                  <a:headEnd type="none" w="med" len="med"/>
                  <a:tailEnd type="stealth" w="lg" len="lg"/>
                </a:ln>
                <a:effectLst/>
              </p:spPr>
            </p:cxnSp>
            <p:sp>
              <p:nvSpPr>
                <p:cNvPr id="63" name="TextBox 62"/>
                <p:cNvSpPr txBox="1"/>
                <p:nvPr/>
              </p:nvSpPr>
              <p:spPr>
                <a:xfrm rot="16200000">
                  <a:off x="4192031" y="3264547"/>
                  <a:ext cx="18755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 anchorCtr="0">
                  <a:spAutoFit/>
                </a:bodyPr>
                <a:lstStyle/>
                <a:p>
                  <a:pPr algn="ctr"/>
                  <a:r>
                    <a:rPr lang="en-US" sz="1800" dirty="0" smtClean="0">
                      <a:latin typeface="Calibri" pitchFamily="34" charset="0"/>
                    </a:rPr>
                    <a:t>S</a:t>
                  </a:r>
                  <a:r>
                    <a:rPr lang="en-US" sz="1800" baseline="-25000" dirty="0">
                      <a:latin typeface="Calibri" pitchFamily="34" charset="0"/>
                    </a:rPr>
                    <a:t>3</a:t>
                  </a:r>
                  <a:endParaRPr lang="en-US" sz="1800" dirty="0" smtClean="0">
                    <a:latin typeface="Calibri" pitchFamily="34" charset="0"/>
                  </a:endParaRPr>
                </a:p>
              </p:txBody>
            </p:sp>
          </p:grpSp>
        </p:grpSp>
      </p:grpSp>
      <p:grpSp>
        <p:nvGrpSpPr>
          <p:cNvPr id="92" name="Group 91"/>
          <p:cNvGrpSpPr/>
          <p:nvPr/>
        </p:nvGrpSpPr>
        <p:grpSpPr>
          <a:xfrm>
            <a:off x="396539" y="1877232"/>
            <a:ext cx="1550119" cy="3403348"/>
            <a:chOff x="396539" y="1877232"/>
            <a:chExt cx="1550119" cy="3403348"/>
          </a:xfrm>
        </p:grpSpPr>
        <p:grpSp>
          <p:nvGrpSpPr>
            <p:cNvPr id="11" name="Group 10"/>
            <p:cNvGrpSpPr/>
            <p:nvPr/>
          </p:nvGrpSpPr>
          <p:grpSpPr>
            <a:xfrm>
              <a:off x="1297839" y="1877232"/>
              <a:ext cx="532518" cy="1134950"/>
              <a:chOff x="1297839" y="1877232"/>
              <a:chExt cx="532518" cy="1134950"/>
            </a:xfrm>
          </p:grpSpPr>
          <p:cxnSp>
            <p:nvCxnSpPr>
              <p:cNvPr id="82" name="Straight Arrow Connector 81"/>
              <p:cNvCxnSpPr/>
              <p:nvPr/>
            </p:nvCxnSpPr>
            <p:spPr bwMode="auto">
              <a:xfrm rot="5400000">
                <a:off x="1179115" y="2623730"/>
                <a:ext cx="776904" cy="0"/>
              </a:xfrm>
              <a:prstGeom prst="straightConnector1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 type="none" w="med" len="med"/>
                <a:tailEnd type="stealth" w="lg" len="lg"/>
              </a:ln>
              <a:effectLst/>
            </p:spPr>
          </p:cxnSp>
          <p:sp>
            <p:nvSpPr>
              <p:cNvPr id="83" name="TextBox 82"/>
              <p:cNvSpPr txBox="1"/>
              <p:nvPr/>
            </p:nvSpPr>
            <p:spPr>
              <a:xfrm>
                <a:off x="1297839" y="1877232"/>
                <a:ext cx="5325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800" dirty="0" smtClean="0">
                    <a:latin typeface="Calibri" pitchFamily="34" charset="0"/>
                  </a:rPr>
                  <a:t>A</a:t>
                </a:r>
                <a:r>
                  <a:rPr lang="en-US" sz="1800" baseline="-25000" dirty="0" smtClean="0">
                    <a:latin typeface="Calibri" pitchFamily="34" charset="0"/>
                  </a:rPr>
                  <a:t>n-1</a:t>
                </a:r>
                <a:endParaRPr lang="en-US" sz="1800" dirty="0" smtClean="0">
                  <a:latin typeface="Calibri" pitchFamily="34" charset="0"/>
                </a:endParaRPr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816976" y="1877232"/>
              <a:ext cx="522900" cy="1130948"/>
              <a:chOff x="816976" y="1877232"/>
              <a:chExt cx="522900" cy="1130948"/>
            </a:xfrm>
          </p:grpSpPr>
          <p:cxnSp>
            <p:nvCxnSpPr>
              <p:cNvPr id="80" name="Straight Arrow Connector 79"/>
              <p:cNvCxnSpPr/>
              <p:nvPr/>
            </p:nvCxnSpPr>
            <p:spPr bwMode="auto">
              <a:xfrm rot="5400000">
                <a:off x="689973" y="2619728"/>
                <a:ext cx="776904" cy="0"/>
              </a:xfrm>
              <a:prstGeom prst="straightConnector1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 type="none" w="med" len="med"/>
                <a:tailEnd type="stealth" w="lg" len="lg"/>
              </a:ln>
              <a:effectLst/>
            </p:spPr>
          </p:cxnSp>
          <p:sp>
            <p:nvSpPr>
              <p:cNvPr id="81" name="TextBox 80"/>
              <p:cNvSpPr txBox="1"/>
              <p:nvPr/>
            </p:nvSpPr>
            <p:spPr>
              <a:xfrm>
                <a:off x="816976" y="1877232"/>
                <a:ext cx="5229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800" dirty="0" smtClean="0">
                    <a:latin typeface="Calibri" pitchFamily="34" charset="0"/>
                  </a:rPr>
                  <a:t>B</a:t>
                </a:r>
                <a:r>
                  <a:rPr lang="en-US" sz="1800" baseline="-25000" dirty="0" smtClean="0">
                    <a:latin typeface="Calibri" pitchFamily="34" charset="0"/>
                  </a:rPr>
                  <a:t>n-1</a:t>
                </a:r>
                <a:endParaRPr lang="en-US" sz="1800" dirty="0" smtClean="0">
                  <a:latin typeface="Calibri" pitchFamily="34" charset="0"/>
                </a:endParaRPr>
              </a:p>
            </p:txBody>
          </p:sp>
        </p:grpSp>
        <p:grpSp>
          <p:nvGrpSpPr>
            <p:cNvPr id="88" name="Group 87"/>
            <p:cNvGrpSpPr/>
            <p:nvPr/>
          </p:nvGrpSpPr>
          <p:grpSpPr>
            <a:xfrm>
              <a:off x="396539" y="3012182"/>
              <a:ext cx="1550119" cy="2268398"/>
              <a:chOff x="396539" y="3012182"/>
              <a:chExt cx="1550119" cy="2268398"/>
            </a:xfrm>
          </p:grpSpPr>
          <p:sp>
            <p:nvSpPr>
              <p:cNvPr id="71" name="Rectangle 70"/>
              <p:cNvSpPr/>
              <p:nvPr/>
            </p:nvSpPr>
            <p:spPr bwMode="auto">
              <a:xfrm>
                <a:off x="803658" y="3012182"/>
                <a:ext cx="1143000" cy="1143000"/>
              </a:xfrm>
              <a:prstGeom prst="rect">
                <a:avLst/>
              </a:prstGeom>
              <a:solidFill>
                <a:srgbClr val="85FFE0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dirty="0" smtClean="0"/>
                  <a:t>+</a:t>
                </a:r>
                <a:endParaRPr lang="en-US" dirty="0"/>
              </a:p>
            </p:txBody>
          </p:sp>
          <p:grpSp>
            <p:nvGrpSpPr>
              <p:cNvPr id="74" name="Group 73"/>
              <p:cNvGrpSpPr/>
              <p:nvPr/>
            </p:nvGrpSpPr>
            <p:grpSpPr>
              <a:xfrm rot="5400000">
                <a:off x="466361" y="3475550"/>
                <a:ext cx="276999" cy="416644"/>
                <a:chOff x="5401003" y="2057617"/>
                <a:chExt cx="276999" cy="416644"/>
              </a:xfrm>
            </p:grpSpPr>
            <p:cxnSp>
              <p:nvCxnSpPr>
                <p:cNvPr id="78" name="Straight Arrow Connector 77"/>
                <p:cNvCxnSpPr/>
                <p:nvPr/>
              </p:nvCxnSpPr>
              <p:spPr bwMode="auto">
                <a:xfrm>
                  <a:off x="5439311" y="2057617"/>
                  <a:ext cx="0" cy="388452"/>
                </a:xfrm>
                <a:prstGeom prst="straightConnector1">
                  <a:avLst/>
                </a:prstGeom>
                <a:noFill/>
                <a:ln w="25400">
                  <a:solidFill>
                    <a:srgbClr val="000000"/>
                  </a:solidFill>
                  <a:miter lim="800000"/>
                  <a:headEnd type="none" w="med" len="med"/>
                  <a:tailEnd type="stealth" w="lg" len="lg"/>
                </a:ln>
                <a:effectLst/>
              </p:spPr>
            </p:cxnSp>
            <p:sp>
              <p:nvSpPr>
                <p:cNvPr id="79" name="TextBox 78"/>
                <p:cNvSpPr txBox="1"/>
                <p:nvPr/>
              </p:nvSpPr>
              <p:spPr>
                <a:xfrm rot="16200000">
                  <a:off x="5347944" y="2144203"/>
                  <a:ext cx="38311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 anchorCtr="0">
                  <a:spAutoFit/>
                </a:bodyPr>
                <a:lstStyle/>
                <a:p>
                  <a:pPr algn="ctr"/>
                  <a:r>
                    <a:rPr lang="en-US" sz="1800" dirty="0" smtClean="0">
                      <a:latin typeface="Calibri" pitchFamily="34" charset="0"/>
                    </a:rPr>
                    <a:t> C</a:t>
                  </a:r>
                  <a:r>
                    <a:rPr lang="en-US" sz="1800" baseline="-25000" dirty="0" smtClean="0">
                      <a:latin typeface="Calibri" pitchFamily="34" charset="0"/>
                    </a:rPr>
                    <a:t>n-1</a:t>
                  </a:r>
                  <a:endParaRPr lang="en-US" sz="1800" dirty="0" smtClean="0">
                    <a:latin typeface="Calibri" pitchFamily="34" charset="0"/>
                  </a:endParaRPr>
                </a:p>
              </p:txBody>
            </p:sp>
          </p:grpSp>
          <p:grpSp>
            <p:nvGrpSpPr>
              <p:cNvPr id="75" name="Group 74"/>
              <p:cNvGrpSpPr/>
              <p:nvPr/>
            </p:nvGrpSpPr>
            <p:grpSpPr>
              <a:xfrm rot="5400000">
                <a:off x="812459" y="4559183"/>
                <a:ext cx="1125398" cy="317395"/>
                <a:chOff x="3298909" y="3244349"/>
                <a:chExt cx="1125398" cy="317395"/>
              </a:xfrm>
            </p:grpSpPr>
            <p:cxnSp>
              <p:nvCxnSpPr>
                <p:cNvPr id="76" name="Straight Arrow Connector 75"/>
                <p:cNvCxnSpPr/>
                <p:nvPr/>
              </p:nvCxnSpPr>
              <p:spPr bwMode="auto">
                <a:xfrm>
                  <a:off x="3298909" y="3403047"/>
                  <a:ext cx="776904" cy="0"/>
                </a:xfrm>
                <a:prstGeom prst="straightConnector1">
                  <a:avLst/>
                </a:prstGeom>
                <a:noFill/>
                <a:ln w="25400">
                  <a:solidFill>
                    <a:srgbClr val="000000"/>
                  </a:solidFill>
                  <a:miter lim="800000"/>
                  <a:headEnd type="none" w="med" len="med"/>
                  <a:tailEnd type="stealth" w="lg" len="lg"/>
                </a:ln>
                <a:effectLst/>
              </p:spPr>
            </p:cxnSp>
            <p:sp>
              <p:nvSpPr>
                <p:cNvPr id="77" name="TextBox 76"/>
                <p:cNvSpPr txBox="1"/>
                <p:nvPr/>
              </p:nvSpPr>
              <p:spPr>
                <a:xfrm rot="16200000">
                  <a:off x="4127110" y="3264547"/>
                  <a:ext cx="31739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 anchorCtr="0">
                  <a:spAutoFit/>
                </a:bodyPr>
                <a:lstStyle/>
                <a:p>
                  <a:pPr algn="ctr"/>
                  <a:r>
                    <a:rPr lang="en-US" sz="1800" dirty="0" smtClean="0">
                      <a:latin typeface="Calibri" pitchFamily="34" charset="0"/>
                    </a:rPr>
                    <a:t>S</a:t>
                  </a:r>
                  <a:r>
                    <a:rPr lang="en-US" sz="1800" baseline="-25000" dirty="0" smtClean="0">
                      <a:latin typeface="Calibri" pitchFamily="34" charset="0"/>
                    </a:rPr>
                    <a:t>n-1</a:t>
                  </a:r>
                  <a:endParaRPr lang="en-US" sz="1800" dirty="0" smtClean="0">
                    <a:latin typeface="Calibri" pitchFamily="34" charset="0"/>
                  </a:endParaRPr>
                </a:p>
              </p:txBody>
            </p:sp>
          </p:grpSp>
        </p:grpSp>
      </p:grpSp>
      <p:cxnSp>
        <p:nvCxnSpPr>
          <p:cNvPr id="111" name="Straight Arrow Connector 110"/>
          <p:cNvCxnSpPr/>
          <p:nvPr/>
        </p:nvCxnSpPr>
        <p:spPr bwMode="auto">
          <a:xfrm rot="5400000">
            <a:off x="2140884" y="3389454"/>
            <a:ext cx="0" cy="388452"/>
          </a:xfrm>
          <a:prstGeom prst="straightConnector1">
            <a:avLst/>
          </a:prstGeom>
          <a:noFill/>
          <a:ln w="25400">
            <a:solidFill>
              <a:srgbClr val="000000"/>
            </a:solidFill>
            <a:prstDash val="sysDash"/>
            <a:miter lim="800000"/>
            <a:headEnd type="none" w="med" len="med"/>
            <a:tailEnd type="stealth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3482292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Before electronic computers</a:t>
            </a:r>
          </a:p>
          <a:p>
            <a:r>
              <a:rPr lang="en-US" dirty="0"/>
              <a:t>Logic and gates</a:t>
            </a:r>
          </a:p>
          <a:p>
            <a:r>
              <a:rPr lang="en-US" dirty="0"/>
              <a:t>Latches and Registers</a:t>
            </a:r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Introduction to Computer Architecture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042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3179" name="Group 75"/>
          <p:cNvGrpSpPr>
            <a:grpSpLocks/>
          </p:cNvGrpSpPr>
          <p:nvPr/>
        </p:nvGrpSpPr>
        <p:grpSpPr bwMode="auto">
          <a:xfrm>
            <a:off x="3324080" y="2746699"/>
            <a:ext cx="677215" cy="814308"/>
            <a:chOff x="768" y="1727"/>
            <a:chExt cx="426" cy="512"/>
          </a:xfrm>
        </p:grpSpPr>
        <p:sp>
          <p:nvSpPr>
            <p:cNvPr id="303180" name="Freeform 76"/>
            <p:cNvSpPr>
              <a:spLocks/>
            </p:cNvSpPr>
            <p:nvPr/>
          </p:nvSpPr>
          <p:spPr bwMode="auto">
            <a:xfrm>
              <a:off x="864" y="1727"/>
              <a:ext cx="58" cy="29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96"/>
                </a:cxn>
                <a:cxn ang="0">
                  <a:pos x="144" y="96"/>
                </a:cxn>
              </a:cxnLst>
              <a:rect l="0" t="0" r="r" b="b"/>
              <a:pathLst>
                <a:path w="144" h="96">
                  <a:moveTo>
                    <a:pt x="0" y="0"/>
                  </a:moveTo>
                  <a:lnTo>
                    <a:pt x="0" y="96"/>
                  </a:lnTo>
                  <a:lnTo>
                    <a:pt x="144" y="96"/>
                  </a:lnTo>
                </a:path>
              </a:pathLst>
            </a:custGeom>
            <a:noFill/>
            <a:ln w="19050" cap="flat" cmpd="sng">
              <a:solidFill>
                <a:schemeClr val="tx2"/>
              </a:solidFill>
              <a:prstDash val="sysDot"/>
              <a:round/>
              <a:headEnd type="none" w="med" len="med"/>
              <a:tailEnd type="none" w="sm" len="sm"/>
            </a:ln>
            <a:effectLst/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03181" name="Freeform 77"/>
            <p:cNvSpPr>
              <a:spLocks/>
            </p:cNvSpPr>
            <p:nvPr/>
          </p:nvSpPr>
          <p:spPr bwMode="auto">
            <a:xfrm>
              <a:off x="816" y="1799"/>
              <a:ext cx="192" cy="29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96"/>
                </a:cxn>
                <a:cxn ang="0">
                  <a:pos x="144" y="96"/>
                </a:cxn>
              </a:cxnLst>
              <a:rect l="0" t="0" r="r" b="b"/>
              <a:pathLst>
                <a:path w="144" h="96">
                  <a:moveTo>
                    <a:pt x="0" y="0"/>
                  </a:moveTo>
                  <a:lnTo>
                    <a:pt x="0" y="96"/>
                  </a:lnTo>
                  <a:lnTo>
                    <a:pt x="144" y="96"/>
                  </a:lnTo>
                </a:path>
              </a:pathLst>
            </a:custGeom>
            <a:noFill/>
            <a:ln w="19050" cap="flat" cmpd="sng">
              <a:solidFill>
                <a:schemeClr val="tx2"/>
              </a:solidFill>
              <a:prstDash val="sysDot"/>
              <a:round/>
              <a:headEnd type="none" w="med" len="med"/>
              <a:tailEnd type="none" w="sm" len="sm"/>
            </a:ln>
            <a:effectLst/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03182" name="Freeform 78"/>
            <p:cNvSpPr>
              <a:spLocks/>
            </p:cNvSpPr>
            <p:nvPr/>
          </p:nvSpPr>
          <p:spPr bwMode="auto">
            <a:xfrm>
              <a:off x="768" y="1871"/>
              <a:ext cx="240" cy="29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96"/>
                </a:cxn>
                <a:cxn ang="0">
                  <a:pos x="144" y="96"/>
                </a:cxn>
              </a:cxnLst>
              <a:rect l="0" t="0" r="r" b="b"/>
              <a:pathLst>
                <a:path w="144" h="96">
                  <a:moveTo>
                    <a:pt x="0" y="0"/>
                  </a:moveTo>
                  <a:lnTo>
                    <a:pt x="0" y="96"/>
                  </a:lnTo>
                  <a:lnTo>
                    <a:pt x="144" y="96"/>
                  </a:lnTo>
                </a:path>
              </a:pathLst>
            </a:custGeom>
            <a:noFill/>
            <a:ln w="19050" cap="flat" cmpd="sng">
              <a:solidFill>
                <a:schemeClr val="tx2"/>
              </a:solidFill>
              <a:prstDash val="sysDot"/>
              <a:round/>
              <a:headEnd type="none" w="med" len="med"/>
              <a:tailEnd type="none" w="sm" len="sm"/>
            </a:ln>
            <a:effectLst/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03183" name="Text Box 79"/>
            <p:cNvSpPr txBox="1">
              <a:spLocks noChangeArrowheads="1"/>
            </p:cNvSpPr>
            <p:nvPr/>
          </p:nvSpPr>
          <p:spPr bwMode="auto">
            <a:xfrm>
              <a:off x="1008" y="1825"/>
              <a:ext cx="186" cy="19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720" rIns="45720">
              <a:spAutoFit/>
            </a:bodyPr>
            <a:lstStyle/>
            <a:p>
              <a:pPr algn="l"/>
              <a:r>
                <a:rPr lang="en-US" sz="1400"/>
                <a:t>OF</a:t>
              </a:r>
            </a:p>
          </p:txBody>
        </p:sp>
        <p:sp>
          <p:nvSpPr>
            <p:cNvPr id="303184" name="Text Box 80"/>
            <p:cNvSpPr txBox="1">
              <a:spLocks noChangeArrowheads="1"/>
            </p:cNvSpPr>
            <p:nvPr/>
          </p:nvSpPr>
          <p:spPr bwMode="auto">
            <a:xfrm>
              <a:off x="1008" y="1935"/>
              <a:ext cx="171" cy="19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720" rIns="45720">
              <a:spAutoFit/>
            </a:bodyPr>
            <a:lstStyle/>
            <a:p>
              <a:pPr algn="l"/>
              <a:r>
                <a:rPr lang="en-US" sz="1400"/>
                <a:t>ZF</a:t>
              </a:r>
            </a:p>
          </p:txBody>
        </p:sp>
        <p:sp>
          <p:nvSpPr>
            <p:cNvPr id="303185" name="Text Box 81"/>
            <p:cNvSpPr txBox="1">
              <a:spLocks noChangeArrowheads="1"/>
            </p:cNvSpPr>
            <p:nvPr/>
          </p:nvSpPr>
          <p:spPr bwMode="auto">
            <a:xfrm>
              <a:off x="1008" y="2045"/>
              <a:ext cx="181" cy="19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720" rIns="45720">
              <a:spAutoFit/>
            </a:bodyPr>
            <a:lstStyle/>
            <a:p>
              <a:pPr algn="l"/>
              <a:r>
                <a:rPr lang="en-US" sz="1400"/>
                <a:t>CF</a:t>
              </a:r>
            </a:p>
          </p:txBody>
        </p:sp>
      </p:grpSp>
      <p:grpSp>
        <p:nvGrpSpPr>
          <p:cNvPr id="303186" name="Group 82"/>
          <p:cNvGrpSpPr>
            <a:grpSpLocks/>
          </p:cNvGrpSpPr>
          <p:nvPr/>
        </p:nvGrpSpPr>
        <p:grpSpPr bwMode="auto">
          <a:xfrm>
            <a:off x="5427263" y="2746699"/>
            <a:ext cx="677216" cy="814308"/>
            <a:chOff x="768" y="1727"/>
            <a:chExt cx="426" cy="512"/>
          </a:xfrm>
        </p:grpSpPr>
        <p:sp>
          <p:nvSpPr>
            <p:cNvPr id="303187" name="Freeform 83"/>
            <p:cNvSpPr>
              <a:spLocks/>
            </p:cNvSpPr>
            <p:nvPr/>
          </p:nvSpPr>
          <p:spPr bwMode="auto">
            <a:xfrm>
              <a:off x="864" y="1727"/>
              <a:ext cx="58" cy="29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96"/>
                </a:cxn>
                <a:cxn ang="0">
                  <a:pos x="144" y="96"/>
                </a:cxn>
              </a:cxnLst>
              <a:rect l="0" t="0" r="r" b="b"/>
              <a:pathLst>
                <a:path w="144" h="96">
                  <a:moveTo>
                    <a:pt x="0" y="0"/>
                  </a:moveTo>
                  <a:lnTo>
                    <a:pt x="0" y="96"/>
                  </a:lnTo>
                  <a:lnTo>
                    <a:pt x="144" y="96"/>
                  </a:lnTo>
                </a:path>
              </a:pathLst>
            </a:custGeom>
            <a:noFill/>
            <a:ln w="19050" cap="flat" cmpd="sng">
              <a:solidFill>
                <a:schemeClr val="tx2"/>
              </a:solidFill>
              <a:prstDash val="sysDot"/>
              <a:round/>
              <a:headEnd type="none" w="med" len="med"/>
              <a:tailEnd type="none" w="sm" len="sm"/>
            </a:ln>
            <a:effectLst/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03188" name="Freeform 84"/>
            <p:cNvSpPr>
              <a:spLocks/>
            </p:cNvSpPr>
            <p:nvPr/>
          </p:nvSpPr>
          <p:spPr bwMode="auto">
            <a:xfrm>
              <a:off x="816" y="1799"/>
              <a:ext cx="192" cy="29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96"/>
                </a:cxn>
                <a:cxn ang="0">
                  <a:pos x="144" y="96"/>
                </a:cxn>
              </a:cxnLst>
              <a:rect l="0" t="0" r="r" b="b"/>
              <a:pathLst>
                <a:path w="144" h="96">
                  <a:moveTo>
                    <a:pt x="0" y="0"/>
                  </a:moveTo>
                  <a:lnTo>
                    <a:pt x="0" y="96"/>
                  </a:lnTo>
                  <a:lnTo>
                    <a:pt x="144" y="96"/>
                  </a:lnTo>
                </a:path>
              </a:pathLst>
            </a:custGeom>
            <a:noFill/>
            <a:ln w="19050" cap="flat" cmpd="sng">
              <a:solidFill>
                <a:schemeClr val="tx2"/>
              </a:solidFill>
              <a:prstDash val="sysDot"/>
              <a:round/>
              <a:headEnd type="none" w="med" len="med"/>
              <a:tailEnd type="none" w="sm" len="sm"/>
            </a:ln>
            <a:effectLst/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03189" name="Freeform 85"/>
            <p:cNvSpPr>
              <a:spLocks/>
            </p:cNvSpPr>
            <p:nvPr/>
          </p:nvSpPr>
          <p:spPr bwMode="auto">
            <a:xfrm>
              <a:off x="768" y="1871"/>
              <a:ext cx="240" cy="29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96"/>
                </a:cxn>
                <a:cxn ang="0">
                  <a:pos x="144" y="96"/>
                </a:cxn>
              </a:cxnLst>
              <a:rect l="0" t="0" r="r" b="b"/>
              <a:pathLst>
                <a:path w="144" h="96">
                  <a:moveTo>
                    <a:pt x="0" y="0"/>
                  </a:moveTo>
                  <a:lnTo>
                    <a:pt x="0" y="96"/>
                  </a:lnTo>
                  <a:lnTo>
                    <a:pt x="144" y="96"/>
                  </a:lnTo>
                </a:path>
              </a:pathLst>
            </a:custGeom>
            <a:noFill/>
            <a:ln w="19050" cap="flat" cmpd="sng">
              <a:solidFill>
                <a:schemeClr val="tx2"/>
              </a:solidFill>
              <a:prstDash val="sysDot"/>
              <a:round/>
              <a:headEnd type="none" w="med" len="med"/>
              <a:tailEnd type="none" w="sm" len="sm"/>
            </a:ln>
            <a:effectLst/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03190" name="Text Box 86"/>
            <p:cNvSpPr txBox="1">
              <a:spLocks noChangeArrowheads="1"/>
            </p:cNvSpPr>
            <p:nvPr/>
          </p:nvSpPr>
          <p:spPr bwMode="auto">
            <a:xfrm>
              <a:off x="1008" y="1825"/>
              <a:ext cx="186" cy="19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720" rIns="45720">
              <a:spAutoFit/>
            </a:bodyPr>
            <a:lstStyle/>
            <a:p>
              <a:pPr algn="l"/>
              <a:r>
                <a:rPr lang="en-US" sz="1400"/>
                <a:t>OF</a:t>
              </a:r>
            </a:p>
          </p:txBody>
        </p:sp>
        <p:sp>
          <p:nvSpPr>
            <p:cNvPr id="303191" name="Text Box 87"/>
            <p:cNvSpPr txBox="1">
              <a:spLocks noChangeArrowheads="1"/>
            </p:cNvSpPr>
            <p:nvPr/>
          </p:nvSpPr>
          <p:spPr bwMode="auto">
            <a:xfrm>
              <a:off x="1008" y="1935"/>
              <a:ext cx="171" cy="19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720" rIns="45720">
              <a:spAutoFit/>
            </a:bodyPr>
            <a:lstStyle/>
            <a:p>
              <a:pPr algn="l"/>
              <a:r>
                <a:rPr lang="en-US" sz="1400"/>
                <a:t>ZF</a:t>
              </a:r>
            </a:p>
          </p:txBody>
        </p:sp>
        <p:sp>
          <p:nvSpPr>
            <p:cNvPr id="303192" name="Text Box 88"/>
            <p:cNvSpPr txBox="1">
              <a:spLocks noChangeArrowheads="1"/>
            </p:cNvSpPr>
            <p:nvPr/>
          </p:nvSpPr>
          <p:spPr bwMode="auto">
            <a:xfrm>
              <a:off x="1008" y="2045"/>
              <a:ext cx="181" cy="19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720" rIns="45720">
              <a:spAutoFit/>
            </a:bodyPr>
            <a:lstStyle/>
            <a:p>
              <a:pPr algn="l"/>
              <a:r>
                <a:rPr lang="en-US" sz="1400"/>
                <a:t>CF</a:t>
              </a:r>
            </a:p>
          </p:txBody>
        </p:sp>
      </p:grpSp>
      <p:grpSp>
        <p:nvGrpSpPr>
          <p:cNvPr id="303193" name="Group 89"/>
          <p:cNvGrpSpPr>
            <a:grpSpLocks/>
          </p:cNvGrpSpPr>
          <p:nvPr/>
        </p:nvGrpSpPr>
        <p:grpSpPr bwMode="auto">
          <a:xfrm>
            <a:off x="7530448" y="2746699"/>
            <a:ext cx="677215" cy="814308"/>
            <a:chOff x="768" y="1727"/>
            <a:chExt cx="426" cy="512"/>
          </a:xfrm>
        </p:grpSpPr>
        <p:sp>
          <p:nvSpPr>
            <p:cNvPr id="303194" name="Freeform 90"/>
            <p:cNvSpPr>
              <a:spLocks/>
            </p:cNvSpPr>
            <p:nvPr/>
          </p:nvSpPr>
          <p:spPr bwMode="auto">
            <a:xfrm>
              <a:off x="864" y="1727"/>
              <a:ext cx="58" cy="29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96"/>
                </a:cxn>
                <a:cxn ang="0">
                  <a:pos x="144" y="96"/>
                </a:cxn>
              </a:cxnLst>
              <a:rect l="0" t="0" r="r" b="b"/>
              <a:pathLst>
                <a:path w="144" h="96">
                  <a:moveTo>
                    <a:pt x="0" y="0"/>
                  </a:moveTo>
                  <a:lnTo>
                    <a:pt x="0" y="96"/>
                  </a:lnTo>
                  <a:lnTo>
                    <a:pt x="144" y="96"/>
                  </a:lnTo>
                </a:path>
              </a:pathLst>
            </a:custGeom>
            <a:noFill/>
            <a:ln w="19050" cap="flat" cmpd="sng">
              <a:solidFill>
                <a:schemeClr val="tx2"/>
              </a:solidFill>
              <a:prstDash val="sysDot"/>
              <a:round/>
              <a:headEnd type="none" w="med" len="med"/>
              <a:tailEnd type="none" w="sm" len="sm"/>
            </a:ln>
            <a:effectLst/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03195" name="Freeform 91"/>
            <p:cNvSpPr>
              <a:spLocks/>
            </p:cNvSpPr>
            <p:nvPr/>
          </p:nvSpPr>
          <p:spPr bwMode="auto">
            <a:xfrm>
              <a:off x="816" y="1799"/>
              <a:ext cx="192" cy="29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96"/>
                </a:cxn>
                <a:cxn ang="0">
                  <a:pos x="144" y="96"/>
                </a:cxn>
              </a:cxnLst>
              <a:rect l="0" t="0" r="r" b="b"/>
              <a:pathLst>
                <a:path w="144" h="96">
                  <a:moveTo>
                    <a:pt x="0" y="0"/>
                  </a:moveTo>
                  <a:lnTo>
                    <a:pt x="0" y="96"/>
                  </a:lnTo>
                  <a:lnTo>
                    <a:pt x="144" y="96"/>
                  </a:lnTo>
                </a:path>
              </a:pathLst>
            </a:custGeom>
            <a:noFill/>
            <a:ln w="19050" cap="flat" cmpd="sng">
              <a:solidFill>
                <a:schemeClr val="tx2"/>
              </a:solidFill>
              <a:prstDash val="sysDot"/>
              <a:round/>
              <a:headEnd type="none" w="med" len="med"/>
              <a:tailEnd type="none" w="sm" len="sm"/>
            </a:ln>
            <a:effectLst/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03196" name="Freeform 92"/>
            <p:cNvSpPr>
              <a:spLocks/>
            </p:cNvSpPr>
            <p:nvPr/>
          </p:nvSpPr>
          <p:spPr bwMode="auto">
            <a:xfrm>
              <a:off x="768" y="1871"/>
              <a:ext cx="240" cy="29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96"/>
                </a:cxn>
                <a:cxn ang="0">
                  <a:pos x="144" y="96"/>
                </a:cxn>
              </a:cxnLst>
              <a:rect l="0" t="0" r="r" b="b"/>
              <a:pathLst>
                <a:path w="144" h="96">
                  <a:moveTo>
                    <a:pt x="0" y="0"/>
                  </a:moveTo>
                  <a:lnTo>
                    <a:pt x="0" y="96"/>
                  </a:lnTo>
                  <a:lnTo>
                    <a:pt x="144" y="96"/>
                  </a:lnTo>
                </a:path>
              </a:pathLst>
            </a:custGeom>
            <a:noFill/>
            <a:ln w="19050" cap="flat" cmpd="sng">
              <a:solidFill>
                <a:schemeClr val="tx2"/>
              </a:solidFill>
              <a:prstDash val="sysDot"/>
              <a:round/>
              <a:headEnd type="none" w="med" len="med"/>
              <a:tailEnd type="none" w="sm" len="sm"/>
            </a:ln>
            <a:effectLst/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03197" name="Text Box 93"/>
            <p:cNvSpPr txBox="1">
              <a:spLocks noChangeArrowheads="1"/>
            </p:cNvSpPr>
            <p:nvPr/>
          </p:nvSpPr>
          <p:spPr bwMode="auto">
            <a:xfrm>
              <a:off x="1008" y="1825"/>
              <a:ext cx="186" cy="19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720" rIns="45720">
              <a:spAutoFit/>
            </a:bodyPr>
            <a:lstStyle/>
            <a:p>
              <a:pPr algn="l"/>
              <a:r>
                <a:rPr lang="en-US" sz="1400"/>
                <a:t>OF</a:t>
              </a:r>
            </a:p>
          </p:txBody>
        </p:sp>
        <p:sp>
          <p:nvSpPr>
            <p:cNvPr id="303198" name="Text Box 94"/>
            <p:cNvSpPr txBox="1">
              <a:spLocks noChangeArrowheads="1"/>
            </p:cNvSpPr>
            <p:nvPr/>
          </p:nvSpPr>
          <p:spPr bwMode="auto">
            <a:xfrm>
              <a:off x="1008" y="1935"/>
              <a:ext cx="171" cy="19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720" rIns="45720">
              <a:spAutoFit/>
            </a:bodyPr>
            <a:lstStyle/>
            <a:p>
              <a:pPr algn="l"/>
              <a:r>
                <a:rPr lang="en-US" sz="1400"/>
                <a:t>ZF</a:t>
              </a:r>
            </a:p>
          </p:txBody>
        </p:sp>
        <p:sp>
          <p:nvSpPr>
            <p:cNvPr id="303199" name="Text Box 95"/>
            <p:cNvSpPr txBox="1">
              <a:spLocks noChangeArrowheads="1"/>
            </p:cNvSpPr>
            <p:nvPr/>
          </p:nvSpPr>
          <p:spPr bwMode="auto">
            <a:xfrm>
              <a:off x="1008" y="2045"/>
              <a:ext cx="181" cy="19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720" rIns="45720">
              <a:spAutoFit/>
            </a:bodyPr>
            <a:lstStyle/>
            <a:p>
              <a:pPr algn="l"/>
              <a:r>
                <a:rPr lang="en-US" sz="1400"/>
                <a:t>CF</a:t>
              </a:r>
            </a:p>
          </p:txBody>
        </p:sp>
      </p:grpSp>
      <p:grpSp>
        <p:nvGrpSpPr>
          <p:cNvPr id="303178" name="Group 74"/>
          <p:cNvGrpSpPr>
            <a:grpSpLocks/>
          </p:cNvGrpSpPr>
          <p:nvPr/>
        </p:nvGrpSpPr>
        <p:grpSpPr bwMode="auto">
          <a:xfrm>
            <a:off x="1220896" y="2746699"/>
            <a:ext cx="677216" cy="814308"/>
            <a:chOff x="768" y="1727"/>
            <a:chExt cx="426" cy="512"/>
          </a:xfrm>
        </p:grpSpPr>
        <p:sp>
          <p:nvSpPr>
            <p:cNvPr id="303172" name="Freeform 68"/>
            <p:cNvSpPr>
              <a:spLocks/>
            </p:cNvSpPr>
            <p:nvPr/>
          </p:nvSpPr>
          <p:spPr bwMode="auto">
            <a:xfrm>
              <a:off x="864" y="1727"/>
              <a:ext cx="58" cy="29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96"/>
                </a:cxn>
                <a:cxn ang="0">
                  <a:pos x="144" y="96"/>
                </a:cxn>
              </a:cxnLst>
              <a:rect l="0" t="0" r="r" b="b"/>
              <a:pathLst>
                <a:path w="144" h="96">
                  <a:moveTo>
                    <a:pt x="0" y="0"/>
                  </a:moveTo>
                  <a:lnTo>
                    <a:pt x="0" y="96"/>
                  </a:lnTo>
                  <a:lnTo>
                    <a:pt x="144" y="96"/>
                  </a:lnTo>
                </a:path>
              </a:pathLst>
            </a:custGeom>
            <a:noFill/>
            <a:ln w="19050" cap="flat" cmpd="sng">
              <a:solidFill>
                <a:schemeClr val="tx2"/>
              </a:solidFill>
              <a:prstDash val="sysDot"/>
              <a:round/>
              <a:headEnd type="none" w="med" len="med"/>
              <a:tailEnd type="none" w="sm" len="sm"/>
            </a:ln>
            <a:effectLst/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03173" name="Freeform 69"/>
            <p:cNvSpPr>
              <a:spLocks/>
            </p:cNvSpPr>
            <p:nvPr/>
          </p:nvSpPr>
          <p:spPr bwMode="auto">
            <a:xfrm>
              <a:off x="816" y="1799"/>
              <a:ext cx="192" cy="29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96"/>
                </a:cxn>
                <a:cxn ang="0">
                  <a:pos x="144" y="96"/>
                </a:cxn>
              </a:cxnLst>
              <a:rect l="0" t="0" r="r" b="b"/>
              <a:pathLst>
                <a:path w="144" h="96">
                  <a:moveTo>
                    <a:pt x="0" y="0"/>
                  </a:moveTo>
                  <a:lnTo>
                    <a:pt x="0" y="96"/>
                  </a:lnTo>
                  <a:lnTo>
                    <a:pt x="144" y="96"/>
                  </a:lnTo>
                </a:path>
              </a:pathLst>
            </a:custGeom>
            <a:noFill/>
            <a:ln w="19050" cap="flat" cmpd="sng">
              <a:solidFill>
                <a:schemeClr val="tx2"/>
              </a:solidFill>
              <a:prstDash val="sysDot"/>
              <a:round/>
              <a:headEnd type="none" w="med" len="med"/>
              <a:tailEnd type="none" w="sm" len="sm"/>
            </a:ln>
            <a:effectLst/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03174" name="Freeform 70"/>
            <p:cNvSpPr>
              <a:spLocks/>
            </p:cNvSpPr>
            <p:nvPr/>
          </p:nvSpPr>
          <p:spPr bwMode="auto">
            <a:xfrm>
              <a:off x="768" y="1871"/>
              <a:ext cx="240" cy="29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96"/>
                </a:cxn>
                <a:cxn ang="0">
                  <a:pos x="144" y="96"/>
                </a:cxn>
              </a:cxnLst>
              <a:rect l="0" t="0" r="r" b="b"/>
              <a:pathLst>
                <a:path w="144" h="96">
                  <a:moveTo>
                    <a:pt x="0" y="0"/>
                  </a:moveTo>
                  <a:lnTo>
                    <a:pt x="0" y="96"/>
                  </a:lnTo>
                  <a:lnTo>
                    <a:pt x="144" y="96"/>
                  </a:lnTo>
                </a:path>
              </a:pathLst>
            </a:custGeom>
            <a:noFill/>
            <a:ln w="19050" cap="flat" cmpd="sng">
              <a:solidFill>
                <a:schemeClr val="tx2"/>
              </a:solidFill>
              <a:prstDash val="sysDot"/>
              <a:round/>
              <a:headEnd type="none" w="med" len="med"/>
              <a:tailEnd type="none" w="sm" len="sm"/>
            </a:ln>
            <a:effectLst/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03175" name="Text Box 71"/>
            <p:cNvSpPr txBox="1">
              <a:spLocks noChangeArrowheads="1"/>
            </p:cNvSpPr>
            <p:nvPr/>
          </p:nvSpPr>
          <p:spPr bwMode="auto">
            <a:xfrm>
              <a:off x="1008" y="1825"/>
              <a:ext cx="186" cy="19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720" rIns="45720">
              <a:spAutoFit/>
            </a:bodyPr>
            <a:lstStyle/>
            <a:p>
              <a:pPr algn="l"/>
              <a:r>
                <a:rPr lang="en-US" sz="1400"/>
                <a:t>OF</a:t>
              </a:r>
            </a:p>
          </p:txBody>
        </p:sp>
        <p:sp>
          <p:nvSpPr>
            <p:cNvPr id="303176" name="Text Box 72"/>
            <p:cNvSpPr txBox="1">
              <a:spLocks noChangeArrowheads="1"/>
            </p:cNvSpPr>
            <p:nvPr/>
          </p:nvSpPr>
          <p:spPr bwMode="auto">
            <a:xfrm>
              <a:off x="1008" y="1935"/>
              <a:ext cx="171" cy="19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720" rIns="45720">
              <a:spAutoFit/>
            </a:bodyPr>
            <a:lstStyle/>
            <a:p>
              <a:pPr algn="l"/>
              <a:r>
                <a:rPr lang="en-US" sz="1400"/>
                <a:t>ZF</a:t>
              </a:r>
            </a:p>
          </p:txBody>
        </p:sp>
        <p:sp>
          <p:nvSpPr>
            <p:cNvPr id="303177" name="Text Box 73"/>
            <p:cNvSpPr txBox="1">
              <a:spLocks noChangeArrowheads="1"/>
            </p:cNvSpPr>
            <p:nvPr/>
          </p:nvSpPr>
          <p:spPr bwMode="auto">
            <a:xfrm>
              <a:off x="1008" y="2045"/>
              <a:ext cx="181" cy="19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720" rIns="45720">
              <a:spAutoFit/>
            </a:bodyPr>
            <a:lstStyle/>
            <a:p>
              <a:pPr algn="l"/>
              <a:r>
                <a:rPr lang="en-US" sz="1400"/>
                <a:t>CF</a:t>
              </a:r>
            </a:p>
          </p:txBody>
        </p:sp>
      </p:grpSp>
      <p:sp>
        <p:nvSpPr>
          <p:cNvPr id="303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 Logic </a:t>
            </a:r>
            <a:r>
              <a:rPr lang="en-US" dirty="0" smtClean="0"/>
              <a:t>Unit </a:t>
            </a:r>
            <a:r>
              <a:rPr lang="en-US" sz="2800" dirty="0" smtClean="0"/>
              <a:t>(single-bit example)</a:t>
            </a:r>
            <a:endParaRPr lang="en-US" dirty="0"/>
          </a:p>
        </p:txBody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918" y="3969751"/>
            <a:ext cx="8306223" cy="2474733"/>
          </a:xfrm>
        </p:spPr>
        <p:txBody>
          <a:bodyPr/>
          <a:lstStyle/>
          <a:p>
            <a:pPr lvl="1"/>
            <a:r>
              <a:rPr lang="en-US" dirty="0"/>
              <a:t>Combinational logic</a:t>
            </a:r>
          </a:p>
          <a:p>
            <a:pPr lvl="2"/>
            <a:r>
              <a:rPr lang="en-US" dirty="0"/>
              <a:t>Continuously responding to inputs</a:t>
            </a:r>
          </a:p>
          <a:p>
            <a:pPr lvl="1"/>
            <a:r>
              <a:rPr lang="en-US" dirty="0"/>
              <a:t>Control signal selects function computed</a:t>
            </a:r>
          </a:p>
          <a:p>
            <a:pPr lvl="2"/>
            <a:r>
              <a:rPr lang="en-US" dirty="0"/>
              <a:t>Corresponding to </a:t>
            </a:r>
            <a:r>
              <a:rPr lang="en-US" dirty="0" smtClean="0"/>
              <a:t>four basic </a:t>
            </a:r>
            <a:r>
              <a:rPr lang="en-US" dirty="0"/>
              <a:t>arithmetic/logical </a:t>
            </a:r>
            <a:r>
              <a:rPr lang="en-US" dirty="0" smtClean="0"/>
              <a:t>operations</a:t>
            </a:r>
            <a:endParaRPr lang="en-US" dirty="0"/>
          </a:p>
          <a:p>
            <a:pPr lvl="1"/>
            <a:r>
              <a:rPr lang="en-US" dirty="0"/>
              <a:t>Also computes values for condition codes</a:t>
            </a:r>
          </a:p>
        </p:txBody>
      </p:sp>
      <p:grpSp>
        <p:nvGrpSpPr>
          <p:cNvPr id="303108" name="Group 4"/>
          <p:cNvGrpSpPr>
            <a:grpSpLocks/>
          </p:cNvGrpSpPr>
          <p:nvPr/>
        </p:nvGrpSpPr>
        <p:grpSpPr bwMode="auto">
          <a:xfrm>
            <a:off x="381530" y="1450486"/>
            <a:ext cx="1996673" cy="1755852"/>
            <a:chOff x="336" y="576"/>
            <a:chExt cx="1256" cy="1104"/>
          </a:xfrm>
        </p:grpSpPr>
        <p:grpSp>
          <p:nvGrpSpPr>
            <p:cNvPr id="303109" name="Group 5"/>
            <p:cNvGrpSpPr>
              <a:grpSpLocks/>
            </p:cNvGrpSpPr>
            <p:nvPr/>
          </p:nvGrpSpPr>
          <p:grpSpPr bwMode="auto">
            <a:xfrm>
              <a:off x="528" y="768"/>
              <a:ext cx="672" cy="912"/>
              <a:chOff x="3792" y="2736"/>
              <a:chExt cx="672" cy="912"/>
            </a:xfrm>
          </p:grpSpPr>
          <p:sp>
            <p:nvSpPr>
              <p:cNvPr id="303110" name="Line 6"/>
              <p:cNvSpPr>
                <a:spLocks noChangeShapeType="1"/>
              </p:cNvSpPr>
              <p:nvPr/>
            </p:nvSpPr>
            <p:spPr bwMode="auto">
              <a:xfrm rot="5400000" flipV="1">
                <a:off x="3888" y="2880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3111" name="Line 7"/>
              <p:cNvSpPr>
                <a:spLocks noChangeShapeType="1"/>
              </p:cNvSpPr>
              <p:nvPr/>
            </p:nvSpPr>
            <p:spPr bwMode="auto">
              <a:xfrm rot="5400000">
                <a:off x="4032" y="2832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03112" name="Group 8"/>
              <p:cNvGrpSpPr>
                <a:grpSpLocks/>
              </p:cNvGrpSpPr>
              <p:nvPr/>
            </p:nvGrpSpPr>
            <p:grpSpPr bwMode="auto">
              <a:xfrm>
                <a:off x="3984" y="2832"/>
                <a:ext cx="288" cy="816"/>
                <a:chOff x="3984" y="2832"/>
                <a:chExt cx="288" cy="816"/>
              </a:xfrm>
            </p:grpSpPr>
            <p:sp>
              <p:nvSpPr>
                <p:cNvPr id="303113" name="Freeform 9"/>
                <p:cNvSpPr>
                  <a:spLocks/>
                </p:cNvSpPr>
                <p:nvPr/>
              </p:nvSpPr>
              <p:spPr bwMode="auto">
                <a:xfrm>
                  <a:off x="3984" y="2832"/>
                  <a:ext cx="288" cy="816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88" y="192"/>
                    </a:cxn>
                    <a:cxn ang="0">
                      <a:pos x="288" y="624"/>
                    </a:cxn>
                    <a:cxn ang="0">
                      <a:pos x="0" y="816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288" h="816">
                      <a:moveTo>
                        <a:pt x="0" y="0"/>
                      </a:moveTo>
                      <a:lnTo>
                        <a:pt x="288" y="192"/>
                      </a:lnTo>
                      <a:lnTo>
                        <a:pt x="288" y="624"/>
                      </a:lnTo>
                      <a:lnTo>
                        <a:pt x="0" y="81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99FFCC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3114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4032" y="2976"/>
                  <a:ext cx="240" cy="52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algn="l" eaLnBrk="1" hangingPunct="1">
                    <a:lnSpc>
                      <a:spcPct val="100000"/>
                    </a:lnSpc>
                  </a:pPr>
                  <a:r>
                    <a:rPr lang="en-US" sz="1600" b="0" dirty="0">
                      <a:latin typeface="+mn-lt"/>
                    </a:rPr>
                    <a:t>A</a:t>
                  </a:r>
                </a:p>
                <a:p>
                  <a:pPr algn="l" eaLnBrk="1" hangingPunct="1">
                    <a:lnSpc>
                      <a:spcPct val="100000"/>
                    </a:lnSpc>
                  </a:pPr>
                  <a:r>
                    <a:rPr lang="en-US" sz="1600" b="0" dirty="0">
                      <a:latin typeface="+mn-lt"/>
                    </a:rPr>
                    <a:t>L</a:t>
                  </a:r>
                </a:p>
                <a:p>
                  <a:pPr algn="l" eaLnBrk="1" hangingPunct="1">
                    <a:lnSpc>
                      <a:spcPct val="100000"/>
                    </a:lnSpc>
                  </a:pPr>
                  <a:r>
                    <a:rPr lang="en-US" sz="1600" b="0" dirty="0">
                      <a:latin typeface="+mn-lt"/>
                    </a:rPr>
                    <a:t>U</a:t>
                  </a:r>
                </a:p>
              </p:txBody>
            </p:sp>
          </p:grpSp>
          <p:sp>
            <p:nvSpPr>
              <p:cNvPr id="303115" name="Line 11"/>
              <p:cNvSpPr>
                <a:spLocks noChangeShapeType="1"/>
              </p:cNvSpPr>
              <p:nvPr/>
            </p:nvSpPr>
            <p:spPr bwMode="auto">
              <a:xfrm rot="5400000" flipV="1">
                <a:off x="3888" y="3408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3116" name="Line 12"/>
              <p:cNvSpPr>
                <a:spLocks noChangeShapeType="1"/>
              </p:cNvSpPr>
              <p:nvPr/>
            </p:nvSpPr>
            <p:spPr bwMode="auto">
              <a:xfrm rot="5400000" flipV="1">
                <a:off x="4368" y="3120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03117" name="Rectangle 13"/>
            <p:cNvSpPr>
              <a:spLocks noChangeArrowheads="1"/>
            </p:cNvSpPr>
            <p:nvPr/>
          </p:nvSpPr>
          <p:spPr bwMode="auto">
            <a:xfrm>
              <a:off x="336" y="892"/>
              <a:ext cx="187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600" b="0"/>
                <a:t>Y</a:t>
              </a:r>
            </a:p>
          </p:txBody>
        </p:sp>
        <p:sp>
          <p:nvSpPr>
            <p:cNvPr id="303118" name="Rectangle 14"/>
            <p:cNvSpPr>
              <a:spLocks noChangeArrowheads="1"/>
            </p:cNvSpPr>
            <p:nvPr/>
          </p:nvSpPr>
          <p:spPr bwMode="auto">
            <a:xfrm>
              <a:off x="336" y="1440"/>
              <a:ext cx="187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600" b="0"/>
                <a:t>X</a:t>
              </a:r>
            </a:p>
          </p:txBody>
        </p:sp>
        <p:sp>
          <p:nvSpPr>
            <p:cNvPr id="303119" name="Rectangle 15"/>
            <p:cNvSpPr>
              <a:spLocks noChangeArrowheads="1"/>
            </p:cNvSpPr>
            <p:nvPr/>
          </p:nvSpPr>
          <p:spPr bwMode="auto">
            <a:xfrm>
              <a:off x="1200" y="1160"/>
              <a:ext cx="392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600" b="0"/>
                <a:t>X </a:t>
              </a:r>
              <a:r>
                <a:rPr lang="en-US" sz="1600" b="0">
                  <a:latin typeface="Courier New" pitchFamily="49" charset="0"/>
                </a:rPr>
                <a:t>+</a:t>
              </a:r>
              <a:r>
                <a:rPr lang="en-US" sz="1600" b="0"/>
                <a:t> Y</a:t>
              </a:r>
            </a:p>
          </p:txBody>
        </p:sp>
        <p:sp>
          <p:nvSpPr>
            <p:cNvPr id="303120" name="Rectangle 16"/>
            <p:cNvSpPr>
              <a:spLocks noChangeArrowheads="1"/>
            </p:cNvSpPr>
            <p:nvPr/>
          </p:nvSpPr>
          <p:spPr bwMode="auto">
            <a:xfrm>
              <a:off x="768" y="576"/>
              <a:ext cx="175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600" b="0"/>
                <a:t>0</a:t>
              </a:r>
            </a:p>
          </p:txBody>
        </p:sp>
      </p:grpSp>
      <p:grpSp>
        <p:nvGrpSpPr>
          <p:cNvPr id="303121" name="Group 17"/>
          <p:cNvGrpSpPr>
            <a:grpSpLocks/>
          </p:cNvGrpSpPr>
          <p:nvPr/>
        </p:nvGrpSpPr>
        <p:grpSpPr bwMode="auto">
          <a:xfrm>
            <a:off x="2514918" y="1450486"/>
            <a:ext cx="1996673" cy="1755852"/>
            <a:chOff x="336" y="576"/>
            <a:chExt cx="1256" cy="1104"/>
          </a:xfrm>
        </p:grpSpPr>
        <p:grpSp>
          <p:nvGrpSpPr>
            <p:cNvPr id="303122" name="Group 18"/>
            <p:cNvGrpSpPr>
              <a:grpSpLocks/>
            </p:cNvGrpSpPr>
            <p:nvPr/>
          </p:nvGrpSpPr>
          <p:grpSpPr bwMode="auto">
            <a:xfrm>
              <a:off x="528" y="768"/>
              <a:ext cx="672" cy="912"/>
              <a:chOff x="3792" y="2736"/>
              <a:chExt cx="672" cy="912"/>
            </a:xfrm>
          </p:grpSpPr>
          <p:sp>
            <p:nvSpPr>
              <p:cNvPr id="303123" name="Line 19"/>
              <p:cNvSpPr>
                <a:spLocks noChangeShapeType="1"/>
              </p:cNvSpPr>
              <p:nvPr/>
            </p:nvSpPr>
            <p:spPr bwMode="auto">
              <a:xfrm rot="5400000" flipV="1">
                <a:off x="3888" y="2880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3124" name="Line 20"/>
              <p:cNvSpPr>
                <a:spLocks noChangeShapeType="1"/>
              </p:cNvSpPr>
              <p:nvPr/>
            </p:nvSpPr>
            <p:spPr bwMode="auto">
              <a:xfrm rot="5400000">
                <a:off x="4032" y="2832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03125" name="Group 21"/>
              <p:cNvGrpSpPr>
                <a:grpSpLocks/>
              </p:cNvGrpSpPr>
              <p:nvPr/>
            </p:nvGrpSpPr>
            <p:grpSpPr bwMode="auto">
              <a:xfrm>
                <a:off x="3984" y="2832"/>
                <a:ext cx="288" cy="816"/>
                <a:chOff x="3984" y="2832"/>
                <a:chExt cx="288" cy="816"/>
              </a:xfrm>
            </p:grpSpPr>
            <p:sp>
              <p:nvSpPr>
                <p:cNvPr id="303126" name="Freeform 22"/>
                <p:cNvSpPr>
                  <a:spLocks/>
                </p:cNvSpPr>
                <p:nvPr/>
              </p:nvSpPr>
              <p:spPr bwMode="auto">
                <a:xfrm>
                  <a:off x="3984" y="2832"/>
                  <a:ext cx="288" cy="816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88" y="192"/>
                    </a:cxn>
                    <a:cxn ang="0">
                      <a:pos x="288" y="624"/>
                    </a:cxn>
                    <a:cxn ang="0">
                      <a:pos x="0" y="816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288" h="816">
                      <a:moveTo>
                        <a:pt x="0" y="0"/>
                      </a:moveTo>
                      <a:lnTo>
                        <a:pt x="288" y="192"/>
                      </a:lnTo>
                      <a:lnTo>
                        <a:pt x="288" y="624"/>
                      </a:lnTo>
                      <a:lnTo>
                        <a:pt x="0" y="81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99FFCC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3127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4032" y="2976"/>
                  <a:ext cx="240" cy="52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algn="l" eaLnBrk="1" hangingPunct="1">
                    <a:lnSpc>
                      <a:spcPct val="100000"/>
                    </a:lnSpc>
                  </a:pPr>
                  <a:r>
                    <a:rPr lang="en-US" sz="1600" b="0" dirty="0">
                      <a:latin typeface="+mn-lt"/>
                    </a:rPr>
                    <a:t>A</a:t>
                  </a:r>
                </a:p>
                <a:p>
                  <a:pPr algn="l" eaLnBrk="1" hangingPunct="1">
                    <a:lnSpc>
                      <a:spcPct val="100000"/>
                    </a:lnSpc>
                  </a:pPr>
                  <a:r>
                    <a:rPr lang="en-US" sz="1600" b="0" dirty="0">
                      <a:latin typeface="+mn-lt"/>
                    </a:rPr>
                    <a:t>L</a:t>
                  </a:r>
                </a:p>
                <a:p>
                  <a:pPr algn="l" eaLnBrk="1" hangingPunct="1">
                    <a:lnSpc>
                      <a:spcPct val="100000"/>
                    </a:lnSpc>
                  </a:pPr>
                  <a:r>
                    <a:rPr lang="en-US" sz="1600" b="0" dirty="0">
                      <a:latin typeface="+mn-lt"/>
                    </a:rPr>
                    <a:t>U</a:t>
                  </a:r>
                </a:p>
              </p:txBody>
            </p:sp>
          </p:grpSp>
          <p:sp>
            <p:nvSpPr>
              <p:cNvPr id="303128" name="Line 24"/>
              <p:cNvSpPr>
                <a:spLocks noChangeShapeType="1"/>
              </p:cNvSpPr>
              <p:nvPr/>
            </p:nvSpPr>
            <p:spPr bwMode="auto">
              <a:xfrm rot="5400000" flipV="1">
                <a:off x="3888" y="3408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3129" name="Line 25"/>
              <p:cNvSpPr>
                <a:spLocks noChangeShapeType="1"/>
              </p:cNvSpPr>
              <p:nvPr/>
            </p:nvSpPr>
            <p:spPr bwMode="auto">
              <a:xfrm rot="5400000" flipV="1">
                <a:off x="4368" y="3120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03130" name="Rectangle 26"/>
            <p:cNvSpPr>
              <a:spLocks noChangeArrowheads="1"/>
            </p:cNvSpPr>
            <p:nvPr/>
          </p:nvSpPr>
          <p:spPr bwMode="auto">
            <a:xfrm>
              <a:off x="336" y="892"/>
              <a:ext cx="187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600" b="0"/>
                <a:t>Y</a:t>
              </a:r>
            </a:p>
          </p:txBody>
        </p:sp>
        <p:sp>
          <p:nvSpPr>
            <p:cNvPr id="303131" name="Rectangle 27"/>
            <p:cNvSpPr>
              <a:spLocks noChangeArrowheads="1"/>
            </p:cNvSpPr>
            <p:nvPr/>
          </p:nvSpPr>
          <p:spPr bwMode="auto">
            <a:xfrm>
              <a:off x="336" y="1440"/>
              <a:ext cx="187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600" b="0"/>
                <a:t>X</a:t>
              </a:r>
            </a:p>
          </p:txBody>
        </p:sp>
        <p:sp>
          <p:nvSpPr>
            <p:cNvPr id="303132" name="Rectangle 28"/>
            <p:cNvSpPr>
              <a:spLocks noChangeArrowheads="1"/>
            </p:cNvSpPr>
            <p:nvPr/>
          </p:nvSpPr>
          <p:spPr bwMode="auto">
            <a:xfrm>
              <a:off x="1200" y="1160"/>
              <a:ext cx="392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600" b="0"/>
                <a:t>X </a:t>
              </a:r>
              <a:r>
                <a:rPr lang="en-US" sz="1600" b="0">
                  <a:latin typeface="Courier New" pitchFamily="49" charset="0"/>
                </a:rPr>
                <a:t>-</a:t>
              </a:r>
              <a:r>
                <a:rPr lang="en-US" sz="1600" b="0"/>
                <a:t> Y</a:t>
              </a:r>
            </a:p>
          </p:txBody>
        </p:sp>
        <p:sp>
          <p:nvSpPr>
            <p:cNvPr id="303133" name="Rectangle 29"/>
            <p:cNvSpPr>
              <a:spLocks noChangeArrowheads="1"/>
            </p:cNvSpPr>
            <p:nvPr/>
          </p:nvSpPr>
          <p:spPr bwMode="auto">
            <a:xfrm>
              <a:off x="768" y="576"/>
              <a:ext cx="175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600" b="0"/>
                <a:t>1</a:t>
              </a:r>
            </a:p>
          </p:txBody>
        </p:sp>
      </p:grpSp>
      <p:grpSp>
        <p:nvGrpSpPr>
          <p:cNvPr id="303134" name="Group 30"/>
          <p:cNvGrpSpPr>
            <a:grpSpLocks/>
          </p:cNvGrpSpPr>
          <p:nvPr/>
        </p:nvGrpSpPr>
        <p:grpSpPr bwMode="auto">
          <a:xfrm>
            <a:off x="4648306" y="1450486"/>
            <a:ext cx="1996673" cy="1755852"/>
            <a:chOff x="336" y="576"/>
            <a:chExt cx="1256" cy="1104"/>
          </a:xfrm>
        </p:grpSpPr>
        <p:grpSp>
          <p:nvGrpSpPr>
            <p:cNvPr id="303135" name="Group 31"/>
            <p:cNvGrpSpPr>
              <a:grpSpLocks/>
            </p:cNvGrpSpPr>
            <p:nvPr/>
          </p:nvGrpSpPr>
          <p:grpSpPr bwMode="auto">
            <a:xfrm>
              <a:off x="528" y="768"/>
              <a:ext cx="672" cy="912"/>
              <a:chOff x="3792" y="2736"/>
              <a:chExt cx="672" cy="912"/>
            </a:xfrm>
          </p:grpSpPr>
          <p:sp>
            <p:nvSpPr>
              <p:cNvPr id="303136" name="Line 32"/>
              <p:cNvSpPr>
                <a:spLocks noChangeShapeType="1"/>
              </p:cNvSpPr>
              <p:nvPr/>
            </p:nvSpPr>
            <p:spPr bwMode="auto">
              <a:xfrm rot="5400000" flipV="1">
                <a:off x="3888" y="2880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3137" name="Line 33"/>
              <p:cNvSpPr>
                <a:spLocks noChangeShapeType="1"/>
              </p:cNvSpPr>
              <p:nvPr/>
            </p:nvSpPr>
            <p:spPr bwMode="auto">
              <a:xfrm rot="5400000">
                <a:off x="4032" y="2832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03138" name="Group 34"/>
              <p:cNvGrpSpPr>
                <a:grpSpLocks/>
              </p:cNvGrpSpPr>
              <p:nvPr/>
            </p:nvGrpSpPr>
            <p:grpSpPr bwMode="auto">
              <a:xfrm>
                <a:off x="3984" y="2832"/>
                <a:ext cx="288" cy="816"/>
                <a:chOff x="3984" y="2832"/>
                <a:chExt cx="288" cy="816"/>
              </a:xfrm>
            </p:grpSpPr>
            <p:sp>
              <p:nvSpPr>
                <p:cNvPr id="303139" name="Freeform 35"/>
                <p:cNvSpPr>
                  <a:spLocks/>
                </p:cNvSpPr>
                <p:nvPr/>
              </p:nvSpPr>
              <p:spPr bwMode="auto">
                <a:xfrm>
                  <a:off x="3984" y="2832"/>
                  <a:ext cx="288" cy="816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88" y="192"/>
                    </a:cxn>
                    <a:cxn ang="0">
                      <a:pos x="288" y="624"/>
                    </a:cxn>
                    <a:cxn ang="0">
                      <a:pos x="0" y="816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288" h="816">
                      <a:moveTo>
                        <a:pt x="0" y="0"/>
                      </a:moveTo>
                      <a:lnTo>
                        <a:pt x="288" y="192"/>
                      </a:lnTo>
                      <a:lnTo>
                        <a:pt x="288" y="624"/>
                      </a:lnTo>
                      <a:lnTo>
                        <a:pt x="0" y="81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99FFCC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3140" name="Text Box 36"/>
                <p:cNvSpPr txBox="1">
                  <a:spLocks noChangeArrowheads="1"/>
                </p:cNvSpPr>
                <p:nvPr/>
              </p:nvSpPr>
              <p:spPr bwMode="auto">
                <a:xfrm>
                  <a:off x="4032" y="2976"/>
                  <a:ext cx="240" cy="52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algn="l" eaLnBrk="1" hangingPunct="1">
                    <a:lnSpc>
                      <a:spcPct val="100000"/>
                    </a:lnSpc>
                  </a:pPr>
                  <a:r>
                    <a:rPr lang="en-US" sz="1600" b="0" dirty="0">
                      <a:latin typeface="+mn-lt"/>
                    </a:rPr>
                    <a:t>A</a:t>
                  </a:r>
                </a:p>
                <a:p>
                  <a:pPr algn="l" eaLnBrk="1" hangingPunct="1">
                    <a:lnSpc>
                      <a:spcPct val="100000"/>
                    </a:lnSpc>
                  </a:pPr>
                  <a:r>
                    <a:rPr lang="en-US" sz="1600" b="0" dirty="0">
                      <a:latin typeface="+mn-lt"/>
                    </a:rPr>
                    <a:t>L</a:t>
                  </a:r>
                </a:p>
                <a:p>
                  <a:pPr algn="l" eaLnBrk="1" hangingPunct="1">
                    <a:lnSpc>
                      <a:spcPct val="100000"/>
                    </a:lnSpc>
                  </a:pPr>
                  <a:r>
                    <a:rPr lang="en-US" sz="1600" b="0" dirty="0">
                      <a:latin typeface="+mn-lt"/>
                    </a:rPr>
                    <a:t>U</a:t>
                  </a:r>
                </a:p>
              </p:txBody>
            </p:sp>
          </p:grpSp>
          <p:sp>
            <p:nvSpPr>
              <p:cNvPr id="303141" name="Line 37"/>
              <p:cNvSpPr>
                <a:spLocks noChangeShapeType="1"/>
              </p:cNvSpPr>
              <p:nvPr/>
            </p:nvSpPr>
            <p:spPr bwMode="auto">
              <a:xfrm rot="5400000" flipV="1">
                <a:off x="3888" y="3408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3142" name="Line 38"/>
              <p:cNvSpPr>
                <a:spLocks noChangeShapeType="1"/>
              </p:cNvSpPr>
              <p:nvPr/>
            </p:nvSpPr>
            <p:spPr bwMode="auto">
              <a:xfrm rot="5400000" flipV="1">
                <a:off x="4368" y="3120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03143" name="Rectangle 39"/>
            <p:cNvSpPr>
              <a:spLocks noChangeArrowheads="1"/>
            </p:cNvSpPr>
            <p:nvPr/>
          </p:nvSpPr>
          <p:spPr bwMode="auto">
            <a:xfrm>
              <a:off x="336" y="892"/>
              <a:ext cx="187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600" b="0"/>
                <a:t>Y</a:t>
              </a:r>
            </a:p>
          </p:txBody>
        </p:sp>
        <p:sp>
          <p:nvSpPr>
            <p:cNvPr id="303144" name="Rectangle 40"/>
            <p:cNvSpPr>
              <a:spLocks noChangeArrowheads="1"/>
            </p:cNvSpPr>
            <p:nvPr/>
          </p:nvSpPr>
          <p:spPr bwMode="auto">
            <a:xfrm>
              <a:off x="336" y="1440"/>
              <a:ext cx="187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600" b="0"/>
                <a:t>X</a:t>
              </a:r>
            </a:p>
          </p:txBody>
        </p:sp>
        <p:sp>
          <p:nvSpPr>
            <p:cNvPr id="303145" name="Rectangle 41"/>
            <p:cNvSpPr>
              <a:spLocks noChangeArrowheads="1"/>
            </p:cNvSpPr>
            <p:nvPr/>
          </p:nvSpPr>
          <p:spPr bwMode="auto">
            <a:xfrm>
              <a:off x="1200" y="1160"/>
              <a:ext cx="392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600" b="0"/>
                <a:t>X </a:t>
              </a:r>
              <a:r>
                <a:rPr lang="en-US" sz="1600" b="0">
                  <a:latin typeface="Courier New" pitchFamily="49" charset="0"/>
                </a:rPr>
                <a:t>&amp;</a:t>
              </a:r>
              <a:r>
                <a:rPr lang="en-US" sz="1600" b="0"/>
                <a:t> Y</a:t>
              </a:r>
            </a:p>
          </p:txBody>
        </p:sp>
        <p:sp>
          <p:nvSpPr>
            <p:cNvPr id="303146" name="Rectangle 42"/>
            <p:cNvSpPr>
              <a:spLocks noChangeArrowheads="1"/>
            </p:cNvSpPr>
            <p:nvPr/>
          </p:nvSpPr>
          <p:spPr bwMode="auto">
            <a:xfrm>
              <a:off x="768" y="576"/>
              <a:ext cx="175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600" b="0"/>
                <a:t>2</a:t>
              </a:r>
            </a:p>
          </p:txBody>
        </p:sp>
      </p:grpSp>
      <p:grpSp>
        <p:nvGrpSpPr>
          <p:cNvPr id="303147" name="Group 43"/>
          <p:cNvGrpSpPr>
            <a:grpSpLocks/>
          </p:cNvGrpSpPr>
          <p:nvPr/>
        </p:nvGrpSpPr>
        <p:grpSpPr bwMode="auto">
          <a:xfrm>
            <a:off x="6781694" y="1450486"/>
            <a:ext cx="1996673" cy="1755852"/>
            <a:chOff x="336" y="576"/>
            <a:chExt cx="1256" cy="1104"/>
          </a:xfrm>
        </p:grpSpPr>
        <p:grpSp>
          <p:nvGrpSpPr>
            <p:cNvPr id="303148" name="Group 44"/>
            <p:cNvGrpSpPr>
              <a:grpSpLocks/>
            </p:cNvGrpSpPr>
            <p:nvPr/>
          </p:nvGrpSpPr>
          <p:grpSpPr bwMode="auto">
            <a:xfrm>
              <a:off x="528" y="768"/>
              <a:ext cx="672" cy="912"/>
              <a:chOff x="3792" y="2736"/>
              <a:chExt cx="672" cy="912"/>
            </a:xfrm>
          </p:grpSpPr>
          <p:sp>
            <p:nvSpPr>
              <p:cNvPr id="303149" name="Line 45"/>
              <p:cNvSpPr>
                <a:spLocks noChangeShapeType="1"/>
              </p:cNvSpPr>
              <p:nvPr/>
            </p:nvSpPr>
            <p:spPr bwMode="auto">
              <a:xfrm rot="5400000" flipV="1">
                <a:off x="3888" y="2880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3150" name="Line 46"/>
              <p:cNvSpPr>
                <a:spLocks noChangeShapeType="1"/>
              </p:cNvSpPr>
              <p:nvPr/>
            </p:nvSpPr>
            <p:spPr bwMode="auto">
              <a:xfrm rot="5400000">
                <a:off x="4032" y="2832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03151" name="Group 47"/>
              <p:cNvGrpSpPr>
                <a:grpSpLocks/>
              </p:cNvGrpSpPr>
              <p:nvPr/>
            </p:nvGrpSpPr>
            <p:grpSpPr bwMode="auto">
              <a:xfrm>
                <a:off x="3984" y="2832"/>
                <a:ext cx="288" cy="816"/>
                <a:chOff x="3984" y="2832"/>
                <a:chExt cx="288" cy="816"/>
              </a:xfrm>
            </p:grpSpPr>
            <p:sp>
              <p:nvSpPr>
                <p:cNvPr id="303152" name="Freeform 48"/>
                <p:cNvSpPr>
                  <a:spLocks/>
                </p:cNvSpPr>
                <p:nvPr/>
              </p:nvSpPr>
              <p:spPr bwMode="auto">
                <a:xfrm>
                  <a:off x="3984" y="2832"/>
                  <a:ext cx="288" cy="816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88" y="192"/>
                    </a:cxn>
                    <a:cxn ang="0">
                      <a:pos x="288" y="624"/>
                    </a:cxn>
                    <a:cxn ang="0">
                      <a:pos x="0" y="816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288" h="816">
                      <a:moveTo>
                        <a:pt x="0" y="0"/>
                      </a:moveTo>
                      <a:lnTo>
                        <a:pt x="288" y="192"/>
                      </a:lnTo>
                      <a:lnTo>
                        <a:pt x="288" y="624"/>
                      </a:lnTo>
                      <a:lnTo>
                        <a:pt x="0" y="81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99FFCC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3153" name="Text Box 49"/>
                <p:cNvSpPr txBox="1">
                  <a:spLocks noChangeArrowheads="1"/>
                </p:cNvSpPr>
                <p:nvPr/>
              </p:nvSpPr>
              <p:spPr bwMode="auto">
                <a:xfrm>
                  <a:off x="4032" y="2976"/>
                  <a:ext cx="240" cy="52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algn="l" eaLnBrk="1" hangingPunct="1">
                    <a:lnSpc>
                      <a:spcPct val="100000"/>
                    </a:lnSpc>
                  </a:pPr>
                  <a:r>
                    <a:rPr lang="en-US" sz="1600" b="0" dirty="0">
                      <a:latin typeface="+mn-lt"/>
                    </a:rPr>
                    <a:t>A</a:t>
                  </a:r>
                </a:p>
                <a:p>
                  <a:pPr algn="l" eaLnBrk="1" hangingPunct="1">
                    <a:lnSpc>
                      <a:spcPct val="100000"/>
                    </a:lnSpc>
                  </a:pPr>
                  <a:r>
                    <a:rPr lang="en-US" sz="1600" b="0" dirty="0">
                      <a:latin typeface="+mn-lt"/>
                    </a:rPr>
                    <a:t>L</a:t>
                  </a:r>
                </a:p>
                <a:p>
                  <a:pPr algn="l" eaLnBrk="1" hangingPunct="1">
                    <a:lnSpc>
                      <a:spcPct val="100000"/>
                    </a:lnSpc>
                  </a:pPr>
                  <a:r>
                    <a:rPr lang="en-US" sz="1600" b="0" dirty="0">
                      <a:latin typeface="+mn-lt"/>
                    </a:rPr>
                    <a:t>U</a:t>
                  </a:r>
                </a:p>
              </p:txBody>
            </p:sp>
          </p:grpSp>
          <p:sp>
            <p:nvSpPr>
              <p:cNvPr id="303154" name="Line 50"/>
              <p:cNvSpPr>
                <a:spLocks noChangeShapeType="1"/>
              </p:cNvSpPr>
              <p:nvPr/>
            </p:nvSpPr>
            <p:spPr bwMode="auto">
              <a:xfrm rot="5400000" flipV="1">
                <a:off x="3888" y="3408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3155" name="Line 51"/>
              <p:cNvSpPr>
                <a:spLocks noChangeShapeType="1"/>
              </p:cNvSpPr>
              <p:nvPr/>
            </p:nvSpPr>
            <p:spPr bwMode="auto">
              <a:xfrm rot="5400000" flipV="1">
                <a:off x="4368" y="3120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03156" name="Rectangle 52"/>
            <p:cNvSpPr>
              <a:spLocks noChangeArrowheads="1"/>
            </p:cNvSpPr>
            <p:nvPr/>
          </p:nvSpPr>
          <p:spPr bwMode="auto">
            <a:xfrm>
              <a:off x="336" y="892"/>
              <a:ext cx="187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600" b="0"/>
                <a:t>Y</a:t>
              </a:r>
            </a:p>
          </p:txBody>
        </p:sp>
        <p:sp>
          <p:nvSpPr>
            <p:cNvPr id="303157" name="Rectangle 53"/>
            <p:cNvSpPr>
              <a:spLocks noChangeArrowheads="1"/>
            </p:cNvSpPr>
            <p:nvPr/>
          </p:nvSpPr>
          <p:spPr bwMode="auto">
            <a:xfrm>
              <a:off x="336" y="1440"/>
              <a:ext cx="187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600" b="0"/>
                <a:t>X</a:t>
              </a:r>
            </a:p>
          </p:txBody>
        </p:sp>
        <p:sp>
          <p:nvSpPr>
            <p:cNvPr id="303158" name="Rectangle 54"/>
            <p:cNvSpPr>
              <a:spLocks noChangeArrowheads="1"/>
            </p:cNvSpPr>
            <p:nvPr/>
          </p:nvSpPr>
          <p:spPr bwMode="auto">
            <a:xfrm>
              <a:off x="1200" y="1160"/>
              <a:ext cx="392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600" b="0"/>
                <a:t>X </a:t>
              </a:r>
              <a:r>
                <a:rPr lang="en-US" sz="1600" b="0">
                  <a:latin typeface="Courier New" pitchFamily="49" charset="0"/>
                </a:rPr>
                <a:t>^</a:t>
              </a:r>
              <a:r>
                <a:rPr lang="en-US" sz="1600" b="0"/>
                <a:t> Y</a:t>
              </a:r>
            </a:p>
          </p:txBody>
        </p:sp>
        <p:sp>
          <p:nvSpPr>
            <p:cNvPr id="303159" name="Rectangle 55"/>
            <p:cNvSpPr>
              <a:spLocks noChangeArrowheads="1"/>
            </p:cNvSpPr>
            <p:nvPr/>
          </p:nvSpPr>
          <p:spPr bwMode="auto">
            <a:xfrm>
              <a:off x="768" y="576"/>
              <a:ext cx="175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600" b="0"/>
                <a:t>3</a:t>
              </a:r>
            </a:p>
          </p:txBody>
        </p:sp>
      </p:grpSp>
      <p:grpSp>
        <p:nvGrpSpPr>
          <p:cNvPr id="303160" name="Group 56"/>
          <p:cNvGrpSpPr>
            <a:grpSpLocks/>
          </p:cNvGrpSpPr>
          <p:nvPr/>
        </p:nvGrpSpPr>
        <p:grpSpPr bwMode="auto">
          <a:xfrm>
            <a:off x="953825" y="2061216"/>
            <a:ext cx="255943" cy="1070369"/>
            <a:chOff x="504" y="960"/>
            <a:chExt cx="161" cy="673"/>
          </a:xfrm>
        </p:grpSpPr>
        <p:sp>
          <p:nvSpPr>
            <p:cNvPr id="303161" name="Rectangle 57"/>
            <p:cNvSpPr>
              <a:spLocks noChangeArrowheads="1"/>
            </p:cNvSpPr>
            <p:nvPr/>
          </p:nvSpPr>
          <p:spPr bwMode="auto">
            <a:xfrm>
              <a:off x="504" y="960"/>
              <a:ext cx="161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000" b="0"/>
                <a:t>A</a:t>
              </a:r>
            </a:p>
          </p:txBody>
        </p:sp>
        <p:sp>
          <p:nvSpPr>
            <p:cNvPr id="303162" name="Rectangle 58"/>
            <p:cNvSpPr>
              <a:spLocks noChangeArrowheads="1"/>
            </p:cNvSpPr>
            <p:nvPr/>
          </p:nvSpPr>
          <p:spPr bwMode="auto">
            <a:xfrm>
              <a:off x="504" y="1478"/>
              <a:ext cx="161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000" b="0"/>
                <a:t>B</a:t>
              </a:r>
            </a:p>
          </p:txBody>
        </p:sp>
      </p:grpSp>
      <p:grpSp>
        <p:nvGrpSpPr>
          <p:cNvPr id="303163" name="Group 59"/>
          <p:cNvGrpSpPr>
            <a:grpSpLocks/>
          </p:cNvGrpSpPr>
          <p:nvPr/>
        </p:nvGrpSpPr>
        <p:grpSpPr bwMode="auto">
          <a:xfrm>
            <a:off x="3090392" y="2061216"/>
            <a:ext cx="255943" cy="1070369"/>
            <a:chOff x="504" y="960"/>
            <a:chExt cx="161" cy="673"/>
          </a:xfrm>
        </p:grpSpPr>
        <p:sp>
          <p:nvSpPr>
            <p:cNvPr id="303164" name="Rectangle 60"/>
            <p:cNvSpPr>
              <a:spLocks noChangeArrowheads="1"/>
            </p:cNvSpPr>
            <p:nvPr/>
          </p:nvSpPr>
          <p:spPr bwMode="auto">
            <a:xfrm>
              <a:off x="504" y="960"/>
              <a:ext cx="161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000" b="0"/>
                <a:t>A</a:t>
              </a:r>
            </a:p>
          </p:txBody>
        </p:sp>
        <p:sp>
          <p:nvSpPr>
            <p:cNvPr id="303165" name="Rectangle 61"/>
            <p:cNvSpPr>
              <a:spLocks noChangeArrowheads="1"/>
            </p:cNvSpPr>
            <p:nvPr/>
          </p:nvSpPr>
          <p:spPr bwMode="auto">
            <a:xfrm>
              <a:off x="504" y="1478"/>
              <a:ext cx="161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000" b="0"/>
                <a:t>B</a:t>
              </a:r>
            </a:p>
          </p:txBody>
        </p:sp>
      </p:grpSp>
      <p:grpSp>
        <p:nvGrpSpPr>
          <p:cNvPr id="303166" name="Group 62"/>
          <p:cNvGrpSpPr>
            <a:grpSpLocks/>
          </p:cNvGrpSpPr>
          <p:nvPr/>
        </p:nvGrpSpPr>
        <p:grpSpPr bwMode="auto">
          <a:xfrm>
            <a:off x="5226960" y="2061216"/>
            <a:ext cx="255943" cy="1070369"/>
            <a:chOff x="504" y="960"/>
            <a:chExt cx="161" cy="673"/>
          </a:xfrm>
        </p:grpSpPr>
        <p:sp>
          <p:nvSpPr>
            <p:cNvPr id="303167" name="Rectangle 63"/>
            <p:cNvSpPr>
              <a:spLocks noChangeArrowheads="1"/>
            </p:cNvSpPr>
            <p:nvPr/>
          </p:nvSpPr>
          <p:spPr bwMode="auto">
            <a:xfrm>
              <a:off x="504" y="960"/>
              <a:ext cx="161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000" b="0"/>
                <a:t>A</a:t>
              </a:r>
            </a:p>
          </p:txBody>
        </p:sp>
        <p:sp>
          <p:nvSpPr>
            <p:cNvPr id="303168" name="Rectangle 64"/>
            <p:cNvSpPr>
              <a:spLocks noChangeArrowheads="1"/>
            </p:cNvSpPr>
            <p:nvPr/>
          </p:nvSpPr>
          <p:spPr bwMode="auto">
            <a:xfrm>
              <a:off x="504" y="1478"/>
              <a:ext cx="161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000" b="0"/>
                <a:t>B</a:t>
              </a:r>
            </a:p>
          </p:txBody>
        </p:sp>
      </p:grpSp>
      <p:grpSp>
        <p:nvGrpSpPr>
          <p:cNvPr id="303169" name="Group 65"/>
          <p:cNvGrpSpPr>
            <a:grpSpLocks/>
          </p:cNvGrpSpPr>
          <p:nvPr/>
        </p:nvGrpSpPr>
        <p:grpSpPr bwMode="auto">
          <a:xfrm>
            <a:off x="7363527" y="2061216"/>
            <a:ext cx="255943" cy="1070369"/>
            <a:chOff x="504" y="960"/>
            <a:chExt cx="161" cy="673"/>
          </a:xfrm>
        </p:grpSpPr>
        <p:sp>
          <p:nvSpPr>
            <p:cNvPr id="303170" name="Rectangle 66"/>
            <p:cNvSpPr>
              <a:spLocks noChangeArrowheads="1"/>
            </p:cNvSpPr>
            <p:nvPr/>
          </p:nvSpPr>
          <p:spPr bwMode="auto">
            <a:xfrm>
              <a:off x="504" y="960"/>
              <a:ext cx="161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000" b="0"/>
                <a:t>A</a:t>
              </a:r>
            </a:p>
          </p:txBody>
        </p:sp>
        <p:sp>
          <p:nvSpPr>
            <p:cNvPr id="303171" name="Rectangle 67"/>
            <p:cNvSpPr>
              <a:spLocks noChangeArrowheads="1"/>
            </p:cNvSpPr>
            <p:nvPr/>
          </p:nvSpPr>
          <p:spPr bwMode="auto">
            <a:xfrm>
              <a:off x="504" y="1478"/>
              <a:ext cx="161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000" b="0"/>
                <a:t>B</a:t>
              </a:r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Computer Architecture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100" name="TextBox 4"/>
          <p:cNvSpPr txBox="1"/>
          <p:nvPr/>
        </p:nvSpPr>
        <p:spPr>
          <a:xfrm>
            <a:off x="6781694" y="5865578"/>
            <a:ext cx="1944891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latin typeface="Calibri" pitchFamily="34" charset="0"/>
              </a:rPr>
              <a:t>Figure 4.15</a:t>
            </a:r>
            <a:br>
              <a:rPr lang="en-US" sz="1800" dirty="0" smtClean="0">
                <a:latin typeface="Calibri" pitchFamily="34" charset="0"/>
              </a:rPr>
            </a:br>
            <a:r>
              <a:rPr lang="en-US" sz="1600" b="0" dirty="0" smtClean="0">
                <a:latin typeface="Calibri" pitchFamily="34" charset="0"/>
              </a:rPr>
              <a:t>(Not in our textbook)</a:t>
            </a:r>
          </a:p>
        </p:txBody>
      </p:sp>
    </p:spTree>
    <p:extLst>
      <p:ext uri="{BB962C8B-B14F-4D97-AF65-F5344CB8AC3E}">
        <p14:creationId xmlns:p14="http://schemas.microsoft.com/office/powerpoint/2010/main" val="2689844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Modern Arithmetic-Logic Unit (ALU)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Combines</a:t>
            </a:r>
          </a:p>
          <a:p>
            <a:pPr lvl="1"/>
            <a:r>
              <a:rPr lang="en-US" dirty="0" smtClean="0"/>
              <a:t>Add</a:t>
            </a:r>
          </a:p>
          <a:p>
            <a:pPr lvl="1"/>
            <a:r>
              <a:rPr lang="en-US" dirty="0" smtClean="0"/>
              <a:t>Subtract</a:t>
            </a:r>
          </a:p>
          <a:p>
            <a:pPr lvl="1"/>
            <a:r>
              <a:rPr lang="en-US" dirty="0" smtClean="0"/>
              <a:t>And</a:t>
            </a:r>
          </a:p>
          <a:p>
            <a:pPr lvl="1"/>
            <a:r>
              <a:rPr lang="en-US" dirty="0" smtClean="0"/>
              <a:t>Or</a:t>
            </a:r>
          </a:p>
          <a:p>
            <a:pPr lvl="1"/>
            <a:r>
              <a:rPr lang="en-US" dirty="0" smtClean="0"/>
              <a:t>Not</a:t>
            </a:r>
          </a:p>
          <a:p>
            <a:pPr lvl="1"/>
            <a:r>
              <a:rPr lang="en-US" dirty="0" err="1" smtClean="0"/>
              <a:t>Xor</a:t>
            </a:r>
            <a:endParaRPr lang="en-US" dirty="0" smtClean="0"/>
          </a:p>
          <a:p>
            <a:pPr lvl="1"/>
            <a:r>
              <a:rPr lang="en-US" dirty="0" smtClean="0"/>
              <a:t>Equality</a:t>
            </a:r>
          </a:p>
          <a:p>
            <a:pPr lvl="1"/>
            <a:r>
              <a:rPr lang="en-US" dirty="0" smtClean="0"/>
              <a:t>&lt;</a:t>
            </a:r>
          </a:p>
          <a:p>
            <a:pPr lvl="1"/>
            <a:r>
              <a:rPr lang="en-US" dirty="0" smtClean="0"/>
              <a:t>&gt;</a:t>
            </a:r>
          </a:p>
          <a:p>
            <a:pPr lvl="1"/>
            <a:r>
              <a:rPr lang="en-US" dirty="0" smtClean="0"/>
              <a:t>&lt;&lt;</a:t>
            </a:r>
          </a:p>
          <a:p>
            <a:pPr lvl="1"/>
            <a:r>
              <a:rPr lang="en-US" dirty="0" smtClean="0"/>
              <a:t>&gt;&gt;</a:t>
            </a:r>
          </a:p>
          <a:p>
            <a:pPr lvl="1"/>
            <a:r>
              <a:rPr lang="en-US" b="1" dirty="0" smtClean="0"/>
              <a:t>…</a:t>
            </a:r>
            <a:endParaRPr lang="en-US" b="1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Outputs</a:t>
            </a:r>
          </a:p>
          <a:p>
            <a:pPr lvl="1"/>
            <a:r>
              <a:rPr lang="en-US" dirty="0" smtClean="0"/>
              <a:t>Result</a:t>
            </a:r>
          </a:p>
          <a:p>
            <a:pPr lvl="1"/>
            <a:r>
              <a:rPr lang="en-US" dirty="0" smtClean="0"/>
              <a:t>CF — Carry flag</a:t>
            </a:r>
          </a:p>
          <a:p>
            <a:pPr lvl="1"/>
            <a:r>
              <a:rPr lang="en-US" dirty="0" smtClean="0"/>
              <a:t>ZF — Zero flag</a:t>
            </a:r>
          </a:p>
          <a:p>
            <a:pPr lvl="1"/>
            <a:r>
              <a:rPr lang="en-US" dirty="0" smtClean="0"/>
              <a:t>SF — Sign flag</a:t>
            </a:r>
          </a:p>
          <a:p>
            <a:pPr lvl="1"/>
            <a:r>
              <a:rPr lang="en-US" dirty="0" smtClean="0"/>
              <a:t>OF — Overflow flag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Computer Architecture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831771" y="4659086"/>
            <a:ext cx="4248727" cy="369332"/>
          </a:xfrm>
          <a:prstGeom prst="rect">
            <a:avLst/>
          </a:prstGeom>
          <a:solidFill>
            <a:srgbClr val="EBAFAF"/>
          </a:solidFill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Result developed within one cycle (300 </a:t>
            </a:r>
            <a:r>
              <a:rPr lang="en-US" sz="1800" dirty="0" err="1" smtClean="0">
                <a:latin typeface="Calibri" pitchFamily="34" charset="0"/>
              </a:rPr>
              <a:t>ps</a:t>
            </a:r>
            <a:r>
              <a:rPr lang="en-US" sz="1800" dirty="0" smtClean="0">
                <a:latin typeface="Calibri" pitchFamily="34" charset="0"/>
              </a:rPr>
              <a:t>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31771" y="5464628"/>
            <a:ext cx="4887556" cy="369332"/>
          </a:xfrm>
          <a:prstGeom prst="rect">
            <a:avLst/>
          </a:prstGeom>
          <a:solidFill>
            <a:srgbClr val="85FFE0"/>
          </a:solidFill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Conspicuously absent:– multiplication &amp; division!</a:t>
            </a:r>
          </a:p>
        </p:txBody>
      </p:sp>
    </p:spTree>
    <p:extLst>
      <p:ext uri="{BB962C8B-B14F-4D97-AF65-F5344CB8AC3E}">
        <p14:creationId xmlns:p14="http://schemas.microsoft.com/office/powerpoint/2010/main" val="3972611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Computer Architecture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977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7F7F7F"/>
                </a:solidFill>
              </a:rPr>
              <a:t>Before electronic computers</a:t>
            </a:r>
          </a:p>
          <a:p>
            <a:r>
              <a:rPr lang="en-US" dirty="0">
                <a:solidFill>
                  <a:srgbClr val="7F7F7F"/>
                </a:solidFill>
              </a:rPr>
              <a:t>Logic and gates</a:t>
            </a:r>
          </a:p>
          <a:p>
            <a:r>
              <a:rPr lang="en-US" dirty="0"/>
              <a:t>Latches and Registers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Introduction to Computer Architecture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162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4314" name="Object 186"/>
          <p:cNvGraphicFramePr>
            <a:graphicFrameLocks noChangeAspect="1"/>
          </p:cNvGraphicFramePr>
          <p:nvPr>
            <p:extLst/>
          </p:nvPr>
        </p:nvGraphicFramePr>
        <p:xfrm>
          <a:off x="3510076" y="3223833"/>
          <a:ext cx="3979039" cy="34942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" name="Chart" r:id="rId4" imgW="8220611" imgH="6982123" progId="Excel.Chart.8">
                  <p:embed/>
                </p:oleObj>
              </mc:Choice>
              <mc:Fallback>
                <p:oleObj name="Chart" r:id="rId4" imgW="8220611" imgH="6982123" progId="Excel.Chart.8">
                  <p:embed/>
                  <p:pic>
                    <p:nvPicPr>
                      <p:cNvPr id="304314" name="Object 1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0076" y="3223833"/>
                        <a:ext cx="3979039" cy="349420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bg1">
                            <a:lumMod val="50000"/>
                          </a:schemeClr>
                        </a:solidFill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4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Storing 1 Bit</a:t>
            </a:r>
          </a:p>
        </p:txBody>
      </p:sp>
      <p:sp>
        <p:nvSpPr>
          <p:cNvPr id="304242" name="Text Box 114"/>
          <p:cNvSpPr txBox="1">
            <a:spLocks noChangeArrowheads="1"/>
          </p:cNvSpPr>
          <p:nvPr/>
        </p:nvSpPr>
        <p:spPr bwMode="auto">
          <a:xfrm>
            <a:off x="3738994" y="1068780"/>
            <a:ext cx="2239150" cy="461804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89" tIns="45789" rIns="45789" bIns="45789">
            <a:spAutoFit/>
          </a:bodyPr>
          <a:lstStyle/>
          <a:p>
            <a:r>
              <a:rPr lang="en-US" dirty="0" err="1">
                <a:latin typeface="+mn-lt"/>
              </a:rPr>
              <a:t>Bistable</a:t>
            </a:r>
            <a:r>
              <a:rPr lang="en-US" dirty="0">
                <a:latin typeface="+mn-lt"/>
              </a:rPr>
              <a:t> Element</a:t>
            </a:r>
          </a:p>
        </p:txBody>
      </p:sp>
      <p:grpSp>
        <p:nvGrpSpPr>
          <p:cNvPr id="304248" name="Group 120"/>
          <p:cNvGrpSpPr>
            <a:grpSpLocks/>
          </p:cNvGrpSpPr>
          <p:nvPr/>
        </p:nvGrpSpPr>
        <p:grpSpPr bwMode="auto">
          <a:xfrm>
            <a:off x="3738993" y="1450486"/>
            <a:ext cx="1755038" cy="1789251"/>
            <a:chOff x="3988" y="1056"/>
            <a:chExt cx="1104" cy="1125"/>
          </a:xfrm>
        </p:grpSpPr>
        <p:sp>
          <p:nvSpPr>
            <p:cNvPr id="304249" name="Line 121"/>
            <p:cNvSpPr>
              <a:spLocks noChangeShapeType="1"/>
            </p:cNvSpPr>
            <p:nvPr/>
          </p:nvSpPr>
          <p:spPr bwMode="auto">
            <a:xfrm>
              <a:off x="4321" y="1244"/>
              <a:ext cx="435" cy="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04250" name="Group 122"/>
            <p:cNvGrpSpPr>
              <a:grpSpLocks/>
            </p:cNvGrpSpPr>
            <p:nvPr/>
          </p:nvGrpSpPr>
          <p:grpSpPr bwMode="auto">
            <a:xfrm>
              <a:off x="4131" y="1152"/>
              <a:ext cx="243" cy="184"/>
              <a:chOff x="2159" y="1440"/>
              <a:chExt cx="243" cy="184"/>
            </a:xfrm>
          </p:grpSpPr>
          <p:sp>
            <p:nvSpPr>
              <p:cNvPr id="304251" name="Freeform 123"/>
              <p:cNvSpPr>
                <a:spLocks/>
              </p:cNvSpPr>
              <p:nvPr/>
            </p:nvSpPr>
            <p:spPr bwMode="auto">
              <a:xfrm>
                <a:off x="2159" y="1440"/>
                <a:ext cx="190" cy="18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84"/>
                  </a:cxn>
                  <a:cxn ang="0">
                    <a:pos x="190" y="92"/>
                  </a:cxn>
                  <a:cxn ang="0">
                    <a:pos x="0" y="0"/>
                  </a:cxn>
                </a:cxnLst>
                <a:rect l="0" t="0" r="r" b="b"/>
                <a:pathLst>
                  <a:path w="19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190" y="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4252" name="Freeform 124"/>
              <p:cNvSpPr>
                <a:spLocks/>
              </p:cNvSpPr>
              <p:nvPr/>
            </p:nvSpPr>
            <p:spPr bwMode="auto">
              <a:xfrm>
                <a:off x="2159" y="1440"/>
                <a:ext cx="190" cy="18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84"/>
                  </a:cxn>
                  <a:cxn ang="0">
                    <a:pos x="190" y="92"/>
                  </a:cxn>
                  <a:cxn ang="0">
                    <a:pos x="0" y="0"/>
                  </a:cxn>
                </a:cxnLst>
                <a:rect l="0" t="0" r="r" b="b"/>
                <a:pathLst>
                  <a:path w="19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190" y="92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CECFF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4253" name="Freeform 125"/>
              <p:cNvSpPr>
                <a:spLocks/>
              </p:cNvSpPr>
              <p:nvPr/>
            </p:nvSpPr>
            <p:spPr bwMode="auto">
              <a:xfrm>
                <a:off x="2353" y="1506"/>
                <a:ext cx="49" cy="48"/>
              </a:xfrm>
              <a:custGeom>
                <a:avLst/>
                <a:gdLst/>
                <a:ahLst/>
                <a:cxnLst>
                  <a:cxn ang="0">
                    <a:pos x="49" y="26"/>
                  </a:cxn>
                  <a:cxn ang="0">
                    <a:pos x="42" y="41"/>
                  </a:cxn>
                  <a:cxn ang="0">
                    <a:pos x="23" y="48"/>
                  </a:cxn>
                  <a:cxn ang="0">
                    <a:pos x="23" y="48"/>
                  </a:cxn>
                  <a:cxn ang="0">
                    <a:pos x="8" y="41"/>
                  </a:cxn>
                  <a:cxn ang="0">
                    <a:pos x="0" y="26"/>
                  </a:cxn>
                  <a:cxn ang="0">
                    <a:pos x="0" y="26"/>
                  </a:cxn>
                  <a:cxn ang="0">
                    <a:pos x="8" y="8"/>
                  </a:cxn>
                  <a:cxn ang="0">
                    <a:pos x="23" y="0"/>
                  </a:cxn>
                  <a:cxn ang="0">
                    <a:pos x="23" y="0"/>
                  </a:cxn>
                  <a:cxn ang="0">
                    <a:pos x="42" y="8"/>
                  </a:cxn>
                  <a:cxn ang="0">
                    <a:pos x="49" y="26"/>
                  </a:cxn>
                </a:cxnLst>
                <a:rect l="0" t="0" r="r" b="b"/>
                <a:pathLst>
                  <a:path w="49" h="48">
                    <a:moveTo>
                      <a:pt x="49" y="26"/>
                    </a:moveTo>
                    <a:lnTo>
                      <a:pt x="42" y="41"/>
                    </a:lnTo>
                    <a:lnTo>
                      <a:pt x="23" y="48"/>
                    </a:lnTo>
                    <a:lnTo>
                      <a:pt x="23" y="48"/>
                    </a:lnTo>
                    <a:lnTo>
                      <a:pt x="8" y="41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8" y="8"/>
                    </a:lnTo>
                    <a:lnTo>
                      <a:pt x="23" y="0"/>
                    </a:lnTo>
                    <a:lnTo>
                      <a:pt x="23" y="0"/>
                    </a:lnTo>
                    <a:lnTo>
                      <a:pt x="42" y="8"/>
                    </a:lnTo>
                    <a:lnTo>
                      <a:pt x="49" y="2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4254" name="Freeform 126"/>
              <p:cNvSpPr>
                <a:spLocks/>
              </p:cNvSpPr>
              <p:nvPr/>
            </p:nvSpPr>
            <p:spPr bwMode="auto">
              <a:xfrm>
                <a:off x="2353" y="1506"/>
                <a:ext cx="49" cy="48"/>
              </a:xfrm>
              <a:custGeom>
                <a:avLst/>
                <a:gdLst/>
                <a:ahLst/>
                <a:cxnLst>
                  <a:cxn ang="0">
                    <a:pos x="49" y="26"/>
                  </a:cxn>
                  <a:cxn ang="0">
                    <a:pos x="42" y="41"/>
                  </a:cxn>
                  <a:cxn ang="0">
                    <a:pos x="23" y="48"/>
                  </a:cxn>
                  <a:cxn ang="0">
                    <a:pos x="23" y="48"/>
                  </a:cxn>
                  <a:cxn ang="0">
                    <a:pos x="8" y="41"/>
                  </a:cxn>
                  <a:cxn ang="0">
                    <a:pos x="0" y="26"/>
                  </a:cxn>
                  <a:cxn ang="0">
                    <a:pos x="0" y="26"/>
                  </a:cxn>
                  <a:cxn ang="0">
                    <a:pos x="8" y="8"/>
                  </a:cxn>
                  <a:cxn ang="0">
                    <a:pos x="23" y="0"/>
                  </a:cxn>
                  <a:cxn ang="0">
                    <a:pos x="23" y="0"/>
                  </a:cxn>
                  <a:cxn ang="0">
                    <a:pos x="42" y="8"/>
                  </a:cxn>
                  <a:cxn ang="0">
                    <a:pos x="49" y="26"/>
                  </a:cxn>
                </a:cxnLst>
                <a:rect l="0" t="0" r="r" b="b"/>
                <a:pathLst>
                  <a:path w="49" h="48">
                    <a:moveTo>
                      <a:pt x="49" y="26"/>
                    </a:moveTo>
                    <a:lnTo>
                      <a:pt x="42" y="41"/>
                    </a:lnTo>
                    <a:lnTo>
                      <a:pt x="23" y="48"/>
                    </a:lnTo>
                    <a:lnTo>
                      <a:pt x="23" y="48"/>
                    </a:lnTo>
                    <a:lnTo>
                      <a:pt x="8" y="41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8" y="8"/>
                    </a:lnTo>
                    <a:lnTo>
                      <a:pt x="23" y="0"/>
                    </a:lnTo>
                    <a:lnTo>
                      <a:pt x="23" y="0"/>
                    </a:lnTo>
                    <a:lnTo>
                      <a:pt x="42" y="8"/>
                    </a:lnTo>
                    <a:lnTo>
                      <a:pt x="49" y="26"/>
                    </a:lnTo>
                  </a:path>
                </a:pathLst>
              </a:custGeom>
              <a:solidFill>
                <a:srgbClr val="CCECFF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04255" name="Line 127"/>
            <p:cNvSpPr>
              <a:spLocks noChangeShapeType="1"/>
            </p:cNvSpPr>
            <p:nvPr/>
          </p:nvSpPr>
          <p:spPr bwMode="auto">
            <a:xfrm>
              <a:off x="3988" y="1248"/>
              <a:ext cx="143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4256" name="Line 128"/>
            <p:cNvSpPr>
              <a:spLocks noChangeShapeType="1"/>
            </p:cNvSpPr>
            <p:nvPr/>
          </p:nvSpPr>
          <p:spPr bwMode="auto">
            <a:xfrm flipV="1">
              <a:off x="4321" y="1824"/>
              <a:ext cx="435" cy="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04257" name="Group 129"/>
            <p:cNvGrpSpPr>
              <a:grpSpLocks/>
            </p:cNvGrpSpPr>
            <p:nvPr/>
          </p:nvGrpSpPr>
          <p:grpSpPr bwMode="auto">
            <a:xfrm flipV="1">
              <a:off x="4131" y="1736"/>
              <a:ext cx="243" cy="184"/>
              <a:chOff x="2159" y="1440"/>
              <a:chExt cx="243" cy="184"/>
            </a:xfrm>
          </p:grpSpPr>
          <p:sp>
            <p:nvSpPr>
              <p:cNvPr id="304258" name="Freeform 130"/>
              <p:cNvSpPr>
                <a:spLocks/>
              </p:cNvSpPr>
              <p:nvPr/>
            </p:nvSpPr>
            <p:spPr bwMode="auto">
              <a:xfrm>
                <a:off x="2159" y="1440"/>
                <a:ext cx="190" cy="18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84"/>
                  </a:cxn>
                  <a:cxn ang="0">
                    <a:pos x="190" y="92"/>
                  </a:cxn>
                  <a:cxn ang="0">
                    <a:pos x="0" y="0"/>
                  </a:cxn>
                </a:cxnLst>
                <a:rect l="0" t="0" r="r" b="b"/>
                <a:pathLst>
                  <a:path w="19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190" y="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4259" name="Freeform 131"/>
              <p:cNvSpPr>
                <a:spLocks/>
              </p:cNvSpPr>
              <p:nvPr/>
            </p:nvSpPr>
            <p:spPr bwMode="auto">
              <a:xfrm>
                <a:off x="2159" y="1440"/>
                <a:ext cx="190" cy="18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84"/>
                  </a:cxn>
                  <a:cxn ang="0">
                    <a:pos x="190" y="92"/>
                  </a:cxn>
                  <a:cxn ang="0">
                    <a:pos x="0" y="0"/>
                  </a:cxn>
                </a:cxnLst>
                <a:rect l="0" t="0" r="r" b="b"/>
                <a:pathLst>
                  <a:path w="19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190" y="92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CECFF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4260" name="Freeform 132"/>
              <p:cNvSpPr>
                <a:spLocks/>
              </p:cNvSpPr>
              <p:nvPr/>
            </p:nvSpPr>
            <p:spPr bwMode="auto">
              <a:xfrm>
                <a:off x="2353" y="1506"/>
                <a:ext cx="49" cy="48"/>
              </a:xfrm>
              <a:custGeom>
                <a:avLst/>
                <a:gdLst/>
                <a:ahLst/>
                <a:cxnLst>
                  <a:cxn ang="0">
                    <a:pos x="49" y="26"/>
                  </a:cxn>
                  <a:cxn ang="0">
                    <a:pos x="42" y="41"/>
                  </a:cxn>
                  <a:cxn ang="0">
                    <a:pos x="23" y="48"/>
                  </a:cxn>
                  <a:cxn ang="0">
                    <a:pos x="23" y="48"/>
                  </a:cxn>
                  <a:cxn ang="0">
                    <a:pos x="8" y="41"/>
                  </a:cxn>
                  <a:cxn ang="0">
                    <a:pos x="0" y="26"/>
                  </a:cxn>
                  <a:cxn ang="0">
                    <a:pos x="0" y="26"/>
                  </a:cxn>
                  <a:cxn ang="0">
                    <a:pos x="8" y="8"/>
                  </a:cxn>
                  <a:cxn ang="0">
                    <a:pos x="23" y="0"/>
                  </a:cxn>
                  <a:cxn ang="0">
                    <a:pos x="23" y="0"/>
                  </a:cxn>
                  <a:cxn ang="0">
                    <a:pos x="42" y="8"/>
                  </a:cxn>
                  <a:cxn ang="0">
                    <a:pos x="49" y="26"/>
                  </a:cxn>
                </a:cxnLst>
                <a:rect l="0" t="0" r="r" b="b"/>
                <a:pathLst>
                  <a:path w="49" h="48">
                    <a:moveTo>
                      <a:pt x="49" y="26"/>
                    </a:moveTo>
                    <a:lnTo>
                      <a:pt x="42" y="41"/>
                    </a:lnTo>
                    <a:lnTo>
                      <a:pt x="23" y="48"/>
                    </a:lnTo>
                    <a:lnTo>
                      <a:pt x="23" y="48"/>
                    </a:lnTo>
                    <a:lnTo>
                      <a:pt x="8" y="41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8" y="8"/>
                    </a:lnTo>
                    <a:lnTo>
                      <a:pt x="23" y="0"/>
                    </a:lnTo>
                    <a:lnTo>
                      <a:pt x="23" y="0"/>
                    </a:lnTo>
                    <a:lnTo>
                      <a:pt x="42" y="8"/>
                    </a:lnTo>
                    <a:lnTo>
                      <a:pt x="49" y="2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4261" name="Freeform 133"/>
              <p:cNvSpPr>
                <a:spLocks/>
              </p:cNvSpPr>
              <p:nvPr/>
            </p:nvSpPr>
            <p:spPr bwMode="auto">
              <a:xfrm>
                <a:off x="2353" y="1506"/>
                <a:ext cx="49" cy="48"/>
              </a:xfrm>
              <a:custGeom>
                <a:avLst/>
                <a:gdLst/>
                <a:ahLst/>
                <a:cxnLst>
                  <a:cxn ang="0">
                    <a:pos x="49" y="26"/>
                  </a:cxn>
                  <a:cxn ang="0">
                    <a:pos x="42" y="41"/>
                  </a:cxn>
                  <a:cxn ang="0">
                    <a:pos x="23" y="48"/>
                  </a:cxn>
                  <a:cxn ang="0">
                    <a:pos x="23" y="48"/>
                  </a:cxn>
                  <a:cxn ang="0">
                    <a:pos x="8" y="41"/>
                  </a:cxn>
                  <a:cxn ang="0">
                    <a:pos x="0" y="26"/>
                  </a:cxn>
                  <a:cxn ang="0">
                    <a:pos x="0" y="26"/>
                  </a:cxn>
                  <a:cxn ang="0">
                    <a:pos x="8" y="8"/>
                  </a:cxn>
                  <a:cxn ang="0">
                    <a:pos x="23" y="0"/>
                  </a:cxn>
                  <a:cxn ang="0">
                    <a:pos x="23" y="0"/>
                  </a:cxn>
                  <a:cxn ang="0">
                    <a:pos x="42" y="8"/>
                  </a:cxn>
                  <a:cxn ang="0">
                    <a:pos x="49" y="26"/>
                  </a:cxn>
                </a:cxnLst>
                <a:rect l="0" t="0" r="r" b="b"/>
                <a:pathLst>
                  <a:path w="49" h="48">
                    <a:moveTo>
                      <a:pt x="49" y="26"/>
                    </a:moveTo>
                    <a:lnTo>
                      <a:pt x="42" y="41"/>
                    </a:lnTo>
                    <a:lnTo>
                      <a:pt x="23" y="48"/>
                    </a:lnTo>
                    <a:lnTo>
                      <a:pt x="23" y="48"/>
                    </a:lnTo>
                    <a:lnTo>
                      <a:pt x="8" y="41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8" y="8"/>
                    </a:lnTo>
                    <a:lnTo>
                      <a:pt x="23" y="0"/>
                    </a:lnTo>
                    <a:lnTo>
                      <a:pt x="23" y="0"/>
                    </a:lnTo>
                    <a:lnTo>
                      <a:pt x="42" y="8"/>
                    </a:lnTo>
                    <a:lnTo>
                      <a:pt x="49" y="26"/>
                    </a:lnTo>
                  </a:path>
                </a:pathLst>
              </a:custGeom>
              <a:solidFill>
                <a:srgbClr val="CCECFF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04262" name="Line 134"/>
            <p:cNvSpPr>
              <a:spLocks noChangeShapeType="1"/>
            </p:cNvSpPr>
            <p:nvPr/>
          </p:nvSpPr>
          <p:spPr bwMode="auto">
            <a:xfrm flipV="1">
              <a:off x="3988" y="1823"/>
              <a:ext cx="143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4263" name="Freeform 135"/>
            <p:cNvSpPr>
              <a:spLocks/>
            </p:cNvSpPr>
            <p:nvPr/>
          </p:nvSpPr>
          <p:spPr bwMode="auto">
            <a:xfrm>
              <a:off x="3988" y="1251"/>
              <a:ext cx="528" cy="5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96"/>
                </a:cxn>
                <a:cxn ang="0">
                  <a:pos x="1152" y="336"/>
                </a:cxn>
                <a:cxn ang="0">
                  <a:pos x="1152" y="432"/>
                </a:cxn>
              </a:cxnLst>
              <a:rect l="0" t="0" r="r" b="b"/>
              <a:pathLst>
                <a:path w="1152" h="432">
                  <a:moveTo>
                    <a:pt x="0" y="0"/>
                  </a:moveTo>
                  <a:lnTo>
                    <a:pt x="0" y="96"/>
                  </a:lnTo>
                  <a:lnTo>
                    <a:pt x="1152" y="336"/>
                  </a:lnTo>
                  <a:lnTo>
                    <a:pt x="1152" y="432"/>
                  </a:lnTo>
                </a:path>
              </a:pathLst>
            </a:custGeom>
            <a:noFill/>
            <a:ln w="19050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sm" len="sm"/>
            </a:ln>
            <a:effectLst/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04264" name="Freeform 136"/>
            <p:cNvSpPr>
              <a:spLocks/>
            </p:cNvSpPr>
            <p:nvPr/>
          </p:nvSpPr>
          <p:spPr bwMode="auto">
            <a:xfrm flipV="1">
              <a:off x="3988" y="1251"/>
              <a:ext cx="528" cy="5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96"/>
                </a:cxn>
                <a:cxn ang="0">
                  <a:pos x="1152" y="336"/>
                </a:cxn>
                <a:cxn ang="0">
                  <a:pos x="1152" y="432"/>
                </a:cxn>
              </a:cxnLst>
              <a:rect l="0" t="0" r="r" b="b"/>
              <a:pathLst>
                <a:path w="1152" h="432">
                  <a:moveTo>
                    <a:pt x="0" y="0"/>
                  </a:moveTo>
                  <a:lnTo>
                    <a:pt x="0" y="96"/>
                  </a:lnTo>
                  <a:lnTo>
                    <a:pt x="1152" y="336"/>
                  </a:lnTo>
                  <a:lnTo>
                    <a:pt x="1152" y="432"/>
                  </a:lnTo>
                </a:path>
              </a:pathLst>
            </a:custGeom>
            <a:noFill/>
            <a:ln w="19050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sm" len="sm"/>
            </a:ln>
            <a:effectLst/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04265" name="Text Box 137"/>
            <p:cNvSpPr txBox="1">
              <a:spLocks noChangeArrowheads="1"/>
            </p:cNvSpPr>
            <p:nvPr/>
          </p:nvSpPr>
          <p:spPr bwMode="auto">
            <a:xfrm>
              <a:off x="4804" y="1152"/>
              <a:ext cx="288" cy="29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algn="l"/>
              <a:r>
                <a:rPr lang="en-US" dirty="0">
                  <a:latin typeface="+mn-lt"/>
                </a:rPr>
                <a:t>Q+</a:t>
              </a:r>
            </a:p>
          </p:txBody>
        </p:sp>
        <p:sp>
          <p:nvSpPr>
            <p:cNvPr id="304266" name="Text Box 138"/>
            <p:cNvSpPr txBox="1">
              <a:spLocks noChangeArrowheads="1"/>
            </p:cNvSpPr>
            <p:nvPr/>
          </p:nvSpPr>
          <p:spPr bwMode="auto">
            <a:xfrm>
              <a:off x="4804" y="1680"/>
              <a:ext cx="288" cy="29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algn="l"/>
              <a:r>
                <a:rPr lang="en-US">
                  <a:latin typeface="+mn-lt"/>
                </a:rPr>
                <a:t>Q–</a:t>
              </a:r>
            </a:p>
          </p:txBody>
        </p:sp>
        <p:sp>
          <p:nvSpPr>
            <p:cNvPr id="304267" name="Text Box 139"/>
            <p:cNvSpPr txBox="1">
              <a:spLocks noChangeArrowheads="1"/>
            </p:cNvSpPr>
            <p:nvPr/>
          </p:nvSpPr>
          <p:spPr bwMode="auto">
            <a:xfrm>
              <a:off x="4516" y="1056"/>
              <a:ext cx="240" cy="21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r>
                <a:rPr lang="en-US" sz="1600">
                  <a:solidFill>
                    <a:srgbClr val="FF0002"/>
                  </a:solidFill>
                  <a:latin typeface="Courier New" pitchFamily="49" charset="0"/>
                </a:rPr>
                <a:t>q</a:t>
              </a:r>
            </a:p>
          </p:txBody>
        </p:sp>
        <p:sp>
          <p:nvSpPr>
            <p:cNvPr id="304268" name="Text Box 140"/>
            <p:cNvSpPr txBox="1">
              <a:spLocks noChangeArrowheads="1"/>
            </p:cNvSpPr>
            <p:nvPr/>
          </p:nvSpPr>
          <p:spPr bwMode="auto">
            <a:xfrm>
              <a:off x="4516" y="1632"/>
              <a:ext cx="240" cy="21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r>
                <a:rPr lang="en-US" sz="1600">
                  <a:solidFill>
                    <a:srgbClr val="FF0002"/>
                  </a:solidFill>
                  <a:latin typeface="Courier New" pitchFamily="49" charset="0"/>
                </a:rPr>
                <a:t>!q</a:t>
              </a:r>
            </a:p>
          </p:txBody>
        </p:sp>
        <p:sp>
          <p:nvSpPr>
            <p:cNvPr id="304269" name="Text Box 141"/>
            <p:cNvSpPr txBox="1">
              <a:spLocks noChangeArrowheads="1"/>
            </p:cNvSpPr>
            <p:nvPr/>
          </p:nvSpPr>
          <p:spPr bwMode="auto">
            <a:xfrm>
              <a:off x="4080" y="1968"/>
              <a:ext cx="1008" cy="21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r>
                <a:rPr lang="en-US" sz="1600">
                  <a:solidFill>
                    <a:srgbClr val="FF0002"/>
                  </a:solidFill>
                  <a:latin typeface="Courier New" pitchFamily="49" charset="0"/>
                </a:rPr>
                <a:t>q </a:t>
              </a:r>
              <a:r>
                <a:rPr lang="en-US" sz="1600"/>
                <a:t>= 0 or 1</a:t>
              </a:r>
            </a:p>
          </p:txBody>
        </p:sp>
      </p:grpSp>
      <p:grpSp>
        <p:nvGrpSpPr>
          <p:cNvPr id="304295" name="Group 167"/>
          <p:cNvGrpSpPr>
            <a:grpSpLocks/>
          </p:cNvGrpSpPr>
          <p:nvPr/>
        </p:nvGrpSpPr>
        <p:grpSpPr bwMode="auto">
          <a:xfrm>
            <a:off x="1068284" y="4219453"/>
            <a:ext cx="1685090" cy="1814697"/>
            <a:chOff x="3696" y="973"/>
            <a:chExt cx="1060" cy="1141"/>
          </a:xfrm>
        </p:grpSpPr>
        <p:sp>
          <p:nvSpPr>
            <p:cNvPr id="304214" name="Line 86"/>
            <p:cNvSpPr>
              <a:spLocks noChangeShapeType="1"/>
            </p:cNvSpPr>
            <p:nvPr/>
          </p:nvSpPr>
          <p:spPr bwMode="auto">
            <a:xfrm>
              <a:off x="4321" y="1244"/>
              <a:ext cx="435" cy="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04215" name="Group 87"/>
            <p:cNvGrpSpPr>
              <a:grpSpLocks/>
            </p:cNvGrpSpPr>
            <p:nvPr/>
          </p:nvGrpSpPr>
          <p:grpSpPr bwMode="auto">
            <a:xfrm>
              <a:off x="4131" y="1152"/>
              <a:ext cx="243" cy="184"/>
              <a:chOff x="2159" y="1440"/>
              <a:chExt cx="243" cy="184"/>
            </a:xfrm>
          </p:grpSpPr>
          <p:sp>
            <p:nvSpPr>
              <p:cNvPr id="304216" name="Freeform 88"/>
              <p:cNvSpPr>
                <a:spLocks/>
              </p:cNvSpPr>
              <p:nvPr/>
            </p:nvSpPr>
            <p:spPr bwMode="auto">
              <a:xfrm>
                <a:off x="2159" y="1440"/>
                <a:ext cx="190" cy="18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84"/>
                  </a:cxn>
                  <a:cxn ang="0">
                    <a:pos x="190" y="92"/>
                  </a:cxn>
                  <a:cxn ang="0">
                    <a:pos x="0" y="0"/>
                  </a:cxn>
                </a:cxnLst>
                <a:rect l="0" t="0" r="r" b="b"/>
                <a:pathLst>
                  <a:path w="19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190" y="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4217" name="Freeform 89"/>
              <p:cNvSpPr>
                <a:spLocks/>
              </p:cNvSpPr>
              <p:nvPr/>
            </p:nvSpPr>
            <p:spPr bwMode="auto">
              <a:xfrm>
                <a:off x="2159" y="1440"/>
                <a:ext cx="190" cy="18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84"/>
                  </a:cxn>
                  <a:cxn ang="0">
                    <a:pos x="190" y="92"/>
                  </a:cxn>
                  <a:cxn ang="0">
                    <a:pos x="0" y="0"/>
                  </a:cxn>
                </a:cxnLst>
                <a:rect l="0" t="0" r="r" b="b"/>
                <a:pathLst>
                  <a:path w="19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190" y="92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CECFF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4218" name="Freeform 90"/>
              <p:cNvSpPr>
                <a:spLocks/>
              </p:cNvSpPr>
              <p:nvPr/>
            </p:nvSpPr>
            <p:spPr bwMode="auto">
              <a:xfrm>
                <a:off x="2353" y="1506"/>
                <a:ext cx="49" cy="48"/>
              </a:xfrm>
              <a:custGeom>
                <a:avLst/>
                <a:gdLst/>
                <a:ahLst/>
                <a:cxnLst>
                  <a:cxn ang="0">
                    <a:pos x="49" y="26"/>
                  </a:cxn>
                  <a:cxn ang="0">
                    <a:pos x="42" y="41"/>
                  </a:cxn>
                  <a:cxn ang="0">
                    <a:pos x="23" y="48"/>
                  </a:cxn>
                  <a:cxn ang="0">
                    <a:pos x="23" y="48"/>
                  </a:cxn>
                  <a:cxn ang="0">
                    <a:pos x="8" y="41"/>
                  </a:cxn>
                  <a:cxn ang="0">
                    <a:pos x="0" y="26"/>
                  </a:cxn>
                  <a:cxn ang="0">
                    <a:pos x="0" y="26"/>
                  </a:cxn>
                  <a:cxn ang="0">
                    <a:pos x="8" y="8"/>
                  </a:cxn>
                  <a:cxn ang="0">
                    <a:pos x="23" y="0"/>
                  </a:cxn>
                  <a:cxn ang="0">
                    <a:pos x="23" y="0"/>
                  </a:cxn>
                  <a:cxn ang="0">
                    <a:pos x="42" y="8"/>
                  </a:cxn>
                  <a:cxn ang="0">
                    <a:pos x="49" y="26"/>
                  </a:cxn>
                </a:cxnLst>
                <a:rect l="0" t="0" r="r" b="b"/>
                <a:pathLst>
                  <a:path w="49" h="48">
                    <a:moveTo>
                      <a:pt x="49" y="26"/>
                    </a:moveTo>
                    <a:lnTo>
                      <a:pt x="42" y="41"/>
                    </a:lnTo>
                    <a:lnTo>
                      <a:pt x="23" y="48"/>
                    </a:lnTo>
                    <a:lnTo>
                      <a:pt x="23" y="48"/>
                    </a:lnTo>
                    <a:lnTo>
                      <a:pt x="8" y="41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8" y="8"/>
                    </a:lnTo>
                    <a:lnTo>
                      <a:pt x="23" y="0"/>
                    </a:lnTo>
                    <a:lnTo>
                      <a:pt x="23" y="0"/>
                    </a:lnTo>
                    <a:lnTo>
                      <a:pt x="42" y="8"/>
                    </a:lnTo>
                    <a:lnTo>
                      <a:pt x="49" y="2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4219" name="Freeform 91"/>
              <p:cNvSpPr>
                <a:spLocks/>
              </p:cNvSpPr>
              <p:nvPr/>
            </p:nvSpPr>
            <p:spPr bwMode="auto">
              <a:xfrm>
                <a:off x="2353" y="1506"/>
                <a:ext cx="49" cy="48"/>
              </a:xfrm>
              <a:custGeom>
                <a:avLst/>
                <a:gdLst/>
                <a:ahLst/>
                <a:cxnLst>
                  <a:cxn ang="0">
                    <a:pos x="49" y="26"/>
                  </a:cxn>
                  <a:cxn ang="0">
                    <a:pos x="42" y="41"/>
                  </a:cxn>
                  <a:cxn ang="0">
                    <a:pos x="23" y="48"/>
                  </a:cxn>
                  <a:cxn ang="0">
                    <a:pos x="23" y="48"/>
                  </a:cxn>
                  <a:cxn ang="0">
                    <a:pos x="8" y="41"/>
                  </a:cxn>
                  <a:cxn ang="0">
                    <a:pos x="0" y="26"/>
                  </a:cxn>
                  <a:cxn ang="0">
                    <a:pos x="0" y="26"/>
                  </a:cxn>
                  <a:cxn ang="0">
                    <a:pos x="8" y="8"/>
                  </a:cxn>
                  <a:cxn ang="0">
                    <a:pos x="23" y="0"/>
                  </a:cxn>
                  <a:cxn ang="0">
                    <a:pos x="23" y="0"/>
                  </a:cxn>
                  <a:cxn ang="0">
                    <a:pos x="42" y="8"/>
                  </a:cxn>
                  <a:cxn ang="0">
                    <a:pos x="49" y="26"/>
                  </a:cxn>
                </a:cxnLst>
                <a:rect l="0" t="0" r="r" b="b"/>
                <a:pathLst>
                  <a:path w="49" h="48">
                    <a:moveTo>
                      <a:pt x="49" y="26"/>
                    </a:moveTo>
                    <a:lnTo>
                      <a:pt x="42" y="41"/>
                    </a:lnTo>
                    <a:lnTo>
                      <a:pt x="23" y="48"/>
                    </a:lnTo>
                    <a:lnTo>
                      <a:pt x="23" y="48"/>
                    </a:lnTo>
                    <a:lnTo>
                      <a:pt x="8" y="41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8" y="8"/>
                    </a:lnTo>
                    <a:lnTo>
                      <a:pt x="23" y="0"/>
                    </a:lnTo>
                    <a:lnTo>
                      <a:pt x="23" y="0"/>
                    </a:lnTo>
                    <a:lnTo>
                      <a:pt x="42" y="8"/>
                    </a:lnTo>
                    <a:lnTo>
                      <a:pt x="49" y="26"/>
                    </a:lnTo>
                  </a:path>
                </a:pathLst>
              </a:custGeom>
              <a:solidFill>
                <a:srgbClr val="CCECFF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04220" name="Line 92"/>
            <p:cNvSpPr>
              <a:spLocks noChangeShapeType="1"/>
            </p:cNvSpPr>
            <p:nvPr/>
          </p:nvSpPr>
          <p:spPr bwMode="auto">
            <a:xfrm>
              <a:off x="3988" y="1248"/>
              <a:ext cx="143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4226" name="Line 98"/>
            <p:cNvSpPr>
              <a:spLocks noChangeShapeType="1"/>
            </p:cNvSpPr>
            <p:nvPr/>
          </p:nvSpPr>
          <p:spPr bwMode="auto">
            <a:xfrm flipV="1">
              <a:off x="4321" y="1824"/>
              <a:ext cx="435" cy="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04227" name="Group 99"/>
            <p:cNvGrpSpPr>
              <a:grpSpLocks/>
            </p:cNvGrpSpPr>
            <p:nvPr/>
          </p:nvGrpSpPr>
          <p:grpSpPr bwMode="auto">
            <a:xfrm flipV="1">
              <a:off x="4131" y="1736"/>
              <a:ext cx="243" cy="184"/>
              <a:chOff x="2159" y="1440"/>
              <a:chExt cx="243" cy="184"/>
            </a:xfrm>
          </p:grpSpPr>
          <p:sp>
            <p:nvSpPr>
              <p:cNvPr id="304228" name="Freeform 100"/>
              <p:cNvSpPr>
                <a:spLocks/>
              </p:cNvSpPr>
              <p:nvPr/>
            </p:nvSpPr>
            <p:spPr bwMode="auto">
              <a:xfrm>
                <a:off x="2159" y="1440"/>
                <a:ext cx="190" cy="18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84"/>
                  </a:cxn>
                  <a:cxn ang="0">
                    <a:pos x="190" y="92"/>
                  </a:cxn>
                  <a:cxn ang="0">
                    <a:pos x="0" y="0"/>
                  </a:cxn>
                </a:cxnLst>
                <a:rect l="0" t="0" r="r" b="b"/>
                <a:pathLst>
                  <a:path w="19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190" y="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4229" name="Freeform 101"/>
              <p:cNvSpPr>
                <a:spLocks/>
              </p:cNvSpPr>
              <p:nvPr/>
            </p:nvSpPr>
            <p:spPr bwMode="auto">
              <a:xfrm>
                <a:off x="2159" y="1440"/>
                <a:ext cx="190" cy="18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84"/>
                  </a:cxn>
                  <a:cxn ang="0">
                    <a:pos x="190" y="92"/>
                  </a:cxn>
                  <a:cxn ang="0">
                    <a:pos x="0" y="0"/>
                  </a:cxn>
                </a:cxnLst>
                <a:rect l="0" t="0" r="r" b="b"/>
                <a:pathLst>
                  <a:path w="19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190" y="92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CECFF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4230" name="Freeform 102"/>
              <p:cNvSpPr>
                <a:spLocks/>
              </p:cNvSpPr>
              <p:nvPr/>
            </p:nvSpPr>
            <p:spPr bwMode="auto">
              <a:xfrm>
                <a:off x="2353" y="1506"/>
                <a:ext cx="49" cy="48"/>
              </a:xfrm>
              <a:custGeom>
                <a:avLst/>
                <a:gdLst/>
                <a:ahLst/>
                <a:cxnLst>
                  <a:cxn ang="0">
                    <a:pos x="49" y="26"/>
                  </a:cxn>
                  <a:cxn ang="0">
                    <a:pos x="42" y="41"/>
                  </a:cxn>
                  <a:cxn ang="0">
                    <a:pos x="23" y="48"/>
                  </a:cxn>
                  <a:cxn ang="0">
                    <a:pos x="23" y="48"/>
                  </a:cxn>
                  <a:cxn ang="0">
                    <a:pos x="8" y="41"/>
                  </a:cxn>
                  <a:cxn ang="0">
                    <a:pos x="0" y="26"/>
                  </a:cxn>
                  <a:cxn ang="0">
                    <a:pos x="0" y="26"/>
                  </a:cxn>
                  <a:cxn ang="0">
                    <a:pos x="8" y="8"/>
                  </a:cxn>
                  <a:cxn ang="0">
                    <a:pos x="23" y="0"/>
                  </a:cxn>
                  <a:cxn ang="0">
                    <a:pos x="23" y="0"/>
                  </a:cxn>
                  <a:cxn ang="0">
                    <a:pos x="42" y="8"/>
                  </a:cxn>
                  <a:cxn ang="0">
                    <a:pos x="49" y="26"/>
                  </a:cxn>
                </a:cxnLst>
                <a:rect l="0" t="0" r="r" b="b"/>
                <a:pathLst>
                  <a:path w="49" h="48">
                    <a:moveTo>
                      <a:pt x="49" y="26"/>
                    </a:moveTo>
                    <a:lnTo>
                      <a:pt x="42" y="41"/>
                    </a:lnTo>
                    <a:lnTo>
                      <a:pt x="23" y="48"/>
                    </a:lnTo>
                    <a:lnTo>
                      <a:pt x="23" y="48"/>
                    </a:lnTo>
                    <a:lnTo>
                      <a:pt x="8" y="41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8" y="8"/>
                    </a:lnTo>
                    <a:lnTo>
                      <a:pt x="23" y="0"/>
                    </a:lnTo>
                    <a:lnTo>
                      <a:pt x="23" y="0"/>
                    </a:lnTo>
                    <a:lnTo>
                      <a:pt x="42" y="8"/>
                    </a:lnTo>
                    <a:lnTo>
                      <a:pt x="49" y="2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4231" name="Freeform 103"/>
              <p:cNvSpPr>
                <a:spLocks/>
              </p:cNvSpPr>
              <p:nvPr/>
            </p:nvSpPr>
            <p:spPr bwMode="auto">
              <a:xfrm>
                <a:off x="2353" y="1506"/>
                <a:ext cx="49" cy="48"/>
              </a:xfrm>
              <a:custGeom>
                <a:avLst/>
                <a:gdLst/>
                <a:ahLst/>
                <a:cxnLst>
                  <a:cxn ang="0">
                    <a:pos x="49" y="26"/>
                  </a:cxn>
                  <a:cxn ang="0">
                    <a:pos x="42" y="41"/>
                  </a:cxn>
                  <a:cxn ang="0">
                    <a:pos x="23" y="48"/>
                  </a:cxn>
                  <a:cxn ang="0">
                    <a:pos x="23" y="48"/>
                  </a:cxn>
                  <a:cxn ang="0">
                    <a:pos x="8" y="41"/>
                  </a:cxn>
                  <a:cxn ang="0">
                    <a:pos x="0" y="26"/>
                  </a:cxn>
                  <a:cxn ang="0">
                    <a:pos x="0" y="26"/>
                  </a:cxn>
                  <a:cxn ang="0">
                    <a:pos x="8" y="8"/>
                  </a:cxn>
                  <a:cxn ang="0">
                    <a:pos x="23" y="0"/>
                  </a:cxn>
                  <a:cxn ang="0">
                    <a:pos x="23" y="0"/>
                  </a:cxn>
                  <a:cxn ang="0">
                    <a:pos x="42" y="8"/>
                  </a:cxn>
                  <a:cxn ang="0">
                    <a:pos x="49" y="26"/>
                  </a:cxn>
                </a:cxnLst>
                <a:rect l="0" t="0" r="r" b="b"/>
                <a:pathLst>
                  <a:path w="49" h="48">
                    <a:moveTo>
                      <a:pt x="49" y="26"/>
                    </a:moveTo>
                    <a:lnTo>
                      <a:pt x="42" y="41"/>
                    </a:lnTo>
                    <a:lnTo>
                      <a:pt x="23" y="48"/>
                    </a:lnTo>
                    <a:lnTo>
                      <a:pt x="23" y="48"/>
                    </a:lnTo>
                    <a:lnTo>
                      <a:pt x="8" y="41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8" y="8"/>
                    </a:lnTo>
                    <a:lnTo>
                      <a:pt x="23" y="0"/>
                    </a:lnTo>
                    <a:lnTo>
                      <a:pt x="23" y="0"/>
                    </a:lnTo>
                    <a:lnTo>
                      <a:pt x="42" y="8"/>
                    </a:lnTo>
                    <a:lnTo>
                      <a:pt x="49" y="26"/>
                    </a:lnTo>
                  </a:path>
                </a:pathLst>
              </a:custGeom>
              <a:solidFill>
                <a:srgbClr val="CCECFF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04232" name="Line 104"/>
            <p:cNvSpPr>
              <a:spLocks noChangeShapeType="1"/>
            </p:cNvSpPr>
            <p:nvPr/>
          </p:nvSpPr>
          <p:spPr bwMode="auto">
            <a:xfrm flipV="1">
              <a:off x="3988" y="1823"/>
              <a:ext cx="143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4234" name="Freeform 106"/>
            <p:cNvSpPr>
              <a:spLocks/>
            </p:cNvSpPr>
            <p:nvPr/>
          </p:nvSpPr>
          <p:spPr bwMode="auto">
            <a:xfrm>
              <a:off x="3988" y="1256"/>
              <a:ext cx="528" cy="5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96"/>
                </a:cxn>
                <a:cxn ang="0">
                  <a:pos x="1152" y="336"/>
                </a:cxn>
                <a:cxn ang="0">
                  <a:pos x="1152" y="432"/>
                </a:cxn>
              </a:cxnLst>
              <a:rect l="0" t="0" r="r" b="b"/>
              <a:pathLst>
                <a:path w="1152" h="432">
                  <a:moveTo>
                    <a:pt x="0" y="0"/>
                  </a:moveTo>
                  <a:lnTo>
                    <a:pt x="0" y="96"/>
                  </a:lnTo>
                  <a:lnTo>
                    <a:pt x="1152" y="336"/>
                  </a:lnTo>
                  <a:lnTo>
                    <a:pt x="1152" y="432"/>
                  </a:lnTo>
                </a:path>
              </a:pathLst>
            </a:custGeom>
            <a:noFill/>
            <a:ln w="19050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sm" len="sm"/>
            </a:ln>
            <a:effectLst/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04288" name="Text Box 160"/>
            <p:cNvSpPr txBox="1">
              <a:spLocks noChangeArrowheads="1"/>
            </p:cNvSpPr>
            <p:nvPr/>
          </p:nvSpPr>
          <p:spPr bwMode="auto">
            <a:xfrm>
              <a:off x="3696" y="1728"/>
              <a:ext cx="274" cy="29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720" rIns="45720">
              <a:spAutoFit/>
            </a:bodyPr>
            <a:lstStyle/>
            <a:p>
              <a:r>
                <a:rPr lang="en-US" dirty="0">
                  <a:latin typeface="+mn-lt"/>
                </a:rPr>
                <a:t>V</a:t>
              </a:r>
              <a:r>
                <a:rPr lang="en-US" baseline="-25000" dirty="0">
                  <a:latin typeface="+mn-lt"/>
                </a:rPr>
                <a:t>in</a:t>
              </a:r>
            </a:p>
          </p:txBody>
        </p:sp>
        <p:sp>
          <p:nvSpPr>
            <p:cNvPr id="304289" name="Text Box 161"/>
            <p:cNvSpPr txBox="1">
              <a:spLocks noChangeArrowheads="1"/>
            </p:cNvSpPr>
            <p:nvPr/>
          </p:nvSpPr>
          <p:spPr bwMode="auto">
            <a:xfrm>
              <a:off x="4384" y="1824"/>
              <a:ext cx="239" cy="29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720" rIns="45720">
              <a:spAutoFit/>
            </a:bodyPr>
            <a:lstStyle/>
            <a:p>
              <a:r>
                <a:rPr lang="en-US">
                  <a:latin typeface="+mn-lt"/>
                </a:rPr>
                <a:t>V</a:t>
              </a:r>
              <a:r>
                <a:rPr lang="en-US" baseline="-25000">
                  <a:latin typeface="+mn-lt"/>
                </a:rPr>
                <a:t>1</a:t>
              </a:r>
            </a:p>
          </p:txBody>
        </p:sp>
        <p:sp>
          <p:nvSpPr>
            <p:cNvPr id="304290" name="Text Box 162"/>
            <p:cNvSpPr txBox="1">
              <a:spLocks noChangeArrowheads="1"/>
            </p:cNvSpPr>
            <p:nvPr/>
          </p:nvSpPr>
          <p:spPr bwMode="auto">
            <a:xfrm>
              <a:off x="4368" y="973"/>
              <a:ext cx="239" cy="29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720" rIns="45720">
              <a:spAutoFit/>
            </a:bodyPr>
            <a:lstStyle/>
            <a:p>
              <a:r>
                <a:rPr lang="en-US" dirty="0">
                  <a:latin typeface="+mn-lt"/>
                </a:rPr>
                <a:t>V</a:t>
              </a:r>
              <a:r>
                <a:rPr lang="en-US" baseline="-25000" dirty="0">
                  <a:latin typeface="+mn-lt"/>
                </a:rPr>
                <a:t>2</a:t>
              </a:r>
            </a:p>
          </p:txBody>
        </p:sp>
      </p:grpSp>
      <p:graphicFrame>
        <p:nvGraphicFramePr>
          <p:cNvPr id="304299" name="Object 171"/>
          <p:cNvGraphicFramePr>
            <a:graphicFrameLocks noChangeAspect="1"/>
          </p:cNvGraphicFramePr>
          <p:nvPr/>
        </p:nvGraphicFramePr>
        <p:xfrm>
          <a:off x="3510076" y="3511703"/>
          <a:ext cx="3979039" cy="31888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" name="Chart" r:id="rId6" imgW="8611076" imgH="6915448" progId="Excel.Chart.8">
                  <p:embed/>
                </p:oleObj>
              </mc:Choice>
              <mc:Fallback>
                <p:oleObj name="Chart" r:id="rId6" imgW="8611076" imgH="6915448" progId="Excel.Chart.8">
                  <p:embed/>
                  <p:pic>
                    <p:nvPicPr>
                      <p:cNvPr id="304299" name="Object 1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0076" y="3511703"/>
                        <a:ext cx="3979039" cy="318884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2"/>
                            </a:solidFill>
                            <a:miter lim="800000"/>
                            <a:headEnd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chemeClr val="tx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Computer Architecture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Action Button: Back or Previous 4">
            <a:hlinkClick r:id="rId8" action="ppaction://hlinksldjump" highlightClick="1"/>
          </p:cNvPr>
          <p:cNvSpPr/>
          <p:nvPr/>
        </p:nvSpPr>
        <p:spPr bwMode="auto">
          <a:xfrm>
            <a:off x="8610600" y="6248400"/>
            <a:ext cx="367456" cy="367456"/>
          </a:xfrm>
          <a:prstGeom prst="actionButtonBackPrevious">
            <a:avLst/>
          </a:prstGeom>
          <a:solidFill>
            <a:schemeClr val="accent5">
              <a:lumMod val="75000"/>
            </a:schemeClr>
          </a:solidFill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sp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849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4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4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4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OleChart spid="304314" grpId="0"/>
      <p:bldOleChart spid="30429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5634" name="Object 2"/>
          <p:cNvGraphicFramePr>
            <a:graphicFrameLocks noChangeAspect="1"/>
          </p:cNvGraphicFramePr>
          <p:nvPr/>
        </p:nvGraphicFramePr>
        <p:xfrm>
          <a:off x="3510076" y="3511703"/>
          <a:ext cx="3979039" cy="31888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8" name="Chart" r:id="rId4" imgW="8620661" imgH="6905863" progId="Excel.Chart.8">
                  <p:embed/>
                </p:oleObj>
              </mc:Choice>
              <mc:Fallback>
                <p:oleObj name="Chart" r:id="rId4" imgW="8620661" imgH="6905863" progId="Excel.Chart.8">
                  <p:embed/>
                  <p:pic>
                    <p:nvPicPr>
                      <p:cNvPr id="32563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0076" y="3511703"/>
                        <a:ext cx="3979039" cy="318884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2"/>
                            </a:solidFill>
                            <a:miter lim="800000"/>
                            <a:headEnd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chemeClr val="tx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5635" name="Object 3"/>
          <p:cNvGraphicFramePr>
            <a:graphicFrameLocks noChangeAspect="1"/>
          </p:cNvGraphicFramePr>
          <p:nvPr>
            <p:extLst/>
          </p:nvPr>
        </p:nvGraphicFramePr>
        <p:xfrm>
          <a:off x="3498948" y="3422638"/>
          <a:ext cx="4207956" cy="33717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9" name="Chart" r:id="rId6" imgW="8620661" imgH="6905863" progId="Excel.Chart.8">
                  <p:embed/>
                </p:oleObj>
              </mc:Choice>
              <mc:Fallback>
                <p:oleObj name="Chart" r:id="rId6" imgW="8620661" imgH="6905863" progId="Excel.Chart.8">
                  <p:embed/>
                  <p:pic>
                    <p:nvPicPr>
                      <p:cNvPr id="32563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8948" y="3422638"/>
                        <a:ext cx="4207956" cy="337174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bg1">
                            <a:lumMod val="50000"/>
                          </a:schemeClr>
                        </a:solidFill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563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Storing 1 Bit </a:t>
            </a:r>
            <a:r>
              <a:rPr lang="en-US" sz="2800" dirty="0"/>
              <a:t>(</a:t>
            </a:r>
            <a:r>
              <a:rPr lang="en-US" sz="2800" dirty="0" smtClean="0"/>
              <a:t>continued)</a:t>
            </a:r>
            <a:endParaRPr lang="en-US" dirty="0"/>
          </a:p>
        </p:txBody>
      </p:sp>
      <p:sp>
        <p:nvSpPr>
          <p:cNvPr id="325637" name="Text Box 5"/>
          <p:cNvSpPr txBox="1">
            <a:spLocks noChangeArrowheads="1"/>
          </p:cNvSpPr>
          <p:nvPr/>
        </p:nvSpPr>
        <p:spPr bwMode="auto">
          <a:xfrm>
            <a:off x="3738994" y="1068780"/>
            <a:ext cx="2239150" cy="461804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89" tIns="45789" rIns="45789" bIns="45789">
            <a:spAutoFit/>
          </a:bodyPr>
          <a:lstStyle/>
          <a:p>
            <a:r>
              <a:rPr lang="en-US" dirty="0" err="1">
                <a:latin typeface="+mn-lt"/>
              </a:rPr>
              <a:t>Bistable</a:t>
            </a:r>
            <a:r>
              <a:rPr lang="en-US" dirty="0">
                <a:latin typeface="+mn-lt"/>
              </a:rPr>
              <a:t> Element</a:t>
            </a:r>
          </a:p>
        </p:txBody>
      </p:sp>
      <p:grpSp>
        <p:nvGrpSpPr>
          <p:cNvPr id="325638" name="Group 6"/>
          <p:cNvGrpSpPr>
            <a:grpSpLocks/>
          </p:cNvGrpSpPr>
          <p:nvPr/>
        </p:nvGrpSpPr>
        <p:grpSpPr bwMode="auto">
          <a:xfrm>
            <a:off x="3738993" y="1450486"/>
            <a:ext cx="1755038" cy="1789251"/>
            <a:chOff x="3988" y="1056"/>
            <a:chExt cx="1104" cy="1125"/>
          </a:xfrm>
        </p:grpSpPr>
        <p:sp>
          <p:nvSpPr>
            <p:cNvPr id="325639" name="Line 7"/>
            <p:cNvSpPr>
              <a:spLocks noChangeShapeType="1"/>
            </p:cNvSpPr>
            <p:nvPr/>
          </p:nvSpPr>
          <p:spPr bwMode="auto">
            <a:xfrm>
              <a:off x="4321" y="1244"/>
              <a:ext cx="435" cy="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25640" name="Group 8"/>
            <p:cNvGrpSpPr>
              <a:grpSpLocks/>
            </p:cNvGrpSpPr>
            <p:nvPr/>
          </p:nvGrpSpPr>
          <p:grpSpPr bwMode="auto">
            <a:xfrm>
              <a:off x="4131" y="1152"/>
              <a:ext cx="243" cy="184"/>
              <a:chOff x="2159" y="1440"/>
              <a:chExt cx="243" cy="184"/>
            </a:xfrm>
          </p:grpSpPr>
          <p:sp>
            <p:nvSpPr>
              <p:cNvPr id="325641" name="Freeform 9"/>
              <p:cNvSpPr>
                <a:spLocks/>
              </p:cNvSpPr>
              <p:nvPr/>
            </p:nvSpPr>
            <p:spPr bwMode="auto">
              <a:xfrm>
                <a:off x="2159" y="1440"/>
                <a:ext cx="190" cy="18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84"/>
                  </a:cxn>
                  <a:cxn ang="0">
                    <a:pos x="190" y="92"/>
                  </a:cxn>
                  <a:cxn ang="0">
                    <a:pos x="0" y="0"/>
                  </a:cxn>
                </a:cxnLst>
                <a:rect l="0" t="0" r="r" b="b"/>
                <a:pathLst>
                  <a:path w="19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190" y="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5642" name="Freeform 10"/>
              <p:cNvSpPr>
                <a:spLocks/>
              </p:cNvSpPr>
              <p:nvPr/>
            </p:nvSpPr>
            <p:spPr bwMode="auto">
              <a:xfrm>
                <a:off x="2159" y="1440"/>
                <a:ext cx="190" cy="18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84"/>
                  </a:cxn>
                  <a:cxn ang="0">
                    <a:pos x="190" y="92"/>
                  </a:cxn>
                  <a:cxn ang="0">
                    <a:pos x="0" y="0"/>
                  </a:cxn>
                </a:cxnLst>
                <a:rect l="0" t="0" r="r" b="b"/>
                <a:pathLst>
                  <a:path w="19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190" y="92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CECFF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5643" name="Freeform 11"/>
              <p:cNvSpPr>
                <a:spLocks/>
              </p:cNvSpPr>
              <p:nvPr/>
            </p:nvSpPr>
            <p:spPr bwMode="auto">
              <a:xfrm>
                <a:off x="2353" y="1506"/>
                <a:ext cx="49" cy="48"/>
              </a:xfrm>
              <a:custGeom>
                <a:avLst/>
                <a:gdLst/>
                <a:ahLst/>
                <a:cxnLst>
                  <a:cxn ang="0">
                    <a:pos x="49" y="26"/>
                  </a:cxn>
                  <a:cxn ang="0">
                    <a:pos x="42" y="41"/>
                  </a:cxn>
                  <a:cxn ang="0">
                    <a:pos x="23" y="48"/>
                  </a:cxn>
                  <a:cxn ang="0">
                    <a:pos x="23" y="48"/>
                  </a:cxn>
                  <a:cxn ang="0">
                    <a:pos x="8" y="41"/>
                  </a:cxn>
                  <a:cxn ang="0">
                    <a:pos x="0" y="26"/>
                  </a:cxn>
                  <a:cxn ang="0">
                    <a:pos x="0" y="26"/>
                  </a:cxn>
                  <a:cxn ang="0">
                    <a:pos x="8" y="8"/>
                  </a:cxn>
                  <a:cxn ang="0">
                    <a:pos x="23" y="0"/>
                  </a:cxn>
                  <a:cxn ang="0">
                    <a:pos x="23" y="0"/>
                  </a:cxn>
                  <a:cxn ang="0">
                    <a:pos x="42" y="8"/>
                  </a:cxn>
                  <a:cxn ang="0">
                    <a:pos x="49" y="26"/>
                  </a:cxn>
                </a:cxnLst>
                <a:rect l="0" t="0" r="r" b="b"/>
                <a:pathLst>
                  <a:path w="49" h="48">
                    <a:moveTo>
                      <a:pt x="49" y="26"/>
                    </a:moveTo>
                    <a:lnTo>
                      <a:pt x="42" y="41"/>
                    </a:lnTo>
                    <a:lnTo>
                      <a:pt x="23" y="48"/>
                    </a:lnTo>
                    <a:lnTo>
                      <a:pt x="23" y="48"/>
                    </a:lnTo>
                    <a:lnTo>
                      <a:pt x="8" y="41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8" y="8"/>
                    </a:lnTo>
                    <a:lnTo>
                      <a:pt x="23" y="0"/>
                    </a:lnTo>
                    <a:lnTo>
                      <a:pt x="23" y="0"/>
                    </a:lnTo>
                    <a:lnTo>
                      <a:pt x="42" y="8"/>
                    </a:lnTo>
                    <a:lnTo>
                      <a:pt x="49" y="2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5644" name="Freeform 12"/>
              <p:cNvSpPr>
                <a:spLocks/>
              </p:cNvSpPr>
              <p:nvPr/>
            </p:nvSpPr>
            <p:spPr bwMode="auto">
              <a:xfrm>
                <a:off x="2353" y="1506"/>
                <a:ext cx="49" cy="48"/>
              </a:xfrm>
              <a:custGeom>
                <a:avLst/>
                <a:gdLst/>
                <a:ahLst/>
                <a:cxnLst>
                  <a:cxn ang="0">
                    <a:pos x="49" y="26"/>
                  </a:cxn>
                  <a:cxn ang="0">
                    <a:pos x="42" y="41"/>
                  </a:cxn>
                  <a:cxn ang="0">
                    <a:pos x="23" y="48"/>
                  </a:cxn>
                  <a:cxn ang="0">
                    <a:pos x="23" y="48"/>
                  </a:cxn>
                  <a:cxn ang="0">
                    <a:pos x="8" y="41"/>
                  </a:cxn>
                  <a:cxn ang="0">
                    <a:pos x="0" y="26"/>
                  </a:cxn>
                  <a:cxn ang="0">
                    <a:pos x="0" y="26"/>
                  </a:cxn>
                  <a:cxn ang="0">
                    <a:pos x="8" y="8"/>
                  </a:cxn>
                  <a:cxn ang="0">
                    <a:pos x="23" y="0"/>
                  </a:cxn>
                  <a:cxn ang="0">
                    <a:pos x="23" y="0"/>
                  </a:cxn>
                  <a:cxn ang="0">
                    <a:pos x="42" y="8"/>
                  </a:cxn>
                  <a:cxn ang="0">
                    <a:pos x="49" y="26"/>
                  </a:cxn>
                </a:cxnLst>
                <a:rect l="0" t="0" r="r" b="b"/>
                <a:pathLst>
                  <a:path w="49" h="48">
                    <a:moveTo>
                      <a:pt x="49" y="26"/>
                    </a:moveTo>
                    <a:lnTo>
                      <a:pt x="42" y="41"/>
                    </a:lnTo>
                    <a:lnTo>
                      <a:pt x="23" y="48"/>
                    </a:lnTo>
                    <a:lnTo>
                      <a:pt x="23" y="48"/>
                    </a:lnTo>
                    <a:lnTo>
                      <a:pt x="8" y="41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8" y="8"/>
                    </a:lnTo>
                    <a:lnTo>
                      <a:pt x="23" y="0"/>
                    </a:lnTo>
                    <a:lnTo>
                      <a:pt x="23" y="0"/>
                    </a:lnTo>
                    <a:lnTo>
                      <a:pt x="42" y="8"/>
                    </a:lnTo>
                    <a:lnTo>
                      <a:pt x="49" y="26"/>
                    </a:lnTo>
                  </a:path>
                </a:pathLst>
              </a:custGeom>
              <a:solidFill>
                <a:srgbClr val="CCECFF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25645" name="Line 13"/>
            <p:cNvSpPr>
              <a:spLocks noChangeShapeType="1"/>
            </p:cNvSpPr>
            <p:nvPr/>
          </p:nvSpPr>
          <p:spPr bwMode="auto">
            <a:xfrm>
              <a:off x="3988" y="1248"/>
              <a:ext cx="143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5646" name="Line 14"/>
            <p:cNvSpPr>
              <a:spLocks noChangeShapeType="1"/>
            </p:cNvSpPr>
            <p:nvPr/>
          </p:nvSpPr>
          <p:spPr bwMode="auto">
            <a:xfrm flipV="1">
              <a:off x="4321" y="1824"/>
              <a:ext cx="435" cy="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25647" name="Group 15"/>
            <p:cNvGrpSpPr>
              <a:grpSpLocks/>
            </p:cNvGrpSpPr>
            <p:nvPr/>
          </p:nvGrpSpPr>
          <p:grpSpPr bwMode="auto">
            <a:xfrm flipV="1">
              <a:off x="4131" y="1736"/>
              <a:ext cx="243" cy="184"/>
              <a:chOff x="2159" y="1440"/>
              <a:chExt cx="243" cy="184"/>
            </a:xfrm>
          </p:grpSpPr>
          <p:sp>
            <p:nvSpPr>
              <p:cNvPr id="325648" name="Freeform 16"/>
              <p:cNvSpPr>
                <a:spLocks/>
              </p:cNvSpPr>
              <p:nvPr/>
            </p:nvSpPr>
            <p:spPr bwMode="auto">
              <a:xfrm>
                <a:off x="2159" y="1440"/>
                <a:ext cx="190" cy="18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84"/>
                  </a:cxn>
                  <a:cxn ang="0">
                    <a:pos x="190" y="92"/>
                  </a:cxn>
                  <a:cxn ang="0">
                    <a:pos x="0" y="0"/>
                  </a:cxn>
                </a:cxnLst>
                <a:rect l="0" t="0" r="r" b="b"/>
                <a:pathLst>
                  <a:path w="19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190" y="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5649" name="Freeform 17"/>
              <p:cNvSpPr>
                <a:spLocks/>
              </p:cNvSpPr>
              <p:nvPr/>
            </p:nvSpPr>
            <p:spPr bwMode="auto">
              <a:xfrm>
                <a:off x="2159" y="1440"/>
                <a:ext cx="190" cy="18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84"/>
                  </a:cxn>
                  <a:cxn ang="0">
                    <a:pos x="190" y="92"/>
                  </a:cxn>
                  <a:cxn ang="0">
                    <a:pos x="0" y="0"/>
                  </a:cxn>
                </a:cxnLst>
                <a:rect l="0" t="0" r="r" b="b"/>
                <a:pathLst>
                  <a:path w="19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190" y="92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CECFF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5650" name="Freeform 18"/>
              <p:cNvSpPr>
                <a:spLocks/>
              </p:cNvSpPr>
              <p:nvPr/>
            </p:nvSpPr>
            <p:spPr bwMode="auto">
              <a:xfrm>
                <a:off x="2353" y="1506"/>
                <a:ext cx="49" cy="48"/>
              </a:xfrm>
              <a:custGeom>
                <a:avLst/>
                <a:gdLst/>
                <a:ahLst/>
                <a:cxnLst>
                  <a:cxn ang="0">
                    <a:pos x="49" y="26"/>
                  </a:cxn>
                  <a:cxn ang="0">
                    <a:pos x="42" y="41"/>
                  </a:cxn>
                  <a:cxn ang="0">
                    <a:pos x="23" y="48"/>
                  </a:cxn>
                  <a:cxn ang="0">
                    <a:pos x="23" y="48"/>
                  </a:cxn>
                  <a:cxn ang="0">
                    <a:pos x="8" y="41"/>
                  </a:cxn>
                  <a:cxn ang="0">
                    <a:pos x="0" y="26"/>
                  </a:cxn>
                  <a:cxn ang="0">
                    <a:pos x="0" y="26"/>
                  </a:cxn>
                  <a:cxn ang="0">
                    <a:pos x="8" y="8"/>
                  </a:cxn>
                  <a:cxn ang="0">
                    <a:pos x="23" y="0"/>
                  </a:cxn>
                  <a:cxn ang="0">
                    <a:pos x="23" y="0"/>
                  </a:cxn>
                  <a:cxn ang="0">
                    <a:pos x="42" y="8"/>
                  </a:cxn>
                  <a:cxn ang="0">
                    <a:pos x="49" y="26"/>
                  </a:cxn>
                </a:cxnLst>
                <a:rect l="0" t="0" r="r" b="b"/>
                <a:pathLst>
                  <a:path w="49" h="48">
                    <a:moveTo>
                      <a:pt x="49" y="26"/>
                    </a:moveTo>
                    <a:lnTo>
                      <a:pt x="42" y="41"/>
                    </a:lnTo>
                    <a:lnTo>
                      <a:pt x="23" y="48"/>
                    </a:lnTo>
                    <a:lnTo>
                      <a:pt x="23" y="48"/>
                    </a:lnTo>
                    <a:lnTo>
                      <a:pt x="8" y="41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8" y="8"/>
                    </a:lnTo>
                    <a:lnTo>
                      <a:pt x="23" y="0"/>
                    </a:lnTo>
                    <a:lnTo>
                      <a:pt x="23" y="0"/>
                    </a:lnTo>
                    <a:lnTo>
                      <a:pt x="42" y="8"/>
                    </a:lnTo>
                    <a:lnTo>
                      <a:pt x="49" y="2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5651" name="Freeform 19"/>
              <p:cNvSpPr>
                <a:spLocks/>
              </p:cNvSpPr>
              <p:nvPr/>
            </p:nvSpPr>
            <p:spPr bwMode="auto">
              <a:xfrm>
                <a:off x="2353" y="1506"/>
                <a:ext cx="49" cy="48"/>
              </a:xfrm>
              <a:custGeom>
                <a:avLst/>
                <a:gdLst/>
                <a:ahLst/>
                <a:cxnLst>
                  <a:cxn ang="0">
                    <a:pos x="49" y="26"/>
                  </a:cxn>
                  <a:cxn ang="0">
                    <a:pos x="42" y="41"/>
                  </a:cxn>
                  <a:cxn ang="0">
                    <a:pos x="23" y="48"/>
                  </a:cxn>
                  <a:cxn ang="0">
                    <a:pos x="23" y="48"/>
                  </a:cxn>
                  <a:cxn ang="0">
                    <a:pos x="8" y="41"/>
                  </a:cxn>
                  <a:cxn ang="0">
                    <a:pos x="0" y="26"/>
                  </a:cxn>
                  <a:cxn ang="0">
                    <a:pos x="0" y="26"/>
                  </a:cxn>
                  <a:cxn ang="0">
                    <a:pos x="8" y="8"/>
                  </a:cxn>
                  <a:cxn ang="0">
                    <a:pos x="23" y="0"/>
                  </a:cxn>
                  <a:cxn ang="0">
                    <a:pos x="23" y="0"/>
                  </a:cxn>
                  <a:cxn ang="0">
                    <a:pos x="42" y="8"/>
                  </a:cxn>
                  <a:cxn ang="0">
                    <a:pos x="49" y="26"/>
                  </a:cxn>
                </a:cxnLst>
                <a:rect l="0" t="0" r="r" b="b"/>
                <a:pathLst>
                  <a:path w="49" h="48">
                    <a:moveTo>
                      <a:pt x="49" y="26"/>
                    </a:moveTo>
                    <a:lnTo>
                      <a:pt x="42" y="41"/>
                    </a:lnTo>
                    <a:lnTo>
                      <a:pt x="23" y="48"/>
                    </a:lnTo>
                    <a:lnTo>
                      <a:pt x="23" y="48"/>
                    </a:lnTo>
                    <a:lnTo>
                      <a:pt x="8" y="41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8" y="8"/>
                    </a:lnTo>
                    <a:lnTo>
                      <a:pt x="23" y="0"/>
                    </a:lnTo>
                    <a:lnTo>
                      <a:pt x="23" y="0"/>
                    </a:lnTo>
                    <a:lnTo>
                      <a:pt x="42" y="8"/>
                    </a:lnTo>
                    <a:lnTo>
                      <a:pt x="49" y="26"/>
                    </a:lnTo>
                  </a:path>
                </a:pathLst>
              </a:custGeom>
              <a:solidFill>
                <a:srgbClr val="CCECFF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25652" name="Line 20"/>
            <p:cNvSpPr>
              <a:spLocks noChangeShapeType="1"/>
            </p:cNvSpPr>
            <p:nvPr/>
          </p:nvSpPr>
          <p:spPr bwMode="auto">
            <a:xfrm flipV="1">
              <a:off x="3988" y="1823"/>
              <a:ext cx="143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5653" name="Freeform 21"/>
            <p:cNvSpPr>
              <a:spLocks/>
            </p:cNvSpPr>
            <p:nvPr/>
          </p:nvSpPr>
          <p:spPr bwMode="auto">
            <a:xfrm>
              <a:off x="3988" y="1244"/>
              <a:ext cx="528" cy="5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96"/>
                </a:cxn>
                <a:cxn ang="0">
                  <a:pos x="1152" y="336"/>
                </a:cxn>
                <a:cxn ang="0">
                  <a:pos x="1152" y="432"/>
                </a:cxn>
              </a:cxnLst>
              <a:rect l="0" t="0" r="r" b="b"/>
              <a:pathLst>
                <a:path w="1152" h="432">
                  <a:moveTo>
                    <a:pt x="0" y="0"/>
                  </a:moveTo>
                  <a:lnTo>
                    <a:pt x="0" y="96"/>
                  </a:lnTo>
                  <a:lnTo>
                    <a:pt x="1152" y="336"/>
                  </a:lnTo>
                  <a:lnTo>
                    <a:pt x="1152" y="432"/>
                  </a:lnTo>
                </a:path>
              </a:pathLst>
            </a:custGeom>
            <a:noFill/>
            <a:ln w="19050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sm" len="sm"/>
            </a:ln>
            <a:effectLst/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25654" name="Freeform 22"/>
            <p:cNvSpPr>
              <a:spLocks/>
            </p:cNvSpPr>
            <p:nvPr/>
          </p:nvSpPr>
          <p:spPr bwMode="auto">
            <a:xfrm flipV="1">
              <a:off x="3988" y="1249"/>
              <a:ext cx="528" cy="5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96"/>
                </a:cxn>
                <a:cxn ang="0">
                  <a:pos x="1152" y="336"/>
                </a:cxn>
                <a:cxn ang="0">
                  <a:pos x="1152" y="432"/>
                </a:cxn>
              </a:cxnLst>
              <a:rect l="0" t="0" r="r" b="b"/>
              <a:pathLst>
                <a:path w="1152" h="432">
                  <a:moveTo>
                    <a:pt x="0" y="0"/>
                  </a:moveTo>
                  <a:lnTo>
                    <a:pt x="0" y="96"/>
                  </a:lnTo>
                  <a:lnTo>
                    <a:pt x="1152" y="336"/>
                  </a:lnTo>
                  <a:lnTo>
                    <a:pt x="1152" y="432"/>
                  </a:lnTo>
                </a:path>
              </a:pathLst>
            </a:custGeom>
            <a:noFill/>
            <a:ln w="19050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sm" len="sm"/>
            </a:ln>
            <a:effectLst/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25655" name="Text Box 23"/>
            <p:cNvSpPr txBox="1">
              <a:spLocks noChangeArrowheads="1"/>
            </p:cNvSpPr>
            <p:nvPr/>
          </p:nvSpPr>
          <p:spPr bwMode="auto">
            <a:xfrm>
              <a:off x="4804" y="1152"/>
              <a:ext cx="288" cy="29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algn="l"/>
              <a:r>
                <a:rPr lang="en-US" dirty="0">
                  <a:latin typeface="+mn-lt"/>
                </a:rPr>
                <a:t>Q+</a:t>
              </a:r>
            </a:p>
          </p:txBody>
        </p:sp>
        <p:sp>
          <p:nvSpPr>
            <p:cNvPr id="325656" name="Text Box 24"/>
            <p:cNvSpPr txBox="1">
              <a:spLocks noChangeArrowheads="1"/>
            </p:cNvSpPr>
            <p:nvPr/>
          </p:nvSpPr>
          <p:spPr bwMode="auto">
            <a:xfrm>
              <a:off x="4804" y="1680"/>
              <a:ext cx="288" cy="29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algn="l"/>
              <a:r>
                <a:rPr lang="en-US" dirty="0">
                  <a:latin typeface="+mn-lt"/>
                </a:rPr>
                <a:t>Q–</a:t>
              </a:r>
            </a:p>
          </p:txBody>
        </p:sp>
        <p:sp>
          <p:nvSpPr>
            <p:cNvPr id="325657" name="Text Box 25"/>
            <p:cNvSpPr txBox="1">
              <a:spLocks noChangeArrowheads="1"/>
            </p:cNvSpPr>
            <p:nvPr/>
          </p:nvSpPr>
          <p:spPr bwMode="auto">
            <a:xfrm>
              <a:off x="4516" y="1056"/>
              <a:ext cx="240" cy="21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r>
                <a:rPr lang="en-US" sz="1600">
                  <a:solidFill>
                    <a:srgbClr val="FF0002"/>
                  </a:solidFill>
                  <a:latin typeface="Courier New" pitchFamily="49" charset="0"/>
                </a:rPr>
                <a:t>q</a:t>
              </a:r>
            </a:p>
          </p:txBody>
        </p:sp>
        <p:sp>
          <p:nvSpPr>
            <p:cNvPr id="325658" name="Text Box 26"/>
            <p:cNvSpPr txBox="1">
              <a:spLocks noChangeArrowheads="1"/>
            </p:cNvSpPr>
            <p:nvPr/>
          </p:nvSpPr>
          <p:spPr bwMode="auto">
            <a:xfrm>
              <a:off x="4516" y="1632"/>
              <a:ext cx="240" cy="21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r>
                <a:rPr lang="en-US" sz="1600">
                  <a:solidFill>
                    <a:srgbClr val="FF0002"/>
                  </a:solidFill>
                  <a:latin typeface="Courier New" pitchFamily="49" charset="0"/>
                </a:rPr>
                <a:t>!q</a:t>
              </a:r>
            </a:p>
          </p:txBody>
        </p:sp>
        <p:sp>
          <p:nvSpPr>
            <p:cNvPr id="325659" name="Text Box 27"/>
            <p:cNvSpPr txBox="1">
              <a:spLocks noChangeArrowheads="1"/>
            </p:cNvSpPr>
            <p:nvPr/>
          </p:nvSpPr>
          <p:spPr bwMode="auto">
            <a:xfrm>
              <a:off x="4080" y="1968"/>
              <a:ext cx="1008" cy="21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r>
                <a:rPr lang="en-US" sz="1600">
                  <a:solidFill>
                    <a:srgbClr val="FF0002"/>
                  </a:solidFill>
                  <a:latin typeface="Courier New" pitchFamily="49" charset="0"/>
                </a:rPr>
                <a:t>q </a:t>
              </a:r>
              <a:r>
                <a:rPr lang="en-US" sz="1600"/>
                <a:t>= 0 or 1</a:t>
              </a:r>
            </a:p>
          </p:txBody>
        </p:sp>
      </p:grpSp>
      <p:grpSp>
        <p:nvGrpSpPr>
          <p:cNvPr id="325660" name="Group 28"/>
          <p:cNvGrpSpPr>
            <a:grpSpLocks/>
          </p:cNvGrpSpPr>
          <p:nvPr/>
        </p:nvGrpSpPr>
        <p:grpSpPr bwMode="auto">
          <a:xfrm>
            <a:off x="1068284" y="4275117"/>
            <a:ext cx="1685090" cy="1759033"/>
            <a:chOff x="3696" y="1008"/>
            <a:chExt cx="1060" cy="1106"/>
          </a:xfrm>
        </p:grpSpPr>
        <p:sp>
          <p:nvSpPr>
            <p:cNvPr id="325661" name="Line 29"/>
            <p:cNvSpPr>
              <a:spLocks noChangeShapeType="1"/>
            </p:cNvSpPr>
            <p:nvPr/>
          </p:nvSpPr>
          <p:spPr bwMode="auto">
            <a:xfrm>
              <a:off x="4321" y="1244"/>
              <a:ext cx="435" cy="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grpSp>
          <p:nvGrpSpPr>
            <p:cNvPr id="325662" name="Group 30"/>
            <p:cNvGrpSpPr>
              <a:grpSpLocks/>
            </p:cNvGrpSpPr>
            <p:nvPr/>
          </p:nvGrpSpPr>
          <p:grpSpPr bwMode="auto">
            <a:xfrm>
              <a:off x="4131" y="1152"/>
              <a:ext cx="243" cy="184"/>
              <a:chOff x="2159" y="1440"/>
              <a:chExt cx="243" cy="184"/>
            </a:xfrm>
          </p:grpSpPr>
          <p:sp>
            <p:nvSpPr>
              <p:cNvPr id="325663" name="Freeform 31"/>
              <p:cNvSpPr>
                <a:spLocks/>
              </p:cNvSpPr>
              <p:nvPr/>
            </p:nvSpPr>
            <p:spPr bwMode="auto">
              <a:xfrm>
                <a:off x="2159" y="1440"/>
                <a:ext cx="190" cy="18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84"/>
                  </a:cxn>
                  <a:cxn ang="0">
                    <a:pos x="190" y="92"/>
                  </a:cxn>
                  <a:cxn ang="0">
                    <a:pos x="0" y="0"/>
                  </a:cxn>
                </a:cxnLst>
                <a:rect l="0" t="0" r="r" b="b"/>
                <a:pathLst>
                  <a:path w="19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190" y="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25664" name="Freeform 32"/>
              <p:cNvSpPr>
                <a:spLocks/>
              </p:cNvSpPr>
              <p:nvPr/>
            </p:nvSpPr>
            <p:spPr bwMode="auto">
              <a:xfrm>
                <a:off x="2159" y="1440"/>
                <a:ext cx="190" cy="18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84"/>
                  </a:cxn>
                  <a:cxn ang="0">
                    <a:pos x="190" y="92"/>
                  </a:cxn>
                  <a:cxn ang="0">
                    <a:pos x="0" y="0"/>
                  </a:cxn>
                </a:cxnLst>
                <a:rect l="0" t="0" r="r" b="b"/>
                <a:pathLst>
                  <a:path w="19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190" y="92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CECFF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25665" name="Freeform 33"/>
              <p:cNvSpPr>
                <a:spLocks/>
              </p:cNvSpPr>
              <p:nvPr/>
            </p:nvSpPr>
            <p:spPr bwMode="auto">
              <a:xfrm>
                <a:off x="2353" y="1506"/>
                <a:ext cx="49" cy="48"/>
              </a:xfrm>
              <a:custGeom>
                <a:avLst/>
                <a:gdLst/>
                <a:ahLst/>
                <a:cxnLst>
                  <a:cxn ang="0">
                    <a:pos x="49" y="26"/>
                  </a:cxn>
                  <a:cxn ang="0">
                    <a:pos x="42" y="41"/>
                  </a:cxn>
                  <a:cxn ang="0">
                    <a:pos x="23" y="48"/>
                  </a:cxn>
                  <a:cxn ang="0">
                    <a:pos x="23" y="48"/>
                  </a:cxn>
                  <a:cxn ang="0">
                    <a:pos x="8" y="41"/>
                  </a:cxn>
                  <a:cxn ang="0">
                    <a:pos x="0" y="26"/>
                  </a:cxn>
                  <a:cxn ang="0">
                    <a:pos x="0" y="26"/>
                  </a:cxn>
                  <a:cxn ang="0">
                    <a:pos x="8" y="8"/>
                  </a:cxn>
                  <a:cxn ang="0">
                    <a:pos x="23" y="0"/>
                  </a:cxn>
                  <a:cxn ang="0">
                    <a:pos x="23" y="0"/>
                  </a:cxn>
                  <a:cxn ang="0">
                    <a:pos x="42" y="8"/>
                  </a:cxn>
                  <a:cxn ang="0">
                    <a:pos x="49" y="26"/>
                  </a:cxn>
                </a:cxnLst>
                <a:rect l="0" t="0" r="r" b="b"/>
                <a:pathLst>
                  <a:path w="49" h="48">
                    <a:moveTo>
                      <a:pt x="49" y="26"/>
                    </a:moveTo>
                    <a:lnTo>
                      <a:pt x="42" y="41"/>
                    </a:lnTo>
                    <a:lnTo>
                      <a:pt x="23" y="48"/>
                    </a:lnTo>
                    <a:lnTo>
                      <a:pt x="23" y="48"/>
                    </a:lnTo>
                    <a:lnTo>
                      <a:pt x="8" y="41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8" y="8"/>
                    </a:lnTo>
                    <a:lnTo>
                      <a:pt x="23" y="0"/>
                    </a:lnTo>
                    <a:lnTo>
                      <a:pt x="23" y="0"/>
                    </a:lnTo>
                    <a:lnTo>
                      <a:pt x="42" y="8"/>
                    </a:lnTo>
                    <a:lnTo>
                      <a:pt x="49" y="2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25666" name="Freeform 34"/>
              <p:cNvSpPr>
                <a:spLocks/>
              </p:cNvSpPr>
              <p:nvPr/>
            </p:nvSpPr>
            <p:spPr bwMode="auto">
              <a:xfrm>
                <a:off x="2353" y="1506"/>
                <a:ext cx="49" cy="48"/>
              </a:xfrm>
              <a:custGeom>
                <a:avLst/>
                <a:gdLst/>
                <a:ahLst/>
                <a:cxnLst>
                  <a:cxn ang="0">
                    <a:pos x="49" y="26"/>
                  </a:cxn>
                  <a:cxn ang="0">
                    <a:pos x="42" y="41"/>
                  </a:cxn>
                  <a:cxn ang="0">
                    <a:pos x="23" y="48"/>
                  </a:cxn>
                  <a:cxn ang="0">
                    <a:pos x="23" y="48"/>
                  </a:cxn>
                  <a:cxn ang="0">
                    <a:pos x="8" y="41"/>
                  </a:cxn>
                  <a:cxn ang="0">
                    <a:pos x="0" y="26"/>
                  </a:cxn>
                  <a:cxn ang="0">
                    <a:pos x="0" y="26"/>
                  </a:cxn>
                  <a:cxn ang="0">
                    <a:pos x="8" y="8"/>
                  </a:cxn>
                  <a:cxn ang="0">
                    <a:pos x="23" y="0"/>
                  </a:cxn>
                  <a:cxn ang="0">
                    <a:pos x="23" y="0"/>
                  </a:cxn>
                  <a:cxn ang="0">
                    <a:pos x="42" y="8"/>
                  </a:cxn>
                  <a:cxn ang="0">
                    <a:pos x="49" y="26"/>
                  </a:cxn>
                </a:cxnLst>
                <a:rect l="0" t="0" r="r" b="b"/>
                <a:pathLst>
                  <a:path w="49" h="48">
                    <a:moveTo>
                      <a:pt x="49" y="26"/>
                    </a:moveTo>
                    <a:lnTo>
                      <a:pt x="42" y="41"/>
                    </a:lnTo>
                    <a:lnTo>
                      <a:pt x="23" y="48"/>
                    </a:lnTo>
                    <a:lnTo>
                      <a:pt x="23" y="48"/>
                    </a:lnTo>
                    <a:lnTo>
                      <a:pt x="8" y="41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8" y="8"/>
                    </a:lnTo>
                    <a:lnTo>
                      <a:pt x="23" y="0"/>
                    </a:lnTo>
                    <a:lnTo>
                      <a:pt x="23" y="0"/>
                    </a:lnTo>
                    <a:lnTo>
                      <a:pt x="42" y="8"/>
                    </a:lnTo>
                    <a:lnTo>
                      <a:pt x="49" y="26"/>
                    </a:lnTo>
                  </a:path>
                </a:pathLst>
              </a:custGeom>
              <a:solidFill>
                <a:srgbClr val="CCECFF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</p:grpSp>
        <p:sp>
          <p:nvSpPr>
            <p:cNvPr id="325667" name="Line 35"/>
            <p:cNvSpPr>
              <a:spLocks noChangeShapeType="1"/>
            </p:cNvSpPr>
            <p:nvPr/>
          </p:nvSpPr>
          <p:spPr bwMode="auto">
            <a:xfrm>
              <a:off x="3988" y="1248"/>
              <a:ext cx="143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25668" name="Line 36"/>
            <p:cNvSpPr>
              <a:spLocks noChangeShapeType="1"/>
            </p:cNvSpPr>
            <p:nvPr/>
          </p:nvSpPr>
          <p:spPr bwMode="auto">
            <a:xfrm flipV="1">
              <a:off x="4321" y="1824"/>
              <a:ext cx="435" cy="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grpSp>
          <p:nvGrpSpPr>
            <p:cNvPr id="325669" name="Group 37"/>
            <p:cNvGrpSpPr>
              <a:grpSpLocks/>
            </p:cNvGrpSpPr>
            <p:nvPr/>
          </p:nvGrpSpPr>
          <p:grpSpPr bwMode="auto">
            <a:xfrm flipV="1">
              <a:off x="4131" y="1736"/>
              <a:ext cx="243" cy="184"/>
              <a:chOff x="2159" y="1440"/>
              <a:chExt cx="243" cy="184"/>
            </a:xfrm>
          </p:grpSpPr>
          <p:sp>
            <p:nvSpPr>
              <p:cNvPr id="325670" name="Freeform 38"/>
              <p:cNvSpPr>
                <a:spLocks/>
              </p:cNvSpPr>
              <p:nvPr/>
            </p:nvSpPr>
            <p:spPr bwMode="auto">
              <a:xfrm>
                <a:off x="2159" y="1440"/>
                <a:ext cx="190" cy="18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84"/>
                  </a:cxn>
                  <a:cxn ang="0">
                    <a:pos x="190" y="92"/>
                  </a:cxn>
                  <a:cxn ang="0">
                    <a:pos x="0" y="0"/>
                  </a:cxn>
                </a:cxnLst>
                <a:rect l="0" t="0" r="r" b="b"/>
                <a:pathLst>
                  <a:path w="19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190" y="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25671" name="Freeform 39"/>
              <p:cNvSpPr>
                <a:spLocks/>
              </p:cNvSpPr>
              <p:nvPr/>
            </p:nvSpPr>
            <p:spPr bwMode="auto">
              <a:xfrm>
                <a:off x="2159" y="1440"/>
                <a:ext cx="190" cy="18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84"/>
                  </a:cxn>
                  <a:cxn ang="0">
                    <a:pos x="190" y="92"/>
                  </a:cxn>
                  <a:cxn ang="0">
                    <a:pos x="0" y="0"/>
                  </a:cxn>
                </a:cxnLst>
                <a:rect l="0" t="0" r="r" b="b"/>
                <a:pathLst>
                  <a:path w="19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190" y="92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CECFF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25672" name="Freeform 40"/>
              <p:cNvSpPr>
                <a:spLocks/>
              </p:cNvSpPr>
              <p:nvPr/>
            </p:nvSpPr>
            <p:spPr bwMode="auto">
              <a:xfrm>
                <a:off x="2353" y="1506"/>
                <a:ext cx="49" cy="48"/>
              </a:xfrm>
              <a:custGeom>
                <a:avLst/>
                <a:gdLst/>
                <a:ahLst/>
                <a:cxnLst>
                  <a:cxn ang="0">
                    <a:pos x="49" y="26"/>
                  </a:cxn>
                  <a:cxn ang="0">
                    <a:pos x="42" y="41"/>
                  </a:cxn>
                  <a:cxn ang="0">
                    <a:pos x="23" y="48"/>
                  </a:cxn>
                  <a:cxn ang="0">
                    <a:pos x="23" y="48"/>
                  </a:cxn>
                  <a:cxn ang="0">
                    <a:pos x="8" y="41"/>
                  </a:cxn>
                  <a:cxn ang="0">
                    <a:pos x="0" y="26"/>
                  </a:cxn>
                  <a:cxn ang="0">
                    <a:pos x="0" y="26"/>
                  </a:cxn>
                  <a:cxn ang="0">
                    <a:pos x="8" y="8"/>
                  </a:cxn>
                  <a:cxn ang="0">
                    <a:pos x="23" y="0"/>
                  </a:cxn>
                  <a:cxn ang="0">
                    <a:pos x="23" y="0"/>
                  </a:cxn>
                  <a:cxn ang="0">
                    <a:pos x="42" y="8"/>
                  </a:cxn>
                  <a:cxn ang="0">
                    <a:pos x="49" y="26"/>
                  </a:cxn>
                </a:cxnLst>
                <a:rect l="0" t="0" r="r" b="b"/>
                <a:pathLst>
                  <a:path w="49" h="48">
                    <a:moveTo>
                      <a:pt x="49" y="26"/>
                    </a:moveTo>
                    <a:lnTo>
                      <a:pt x="42" y="41"/>
                    </a:lnTo>
                    <a:lnTo>
                      <a:pt x="23" y="48"/>
                    </a:lnTo>
                    <a:lnTo>
                      <a:pt x="23" y="48"/>
                    </a:lnTo>
                    <a:lnTo>
                      <a:pt x="8" y="41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8" y="8"/>
                    </a:lnTo>
                    <a:lnTo>
                      <a:pt x="23" y="0"/>
                    </a:lnTo>
                    <a:lnTo>
                      <a:pt x="23" y="0"/>
                    </a:lnTo>
                    <a:lnTo>
                      <a:pt x="42" y="8"/>
                    </a:lnTo>
                    <a:lnTo>
                      <a:pt x="49" y="2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25673" name="Freeform 41"/>
              <p:cNvSpPr>
                <a:spLocks/>
              </p:cNvSpPr>
              <p:nvPr/>
            </p:nvSpPr>
            <p:spPr bwMode="auto">
              <a:xfrm>
                <a:off x="2353" y="1506"/>
                <a:ext cx="49" cy="48"/>
              </a:xfrm>
              <a:custGeom>
                <a:avLst/>
                <a:gdLst/>
                <a:ahLst/>
                <a:cxnLst>
                  <a:cxn ang="0">
                    <a:pos x="49" y="26"/>
                  </a:cxn>
                  <a:cxn ang="0">
                    <a:pos x="42" y="41"/>
                  </a:cxn>
                  <a:cxn ang="0">
                    <a:pos x="23" y="48"/>
                  </a:cxn>
                  <a:cxn ang="0">
                    <a:pos x="23" y="48"/>
                  </a:cxn>
                  <a:cxn ang="0">
                    <a:pos x="8" y="41"/>
                  </a:cxn>
                  <a:cxn ang="0">
                    <a:pos x="0" y="26"/>
                  </a:cxn>
                  <a:cxn ang="0">
                    <a:pos x="0" y="26"/>
                  </a:cxn>
                  <a:cxn ang="0">
                    <a:pos x="8" y="8"/>
                  </a:cxn>
                  <a:cxn ang="0">
                    <a:pos x="23" y="0"/>
                  </a:cxn>
                  <a:cxn ang="0">
                    <a:pos x="23" y="0"/>
                  </a:cxn>
                  <a:cxn ang="0">
                    <a:pos x="42" y="8"/>
                  </a:cxn>
                  <a:cxn ang="0">
                    <a:pos x="49" y="26"/>
                  </a:cxn>
                </a:cxnLst>
                <a:rect l="0" t="0" r="r" b="b"/>
                <a:pathLst>
                  <a:path w="49" h="48">
                    <a:moveTo>
                      <a:pt x="49" y="26"/>
                    </a:moveTo>
                    <a:lnTo>
                      <a:pt x="42" y="41"/>
                    </a:lnTo>
                    <a:lnTo>
                      <a:pt x="23" y="48"/>
                    </a:lnTo>
                    <a:lnTo>
                      <a:pt x="23" y="48"/>
                    </a:lnTo>
                    <a:lnTo>
                      <a:pt x="8" y="41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8" y="8"/>
                    </a:lnTo>
                    <a:lnTo>
                      <a:pt x="23" y="0"/>
                    </a:lnTo>
                    <a:lnTo>
                      <a:pt x="23" y="0"/>
                    </a:lnTo>
                    <a:lnTo>
                      <a:pt x="42" y="8"/>
                    </a:lnTo>
                    <a:lnTo>
                      <a:pt x="49" y="26"/>
                    </a:lnTo>
                  </a:path>
                </a:pathLst>
              </a:custGeom>
              <a:solidFill>
                <a:srgbClr val="CCECFF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</p:grpSp>
        <p:sp>
          <p:nvSpPr>
            <p:cNvPr id="325674" name="Line 42"/>
            <p:cNvSpPr>
              <a:spLocks noChangeShapeType="1"/>
            </p:cNvSpPr>
            <p:nvPr/>
          </p:nvSpPr>
          <p:spPr bwMode="auto">
            <a:xfrm flipV="1">
              <a:off x="3988" y="1823"/>
              <a:ext cx="143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25676" name="Text Box 44"/>
            <p:cNvSpPr txBox="1">
              <a:spLocks noChangeArrowheads="1"/>
            </p:cNvSpPr>
            <p:nvPr/>
          </p:nvSpPr>
          <p:spPr bwMode="auto">
            <a:xfrm>
              <a:off x="3696" y="1728"/>
              <a:ext cx="274" cy="29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720" rIns="45720">
              <a:spAutoFit/>
            </a:bodyPr>
            <a:lstStyle/>
            <a:p>
              <a:r>
                <a:rPr lang="en-US">
                  <a:latin typeface="+mn-lt"/>
                </a:rPr>
                <a:t>V</a:t>
              </a:r>
              <a:r>
                <a:rPr lang="en-US" baseline="-25000">
                  <a:latin typeface="+mn-lt"/>
                </a:rPr>
                <a:t>in</a:t>
              </a:r>
            </a:p>
          </p:txBody>
        </p:sp>
        <p:sp>
          <p:nvSpPr>
            <p:cNvPr id="325677" name="Text Box 45"/>
            <p:cNvSpPr txBox="1">
              <a:spLocks noChangeArrowheads="1"/>
            </p:cNvSpPr>
            <p:nvPr/>
          </p:nvSpPr>
          <p:spPr bwMode="auto">
            <a:xfrm>
              <a:off x="4384" y="1824"/>
              <a:ext cx="239" cy="29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720" rIns="45720">
              <a:spAutoFit/>
            </a:bodyPr>
            <a:lstStyle/>
            <a:p>
              <a:r>
                <a:rPr lang="en-US">
                  <a:latin typeface="+mn-lt"/>
                </a:rPr>
                <a:t>V</a:t>
              </a:r>
              <a:r>
                <a:rPr lang="en-US" baseline="-25000">
                  <a:latin typeface="+mn-lt"/>
                </a:rPr>
                <a:t>1</a:t>
              </a:r>
            </a:p>
          </p:txBody>
        </p:sp>
        <p:sp>
          <p:nvSpPr>
            <p:cNvPr id="325678" name="Text Box 46"/>
            <p:cNvSpPr txBox="1">
              <a:spLocks noChangeArrowheads="1"/>
            </p:cNvSpPr>
            <p:nvPr/>
          </p:nvSpPr>
          <p:spPr bwMode="auto">
            <a:xfrm>
              <a:off x="4368" y="1008"/>
              <a:ext cx="239" cy="29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720" rIns="45720">
              <a:spAutoFit/>
            </a:bodyPr>
            <a:lstStyle/>
            <a:p>
              <a:r>
                <a:rPr lang="en-US">
                  <a:latin typeface="+mn-lt"/>
                </a:rPr>
                <a:t>V</a:t>
              </a:r>
              <a:r>
                <a:rPr lang="en-US" baseline="-25000">
                  <a:latin typeface="+mn-lt"/>
                </a:rPr>
                <a:t>2</a:t>
              </a:r>
            </a:p>
          </p:txBody>
        </p:sp>
      </p:grpSp>
      <p:grpSp>
        <p:nvGrpSpPr>
          <p:cNvPr id="325679" name="Group 47"/>
          <p:cNvGrpSpPr>
            <a:grpSpLocks/>
          </p:cNvGrpSpPr>
          <p:nvPr/>
        </p:nvGrpSpPr>
        <p:grpSpPr bwMode="auto">
          <a:xfrm>
            <a:off x="1068284" y="3969752"/>
            <a:ext cx="1680322" cy="2064398"/>
            <a:chOff x="816" y="2256"/>
            <a:chExt cx="1057" cy="1298"/>
          </a:xfrm>
        </p:grpSpPr>
        <p:sp>
          <p:nvSpPr>
            <p:cNvPr id="325680" name="Line 48"/>
            <p:cNvSpPr>
              <a:spLocks noChangeShapeType="1"/>
            </p:cNvSpPr>
            <p:nvPr/>
          </p:nvSpPr>
          <p:spPr bwMode="auto">
            <a:xfrm>
              <a:off x="1438" y="2684"/>
              <a:ext cx="435" cy="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grpSp>
          <p:nvGrpSpPr>
            <p:cNvPr id="325681" name="Group 49"/>
            <p:cNvGrpSpPr>
              <a:grpSpLocks/>
            </p:cNvGrpSpPr>
            <p:nvPr/>
          </p:nvGrpSpPr>
          <p:grpSpPr bwMode="auto">
            <a:xfrm>
              <a:off x="1248" y="2592"/>
              <a:ext cx="243" cy="184"/>
              <a:chOff x="2159" y="1440"/>
              <a:chExt cx="243" cy="184"/>
            </a:xfrm>
          </p:grpSpPr>
          <p:sp>
            <p:nvSpPr>
              <p:cNvPr id="325682" name="Freeform 50"/>
              <p:cNvSpPr>
                <a:spLocks/>
              </p:cNvSpPr>
              <p:nvPr/>
            </p:nvSpPr>
            <p:spPr bwMode="auto">
              <a:xfrm>
                <a:off x="2159" y="1440"/>
                <a:ext cx="190" cy="18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84"/>
                  </a:cxn>
                  <a:cxn ang="0">
                    <a:pos x="190" y="92"/>
                  </a:cxn>
                  <a:cxn ang="0">
                    <a:pos x="0" y="0"/>
                  </a:cxn>
                </a:cxnLst>
                <a:rect l="0" t="0" r="r" b="b"/>
                <a:pathLst>
                  <a:path w="19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190" y="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25683" name="Freeform 51"/>
              <p:cNvSpPr>
                <a:spLocks/>
              </p:cNvSpPr>
              <p:nvPr/>
            </p:nvSpPr>
            <p:spPr bwMode="auto">
              <a:xfrm>
                <a:off x="2159" y="1440"/>
                <a:ext cx="190" cy="18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84"/>
                  </a:cxn>
                  <a:cxn ang="0">
                    <a:pos x="190" y="92"/>
                  </a:cxn>
                  <a:cxn ang="0">
                    <a:pos x="0" y="0"/>
                  </a:cxn>
                </a:cxnLst>
                <a:rect l="0" t="0" r="r" b="b"/>
                <a:pathLst>
                  <a:path w="19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190" y="92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CECFF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25684" name="Freeform 52"/>
              <p:cNvSpPr>
                <a:spLocks/>
              </p:cNvSpPr>
              <p:nvPr/>
            </p:nvSpPr>
            <p:spPr bwMode="auto">
              <a:xfrm>
                <a:off x="2353" y="1506"/>
                <a:ext cx="49" cy="48"/>
              </a:xfrm>
              <a:custGeom>
                <a:avLst/>
                <a:gdLst/>
                <a:ahLst/>
                <a:cxnLst>
                  <a:cxn ang="0">
                    <a:pos x="49" y="26"/>
                  </a:cxn>
                  <a:cxn ang="0">
                    <a:pos x="42" y="41"/>
                  </a:cxn>
                  <a:cxn ang="0">
                    <a:pos x="23" y="48"/>
                  </a:cxn>
                  <a:cxn ang="0">
                    <a:pos x="23" y="48"/>
                  </a:cxn>
                  <a:cxn ang="0">
                    <a:pos x="8" y="41"/>
                  </a:cxn>
                  <a:cxn ang="0">
                    <a:pos x="0" y="26"/>
                  </a:cxn>
                  <a:cxn ang="0">
                    <a:pos x="0" y="26"/>
                  </a:cxn>
                  <a:cxn ang="0">
                    <a:pos x="8" y="8"/>
                  </a:cxn>
                  <a:cxn ang="0">
                    <a:pos x="23" y="0"/>
                  </a:cxn>
                  <a:cxn ang="0">
                    <a:pos x="23" y="0"/>
                  </a:cxn>
                  <a:cxn ang="0">
                    <a:pos x="42" y="8"/>
                  </a:cxn>
                  <a:cxn ang="0">
                    <a:pos x="49" y="26"/>
                  </a:cxn>
                </a:cxnLst>
                <a:rect l="0" t="0" r="r" b="b"/>
                <a:pathLst>
                  <a:path w="49" h="48">
                    <a:moveTo>
                      <a:pt x="49" y="26"/>
                    </a:moveTo>
                    <a:lnTo>
                      <a:pt x="42" y="41"/>
                    </a:lnTo>
                    <a:lnTo>
                      <a:pt x="23" y="48"/>
                    </a:lnTo>
                    <a:lnTo>
                      <a:pt x="23" y="48"/>
                    </a:lnTo>
                    <a:lnTo>
                      <a:pt x="8" y="41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8" y="8"/>
                    </a:lnTo>
                    <a:lnTo>
                      <a:pt x="23" y="0"/>
                    </a:lnTo>
                    <a:lnTo>
                      <a:pt x="23" y="0"/>
                    </a:lnTo>
                    <a:lnTo>
                      <a:pt x="42" y="8"/>
                    </a:lnTo>
                    <a:lnTo>
                      <a:pt x="49" y="2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25685" name="Freeform 53"/>
              <p:cNvSpPr>
                <a:spLocks/>
              </p:cNvSpPr>
              <p:nvPr/>
            </p:nvSpPr>
            <p:spPr bwMode="auto">
              <a:xfrm>
                <a:off x="2353" y="1506"/>
                <a:ext cx="49" cy="48"/>
              </a:xfrm>
              <a:custGeom>
                <a:avLst/>
                <a:gdLst/>
                <a:ahLst/>
                <a:cxnLst>
                  <a:cxn ang="0">
                    <a:pos x="49" y="26"/>
                  </a:cxn>
                  <a:cxn ang="0">
                    <a:pos x="42" y="41"/>
                  </a:cxn>
                  <a:cxn ang="0">
                    <a:pos x="23" y="48"/>
                  </a:cxn>
                  <a:cxn ang="0">
                    <a:pos x="23" y="48"/>
                  </a:cxn>
                  <a:cxn ang="0">
                    <a:pos x="8" y="41"/>
                  </a:cxn>
                  <a:cxn ang="0">
                    <a:pos x="0" y="26"/>
                  </a:cxn>
                  <a:cxn ang="0">
                    <a:pos x="0" y="26"/>
                  </a:cxn>
                  <a:cxn ang="0">
                    <a:pos x="8" y="8"/>
                  </a:cxn>
                  <a:cxn ang="0">
                    <a:pos x="23" y="0"/>
                  </a:cxn>
                  <a:cxn ang="0">
                    <a:pos x="23" y="0"/>
                  </a:cxn>
                  <a:cxn ang="0">
                    <a:pos x="42" y="8"/>
                  </a:cxn>
                  <a:cxn ang="0">
                    <a:pos x="49" y="26"/>
                  </a:cxn>
                </a:cxnLst>
                <a:rect l="0" t="0" r="r" b="b"/>
                <a:pathLst>
                  <a:path w="49" h="48">
                    <a:moveTo>
                      <a:pt x="49" y="26"/>
                    </a:moveTo>
                    <a:lnTo>
                      <a:pt x="42" y="41"/>
                    </a:lnTo>
                    <a:lnTo>
                      <a:pt x="23" y="48"/>
                    </a:lnTo>
                    <a:lnTo>
                      <a:pt x="23" y="48"/>
                    </a:lnTo>
                    <a:lnTo>
                      <a:pt x="8" y="41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8" y="8"/>
                    </a:lnTo>
                    <a:lnTo>
                      <a:pt x="23" y="0"/>
                    </a:lnTo>
                    <a:lnTo>
                      <a:pt x="23" y="0"/>
                    </a:lnTo>
                    <a:lnTo>
                      <a:pt x="42" y="8"/>
                    </a:lnTo>
                    <a:lnTo>
                      <a:pt x="49" y="26"/>
                    </a:lnTo>
                  </a:path>
                </a:pathLst>
              </a:custGeom>
              <a:solidFill>
                <a:srgbClr val="CCECFF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</p:grpSp>
        <p:sp>
          <p:nvSpPr>
            <p:cNvPr id="325686" name="Line 54"/>
            <p:cNvSpPr>
              <a:spLocks noChangeShapeType="1"/>
            </p:cNvSpPr>
            <p:nvPr/>
          </p:nvSpPr>
          <p:spPr bwMode="auto">
            <a:xfrm>
              <a:off x="1105" y="2688"/>
              <a:ext cx="143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25687" name="Line 55"/>
            <p:cNvSpPr>
              <a:spLocks noChangeShapeType="1"/>
            </p:cNvSpPr>
            <p:nvPr/>
          </p:nvSpPr>
          <p:spPr bwMode="auto">
            <a:xfrm flipV="1">
              <a:off x="1438" y="3264"/>
              <a:ext cx="435" cy="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grpSp>
          <p:nvGrpSpPr>
            <p:cNvPr id="325688" name="Group 56"/>
            <p:cNvGrpSpPr>
              <a:grpSpLocks/>
            </p:cNvGrpSpPr>
            <p:nvPr/>
          </p:nvGrpSpPr>
          <p:grpSpPr bwMode="auto">
            <a:xfrm flipV="1">
              <a:off x="1248" y="3176"/>
              <a:ext cx="243" cy="184"/>
              <a:chOff x="2159" y="1440"/>
              <a:chExt cx="243" cy="184"/>
            </a:xfrm>
          </p:grpSpPr>
          <p:sp>
            <p:nvSpPr>
              <p:cNvPr id="325689" name="Freeform 57"/>
              <p:cNvSpPr>
                <a:spLocks/>
              </p:cNvSpPr>
              <p:nvPr/>
            </p:nvSpPr>
            <p:spPr bwMode="auto">
              <a:xfrm>
                <a:off x="2159" y="1440"/>
                <a:ext cx="190" cy="18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84"/>
                  </a:cxn>
                  <a:cxn ang="0">
                    <a:pos x="190" y="92"/>
                  </a:cxn>
                  <a:cxn ang="0">
                    <a:pos x="0" y="0"/>
                  </a:cxn>
                </a:cxnLst>
                <a:rect l="0" t="0" r="r" b="b"/>
                <a:pathLst>
                  <a:path w="19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190" y="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25690" name="Freeform 58"/>
              <p:cNvSpPr>
                <a:spLocks/>
              </p:cNvSpPr>
              <p:nvPr/>
            </p:nvSpPr>
            <p:spPr bwMode="auto">
              <a:xfrm>
                <a:off x="2159" y="1440"/>
                <a:ext cx="190" cy="18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84"/>
                  </a:cxn>
                  <a:cxn ang="0">
                    <a:pos x="190" y="92"/>
                  </a:cxn>
                  <a:cxn ang="0">
                    <a:pos x="0" y="0"/>
                  </a:cxn>
                </a:cxnLst>
                <a:rect l="0" t="0" r="r" b="b"/>
                <a:pathLst>
                  <a:path w="19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190" y="92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CECFF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25691" name="Freeform 59"/>
              <p:cNvSpPr>
                <a:spLocks/>
              </p:cNvSpPr>
              <p:nvPr/>
            </p:nvSpPr>
            <p:spPr bwMode="auto">
              <a:xfrm>
                <a:off x="2353" y="1506"/>
                <a:ext cx="49" cy="48"/>
              </a:xfrm>
              <a:custGeom>
                <a:avLst/>
                <a:gdLst/>
                <a:ahLst/>
                <a:cxnLst>
                  <a:cxn ang="0">
                    <a:pos x="49" y="26"/>
                  </a:cxn>
                  <a:cxn ang="0">
                    <a:pos x="42" y="41"/>
                  </a:cxn>
                  <a:cxn ang="0">
                    <a:pos x="23" y="48"/>
                  </a:cxn>
                  <a:cxn ang="0">
                    <a:pos x="23" y="48"/>
                  </a:cxn>
                  <a:cxn ang="0">
                    <a:pos x="8" y="41"/>
                  </a:cxn>
                  <a:cxn ang="0">
                    <a:pos x="0" y="26"/>
                  </a:cxn>
                  <a:cxn ang="0">
                    <a:pos x="0" y="26"/>
                  </a:cxn>
                  <a:cxn ang="0">
                    <a:pos x="8" y="8"/>
                  </a:cxn>
                  <a:cxn ang="0">
                    <a:pos x="23" y="0"/>
                  </a:cxn>
                  <a:cxn ang="0">
                    <a:pos x="23" y="0"/>
                  </a:cxn>
                  <a:cxn ang="0">
                    <a:pos x="42" y="8"/>
                  </a:cxn>
                  <a:cxn ang="0">
                    <a:pos x="49" y="26"/>
                  </a:cxn>
                </a:cxnLst>
                <a:rect l="0" t="0" r="r" b="b"/>
                <a:pathLst>
                  <a:path w="49" h="48">
                    <a:moveTo>
                      <a:pt x="49" y="26"/>
                    </a:moveTo>
                    <a:lnTo>
                      <a:pt x="42" y="41"/>
                    </a:lnTo>
                    <a:lnTo>
                      <a:pt x="23" y="48"/>
                    </a:lnTo>
                    <a:lnTo>
                      <a:pt x="23" y="48"/>
                    </a:lnTo>
                    <a:lnTo>
                      <a:pt x="8" y="41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8" y="8"/>
                    </a:lnTo>
                    <a:lnTo>
                      <a:pt x="23" y="0"/>
                    </a:lnTo>
                    <a:lnTo>
                      <a:pt x="23" y="0"/>
                    </a:lnTo>
                    <a:lnTo>
                      <a:pt x="42" y="8"/>
                    </a:lnTo>
                    <a:lnTo>
                      <a:pt x="49" y="2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25692" name="Freeform 60"/>
              <p:cNvSpPr>
                <a:spLocks/>
              </p:cNvSpPr>
              <p:nvPr/>
            </p:nvSpPr>
            <p:spPr bwMode="auto">
              <a:xfrm>
                <a:off x="2353" y="1506"/>
                <a:ext cx="49" cy="48"/>
              </a:xfrm>
              <a:custGeom>
                <a:avLst/>
                <a:gdLst/>
                <a:ahLst/>
                <a:cxnLst>
                  <a:cxn ang="0">
                    <a:pos x="49" y="26"/>
                  </a:cxn>
                  <a:cxn ang="0">
                    <a:pos x="42" y="41"/>
                  </a:cxn>
                  <a:cxn ang="0">
                    <a:pos x="23" y="48"/>
                  </a:cxn>
                  <a:cxn ang="0">
                    <a:pos x="23" y="48"/>
                  </a:cxn>
                  <a:cxn ang="0">
                    <a:pos x="8" y="41"/>
                  </a:cxn>
                  <a:cxn ang="0">
                    <a:pos x="0" y="26"/>
                  </a:cxn>
                  <a:cxn ang="0">
                    <a:pos x="0" y="26"/>
                  </a:cxn>
                  <a:cxn ang="0">
                    <a:pos x="8" y="8"/>
                  </a:cxn>
                  <a:cxn ang="0">
                    <a:pos x="23" y="0"/>
                  </a:cxn>
                  <a:cxn ang="0">
                    <a:pos x="23" y="0"/>
                  </a:cxn>
                  <a:cxn ang="0">
                    <a:pos x="42" y="8"/>
                  </a:cxn>
                  <a:cxn ang="0">
                    <a:pos x="49" y="26"/>
                  </a:cxn>
                </a:cxnLst>
                <a:rect l="0" t="0" r="r" b="b"/>
                <a:pathLst>
                  <a:path w="49" h="48">
                    <a:moveTo>
                      <a:pt x="49" y="26"/>
                    </a:moveTo>
                    <a:lnTo>
                      <a:pt x="42" y="41"/>
                    </a:lnTo>
                    <a:lnTo>
                      <a:pt x="23" y="48"/>
                    </a:lnTo>
                    <a:lnTo>
                      <a:pt x="23" y="48"/>
                    </a:lnTo>
                    <a:lnTo>
                      <a:pt x="8" y="41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8" y="8"/>
                    </a:lnTo>
                    <a:lnTo>
                      <a:pt x="23" y="0"/>
                    </a:lnTo>
                    <a:lnTo>
                      <a:pt x="23" y="0"/>
                    </a:lnTo>
                    <a:lnTo>
                      <a:pt x="42" y="8"/>
                    </a:lnTo>
                    <a:lnTo>
                      <a:pt x="49" y="26"/>
                    </a:lnTo>
                  </a:path>
                </a:pathLst>
              </a:custGeom>
              <a:solidFill>
                <a:srgbClr val="CCECFF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</p:grpSp>
        <p:sp>
          <p:nvSpPr>
            <p:cNvPr id="325693" name="Line 61"/>
            <p:cNvSpPr>
              <a:spLocks noChangeShapeType="1"/>
            </p:cNvSpPr>
            <p:nvPr/>
          </p:nvSpPr>
          <p:spPr bwMode="auto">
            <a:xfrm flipV="1">
              <a:off x="1105" y="3263"/>
              <a:ext cx="143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25694" name="Freeform 62"/>
            <p:cNvSpPr>
              <a:spLocks/>
            </p:cNvSpPr>
            <p:nvPr/>
          </p:nvSpPr>
          <p:spPr bwMode="auto">
            <a:xfrm>
              <a:off x="1105" y="2833"/>
              <a:ext cx="528" cy="29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96"/>
                </a:cxn>
                <a:cxn ang="0">
                  <a:pos x="1152" y="336"/>
                </a:cxn>
                <a:cxn ang="0">
                  <a:pos x="1152" y="432"/>
                </a:cxn>
              </a:cxnLst>
              <a:rect l="0" t="0" r="r" b="b"/>
              <a:pathLst>
                <a:path w="1152" h="432">
                  <a:moveTo>
                    <a:pt x="0" y="0"/>
                  </a:moveTo>
                  <a:lnTo>
                    <a:pt x="0" y="96"/>
                  </a:lnTo>
                  <a:lnTo>
                    <a:pt x="1152" y="336"/>
                  </a:lnTo>
                  <a:lnTo>
                    <a:pt x="1152" y="432"/>
                  </a:lnTo>
                </a:path>
              </a:pathLst>
            </a:custGeom>
            <a:noFill/>
            <a:ln w="19050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sm" len="sm"/>
            </a:ln>
            <a:effectLst/>
          </p:spPr>
          <p:txBody>
            <a:bodyPr lIns="45720" rIns="45720" anchor="ctr">
              <a:spAutoFit/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25695" name="Freeform 63"/>
            <p:cNvSpPr>
              <a:spLocks/>
            </p:cNvSpPr>
            <p:nvPr/>
          </p:nvSpPr>
          <p:spPr bwMode="auto">
            <a:xfrm flipV="1">
              <a:off x="1105" y="2833"/>
              <a:ext cx="528" cy="29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96"/>
                </a:cxn>
                <a:cxn ang="0">
                  <a:pos x="1152" y="336"/>
                </a:cxn>
                <a:cxn ang="0">
                  <a:pos x="1152" y="432"/>
                </a:cxn>
              </a:cxnLst>
              <a:rect l="0" t="0" r="r" b="b"/>
              <a:pathLst>
                <a:path w="1152" h="432">
                  <a:moveTo>
                    <a:pt x="0" y="0"/>
                  </a:moveTo>
                  <a:lnTo>
                    <a:pt x="0" y="96"/>
                  </a:lnTo>
                  <a:lnTo>
                    <a:pt x="1152" y="336"/>
                  </a:lnTo>
                  <a:lnTo>
                    <a:pt x="1152" y="432"/>
                  </a:lnTo>
                </a:path>
              </a:pathLst>
            </a:custGeom>
            <a:noFill/>
            <a:ln w="19050" cap="flat" cmpd="sng">
              <a:solidFill>
                <a:schemeClr val="tx2"/>
              </a:solidFill>
              <a:prstDash val="sysDot"/>
              <a:round/>
              <a:headEnd type="none" w="med" len="med"/>
              <a:tailEnd type="none" w="sm" len="sm"/>
            </a:ln>
            <a:effectLst/>
          </p:spPr>
          <p:txBody>
            <a:bodyPr lIns="45720" rIns="45720" anchor="ctr">
              <a:spAutoFit/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25696" name="Text Box 64"/>
            <p:cNvSpPr txBox="1">
              <a:spLocks noChangeArrowheads="1"/>
            </p:cNvSpPr>
            <p:nvPr/>
          </p:nvSpPr>
          <p:spPr bwMode="auto">
            <a:xfrm>
              <a:off x="816" y="3168"/>
              <a:ext cx="274" cy="29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720" rIns="45720">
              <a:spAutoFit/>
            </a:bodyPr>
            <a:lstStyle/>
            <a:p>
              <a:r>
                <a:rPr lang="en-US" dirty="0">
                  <a:latin typeface="+mn-lt"/>
                </a:rPr>
                <a:t>V</a:t>
              </a:r>
              <a:r>
                <a:rPr lang="en-US" baseline="-25000" dirty="0">
                  <a:latin typeface="+mn-lt"/>
                </a:rPr>
                <a:t>in</a:t>
              </a:r>
            </a:p>
          </p:txBody>
        </p:sp>
        <p:sp>
          <p:nvSpPr>
            <p:cNvPr id="325697" name="Text Box 65"/>
            <p:cNvSpPr txBox="1">
              <a:spLocks noChangeArrowheads="1"/>
            </p:cNvSpPr>
            <p:nvPr/>
          </p:nvSpPr>
          <p:spPr bwMode="auto">
            <a:xfrm>
              <a:off x="1504" y="3264"/>
              <a:ext cx="239" cy="29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720" rIns="45720">
              <a:spAutoFit/>
            </a:bodyPr>
            <a:lstStyle/>
            <a:p>
              <a:r>
                <a:rPr lang="en-US" dirty="0">
                  <a:latin typeface="+mn-lt"/>
                </a:rPr>
                <a:t>V</a:t>
              </a:r>
              <a:r>
                <a:rPr lang="en-US" baseline="-25000" dirty="0">
                  <a:latin typeface="+mn-lt"/>
                </a:rPr>
                <a:t>1</a:t>
              </a:r>
            </a:p>
          </p:txBody>
        </p:sp>
        <p:sp>
          <p:nvSpPr>
            <p:cNvPr id="325698" name="Text Box 66"/>
            <p:cNvSpPr txBox="1">
              <a:spLocks noChangeArrowheads="1"/>
            </p:cNvSpPr>
            <p:nvPr/>
          </p:nvSpPr>
          <p:spPr bwMode="auto">
            <a:xfrm>
              <a:off x="1488" y="2448"/>
              <a:ext cx="239" cy="29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720" rIns="45720">
              <a:spAutoFit/>
            </a:bodyPr>
            <a:lstStyle/>
            <a:p>
              <a:r>
                <a:rPr lang="en-US" dirty="0">
                  <a:latin typeface="+mn-lt"/>
                </a:rPr>
                <a:t>V</a:t>
              </a:r>
              <a:r>
                <a:rPr lang="en-US" baseline="-25000" dirty="0">
                  <a:latin typeface="+mn-lt"/>
                </a:rPr>
                <a:t>2</a:t>
              </a:r>
            </a:p>
          </p:txBody>
        </p:sp>
        <p:sp>
          <p:nvSpPr>
            <p:cNvPr id="325699" name="Text Box 67"/>
            <p:cNvSpPr txBox="1">
              <a:spLocks noChangeArrowheads="1"/>
            </p:cNvSpPr>
            <p:nvPr/>
          </p:nvSpPr>
          <p:spPr bwMode="auto">
            <a:xfrm>
              <a:off x="1056" y="2256"/>
              <a:ext cx="798" cy="29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r>
                <a:rPr lang="en-US" dirty="0">
                  <a:latin typeface="+mn-lt"/>
                </a:rPr>
                <a:t>V</a:t>
              </a:r>
              <a:r>
                <a:rPr lang="en-US" baseline="-25000" dirty="0">
                  <a:latin typeface="+mn-lt"/>
                </a:rPr>
                <a:t>in</a:t>
              </a:r>
              <a:r>
                <a:rPr lang="en-US" dirty="0">
                  <a:latin typeface="+mn-lt"/>
                </a:rPr>
                <a:t> = V</a:t>
              </a:r>
              <a:r>
                <a:rPr lang="en-US" baseline="-25000" dirty="0">
                  <a:latin typeface="+mn-lt"/>
                </a:rPr>
                <a:t>2</a:t>
              </a:r>
            </a:p>
          </p:txBody>
        </p:sp>
      </p:grpSp>
      <p:grpSp>
        <p:nvGrpSpPr>
          <p:cNvPr id="325700" name="Group 68"/>
          <p:cNvGrpSpPr>
            <a:grpSpLocks/>
          </p:cNvGrpSpPr>
          <p:nvPr/>
        </p:nvGrpSpPr>
        <p:grpSpPr bwMode="auto">
          <a:xfrm>
            <a:off x="2066620" y="6030972"/>
            <a:ext cx="1596067" cy="461229"/>
            <a:chOff x="1300" y="3792"/>
            <a:chExt cx="1004" cy="290"/>
          </a:xfrm>
        </p:grpSpPr>
        <p:sp>
          <p:nvSpPr>
            <p:cNvPr id="325701" name="Line 69"/>
            <p:cNvSpPr>
              <a:spLocks noChangeShapeType="1"/>
            </p:cNvSpPr>
            <p:nvPr/>
          </p:nvSpPr>
          <p:spPr bwMode="auto">
            <a:xfrm>
              <a:off x="2016" y="3888"/>
              <a:ext cx="288" cy="48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sm" len="sm"/>
            </a:ln>
            <a:effectLst/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25702" name="Text Box 70"/>
            <p:cNvSpPr txBox="1">
              <a:spLocks noChangeArrowheads="1"/>
            </p:cNvSpPr>
            <p:nvPr/>
          </p:nvSpPr>
          <p:spPr bwMode="auto">
            <a:xfrm>
              <a:off x="1300" y="3792"/>
              <a:ext cx="702" cy="29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720" rIns="45720">
              <a:spAutoFit/>
            </a:bodyPr>
            <a:lstStyle/>
            <a:p>
              <a:pPr algn="r"/>
              <a:r>
                <a:rPr lang="en-US" dirty="0">
                  <a:latin typeface="+mn-lt"/>
                </a:rPr>
                <a:t>Stable 0</a:t>
              </a:r>
            </a:p>
          </p:txBody>
        </p:sp>
      </p:grpSp>
      <p:grpSp>
        <p:nvGrpSpPr>
          <p:cNvPr id="325703" name="Group 71"/>
          <p:cNvGrpSpPr>
            <a:grpSpLocks/>
          </p:cNvGrpSpPr>
          <p:nvPr/>
        </p:nvGrpSpPr>
        <p:grpSpPr bwMode="auto">
          <a:xfrm>
            <a:off x="6943845" y="3053656"/>
            <a:ext cx="1421199" cy="461229"/>
            <a:chOff x="4368" y="1920"/>
            <a:chExt cx="894" cy="290"/>
          </a:xfrm>
        </p:grpSpPr>
        <p:sp>
          <p:nvSpPr>
            <p:cNvPr id="325704" name="Line 72"/>
            <p:cNvSpPr>
              <a:spLocks noChangeShapeType="1"/>
            </p:cNvSpPr>
            <p:nvPr/>
          </p:nvSpPr>
          <p:spPr bwMode="auto">
            <a:xfrm flipH="1">
              <a:off x="4368" y="2064"/>
              <a:ext cx="192" cy="144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sm" len="sm"/>
            </a:ln>
            <a:effectLst/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25705" name="Text Box 73"/>
            <p:cNvSpPr txBox="1">
              <a:spLocks noChangeArrowheads="1"/>
            </p:cNvSpPr>
            <p:nvPr/>
          </p:nvSpPr>
          <p:spPr bwMode="auto">
            <a:xfrm>
              <a:off x="4560" y="1920"/>
              <a:ext cx="702" cy="29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720" rIns="45720">
              <a:spAutoFit/>
            </a:bodyPr>
            <a:lstStyle/>
            <a:p>
              <a:pPr algn="l"/>
              <a:r>
                <a:rPr lang="en-US" dirty="0">
                  <a:latin typeface="+mn-lt"/>
                </a:rPr>
                <a:t>Stable 1</a:t>
              </a:r>
            </a:p>
          </p:txBody>
        </p:sp>
      </p:grpSp>
      <p:grpSp>
        <p:nvGrpSpPr>
          <p:cNvPr id="325706" name="Group 74"/>
          <p:cNvGrpSpPr>
            <a:grpSpLocks/>
          </p:cNvGrpSpPr>
          <p:nvPr/>
        </p:nvGrpSpPr>
        <p:grpSpPr bwMode="auto">
          <a:xfrm>
            <a:off x="5341418" y="5038536"/>
            <a:ext cx="1419609" cy="583694"/>
            <a:chOff x="3360" y="3168"/>
            <a:chExt cx="893" cy="367"/>
          </a:xfrm>
        </p:grpSpPr>
        <p:sp>
          <p:nvSpPr>
            <p:cNvPr id="325707" name="Line 75"/>
            <p:cNvSpPr>
              <a:spLocks noChangeShapeType="1"/>
            </p:cNvSpPr>
            <p:nvPr/>
          </p:nvSpPr>
          <p:spPr bwMode="auto">
            <a:xfrm flipH="1" flipV="1">
              <a:off x="3360" y="3168"/>
              <a:ext cx="144" cy="96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sm" len="sm"/>
            </a:ln>
            <a:effectLst/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25708" name="Text Box 76"/>
            <p:cNvSpPr txBox="1">
              <a:spLocks noChangeArrowheads="1"/>
            </p:cNvSpPr>
            <p:nvPr/>
          </p:nvSpPr>
          <p:spPr bwMode="auto">
            <a:xfrm>
              <a:off x="3360" y="3264"/>
              <a:ext cx="893" cy="271"/>
            </a:xfrm>
            <a:prstGeom prst="rect">
              <a:avLst/>
            </a:prstGeom>
            <a:solidFill>
              <a:schemeClr val="bg1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720" rIns="45720">
              <a:spAutoFit/>
            </a:bodyPr>
            <a:lstStyle/>
            <a:p>
              <a:pPr algn="l"/>
              <a:r>
                <a:rPr lang="en-US" sz="2200" dirty="0">
                  <a:latin typeface="+mn-lt"/>
                </a:rPr>
                <a:t>Metastable</a:t>
              </a:r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Computer Architecture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4703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5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5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25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25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5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5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5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OleChart spid="325634" grpId="0"/>
      <p:bldOleChart spid="32563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672" name="AutoShape 112"/>
          <p:cNvSpPr>
            <a:spLocks noChangeArrowheads="1"/>
          </p:cNvSpPr>
          <p:nvPr/>
        </p:nvSpPr>
        <p:spPr bwMode="auto">
          <a:xfrm flipH="1">
            <a:off x="6346114" y="5963354"/>
            <a:ext cx="1068284" cy="672801"/>
          </a:xfrm>
          <a:prstGeom prst="triangle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577" tIns="45789" rIns="91577" bIns="45789" anchor="ctr">
            <a:spAutoFit/>
          </a:bodyPr>
          <a:lstStyle/>
          <a:p>
            <a:pPr>
              <a:lnSpc>
                <a:spcPct val="100000"/>
              </a:lnSpc>
            </a:pPr>
            <a:endParaRPr lang="en-US" sz="1600" b="0">
              <a:latin typeface="Arial" charset="0"/>
            </a:endParaRPr>
          </a:p>
        </p:txBody>
      </p:sp>
      <p:sp>
        <p:nvSpPr>
          <p:cNvPr id="322664" name="AutoShape 104"/>
          <p:cNvSpPr>
            <a:spLocks noChangeArrowheads="1"/>
          </p:cNvSpPr>
          <p:nvPr/>
        </p:nvSpPr>
        <p:spPr bwMode="auto">
          <a:xfrm>
            <a:off x="2212873" y="5963354"/>
            <a:ext cx="1068284" cy="672801"/>
          </a:xfrm>
          <a:prstGeom prst="triangle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577" tIns="45789" rIns="91577" bIns="45789" anchor="ctr">
            <a:spAutoFit/>
          </a:bodyPr>
          <a:lstStyle/>
          <a:p>
            <a:pPr>
              <a:lnSpc>
                <a:spcPct val="100000"/>
              </a:lnSpc>
            </a:pPr>
            <a:endParaRPr lang="en-US" sz="1600" b="0">
              <a:latin typeface="Arial" charset="0"/>
            </a:endParaRPr>
          </a:p>
        </p:txBody>
      </p:sp>
      <p:sp>
        <p:nvSpPr>
          <p:cNvPr id="322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Analogy</a:t>
            </a:r>
          </a:p>
        </p:txBody>
      </p:sp>
      <p:graphicFrame>
        <p:nvGraphicFramePr>
          <p:cNvPr id="322626" name="Object 66"/>
          <p:cNvGraphicFramePr>
            <a:graphicFrameLocks noChangeAspect="1"/>
          </p:cNvGraphicFramePr>
          <p:nvPr/>
        </p:nvGraphicFramePr>
        <p:xfrm>
          <a:off x="2987062" y="1068779"/>
          <a:ext cx="3979038" cy="31888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Chart" r:id="rId4" imgW="8620661" imgH="6905863" progId="Excel.Chart.8">
                  <p:embed/>
                </p:oleObj>
              </mc:Choice>
              <mc:Fallback>
                <p:oleObj name="Chart" r:id="rId4" imgW="8620661" imgH="6905863" progId="Excel.Chart.8">
                  <p:embed/>
                  <p:pic>
                    <p:nvPicPr>
                      <p:cNvPr id="322626" name="Object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062" y="1068779"/>
                        <a:ext cx="3979038" cy="318884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2"/>
                            </a:solidFill>
                            <a:miter lim="800000"/>
                            <a:headEnd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chemeClr val="tx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2627" name="Object 67"/>
          <p:cNvGraphicFramePr>
            <a:graphicFrameLocks noChangeAspect="1"/>
          </p:cNvGraphicFramePr>
          <p:nvPr>
            <p:extLst/>
          </p:nvPr>
        </p:nvGraphicFramePr>
        <p:xfrm>
          <a:off x="2975934" y="979714"/>
          <a:ext cx="4207957" cy="33717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Chart" r:id="rId6" imgW="8620661" imgH="6905863" progId="Excel.Chart.8">
                  <p:embed/>
                </p:oleObj>
              </mc:Choice>
              <mc:Fallback>
                <p:oleObj name="Chart" r:id="rId6" imgW="8620661" imgH="6905863" progId="Excel.Chart.8">
                  <p:embed/>
                  <p:pic>
                    <p:nvPicPr>
                      <p:cNvPr id="322627" name="Object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5934" y="979714"/>
                        <a:ext cx="4207957" cy="337174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bg1">
                            <a:lumMod val="50000"/>
                          </a:schemeClr>
                        </a:solidFill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22628" name="Group 68"/>
          <p:cNvGrpSpPr>
            <a:grpSpLocks/>
          </p:cNvGrpSpPr>
          <p:nvPr/>
        </p:nvGrpSpPr>
        <p:grpSpPr bwMode="auto">
          <a:xfrm>
            <a:off x="1543607" y="3588048"/>
            <a:ext cx="1596067" cy="461229"/>
            <a:chOff x="1300" y="3792"/>
            <a:chExt cx="1004" cy="290"/>
          </a:xfrm>
        </p:grpSpPr>
        <p:sp>
          <p:nvSpPr>
            <p:cNvPr id="322629" name="Line 69"/>
            <p:cNvSpPr>
              <a:spLocks noChangeShapeType="1"/>
            </p:cNvSpPr>
            <p:nvPr/>
          </p:nvSpPr>
          <p:spPr bwMode="auto">
            <a:xfrm>
              <a:off x="2016" y="3888"/>
              <a:ext cx="288" cy="48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sm" len="sm"/>
            </a:ln>
            <a:effectLst/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22630" name="Text Box 70"/>
            <p:cNvSpPr txBox="1">
              <a:spLocks noChangeArrowheads="1"/>
            </p:cNvSpPr>
            <p:nvPr/>
          </p:nvSpPr>
          <p:spPr bwMode="auto">
            <a:xfrm>
              <a:off x="1300" y="3792"/>
              <a:ext cx="702" cy="29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720" rIns="45720">
              <a:spAutoFit/>
            </a:bodyPr>
            <a:lstStyle/>
            <a:p>
              <a:pPr algn="r"/>
              <a:r>
                <a:rPr lang="en-US" dirty="0">
                  <a:latin typeface="+mn-lt"/>
                </a:rPr>
                <a:t>Stable 0</a:t>
              </a:r>
            </a:p>
          </p:txBody>
        </p:sp>
      </p:grpSp>
      <p:grpSp>
        <p:nvGrpSpPr>
          <p:cNvPr id="322631" name="Group 71"/>
          <p:cNvGrpSpPr>
            <a:grpSpLocks/>
          </p:cNvGrpSpPr>
          <p:nvPr/>
        </p:nvGrpSpPr>
        <p:grpSpPr bwMode="auto">
          <a:xfrm>
            <a:off x="6420831" y="610732"/>
            <a:ext cx="1421199" cy="461229"/>
            <a:chOff x="4368" y="1920"/>
            <a:chExt cx="894" cy="290"/>
          </a:xfrm>
        </p:grpSpPr>
        <p:sp>
          <p:nvSpPr>
            <p:cNvPr id="322632" name="Line 72"/>
            <p:cNvSpPr>
              <a:spLocks noChangeShapeType="1"/>
            </p:cNvSpPr>
            <p:nvPr/>
          </p:nvSpPr>
          <p:spPr bwMode="auto">
            <a:xfrm flipH="1">
              <a:off x="4368" y="2064"/>
              <a:ext cx="192" cy="144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sm" len="sm"/>
            </a:ln>
            <a:effectLst/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22633" name="Text Box 73"/>
            <p:cNvSpPr txBox="1">
              <a:spLocks noChangeArrowheads="1"/>
            </p:cNvSpPr>
            <p:nvPr/>
          </p:nvSpPr>
          <p:spPr bwMode="auto">
            <a:xfrm>
              <a:off x="4560" y="1920"/>
              <a:ext cx="702" cy="29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720" rIns="45720">
              <a:spAutoFit/>
            </a:bodyPr>
            <a:lstStyle/>
            <a:p>
              <a:pPr algn="l"/>
              <a:r>
                <a:rPr lang="en-US" dirty="0">
                  <a:latin typeface="+mn-lt"/>
                </a:rPr>
                <a:t>Stable 1</a:t>
              </a:r>
            </a:p>
          </p:txBody>
        </p:sp>
      </p:grpSp>
      <p:grpSp>
        <p:nvGrpSpPr>
          <p:cNvPr id="322634" name="Group 74"/>
          <p:cNvGrpSpPr>
            <a:grpSpLocks/>
          </p:cNvGrpSpPr>
          <p:nvPr/>
        </p:nvGrpSpPr>
        <p:grpSpPr bwMode="auto">
          <a:xfrm>
            <a:off x="4818404" y="2595608"/>
            <a:ext cx="1543606" cy="613912"/>
            <a:chOff x="3360" y="3168"/>
            <a:chExt cx="971" cy="386"/>
          </a:xfrm>
        </p:grpSpPr>
        <p:sp>
          <p:nvSpPr>
            <p:cNvPr id="322635" name="Line 75"/>
            <p:cNvSpPr>
              <a:spLocks noChangeShapeType="1"/>
            </p:cNvSpPr>
            <p:nvPr/>
          </p:nvSpPr>
          <p:spPr bwMode="auto">
            <a:xfrm flipH="1" flipV="1">
              <a:off x="3360" y="3168"/>
              <a:ext cx="144" cy="96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sm" len="sm"/>
            </a:ln>
            <a:effectLst/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22636" name="Text Box 76"/>
            <p:cNvSpPr txBox="1">
              <a:spLocks noChangeArrowheads="1"/>
            </p:cNvSpPr>
            <p:nvPr/>
          </p:nvSpPr>
          <p:spPr bwMode="auto">
            <a:xfrm>
              <a:off x="3360" y="3264"/>
              <a:ext cx="971" cy="290"/>
            </a:xfrm>
            <a:prstGeom prst="rect">
              <a:avLst/>
            </a:prstGeom>
            <a:solidFill>
              <a:schemeClr val="bg1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720" rIns="45720">
              <a:spAutoFit/>
            </a:bodyPr>
            <a:lstStyle/>
            <a:p>
              <a:pPr algn="l"/>
              <a:r>
                <a:rPr lang="en-US" dirty="0">
                  <a:latin typeface="+mn-lt"/>
                </a:rPr>
                <a:t>Metastable</a:t>
              </a:r>
            </a:p>
          </p:txBody>
        </p:sp>
      </p:grpSp>
      <p:sp>
        <p:nvSpPr>
          <p:cNvPr id="322670" name="Line 110"/>
          <p:cNvSpPr>
            <a:spLocks noChangeShapeType="1"/>
          </p:cNvSpPr>
          <p:nvPr/>
        </p:nvSpPr>
        <p:spPr bwMode="auto">
          <a:xfrm>
            <a:off x="1068284" y="6719632"/>
            <a:ext cx="61044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577" tIns="45789" rIns="91577" bIns="45789" anchor="ctr">
            <a:spAutoFit/>
          </a:bodyPr>
          <a:lstStyle/>
          <a:p>
            <a:endParaRPr lang="en-US"/>
          </a:p>
        </p:txBody>
      </p:sp>
      <p:sp>
        <p:nvSpPr>
          <p:cNvPr id="322686" name="Text Box 126"/>
          <p:cNvSpPr txBox="1">
            <a:spLocks noChangeArrowheads="1"/>
          </p:cNvSpPr>
          <p:nvPr/>
        </p:nvSpPr>
        <p:spPr bwMode="auto">
          <a:xfrm>
            <a:off x="1303561" y="5541942"/>
            <a:ext cx="1025429" cy="33869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577" tIns="45789" rIns="91577" bIns="45789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0" dirty="0">
                <a:latin typeface="+mn-lt"/>
              </a:rPr>
              <a:t>Stable left</a:t>
            </a:r>
          </a:p>
        </p:txBody>
      </p:sp>
      <p:sp>
        <p:nvSpPr>
          <p:cNvPr id="322678" name="Line 118"/>
          <p:cNvSpPr>
            <a:spLocks noChangeShapeType="1"/>
          </p:cNvSpPr>
          <p:nvPr/>
        </p:nvSpPr>
        <p:spPr bwMode="auto">
          <a:xfrm flipH="1">
            <a:off x="7948540" y="6719632"/>
            <a:ext cx="61044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577" tIns="45789" rIns="91577" bIns="45789" anchor="ctr">
            <a:spAutoFit/>
          </a:bodyPr>
          <a:lstStyle/>
          <a:p>
            <a:endParaRPr lang="en-US"/>
          </a:p>
        </p:txBody>
      </p:sp>
      <p:sp>
        <p:nvSpPr>
          <p:cNvPr id="322687" name="Text Box 127"/>
          <p:cNvSpPr txBox="1">
            <a:spLocks noChangeArrowheads="1"/>
          </p:cNvSpPr>
          <p:nvPr/>
        </p:nvSpPr>
        <p:spPr bwMode="auto">
          <a:xfrm>
            <a:off x="7156865" y="5545123"/>
            <a:ext cx="1135909" cy="33869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577" tIns="45789" rIns="91577" bIns="45789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0" dirty="0">
                <a:latin typeface="+mn-lt"/>
              </a:rPr>
              <a:t>Stable right</a:t>
            </a:r>
          </a:p>
        </p:txBody>
      </p:sp>
      <p:sp>
        <p:nvSpPr>
          <p:cNvPr id="322680" name="AutoShape 120"/>
          <p:cNvSpPr>
            <a:spLocks noChangeArrowheads="1"/>
          </p:cNvSpPr>
          <p:nvPr/>
        </p:nvSpPr>
        <p:spPr bwMode="auto">
          <a:xfrm>
            <a:off x="4279494" y="5963354"/>
            <a:ext cx="1068284" cy="672801"/>
          </a:xfrm>
          <a:prstGeom prst="triangle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577" tIns="45789" rIns="91577" bIns="45789" anchor="ctr">
            <a:spAutoFit/>
          </a:bodyPr>
          <a:lstStyle/>
          <a:p>
            <a:pPr>
              <a:lnSpc>
                <a:spcPct val="100000"/>
              </a:lnSpc>
            </a:pPr>
            <a:endParaRPr lang="en-US" sz="1600" b="0">
              <a:latin typeface="Arial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699177" y="4264071"/>
            <a:ext cx="228918" cy="1804545"/>
            <a:chOff x="4716871" y="4264071"/>
            <a:chExt cx="228918" cy="1804545"/>
          </a:xfrm>
        </p:grpSpPr>
        <p:sp>
          <p:nvSpPr>
            <p:cNvPr id="322683" name="AutoShape 123"/>
            <p:cNvSpPr>
              <a:spLocks noChangeArrowheads="1"/>
            </p:cNvSpPr>
            <p:nvPr/>
          </p:nvSpPr>
          <p:spPr bwMode="auto">
            <a:xfrm rot="5389053">
              <a:off x="3953403" y="5144970"/>
              <a:ext cx="1755852" cy="91440"/>
            </a:xfrm>
            <a:prstGeom prst="flowChartTerminator">
              <a:avLst/>
            </a:prstGeom>
            <a:solidFill>
              <a:srgbClr val="969696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22684" name="Oval 124"/>
            <p:cNvSpPr>
              <a:spLocks noChangeArrowheads="1"/>
            </p:cNvSpPr>
            <p:nvPr/>
          </p:nvSpPr>
          <p:spPr bwMode="auto">
            <a:xfrm rot="5389053">
              <a:off x="4701708" y="4279234"/>
              <a:ext cx="259243" cy="228918"/>
            </a:xfrm>
            <a:prstGeom prst="ellipse">
              <a:avLst/>
            </a:prstGeom>
            <a:solidFill>
              <a:srgbClr val="969696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322685" name="Text Box 125"/>
          <p:cNvSpPr txBox="1">
            <a:spLocks noChangeArrowheads="1"/>
          </p:cNvSpPr>
          <p:nvPr/>
        </p:nvSpPr>
        <p:spPr bwMode="auto">
          <a:xfrm rot="5389053">
            <a:off x="4795366" y="5721721"/>
            <a:ext cx="283099" cy="51983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800" b="0" dirty="0">
                <a:latin typeface="Arial" charset="0"/>
              </a:rPr>
              <a:t>.</a:t>
            </a:r>
          </a:p>
        </p:txBody>
      </p:sp>
      <p:sp>
        <p:nvSpPr>
          <p:cNvPr id="322688" name="Text Box 128"/>
          <p:cNvSpPr txBox="1">
            <a:spLocks noChangeArrowheads="1"/>
          </p:cNvSpPr>
          <p:nvPr/>
        </p:nvSpPr>
        <p:spPr bwMode="auto">
          <a:xfrm>
            <a:off x="4959889" y="4732405"/>
            <a:ext cx="1123918" cy="33869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577" tIns="45789" rIns="91577" bIns="45789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0" dirty="0">
                <a:latin typeface="+mn-lt"/>
              </a:rPr>
              <a:t>Metastable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Computer Architecture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26</a:t>
            </a:fld>
            <a:endParaRPr lang="en-US" dirty="0"/>
          </a:p>
        </p:txBody>
      </p:sp>
      <p:grpSp>
        <p:nvGrpSpPr>
          <p:cNvPr id="41" name="Group 40"/>
          <p:cNvGrpSpPr/>
          <p:nvPr/>
        </p:nvGrpSpPr>
        <p:grpSpPr>
          <a:xfrm rot="15326718">
            <a:off x="1805412" y="5270616"/>
            <a:ext cx="228918" cy="1810785"/>
            <a:chOff x="4716871" y="4264071"/>
            <a:chExt cx="228918" cy="1810785"/>
          </a:xfrm>
        </p:grpSpPr>
        <p:sp>
          <p:nvSpPr>
            <p:cNvPr id="42" name="AutoShape 123"/>
            <p:cNvSpPr>
              <a:spLocks noChangeArrowheads="1"/>
            </p:cNvSpPr>
            <p:nvPr/>
          </p:nvSpPr>
          <p:spPr bwMode="auto">
            <a:xfrm rot="5389053">
              <a:off x="3942786" y="5151210"/>
              <a:ext cx="1755852" cy="91440"/>
            </a:xfrm>
            <a:prstGeom prst="flowChartTerminator">
              <a:avLst/>
            </a:prstGeom>
            <a:solidFill>
              <a:srgbClr val="969696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3" name="Oval 124"/>
            <p:cNvSpPr>
              <a:spLocks noChangeArrowheads="1"/>
            </p:cNvSpPr>
            <p:nvPr/>
          </p:nvSpPr>
          <p:spPr bwMode="auto">
            <a:xfrm rot="5389053">
              <a:off x="4701708" y="4279234"/>
              <a:ext cx="259243" cy="228918"/>
            </a:xfrm>
            <a:prstGeom prst="ellipse">
              <a:avLst/>
            </a:prstGeom>
            <a:solidFill>
              <a:srgbClr val="969696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44" name="Group 43"/>
          <p:cNvGrpSpPr/>
          <p:nvPr/>
        </p:nvGrpSpPr>
        <p:grpSpPr>
          <a:xfrm rot="6273282" flipH="1">
            <a:off x="7542448" y="5283560"/>
            <a:ext cx="228918" cy="1804545"/>
            <a:chOff x="4716871" y="4264071"/>
            <a:chExt cx="228918" cy="1804545"/>
          </a:xfrm>
        </p:grpSpPr>
        <p:sp>
          <p:nvSpPr>
            <p:cNvPr id="45" name="AutoShape 123"/>
            <p:cNvSpPr>
              <a:spLocks noChangeArrowheads="1"/>
            </p:cNvSpPr>
            <p:nvPr/>
          </p:nvSpPr>
          <p:spPr bwMode="auto">
            <a:xfrm rot="5389053">
              <a:off x="3953403" y="5144970"/>
              <a:ext cx="1755852" cy="91440"/>
            </a:xfrm>
            <a:prstGeom prst="flowChartTerminator">
              <a:avLst/>
            </a:prstGeom>
            <a:solidFill>
              <a:srgbClr val="969696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6" name="Oval 124"/>
            <p:cNvSpPr>
              <a:spLocks noChangeArrowheads="1"/>
            </p:cNvSpPr>
            <p:nvPr/>
          </p:nvSpPr>
          <p:spPr bwMode="auto">
            <a:xfrm rot="5389053">
              <a:off x="4701708" y="4279234"/>
              <a:ext cx="259243" cy="228918"/>
            </a:xfrm>
            <a:prstGeom prst="ellipse">
              <a:avLst/>
            </a:prstGeom>
            <a:solidFill>
              <a:srgbClr val="969696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47" name="Text Box 125"/>
          <p:cNvSpPr txBox="1">
            <a:spLocks noChangeArrowheads="1"/>
          </p:cNvSpPr>
          <p:nvPr/>
        </p:nvSpPr>
        <p:spPr bwMode="auto">
          <a:xfrm rot="5389053">
            <a:off x="6860633" y="5742372"/>
            <a:ext cx="283099" cy="51983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800" b="0" dirty="0">
                <a:latin typeface="Arial" charset="0"/>
              </a:rPr>
              <a:t>.</a:t>
            </a:r>
          </a:p>
        </p:txBody>
      </p:sp>
      <p:sp>
        <p:nvSpPr>
          <p:cNvPr id="48" name="Text Box 125"/>
          <p:cNvSpPr txBox="1">
            <a:spLocks noChangeArrowheads="1"/>
          </p:cNvSpPr>
          <p:nvPr/>
        </p:nvSpPr>
        <p:spPr bwMode="auto">
          <a:xfrm rot="5389053">
            <a:off x="2729215" y="5721722"/>
            <a:ext cx="283099" cy="51983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800" b="0" dirty="0">
                <a:latin typeface="Arial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58026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2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2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2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Storing and Accessing 1 Bit</a:t>
            </a:r>
          </a:p>
        </p:txBody>
      </p:sp>
      <p:grpSp>
        <p:nvGrpSpPr>
          <p:cNvPr id="321622" name="Group 86"/>
          <p:cNvGrpSpPr>
            <a:grpSpLocks/>
          </p:cNvGrpSpPr>
          <p:nvPr/>
        </p:nvGrpSpPr>
        <p:grpSpPr bwMode="auto">
          <a:xfrm>
            <a:off x="4883583" y="1297804"/>
            <a:ext cx="3815299" cy="1988057"/>
            <a:chOff x="528" y="768"/>
            <a:chExt cx="2400" cy="1250"/>
          </a:xfrm>
        </p:grpSpPr>
        <p:grpSp>
          <p:nvGrpSpPr>
            <p:cNvPr id="321539" name="Group 3"/>
            <p:cNvGrpSpPr>
              <a:grpSpLocks/>
            </p:cNvGrpSpPr>
            <p:nvPr/>
          </p:nvGrpSpPr>
          <p:grpSpPr bwMode="auto">
            <a:xfrm>
              <a:off x="528" y="1008"/>
              <a:ext cx="2400" cy="1010"/>
              <a:chOff x="720" y="1322"/>
              <a:chExt cx="2400" cy="1010"/>
            </a:xfrm>
          </p:grpSpPr>
          <p:grpSp>
            <p:nvGrpSpPr>
              <p:cNvPr id="321540" name="Group 4"/>
              <p:cNvGrpSpPr>
                <a:grpSpLocks/>
              </p:cNvGrpSpPr>
              <p:nvPr/>
            </p:nvGrpSpPr>
            <p:grpSpPr bwMode="auto">
              <a:xfrm>
                <a:off x="1008" y="1392"/>
                <a:ext cx="1776" cy="288"/>
                <a:chOff x="1008" y="1392"/>
                <a:chExt cx="1776" cy="288"/>
              </a:xfrm>
            </p:grpSpPr>
            <p:sp>
              <p:nvSpPr>
                <p:cNvPr id="321541" name="Line 5"/>
                <p:cNvSpPr>
                  <a:spLocks noChangeShapeType="1"/>
                </p:cNvSpPr>
                <p:nvPr/>
              </p:nvSpPr>
              <p:spPr bwMode="auto">
                <a:xfrm>
                  <a:off x="1392" y="1632"/>
                  <a:ext cx="287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1542" name="Line 6"/>
                <p:cNvSpPr>
                  <a:spLocks noChangeShapeType="1"/>
                </p:cNvSpPr>
                <p:nvPr/>
              </p:nvSpPr>
              <p:spPr bwMode="auto">
                <a:xfrm>
                  <a:off x="1008" y="1440"/>
                  <a:ext cx="671" cy="8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1543" name="Freeform 7"/>
                <p:cNvSpPr>
                  <a:spLocks/>
                </p:cNvSpPr>
                <p:nvPr/>
              </p:nvSpPr>
              <p:spPr bwMode="auto">
                <a:xfrm>
                  <a:off x="1630" y="1392"/>
                  <a:ext cx="410" cy="277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90" y="0"/>
                    </a:cxn>
                    <a:cxn ang="0">
                      <a:pos x="190" y="0"/>
                    </a:cxn>
                    <a:cxn ang="0">
                      <a:pos x="227" y="3"/>
                    </a:cxn>
                    <a:cxn ang="0">
                      <a:pos x="262" y="11"/>
                    </a:cxn>
                    <a:cxn ang="0">
                      <a:pos x="292" y="22"/>
                    </a:cxn>
                    <a:cxn ang="0">
                      <a:pos x="322" y="40"/>
                    </a:cxn>
                    <a:cxn ang="0">
                      <a:pos x="372" y="81"/>
                    </a:cxn>
                    <a:cxn ang="0">
                      <a:pos x="410" y="140"/>
                    </a:cxn>
                    <a:cxn ang="0">
                      <a:pos x="410" y="140"/>
                    </a:cxn>
                    <a:cxn ang="0">
                      <a:pos x="372" y="195"/>
                    </a:cxn>
                    <a:cxn ang="0">
                      <a:pos x="322" y="240"/>
                    </a:cxn>
                    <a:cxn ang="0">
                      <a:pos x="292" y="254"/>
                    </a:cxn>
                    <a:cxn ang="0">
                      <a:pos x="262" y="266"/>
                    </a:cxn>
                    <a:cxn ang="0">
                      <a:pos x="227" y="273"/>
                    </a:cxn>
                    <a:cxn ang="0">
                      <a:pos x="190" y="277"/>
                    </a:cxn>
                    <a:cxn ang="0">
                      <a:pos x="190" y="277"/>
                    </a:cxn>
                    <a:cxn ang="0">
                      <a:pos x="0" y="277"/>
                    </a:cxn>
                    <a:cxn ang="0">
                      <a:pos x="0" y="277"/>
                    </a:cxn>
                    <a:cxn ang="0">
                      <a:pos x="0" y="277"/>
                    </a:cxn>
                    <a:cxn ang="0">
                      <a:pos x="0" y="277"/>
                    </a:cxn>
                    <a:cxn ang="0">
                      <a:pos x="22" y="247"/>
                    </a:cxn>
                    <a:cxn ang="0">
                      <a:pos x="38" y="214"/>
                    </a:cxn>
                    <a:cxn ang="0">
                      <a:pos x="45" y="177"/>
                    </a:cxn>
                    <a:cxn ang="0">
                      <a:pos x="49" y="140"/>
                    </a:cxn>
                    <a:cxn ang="0">
                      <a:pos x="49" y="140"/>
                    </a:cxn>
                    <a:cxn ang="0">
                      <a:pos x="45" y="99"/>
                    </a:cxn>
                    <a:cxn ang="0">
                      <a:pos x="38" y="66"/>
                    </a:cxn>
                    <a:cxn ang="0">
                      <a:pos x="22" y="33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410" h="277">
                      <a:moveTo>
                        <a:pt x="0" y="0"/>
                      </a:moveTo>
                      <a:lnTo>
                        <a:pt x="190" y="0"/>
                      </a:lnTo>
                      <a:lnTo>
                        <a:pt x="190" y="0"/>
                      </a:lnTo>
                      <a:lnTo>
                        <a:pt x="227" y="3"/>
                      </a:lnTo>
                      <a:lnTo>
                        <a:pt x="262" y="11"/>
                      </a:lnTo>
                      <a:lnTo>
                        <a:pt x="292" y="22"/>
                      </a:lnTo>
                      <a:lnTo>
                        <a:pt x="322" y="40"/>
                      </a:lnTo>
                      <a:lnTo>
                        <a:pt x="372" y="81"/>
                      </a:lnTo>
                      <a:lnTo>
                        <a:pt x="410" y="140"/>
                      </a:lnTo>
                      <a:lnTo>
                        <a:pt x="410" y="140"/>
                      </a:lnTo>
                      <a:lnTo>
                        <a:pt x="372" y="195"/>
                      </a:lnTo>
                      <a:lnTo>
                        <a:pt x="322" y="240"/>
                      </a:lnTo>
                      <a:lnTo>
                        <a:pt x="292" y="254"/>
                      </a:lnTo>
                      <a:lnTo>
                        <a:pt x="262" y="266"/>
                      </a:lnTo>
                      <a:lnTo>
                        <a:pt x="227" y="273"/>
                      </a:lnTo>
                      <a:lnTo>
                        <a:pt x="190" y="277"/>
                      </a:lnTo>
                      <a:lnTo>
                        <a:pt x="190" y="277"/>
                      </a:lnTo>
                      <a:lnTo>
                        <a:pt x="0" y="277"/>
                      </a:lnTo>
                      <a:lnTo>
                        <a:pt x="0" y="277"/>
                      </a:lnTo>
                      <a:lnTo>
                        <a:pt x="0" y="277"/>
                      </a:lnTo>
                      <a:lnTo>
                        <a:pt x="0" y="277"/>
                      </a:lnTo>
                      <a:lnTo>
                        <a:pt x="22" y="247"/>
                      </a:lnTo>
                      <a:lnTo>
                        <a:pt x="38" y="214"/>
                      </a:lnTo>
                      <a:lnTo>
                        <a:pt x="45" y="177"/>
                      </a:lnTo>
                      <a:lnTo>
                        <a:pt x="49" y="140"/>
                      </a:lnTo>
                      <a:lnTo>
                        <a:pt x="49" y="140"/>
                      </a:lnTo>
                      <a:lnTo>
                        <a:pt x="45" y="99"/>
                      </a:lnTo>
                      <a:lnTo>
                        <a:pt x="38" y="66"/>
                      </a:lnTo>
                      <a:lnTo>
                        <a:pt x="22" y="33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1544" name="Line 8"/>
                <p:cNvSpPr>
                  <a:spLocks noChangeShapeType="1"/>
                </p:cNvSpPr>
                <p:nvPr/>
              </p:nvSpPr>
              <p:spPr bwMode="auto">
                <a:xfrm>
                  <a:off x="2349" y="1532"/>
                  <a:ext cx="435" cy="4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21545" name="Group 9"/>
                <p:cNvGrpSpPr>
                  <a:grpSpLocks/>
                </p:cNvGrpSpPr>
                <p:nvPr/>
              </p:nvGrpSpPr>
              <p:grpSpPr bwMode="auto">
                <a:xfrm>
                  <a:off x="2159" y="1440"/>
                  <a:ext cx="243" cy="184"/>
                  <a:chOff x="2159" y="1440"/>
                  <a:chExt cx="243" cy="184"/>
                </a:xfrm>
              </p:grpSpPr>
              <p:sp>
                <p:nvSpPr>
                  <p:cNvPr id="321546" name="Freeform 10"/>
                  <p:cNvSpPr>
                    <a:spLocks/>
                  </p:cNvSpPr>
                  <p:nvPr/>
                </p:nvSpPr>
                <p:spPr bwMode="auto">
                  <a:xfrm>
                    <a:off x="2159" y="1440"/>
                    <a:ext cx="190" cy="184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184"/>
                      </a:cxn>
                      <a:cxn ang="0">
                        <a:pos x="190" y="92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190" h="184">
                        <a:moveTo>
                          <a:pt x="0" y="0"/>
                        </a:moveTo>
                        <a:lnTo>
                          <a:pt x="0" y="184"/>
                        </a:lnTo>
                        <a:lnTo>
                          <a:pt x="190" y="9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1547" name="Freeform 11"/>
                  <p:cNvSpPr>
                    <a:spLocks/>
                  </p:cNvSpPr>
                  <p:nvPr/>
                </p:nvSpPr>
                <p:spPr bwMode="auto">
                  <a:xfrm>
                    <a:off x="2159" y="1440"/>
                    <a:ext cx="190" cy="184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184"/>
                      </a:cxn>
                      <a:cxn ang="0">
                        <a:pos x="190" y="92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190" h="184">
                        <a:moveTo>
                          <a:pt x="0" y="0"/>
                        </a:moveTo>
                        <a:lnTo>
                          <a:pt x="0" y="184"/>
                        </a:lnTo>
                        <a:lnTo>
                          <a:pt x="190" y="92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CCECFF"/>
                  </a:solidFill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1548" name="Freeform 12"/>
                  <p:cNvSpPr>
                    <a:spLocks/>
                  </p:cNvSpPr>
                  <p:nvPr/>
                </p:nvSpPr>
                <p:spPr bwMode="auto">
                  <a:xfrm>
                    <a:off x="2353" y="1506"/>
                    <a:ext cx="49" cy="48"/>
                  </a:xfrm>
                  <a:custGeom>
                    <a:avLst/>
                    <a:gdLst/>
                    <a:ahLst/>
                    <a:cxnLst>
                      <a:cxn ang="0">
                        <a:pos x="49" y="26"/>
                      </a:cxn>
                      <a:cxn ang="0">
                        <a:pos x="42" y="41"/>
                      </a:cxn>
                      <a:cxn ang="0">
                        <a:pos x="23" y="48"/>
                      </a:cxn>
                      <a:cxn ang="0">
                        <a:pos x="23" y="48"/>
                      </a:cxn>
                      <a:cxn ang="0">
                        <a:pos x="8" y="41"/>
                      </a:cxn>
                      <a:cxn ang="0">
                        <a:pos x="0" y="26"/>
                      </a:cxn>
                      <a:cxn ang="0">
                        <a:pos x="0" y="26"/>
                      </a:cxn>
                      <a:cxn ang="0">
                        <a:pos x="8" y="8"/>
                      </a:cxn>
                      <a:cxn ang="0">
                        <a:pos x="23" y="0"/>
                      </a:cxn>
                      <a:cxn ang="0">
                        <a:pos x="23" y="0"/>
                      </a:cxn>
                      <a:cxn ang="0">
                        <a:pos x="42" y="8"/>
                      </a:cxn>
                      <a:cxn ang="0">
                        <a:pos x="49" y="26"/>
                      </a:cxn>
                    </a:cxnLst>
                    <a:rect l="0" t="0" r="r" b="b"/>
                    <a:pathLst>
                      <a:path w="49" h="48">
                        <a:moveTo>
                          <a:pt x="49" y="26"/>
                        </a:moveTo>
                        <a:lnTo>
                          <a:pt x="42" y="41"/>
                        </a:lnTo>
                        <a:lnTo>
                          <a:pt x="23" y="48"/>
                        </a:lnTo>
                        <a:lnTo>
                          <a:pt x="23" y="48"/>
                        </a:lnTo>
                        <a:lnTo>
                          <a:pt x="8" y="41"/>
                        </a:lnTo>
                        <a:lnTo>
                          <a:pt x="0" y="26"/>
                        </a:lnTo>
                        <a:lnTo>
                          <a:pt x="0" y="26"/>
                        </a:lnTo>
                        <a:lnTo>
                          <a:pt x="8" y="8"/>
                        </a:lnTo>
                        <a:lnTo>
                          <a:pt x="23" y="0"/>
                        </a:lnTo>
                        <a:lnTo>
                          <a:pt x="23" y="0"/>
                        </a:lnTo>
                        <a:lnTo>
                          <a:pt x="42" y="8"/>
                        </a:lnTo>
                        <a:lnTo>
                          <a:pt x="49" y="2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1549" name="Freeform 13"/>
                  <p:cNvSpPr>
                    <a:spLocks/>
                  </p:cNvSpPr>
                  <p:nvPr/>
                </p:nvSpPr>
                <p:spPr bwMode="auto">
                  <a:xfrm>
                    <a:off x="2353" y="1506"/>
                    <a:ext cx="49" cy="48"/>
                  </a:xfrm>
                  <a:custGeom>
                    <a:avLst/>
                    <a:gdLst/>
                    <a:ahLst/>
                    <a:cxnLst>
                      <a:cxn ang="0">
                        <a:pos x="49" y="26"/>
                      </a:cxn>
                      <a:cxn ang="0">
                        <a:pos x="42" y="41"/>
                      </a:cxn>
                      <a:cxn ang="0">
                        <a:pos x="23" y="48"/>
                      </a:cxn>
                      <a:cxn ang="0">
                        <a:pos x="23" y="48"/>
                      </a:cxn>
                      <a:cxn ang="0">
                        <a:pos x="8" y="41"/>
                      </a:cxn>
                      <a:cxn ang="0">
                        <a:pos x="0" y="26"/>
                      </a:cxn>
                      <a:cxn ang="0">
                        <a:pos x="0" y="26"/>
                      </a:cxn>
                      <a:cxn ang="0">
                        <a:pos x="8" y="8"/>
                      </a:cxn>
                      <a:cxn ang="0">
                        <a:pos x="23" y="0"/>
                      </a:cxn>
                      <a:cxn ang="0">
                        <a:pos x="23" y="0"/>
                      </a:cxn>
                      <a:cxn ang="0">
                        <a:pos x="42" y="8"/>
                      </a:cxn>
                      <a:cxn ang="0">
                        <a:pos x="49" y="26"/>
                      </a:cxn>
                    </a:cxnLst>
                    <a:rect l="0" t="0" r="r" b="b"/>
                    <a:pathLst>
                      <a:path w="49" h="48">
                        <a:moveTo>
                          <a:pt x="49" y="26"/>
                        </a:moveTo>
                        <a:lnTo>
                          <a:pt x="42" y="41"/>
                        </a:lnTo>
                        <a:lnTo>
                          <a:pt x="23" y="48"/>
                        </a:lnTo>
                        <a:lnTo>
                          <a:pt x="23" y="48"/>
                        </a:lnTo>
                        <a:lnTo>
                          <a:pt x="8" y="41"/>
                        </a:lnTo>
                        <a:lnTo>
                          <a:pt x="0" y="26"/>
                        </a:lnTo>
                        <a:lnTo>
                          <a:pt x="0" y="26"/>
                        </a:lnTo>
                        <a:lnTo>
                          <a:pt x="8" y="8"/>
                        </a:lnTo>
                        <a:lnTo>
                          <a:pt x="23" y="0"/>
                        </a:lnTo>
                        <a:lnTo>
                          <a:pt x="23" y="0"/>
                        </a:lnTo>
                        <a:lnTo>
                          <a:pt x="42" y="8"/>
                        </a:lnTo>
                        <a:lnTo>
                          <a:pt x="49" y="26"/>
                        </a:lnTo>
                      </a:path>
                    </a:pathLst>
                  </a:custGeom>
                  <a:solidFill>
                    <a:srgbClr val="CCECFF"/>
                  </a:solidFill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321550" name="Line 14"/>
                <p:cNvSpPr>
                  <a:spLocks noChangeShapeType="1"/>
                </p:cNvSpPr>
                <p:nvPr/>
              </p:nvSpPr>
              <p:spPr bwMode="auto">
                <a:xfrm>
                  <a:off x="2016" y="1536"/>
                  <a:ext cx="143" cy="1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1551" name="Freeform 15"/>
                <p:cNvSpPr>
                  <a:spLocks/>
                </p:cNvSpPr>
                <p:nvPr/>
              </p:nvSpPr>
              <p:spPr bwMode="auto">
                <a:xfrm>
                  <a:off x="1630" y="1403"/>
                  <a:ext cx="410" cy="277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90" y="0"/>
                    </a:cxn>
                    <a:cxn ang="0">
                      <a:pos x="190" y="0"/>
                    </a:cxn>
                    <a:cxn ang="0">
                      <a:pos x="227" y="3"/>
                    </a:cxn>
                    <a:cxn ang="0">
                      <a:pos x="262" y="11"/>
                    </a:cxn>
                    <a:cxn ang="0">
                      <a:pos x="292" y="22"/>
                    </a:cxn>
                    <a:cxn ang="0">
                      <a:pos x="322" y="40"/>
                    </a:cxn>
                    <a:cxn ang="0">
                      <a:pos x="372" y="81"/>
                    </a:cxn>
                    <a:cxn ang="0">
                      <a:pos x="410" y="140"/>
                    </a:cxn>
                    <a:cxn ang="0">
                      <a:pos x="410" y="140"/>
                    </a:cxn>
                    <a:cxn ang="0">
                      <a:pos x="372" y="195"/>
                    </a:cxn>
                    <a:cxn ang="0">
                      <a:pos x="322" y="240"/>
                    </a:cxn>
                    <a:cxn ang="0">
                      <a:pos x="292" y="254"/>
                    </a:cxn>
                    <a:cxn ang="0">
                      <a:pos x="262" y="266"/>
                    </a:cxn>
                    <a:cxn ang="0">
                      <a:pos x="227" y="273"/>
                    </a:cxn>
                    <a:cxn ang="0">
                      <a:pos x="190" y="277"/>
                    </a:cxn>
                    <a:cxn ang="0">
                      <a:pos x="190" y="277"/>
                    </a:cxn>
                    <a:cxn ang="0">
                      <a:pos x="0" y="277"/>
                    </a:cxn>
                    <a:cxn ang="0">
                      <a:pos x="0" y="277"/>
                    </a:cxn>
                    <a:cxn ang="0">
                      <a:pos x="0" y="277"/>
                    </a:cxn>
                    <a:cxn ang="0">
                      <a:pos x="0" y="277"/>
                    </a:cxn>
                    <a:cxn ang="0">
                      <a:pos x="22" y="247"/>
                    </a:cxn>
                    <a:cxn ang="0">
                      <a:pos x="38" y="214"/>
                    </a:cxn>
                    <a:cxn ang="0">
                      <a:pos x="45" y="177"/>
                    </a:cxn>
                    <a:cxn ang="0">
                      <a:pos x="49" y="140"/>
                    </a:cxn>
                    <a:cxn ang="0">
                      <a:pos x="49" y="140"/>
                    </a:cxn>
                    <a:cxn ang="0">
                      <a:pos x="45" y="99"/>
                    </a:cxn>
                    <a:cxn ang="0">
                      <a:pos x="38" y="66"/>
                    </a:cxn>
                    <a:cxn ang="0">
                      <a:pos x="22" y="33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410" h="277">
                      <a:moveTo>
                        <a:pt x="0" y="0"/>
                      </a:moveTo>
                      <a:lnTo>
                        <a:pt x="190" y="0"/>
                      </a:lnTo>
                      <a:lnTo>
                        <a:pt x="190" y="0"/>
                      </a:lnTo>
                      <a:lnTo>
                        <a:pt x="227" y="3"/>
                      </a:lnTo>
                      <a:lnTo>
                        <a:pt x="262" y="11"/>
                      </a:lnTo>
                      <a:lnTo>
                        <a:pt x="292" y="22"/>
                      </a:lnTo>
                      <a:lnTo>
                        <a:pt x="322" y="40"/>
                      </a:lnTo>
                      <a:lnTo>
                        <a:pt x="372" y="81"/>
                      </a:lnTo>
                      <a:lnTo>
                        <a:pt x="410" y="140"/>
                      </a:lnTo>
                      <a:lnTo>
                        <a:pt x="410" y="140"/>
                      </a:lnTo>
                      <a:lnTo>
                        <a:pt x="372" y="195"/>
                      </a:lnTo>
                      <a:lnTo>
                        <a:pt x="322" y="240"/>
                      </a:lnTo>
                      <a:lnTo>
                        <a:pt x="292" y="254"/>
                      </a:lnTo>
                      <a:lnTo>
                        <a:pt x="262" y="266"/>
                      </a:lnTo>
                      <a:lnTo>
                        <a:pt x="227" y="273"/>
                      </a:lnTo>
                      <a:lnTo>
                        <a:pt x="190" y="277"/>
                      </a:lnTo>
                      <a:lnTo>
                        <a:pt x="190" y="277"/>
                      </a:lnTo>
                      <a:lnTo>
                        <a:pt x="0" y="277"/>
                      </a:lnTo>
                      <a:lnTo>
                        <a:pt x="0" y="277"/>
                      </a:lnTo>
                      <a:lnTo>
                        <a:pt x="0" y="277"/>
                      </a:lnTo>
                      <a:lnTo>
                        <a:pt x="0" y="277"/>
                      </a:lnTo>
                      <a:lnTo>
                        <a:pt x="22" y="247"/>
                      </a:lnTo>
                      <a:lnTo>
                        <a:pt x="38" y="214"/>
                      </a:lnTo>
                      <a:lnTo>
                        <a:pt x="45" y="177"/>
                      </a:lnTo>
                      <a:lnTo>
                        <a:pt x="49" y="140"/>
                      </a:lnTo>
                      <a:lnTo>
                        <a:pt x="49" y="140"/>
                      </a:lnTo>
                      <a:lnTo>
                        <a:pt x="45" y="99"/>
                      </a:lnTo>
                      <a:lnTo>
                        <a:pt x="38" y="66"/>
                      </a:lnTo>
                      <a:lnTo>
                        <a:pt x="22" y="33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CCECFF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21552" name="Group 16"/>
              <p:cNvGrpSpPr>
                <a:grpSpLocks/>
              </p:cNvGrpSpPr>
              <p:nvPr/>
            </p:nvGrpSpPr>
            <p:grpSpPr bwMode="auto">
              <a:xfrm flipV="1">
                <a:off x="1008" y="1920"/>
                <a:ext cx="1776" cy="288"/>
                <a:chOff x="1008" y="1392"/>
                <a:chExt cx="1776" cy="288"/>
              </a:xfrm>
            </p:grpSpPr>
            <p:sp>
              <p:nvSpPr>
                <p:cNvPr id="321553" name="Line 17"/>
                <p:cNvSpPr>
                  <a:spLocks noChangeShapeType="1"/>
                </p:cNvSpPr>
                <p:nvPr/>
              </p:nvSpPr>
              <p:spPr bwMode="auto">
                <a:xfrm>
                  <a:off x="1392" y="1632"/>
                  <a:ext cx="287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1554" name="Line 18"/>
                <p:cNvSpPr>
                  <a:spLocks noChangeShapeType="1"/>
                </p:cNvSpPr>
                <p:nvPr/>
              </p:nvSpPr>
              <p:spPr bwMode="auto">
                <a:xfrm>
                  <a:off x="1008" y="1440"/>
                  <a:ext cx="671" cy="8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1555" name="Freeform 19"/>
                <p:cNvSpPr>
                  <a:spLocks/>
                </p:cNvSpPr>
                <p:nvPr/>
              </p:nvSpPr>
              <p:spPr bwMode="auto">
                <a:xfrm>
                  <a:off x="1630" y="1392"/>
                  <a:ext cx="410" cy="277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90" y="0"/>
                    </a:cxn>
                    <a:cxn ang="0">
                      <a:pos x="190" y="0"/>
                    </a:cxn>
                    <a:cxn ang="0">
                      <a:pos x="227" y="3"/>
                    </a:cxn>
                    <a:cxn ang="0">
                      <a:pos x="262" y="11"/>
                    </a:cxn>
                    <a:cxn ang="0">
                      <a:pos x="292" y="22"/>
                    </a:cxn>
                    <a:cxn ang="0">
                      <a:pos x="322" y="40"/>
                    </a:cxn>
                    <a:cxn ang="0">
                      <a:pos x="372" y="81"/>
                    </a:cxn>
                    <a:cxn ang="0">
                      <a:pos x="410" y="140"/>
                    </a:cxn>
                    <a:cxn ang="0">
                      <a:pos x="410" y="140"/>
                    </a:cxn>
                    <a:cxn ang="0">
                      <a:pos x="372" y="195"/>
                    </a:cxn>
                    <a:cxn ang="0">
                      <a:pos x="322" y="240"/>
                    </a:cxn>
                    <a:cxn ang="0">
                      <a:pos x="292" y="254"/>
                    </a:cxn>
                    <a:cxn ang="0">
                      <a:pos x="262" y="266"/>
                    </a:cxn>
                    <a:cxn ang="0">
                      <a:pos x="227" y="273"/>
                    </a:cxn>
                    <a:cxn ang="0">
                      <a:pos x="190" y="277"/>
                    </a:cxn>
                    <a:cxn ang="0">
                      <a:pos x="190" y="277"/>
                    </a:cxn>
                    <a:cxn ang="0">
                      <a:pos x="0" y="277"/>
                    </a:cxn>
                    <a:cxn ang="0">
                      <a:pos x="0" y="277"/>
                    </a:cxn>
                    <a:cxn ang="0">
                      <a:pos x="0" y="277"/>
                    </a:cxn>
                    <a:cxn ang="0">
                      <a:pos x="0" y="277"/>
                    </a:cxn>
                    <a:cxn ang="0">
                      <a:pos x="22" y="247"/>
                    </a:cxn>
                    <a:cxn ang="0">
                      <a:pos x="38" y="214"/>
                    </a:cxn>
                    <a:cxn ang="0">
                      <a:pos x="45" y="177"/>
                    </a:cxn>
                    <a:cxn ang="0">
                      <a:pos x="49" y="140"/>
                    </a:cxn>
                    <a:cxn ang="0">
                      <a:pos x="49" y="140"/>
                    </a:cxn>
                    <a:cxn ang="0">
                      <a:pos x="45" y="99"/>
                    </a:cxn>
                    <a:cxn ang="0">
                      <a:pos x="38" y="66"/>
                    </a:cxn>
                    <a:cxn ang="0">
                      <a:pos x="22" y="33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410" h="277">
                      <a:moveTo>
                        <a:pt x="0" y="0"/>
                      </a:moveTo>
                      <a:lnTo>
                        <a:pt x="190" y="0"/>
                      </a:lnTo>
                      <a:lnTo>
                        <a:pt x="190" y="0"/>
                      </a:lnTo>
                      <a:lnTo>
                        <a:pt x="227" y="3"/>
                      </a:lnTo>
                      <a:lnTo>
                        <a:pt x="262" y="11"/>
                      </a:lnTo>
                      <a:lnTo>
                        <a:pt x="292" y="22"/>
                      </a:lnTo>
                      <a:lnTo>
                        <a:pt x="322" y="40"/>
                      </a:lnTo>
                      <a:lnTo>
                        <a:pt x="372" y="81"/>
                      </a:lnTo>
                      <a:lnTo>
                        <a:pt x="410" y="140"/>
                      </a:lnTo>
                      <a:lnTo>
                        <a:pt x="410" y="140"/>
                      </a:lnTo>
                      <a:lnTo>
                        <a:pt x="372" y="195"/>
                      </a:lnTo>
                      <a:lnTo>
                        <a:pt x="322" y="240"/>
                      </a:lnTo>
                      <a:lnTo>
                        <a:pt x="292" y="254"/>
                      </a:lnTo>
                      <a:lnTo>
                        <a:pt x="262" y="266"/>
                      </a:lnTo>
                      <a:lnTo>
                        <a:pt x="227" y="273"/>
                      </a:lnTo>
                      <a:lnTo>
                        <a:pt x="190" y="277"/>
                      </a:lnTo>
                      <a:lnTo>
                        <a:pt x="190" y="277"/>
                      </a:lnTo>
                      <a:lnTo>
                        <a:pt x="0" y="277"/>
                      </a:lnTo>
                      <a:lnTo>
                        <a:pt x="0" y="277"/>
                      </a:lnTo>
                      <a:lnTo>
                        <a:pt x="0" y="277"/>
                      </a:lnTo>
                      <a:lnTo>
                        <a:pt x="0" y="277"/>
                      </a:lnTo>
                      <a:lnTo>
                        <a:pt x="22" y="247"/>
                      </a:lnTo>
                      <a:lnTo>
                        <a:pt x="38" y="214"/>
                      </a:lnTo>
                      <a:lnTo>
                        <a:pt x="45" y="177"/>
                      </a:lnTo>
                      <a:lnTo>
                        <a:pt x="49" y="140"/>
                      </a:lnTo>
                      <a:lnTo>
                        <a:pt x="49" y="140"/>
                      </a:lnTo>
                      <a:lnTo>
                        <a:pt x="45" y="99"/>
                      </a:lnTo>
                      <a:lnTo>
                        <a:pt x="38" y="66"/>
                      </a:lnTo>
                      <a:lnTo>
                        <a:pt x="22" y="33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1556" name="Line 20"/>
                <p:cNvSpPr>
                  <a:spLocks noChangeShapeType="1"/>
                </p:cNvSpPr>
                <p:nvPr/>
              </p:nvSpPr>
              <p:spPr bwMode="auto">
                <a:xfrm>
                  <a:off x="2349" y="1532"/>
                  <a:ext cx="435" cy="4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21557" name="Group 21"/>
                <p:cNvGrpSpPr>
                  <a:grpSpLocks/>
                </p:cNvGrpSpPr>
                <p:nvPr/>
              </p:nvGrpSpPr>
              <p:grpSpPr bwMode="auto">
                <a:xfrm>
                  <a:off x="2159" y="1440"/>
                  <a:ext cx="243" cy="184"/>
                  <a:chOff x="2159" y="1440"/>
                  <a:chExt cx="243" cy="184"/>
                </a:xfrm>
              </p:grpSpPr>
              <p:sp>
                <p:nvSpPr>
                  <p:cNvPr id="321558" name="Freeform 22"/>
                  <p:cNvSpPr>
                    <a:spLocks/>
                  </p:cNvSpPr>
                  <p:nvPr/>
                </p:nvSpPr>
                <p:spPr bwMode="auto">
                  <a:xfrm>
                    <a:off x="2159" y="1440"/>
                    <a:ext cx="190" cy="184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184"/>
                      </a:cxn>
                      <a:cxn ang="0">
                        <a:pos x="190" y="92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190" h="184">
                        <a:moveTo>
                          <a:pt x="0" y="0"/>
                        </a:moveTo>
                        <a:lnTo>
                          <a:pt x="0" y="184"/>
                        </a:lnTo>
                        <a:lnTo>
                          <a:pt x="190" y="9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1559" name="Freeform 23"/>
                  <p:cNvSpPr>
                    <a:spLocks/>
                  </p:cNvSpPr>
                  <p:nvPr/>
                </p:nvSpPr>
                <p:spPr bwMode="auto">
                  <a:xfrm>
                    <a:off x="2159" y="1440"/>
                    <a:ext cx="190" cy="184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184"/>
                      </a:cxn>
                      <a:cxn ang="0">
                        <a:pos x="190" y="92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190" h="184">
                        <a:moveTo>
                          <a:pt x="0" y="0"/>
                        </a:moveTo>
                        <a:lnTo>
                          <a:pt x="0" y="184"/>
                        </a:lnTo>
                        <a:lnTo>
                          <a:pt x="190" y="92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CCECFF"/>
                  </a:solidFill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1560" name="Freeform 24"/>
                  <p:cNvSpPr>
                    <a:spLocks/>
                  </p:cNvSpPr>
                  <p:nvPr/>
                </p:nvSpPr>
                <p:spPr bwMode="auto">
                  <a:xfrm>
                    <a:off x="2353" y="1506"/>
                    <a:ext cx="49" cy="48"/>
                  </a:xfrm>
                  <a:custGeom>
                    <a:avLst/>
                    <a:gdLst/>
                    <a:ahLst/>
                    <a:cxnLst>
                      <a:cxn ang="0">
                        <a:pos x="49" y="26"/>
                      </a:cxn>
                      <a:cxn ang="0">
                        <a:pos x="42" y="41"/>
                      </a:cxn>
                      <a:cxn ang="0">
                        <a:pos x="23" y="48"/>
                      </a:cxn>
                      <a:cxn ang="0">
                        <a:pos x="23" y="48"/>
                      </a:cxn>
                      <a:cxn ang="0">
                        <a:pos x="8" y="41"/>
                      </a:cxn>
                      <a:cxn ang="0">
                        <a:pos x="0" y="26"/>
                      </a:cxn>
                      <a:cxn ang="0">
                        <a:pos x="0" y="26"/>
                      </a:cxn>
                      <a:cxn ang="0">
                        <a:pos x="8" y="8"/>
                      </a:cxn>
                      <a:cxn ang="0">
                        <a:pos x="23" y="0"/>
                      </a:cxn>
                      <a:cxn ang="0">
                        <a:pos x="23" y="0"/>
                      </a:cxn>
                      <a:cxn ang="0">
                        <a:pos x="42" y="8"/>
                      </a:cxn>
                      <a:cxn ang="0">
                        <a:pos x="49" y="26"/>
                      </a:cxn>
                    </a:cxnLst>
                    <a:rect l="0" t="0" r="r" b="b"/>
                    <a:pathLst>
                      <a:path w="49" h="48">
                        <a:moveTo>
                          <a:pt x="49" y="26"/>
                        </a:moveTo>
                        <a:lnTo>
                          <a:pt x="42" y="41"/>
                        </a:lnTo>
                        <a:lnTo>
                          <a:pt x="23" y="48"/>
                        </a:lnTo>
                        <a:lnTo>
                          <a:pt x="23" y="48"/>
                        </a:lnTo>
                        <a:lnTo>
                          <a:pt x="8" y="41"/>
                        </a:lnTo>
                        <a:lnTo>
                          <a:pt x="0" y="26"/>
                        </a:lnTo>
                        <a:lnTo>
                          <a:pt x="0" y="26"/>
                        </a:lnTo>
                        <a:lnTo>
                          <a:pt x="8" y="8"/>
                        </a:lnTo>
                        <a:lnTo>
                          <a:pt x="23" y="0"/>
                        </a:lnTo>
                        <a:lnTo>
                          <a:pt x="23" y="0"/>
                        </a:lnTo>
                        <a:lnTo>
                          <a:pt x="42" y="8"/>
                        </a:lnTo>
                        <a:lnTo>
                          <a:pt x="49" y="2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1561" name="Freeform 25"/>
                  <p:cNvSpPr>
                    <a:spLocks/>
                  </p:cNvSpPr>
                  <p:nvPr/>
                </p:nvSpPr>
                <p:spPr bwMode="auto">
                  <a:xfrm>
                    <a:off x="2353" y="1506"/>
                    <a:ext cx="49" cy="48"/>
                  </a:xfrm>
                  <a:custGeom>
                    <a:avLst/>
                    <a:gdLst/>
                    <a:ahLst/>
                    <a:cxnLst>
                      <a:cxn ang="0">
                        <a:pos x="49" y="26"/>
                      </a:cxn>
                      <a:cxn ang="0">
                        <a:pos x="42" y="41"/>
                      </a:cxn>
                      <a:cxn ang="0">
                        <a:pos x="23" y="48"/>
                      </a:cxn>
                      <a:cxn ang="0">
                        <a:pos x="23" y="48"/>
                      </a:cxn>
                      <a:cxn ang="0">
                        <a:pos x="8" y="41"/>
                      </a:cxn>
                      <a:cxn ang="0">
                        <a:pos x="0" y="26"/>
                      </a:cxn>
                      <a:cxn ang="0">
                        <a:pos x="0" y="26"/>
                      </a:cxn>
                      <a:cxn ang="0">
                        <a:pos x="8" y="8"/>
                      </a:cxn>
                      <a:cxn ang="0">
                        <a:pos x="23" y="0"/>
                      </a:cxn>
                      <a:cxn ang="0">
                        <a:pos x="23" y="0"/>
                      </a:cxn>
                      <a:cxn ang="0">
                        <a:pos x="42" y="8"/>
                      </a:cxn>
                      <a:cxn ang="0">
                        <a:pos x="49" y="26"/>
                      </a:cxn>
                    </a:cxnLst>
                    <a:rect l="0" t="0" r="r" b="b"/>
                    <a:pathLst>
                      <a:path w="49" h="48">
                        <a:moveTo>
                          <a:pt x="49" y="26"/>
                        </a:moveTo>
                        <a:lnTo>
                          <a:pt x="42" y="41"/>
                        </a:lnTo>
                        <a:lnTo>
                          <a:pt x="23" y="48"/>
                        </a:lnTo>
                        <a:lnTo>
                          <a:pt x="23" y="48"/>
                        </a:lnTo>
                        <a:lnTo>
                          <a:pt x="8" y="41"/>
                        </a:lnTo>
                        <a:lnTo>
                          <a:pt x="0" y="26"/>
                        </a:lnTo>
                        <a:lnTo>
                          <a:pt x="0" y="26"/>
                        </a:lnTo>
                        <a:lnTo>
                          <a:pt x="8" y="8"/>
                        </a:lnTo>
                        <a:lnTo>
                          <a:pt x="23" y="0"/>
                        </a:lnTo>
                        <a:lnTo>
                          <a:pt x="23" y="0"/>
                        </a:lnTo>
                        <a:lnTo>
                          <a:pt x="42" y="8"/>
                        </a:lnTo>
                        <a:lnTo>
                          <a:pt x="49" y="26"/>
                        </a:lnTo>
                      </a:path>
                    </a:pathLst>
                  </a:custGeom>
                  <a:solidFill>
                    <a:srgbClr val="CCECFF"/>
                  </a:solidFill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321562" name="Line 26"/>
                <p:cNvSpPr>
                  <a:spLocks noChangeShapeType="1"/>
                </p:cNvSpPr>
                <p:nvPr/>
              </p:nvSpPr>
              <p:spPr bwMode="auto">
                <a:xfrm>
                  <a:off x="2016" y="1536"/>
                  <a:ext cx="143" cy="1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1563" name="Freeform 27"/>
                <p:cNvSpPr>
                  <a:spLocks/>
                </p:cNvSpPr>
                <p:nvPr/>
              </p:nvSpPr>
              <p:spPr bwMode="auto">
                <a:xfrm>
                  <a:off x="1630" y="1403"/>
                  <a:ext cx="410" cy="277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90" y="0"/>
                    </a:cxn>
                    <a:cxn ang="0">
                      <a:pos x="190" y="0"/>
                    </a:cxn>
                    <a:cxn ang="0">
                      <a:pos x="227" y="3"/>
                    </a:cxn>
                    <a:cxn ang="0">
                      <a:pos x="262" y="11"/>
                    </a:cxn>
                    <a:cxn ang="0">
                      <a:pos x="292" y="22"/>
                    </a:cxn>
                    <a:cxn ang="0">
                      <a:pos x="322" y="40"/>
                    </a:cxn>
                    <a:cxn ang="0">
                      <a:pos x="372" y="81"/>
                    </a:cxn>
                    <a:cxn ang="0">
                      <a:pos x="410" y="140"/>
                    </a:cxn>
                    <a:cxn ang="0">
                      <a:pos x="410" y="140"/>
                    </a:cxn>
                    <a:cxn ang="0">
                      <a:pos x="372" y="195"/>
                    </a:cxn>
                    <a:cxn ang="0">
                      <a:pos x="322" y="240"/>
                    </a:cxn>
                    <a:cxn ang="0">
                      <a:pos x="292" y="254"/>
                    </a:cxn>
                    <a:cxn ang="0">
                      <a:pos x="262" y="266"/>
                    </a:cxn>
                    <a:cxn ang="0">
                      <a:pos x="227" y="273"/>
                    </a:cxn>
                    <a:cxn ang="0">
                      <a:pos x="190" y="277"/>
                    </a:cxn>
                    <a:cxn ang="0">
                      <a:pos x="190" y="277"/>
                    </a:cxn>
                    <a:cxn ang="0">
                      <a:pos x="0" y="277"/>
                    </a:cxn>
                    <a:cxn ang="0">
                      <a:pos x="0" y="277"/>
                    </a:cxn>
                    <a:cxn ang="0">
                      <a:pos x="0" y="277"/>
                    </a:cxn>
                    <a:cxn ang="0">
                      <a:pos x="0" y="277"/>
                    </a:cxn>
                    <a:cxn ang="0">
                      <a:pos x="22" y="247"/>
                    </a:cxn>
                    <a:cxn ang="0">
                      <a:pos x="38" y="214"/>
                    </a:cxn>
                    <a:cxn ang="0">
                      <a:pos x="45" y="177"/>
                    </a:cxn>
                    <a:cxn ang="0">
                      <a:pos x="49" y="140"/>
                    </a:cxn>
                    <a:cxn ang="0">
                      <a:pos x="49" y="140"/>
                    </a:cxn>
                    <a:cxn ang="0">
                      <a:pos x="45" y="99"/>
                    </a:cxn>
                    <a:cxn ang="0">
                      <a:pos x="38" y="66"/>
                    </a:cxn>
                    <a:cxn ang="0">
                      <a:pos x="22" y="33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410" h="277">
                      <a:moveTo>
                        <a:pt x="0" y="0"/>
                      </a:moveTo>
                      <a:lnTo>
                        <a:pt x="190" y="0"/>
                      </a:lnTo>
                      <a:lnTo>
                        <a:pt x="190" y="0"/>
                      </a:lnTo>
                      <a:lnTo>
                        <a:pt x="227" y="3"/>
                      </a:lnTo>
                      <a:lnTo>
                        <a:pt x="262" y="11"/>
                      </a:lnTo>
                      <a:lnTo>
                        <a:pt x="292" y="22"/>
                      </a:lnTo>
                      <a:lnTo>
                        <a:pt x="322" y="40"/>
                      </a:lnTo>
                      <a:lnTo>
                        <a:pt x="372" y="81"/>
                      </a:lnTo>
                      <a:lnTo>
                        <a:pt x="410" y="140"/>
                      </a:lnTo>
                      <a:lnTo>
                        <a:pt x="410" y="140"/>
                      </a:lnTo>
                      <a:lnTo>
                        <a:pt x="372" y="195"/>
                      </a:lnTo>
                      <a:lnTo>
                        <a:pt x="322" y="240"/>
                      </a:lnTo>
                      <a:lnTo>
                        <a:pt x="292" y="254"/>
                      </a:lnTo>
                      <a:lnTo>
                        <a:pt x="262" y="266"/>
                      </a:lnTo>
                      <a:lnTo>
                        <a:pt x="227" y="273"/>
                      </a:lnTo>
                      <a:lnTo>
                        <a:pt x="190" y="277"/>
                      </a:lnTo>
                      <a:lnTo>
                        <a:pt x="190" y="277"/>
                      </a:lnTo>
                      <a:lnTo>
                        <a:pt x="0" y="277"/>
                      </a:lnTo>
                      <a:lnTo>
                        <a:pt x="0" y="277"/>
                      </a:lnTo>
                      <a:lnTo>
                        <a:pt x="0" y="277"/>
                      </a:lnTo>
                      <a:lnTo>
                        <a:pt x="0" y="277"/>
                      </a:lnTo>
                      <a:lnTo>
                        <a:pt x="22" y="247"/>
                      </a:lnTo>
                      <a:lnTo>
                        <a:pt x="38" y="214"/>
                      </a:lnTo>
                      <a:lnTo>
                        <a:pt x="45" y="177"/>
                      </a:lnTo>
                      <a:lnTo>
                        <a:pt x="49" y="140"/>
                      </a:lnTo>
                      <a:lnTo>
                        <a:pt x="49" y="140"/>
                      </a:lnTo>
                      <a:lnTo>
                        <a:pt x="45" y="99"/>
                      </a:lnTo>
                      <a:lnTo>
                        <a:pt x="38" y="66"/>
                      </a:lnTo>
                      <a:lnTo>
                        <a:pt x="22" y="33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CCECFF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21564" name="Freeform 28"/>
              <p:cNvSpPr>
                <a:spLocks/>
              </p:cNvSpPr>
              <p:nvPr/>
            </p:nvSpPr>
            <p:spPr bwMode="auto">
              <a:xfrm>
                <a:off x="1392" y="1633"/>
                <a:ext cx="1104" cy="43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96"/>
                  </a:cxn>
                  <a:cxn ang="0">
                    <a:pos x="1152" y="336"/>
                  </a:cxn>
                  <a:cxn ang="0">
                    <a:pos x="1152" y="432"/>
                  </a:cxn>
                </a:cxnLst>
                <a:rect l="0" t="0" r="r" b="b"/>
                <a:pathLst>
                  <a:path w="1152" h="432">
                    <a:moveTo>
                      <a:pt x="0" y="0"/>
                    </a:moveTo>
                    <a:lnTo>
                      <a:pt x="0" y="96"/>
                    </a:lnTo>
                    <a:lnTo>
                      <a:pt x="1152" y="336"/>
                    </a:lnTo>
                    <a:lnTo>
                      <a:pt x="1152" y="432"/>
                    </a:lnTo>
                  </a:path>
                </a:pathLst>
              </a:custGeom>
              <a:noFill/>
              <a:ln w="19050" cap="flat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sm" len="sm"/>
              </a:ln>
              <a:effectLst/>
            </p:spPr>
            <p:txBody>
              <a:bodyPr wrap="squar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21565" name="Freeform 29"/>
              <p:cNvSpPr>
                <a:spLocks/>
              </p:cNvSpPr>
              <p:nvPr/>
            </p:nvSpPr>
            <p:spPr bwMode="auto">
              <a:xfrm flipV="1">
                <a:off x="1392" y="1537"/>
                <a:ext cx="1104" cy="43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96"/>
                  </a:cxn>
                  <a:cxn ang="0">
                    <a:pos x="1152" y="336"/>
                  </a:cxn>
                  <a:cxn ang="0">
                    <a:pos x="1152" y="432"/>
                  </a:cxn>
                </a:cxnLst>
                <a:rect l="0" t="0" r="r" b="b"/>
                <a:pathLst>
                  <a:path w="1152" h="432">
                    <a:moveTo>
                      <a:pt x="0" y="0"/>
                    </a:moveTo>
                    <a:lnTo>
                      <a:pt x="0" y="96"/>
                    </a:lnTo>
                    <a:lnTo>
                      <a:pt x="1152" y="336"/>
                    </a:lnTo>
                    <a:lnTo>
                      <a:pt x="1152" y="432"/>
                    </a:lnTo>
                  </a:path>
                </a:pathLst>
              </a:custGeom>
              <a:noFill/>
              <a:ln w="19050" cap="flat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sm" len="sm"/>
              </a:ln>
              <a:effectLst/>
            </p:spPr>
            <p:txBody>
              <a:bodyPr wrap="squar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21566" name="Text Box 30"/>
              <p:cNvSpPr txBox="1">
                <a:spLocks noChangeArrowheads="1"/>
              </p:cNvSpPr>
              <p:nvPr/>
            </p:nvSpPr>
            <p:spPr bwMode="auto">
              <a:xfrm>
                <a:off x="2832" y="1418"/>
                <a:ext cx="288" cy="290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 type="none" w="sm" len="sm"/>
              </a:ln>
              <a:effectLst/>
            </p:spPr>
            <p:txBody>
              <a:bodyPr lIns="45720" rIns="45720">
                <a:spAutoFit/>
              </a:bodyPr>
              <a:lstStyle/>
              <a:p>
                <a:pPr algn="l"/>
                <a:r>
                  <a:rPr lang="en-US"/>
                  <a:t>Q+</a:t>
                </a:r>
              </a:p>
            </p:txBody>
          </p:sp>
          <p:sp>
            <p:nvSpPr>
              <p:cNvPr id="321567" name="Text Box 31"/>
              <p:cNvSpPr txBox="1">
                <a:spLocks noChangeArrowheads="1"/>
              </p:cNvSpPr>
              <p:nvPr/>
            </p:nvSpPr>
            <p:spPr bwMode="auto">
              <a:xfrm>
                <a:off x="2832" y="1946"/>
                <a:ext cx="288" cy="290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 type="none" w="sm" len="sm"/>
              </a:ln>
              <a:effectLst/>
            </p:spPr>
            <p:txBody>
              <a:bodyPr lIns="45720" rIns="45720">
                <a:spAutoFit/>
              </a:bodyPr>
              <a:lstStyle/>
              <a:p>
                <a:pPr algn="l"/>
                <a:r>
                  <a:rPr lang="en-US"/>
                  <a:t>Q–</a:t>
                </a:r>
              </a:p>
            </p:txBody>
          </p:sp>
          <p:sp>
            <p:nvSpPr>
              <p:cNvPr id="321568" name="Text Box 32"/>
              <p:cNvSpPr txBox="1">
                <a:spLocks noChangeArrowheads="1"/>
              </p:cNvSpPr>
              <p:nvPr/>
            </p:nvSpPr>
            <p:spPr bwMode="auto">
              <a:xfrm>
                <a:off x="720" y="1322"/>
                <a:ext cx="288" cy="290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 type="none" w="sm" len="sm"/>
              </a:ln>
              <a:effectLst/>
            </p:spPr>
            <p:txBody>
              <a:bodyPr lIns="45720" rIns="45720">
                <a:spAutoFit/>
              </a:bodyPr>
              <a:lstStyle/>
              <a:p>
                <a:pPr algn="r"/>
                <a:r>
                  <a:rPr lang="en-US"/>
                  <a:t>R</a:t>
                </a:r>
              </a:p>
            </p:txBody>
          </p:sp>
          <p:sp>
            <p:nvSpPr>
              <p:cNvPr id="321569" name="Text Box 33"/>
              <p:cNvSpPr txBox="1">
                <a:spLocks noChangeArrowheads="1"/>
              </p:cNvSpPr>
              <p:nvPr/>
            </p:nvSpPr>
            <p:spPr bwMode="auto">
              <a:xfrm>
                <a:off x="720" y="2042"/>
                <a:ext cx="288" cy="290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 type="none" w="sm" len="sm"/>
              </a:ln>
              <a:effectLst/>
            </p:spPr>
            <p:txBody>
              <a:bodyPr lIns="45720" rIns="45720">
                <a:spAutoFit/>
              </a:bodyPr>
              <a:lstStyle/>
              <a:p>
                <a:pPr algn="r"/>
                <a:r>
                  <a:rPr lang="en-US"/>
                  <a:t>S</a:t>
                </a:r>
              </a:p>
            </p:txBody>
          </p:sp>
        </p:grpSp>
        <p:sp>
          <p:nvSpPr>
            <p:cNvPr id="321570" name="Text Box 34"/>
            <p:cNvSpPr txBox="1">
              <a:spLocks noChangeArrowheads="1"/>
            </p:cNvSpPr>
            <p:nvPr/>
          </p:nvSpPr>
          <p:spPr bwMode="auto">
            <a:xfrm>
              <a:off x="1248" y="768"/>
              <a:ext cx="799" cy="29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720" rIns="45720">
              <a:spAutoFit/>
            </a:bodyPr>
            <a:lstStyle/>
            <a:p>
              <a:r>
                <a:rPr lang="en-US"/>
                <a:t>R-S Latch</a:t>
              </a:r>
            </a:p>
          </p:txBody>
        </p:sp>
      </p:grpSp>
      <p:grpSp>
        <p:nvGrpSpPr>
          <p:cNvPr id="321571" name="Group 35"/>
          <p:cNvGrpSpPr>
            <a:grpSpLocks/>
          </p:cNvGrpSpPr>
          <p:nvPr/>
        </p:nvGrpSpPr>
        <p:grpSpPr bwMode="auto">
          <a:xfrm>
            <a:off x="305224" y="4122434"/>
            <a:ext cx="2594403" cy="1549094"/>
            <a:chOff x="192" y="2592"/>
            <a:chExt cx="1632" cy="974"/>
          </a:xfrm>
        </p:grpSpPr>
        <p:pic>
          <p:nvPicPr>
            <p:cNvPr id="321572" name="Picture 36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92" y="2928"/>
              <a:ext cx="1632" cy="6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</p:pic>
        <p:sp>
          <p:nvSpPr>
            <p:cNvPr id="321573" name="Text Box 37"/>
            <p:cNvSpPr txBox="1">
              <a:spLocks noChangeArrowheads="1"/>
            </p:cNvSpPr>
            <p:nvPr/>
          </p:nvSpPr>
          <p:spPr bwMode="auto">
            <a:xfrm>
              <a:off x="240" y="2592"/>
              <a:ext cx="812" cy="29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720" rIns="45720">
              <a:spAutoFit/>
            </a:bodyPr>
            <a:lstStyle/>
            <a:p>
              <a:pPr algn="l"/>
              <a:r>
                <a:rPr lang="en-US" dirty="0">
                  <a:latin typeface="+mn-lt"/>
                </a:rPr>
                <a:t>Resetting</a:t>
              </a:r>
            </a:p>
          </p:txBody>
        </p:sp>
        <p:sp>
          <p:nvSpPr>
            <p:cNvPr id="321574" name="Text Box 38"/>
            <p:cNvSpPr txBox="1">
              <a:spLocks noChangeArrowheads="1"/>
            </p:cNvSpPr>
            <p:nvPr/>
          </p:nvSpPr>
          <p:spPr bwMode="auto">
            <a:xfrm>
              <a:off x="384" y="2810"/>
              <a:ext cx="240" cy="21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r>
                <a:rPr lang="en-US" sz="1600">
                  <a:solidFill>
                    <a:srgbClr val="FF0002"/>
                  </a:solidFill>
                  <a:latin typeface="Courier New" pitchFamily="49" charset="0"/>
                </a:rPr>
                <a:t>1</a:t>
              </a:r>
            </a:p>
          </p:txBody>
        </p:sp>
        <p:sp>
          <p:nvSpPr>
            <p:cNvPr id="321575" name="Text Box 39"/>
            <p:cNvSpPr txBox="1">
              <a:spLocks noChangeArrowheads="1"/>
            </p:cNvSpPr>
            <p:nvPr/>
          </p:nvSpPr>
          <p:spPr bwMode="auto">
            <a:xfrm>
              <a:off x="384" y="3290"/>
              <a:ext cx="240" cy="21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r>
                <a:rPr lang="en-US" sz="1600">
                  <a:solidFill>
                    <a:srgbClr val="FF0002"/>
                  </a:solidFill>
                  <a:latin typeface="Courier New" pitchFamily="49" charset="0"/>
                </a:rPr>
                <a:t>0</a:t>
              </a:r>
            </a:p>
          </p:txBody>
        </p:sp>
        <p:sp>
          <p:nvSpPr>
            <p:cNvPr id="321576" name="Text Box 40"/>
            <p:cNvSpPr txBox="1">
              <a:spLocks noChangeArrowheads="1"/>
            </p:cNvSpPr>
            <p:nvPr/>
          </p:nvSpPr>
          <p:spPr bwMode="auto">
            <a:xfrm>
              <a:off x="1008" y="2832"/>
              <a:ext cx="240" cy="21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r>
                <a:rPr lang="en-US" sz="1600">
                  <a:solidFill>
                    <a:srgbClr val="FF0002"/>
                  </a:solidFill>
                  <a:latin typeface="Courier New" pitchFamily="49" charset="0"/>
                </a:rPr>
                <a:t>1</a:t>
              </a:r>
            </a:p>
          </p:txBody>
        </p:sp>
        <p:sp>
          <p:nvSpPr>
            <p:cNvPr id="321577" name="Text Box 41"/>
            <p:cNvSpPr txBox="1">
              <a:spLocks noChangeArrowheads="1"/>
            </p:cNvSpPr>
            <p:nvPr/>
          </p:nvSpPr>
          <p:spPr bwMode="auto">
            <a:xfrm>
              <a:off x="1440" y="2880"/>
              <a:ext cx="240" cy="21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r>
                <a:rPr lang="en-US" sz="1600">
                  <a:solidFill>
                    <a:srgbClr val="FF0002"/>
                  </a:solidFill>
                  <a:latin typeface="Courier New" pitchFamily="49" charset="0"/>
                </a:rPr>
                <a:t>0</a:t>
              </a:r>
            </a:p>
          </p:txBody>
        </p:sp>
        <p:sp>
          <p:nvSpPr>
            <p:cNvPr id="321578" name="Text Box 42"/>
            <p:cNvSpPr txBox="1">
              <a:spLocks noChangeArrowheads="1"/>
            </p:cNvSpPr>
            <p:nvPr/>
          </p:nvSpPr>
          <p:spPr bwMode="auto">
            <a:xfrm>
              <a:off x="1008" y="3264"/>
              <a:ext cx="240" cy="21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r>
                <a:rPr lang="en-US" sz="1600">
                  <a:solidFill>
                    <a:srgbClr val="FF0002"/>
                  </a:solidFill>
                  <a:latin typeface="Courier New" pitchFamily="49" charset="0"/>
                </a:rPr>
                <a:t>0</a:t>
              </a:r>
            </a:p>
          </p:txBody>
        </p:sp>
        <p:sp>
          <p:nvSpPr>
            <p:cNvPr id="321579" name="Text Box 43"/>
            <p:cNvSpPr txBox="1">
              <a:spLocks noChangeArrowheads="1"/>
            </p:cNvSpPr>
            <p:nvPr/>
          </p:nvSpPr>
          <p:spPr bwMode="auto">
            <a:xfrm>
              <a:off x="1440" y="3242"/>
              <a:ext cx="240" cy="21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r>
                <a:rPr lang="en-US" sz="1600">
                  <a:solidFill>
                    <a:srgbClr val="FF0002"/>
                  </a:solidFill>
                  <a:latin typeface="Courier New" pitchFamily="49" charset="0"/>
                </a:rPr>
                <a:t>1</a:t>
              </a:r>
            </a:p>
          </p:txBody>
        </p:sp>
      </p:grpSp>
      <p:grpSp>
        <p:nvGrpSpPr>
          <p:cNvPr id="321580" name="Group 44"/>
          <p:cNvGrpSpPr>
            <a:grpSpLocks/>
          </p:cNvGrpSpPr>
          <p:nvPr/>
        </p:nvGrpSpPr>
        <p:grpSpPr bwMode="auto">
          <a:xfrm>
            <a:off x="3357463" y="4122434"/>
            <a:ext cx="2594403" cy="1549094"/>
            <a:chOff x="2112" y="2592"/>
            <a:chExt cx="1632" cy="974"/>
          </a:xfrm>
        </p:grpSpPr>
        <p:pic>
          <p:nvPicPr>
            <p:cNvPr id="321581" name="Picture 45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112" y="2928"/>
              <a:ext cx="1632" cy="6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</p:pic>
        <p:sp>
          <p:nvSpPr>
            <p:cNvPr id="321582" name="Text Box 46"/>
            <p:cNvSpPr txBox="1">
              <a:spLocks noChangeArrowheads="1"/>
            </p:cNvSpPr>
            <p:nvPr/>
          </p:nvSpPr>
          <p:spPr bwMode="auto">
            <a:xfrm>
              <a:off x="2166" y="2592"/>
              <a:ext cx="622" cy="29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720" rIns="45720">
              <a:spAutoFit/>
            </a:bodyPr>
            <a:lstStyle/>
            <a:p>
              <a:pPr algn="l"/>
              <a:r>
                <a:rPr lang="en-US" dirty="0">
                  <a:latin typeface="+mn-lt"/>
                </a:rPr>
                <a:t>Setting</a:t>
              </a:r>
            </a:p>
          </p:txBody>
        </p:sp>
        <p:sp>
          <p:nvSpPr>
            <p:cNvPr id="321583" name="Text Box 47"/>
            <p:cNvSpPr txBox="1">
              <a:spLocks noChangeArrowheads="1"/>
            </p:cNvSpPr>
            <p:nvPr/>
          </p:nvSpPr>
          <p:spPr bwMode="auto">
            <a:xfrm>
              <a:off x="2304" y="2810"/>
              <a:ext cx="240" cy="21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r>
                <a:rPr lang="en-US" sz="1600">
                  <a:solidFill>
                    <a:srgbClr val="FF0002"/>
                  </a:solidFill>
                  <a:latin typeface="Courier New" pitchFamily="49" charset="0"/>
                </a:rPr>
                <a:t>0</a:t>
              </a:r>
            </a:p>
          </p:txBody>
        </p:sp>
        <p:sp>
          <p:nvSpPr>
            <p:cNvPr id="321584" name="Text Box 48"/>
            <p:cNvSpPr txBox="1">
              <a:spLocks noChangeArrowheads="1"/>
            </p:cNvSpPr>
            <p:nvPr/>
          </p:nvSpPr>
          <p:spPr bwMode="auto">
            <a:xfrm>
              <a:off x="2304" y="3290"/>
              <a:ext cx="240" cy="21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r>
                <a:rPr lang="en-US" sz="1600">
                  <a:solidFill>
                    <a:srgbClr val="FF0002"/>
                  </a:solidFill>
                  <a:latin typeface="Courier New" pitchFamily="49" charset="0"/>
                </a:rPr>
                <a:t>1</a:t>
              </a:r>
            </a:p>
          </p:txBody>
        </p:sp>
        <p:sp>
          <p:nvSpPr>
            <p:cNvPr id="321585" name="Text Box 49"/>
            <p:cNvSpPr txBox="1">
              <a:spLocks noChangeArrowheads="1"/>
            </p:cNvSpPr>
            <p:nvPr/>
          </p:nvSpPr>
          <p:spPr bwMode="auto">
            <a:xfrm>
              <a:off x="2928" y="2832"/>
              <a:ext cx="240" cy="21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r>
                <a:rPr lang="en-US" sz="1600">
                  <a:solidFill>
                    <a:srgbClr val="FF0002"/>
                  </a:solidFill>
                  <a:latin typeface="Courier New" pitchFamily="49" charset="0"/>
                </a:rPr>
                <a:t>0</a:t>
              </a:r>
            </a:p>
          </p:txBody>
        </p:sp>
        <p:sp>
          <p:nvSpPr>
            <p:cNvPr id="321586" name="Text Box 50"/>
            <p:cNvSpPr txBox="1">
              <a:spLocks noChangeArrowheads="1"/>
            </p:cNvSpPr>
            <p:nvPr/>
          </p:nvSpPr>
          <p:spPr bwMode="auto">
            <a:xfrm>
              <a:off x="3360" y="2880"/>
              <a:ext cx="240" cy="21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r>
                <a:rPr lang="en-US" sz="1600">
                  <a:solidFill>
                    <a:srgbClr val="FF0002"/>
                  </a:solidFill>
                  <a:latin typeface="Courier New" pitchFamily="49" charset="0"/>
                </a:rPr>
                <a:t>1</a:t>
              </a:r>
            </a:p>
          </p:txBody>
        </p:sp>
        <p:sp>
          <p:nvSpPr>
            <p:cNvPr id="321587" name="Text Box 51"/>
            <p:cNvSpPr txBox="1">
              <a:spLocks noChangeArrowheads="1"/>
            </p:cNvSpPr>
            <p:nvPr/>
          </p:nvSpPr>
          <p:spPr bwMode="auto">
            <a:xfrm>
              <a:off x="2928" y="3264"/>
              <a:ext cx="240" cy="21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r>
                <a:rPr lang="en-US" sz="1600">
                  <a:solidFill>
                    <a:srgbClr val="FF0002"/>
                  </a:solidFill>
                  <a:latin typeface="Courier New" pitchFamily="49" charset="0"/>
                </a:rPr>
                <a:t>1</a:t>
              </a:r>
            </a:p>
          </p:txBody>
        </p:sp>
        <p:sp>
          <p:nvSpPr>
            <p:cNvPr id="321588" name="Text Box 52"/>
            <p:cNvSpPr txBox="1">
              <a:spLocks noChangeArrowheads="1"/>
            </p:cNvSpPr>
            <p:nvPr/>
          </p:nvSpPr>
          <p:spPr bwMode="auto">
            <a:xfrm>
              <a:off x="3360" y="3242"/>
              <a:ext cx="240" cy="21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r>
                <a:rPr lang="en-US" sz="1600">
                  <a:solidFill>
                    <a:srgbClr val="FF0002"/>
                  </a:solidFill>
                  <a:latin typeface="Courier New" pitchFamily="49" charset="0"/>
                </a:rPr>
                <a:t>0</a:t>
              </a:r>
            </a:p>
          </p:txBody>
        </p:sp>
      </p:grpSp>
      <p:grpSp>
        <p:nvGrpSpPr>
          <p:cNvPr id="321589" name="Group 53"/>
          <p:cNvGrpSpPr>
            <a:grpSpLocks/>
          </p:cNvGrpSpPr>
          <p:nvPr/>
        </p:nvGrpSpPr>
        <p:grpSpPr bwMode="auto">
          <a:xfrm>
            <a:off x="6409703" y="4122434"/>
            <a:ext cx="2594403" cy="1549094"/>
            <a:chOff x="4032" y="2592"/>
            <a:chExt cx="1632" cy="974"/>
          </a:xfrm>
        </p:grpSpPr>
        <p:pic>
          <p:nvPicPr>
            <p:cNvPr id="321590" name="Picture 54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032" y="2928"/>
              <a:ext cx="1632" cy="6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</p:pic>
        <p:sp>
          <p:nvSpPr>
            <p:cNvPr id="321591" name="Text Box 55"/>
            <p:cNvSpPr txBox="1">
              <a:spLocks noChangeArrowheads="1"/>
            </p:cNvSpPr>
            <p:nvPr/>
          </p:nvSpPr>
          <p:spPr bwMode="auto">
            <a:xfrm>
              <a:off x="4092" y="2592"/>
              <a:ext cx="631" cy="29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720" rIns="45720">
              <a:spAutoFit/>
            </a:bodyPr>
            <a:lstStyle/>
            <a:p>
              <a:pPr algn="l"/>
              <a:r>
                <a:rPr lang="en-US" dirty="0">
                  <a:latin typeface="+mn-lt"/>
                </a:rPr>
                <a:t>Storing</a:t>
              </a:r>
            </a:p>
          </p:txBody>
        </p:sp>
        <p:sp>
          <p:nvSpPr>
            <p:cNvPr id="321592" name="Text Box 56"/>
            <p:cNvSpPr txBox="1">
              <a:spLocks noChangeArrowheads="1"/>
            </p:cNvSpPr>
            <p:nvPr/>
          </p:nvSpPr>
          <p:spPr bwMode="auto">
            <a:xfrm>
              <a:off x="4224" y="2810"/>
              <a:ext cx="240" cy="21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r>
                <a:rPr lang="en-US" sz="1600">
                  <a:solidFill>
                    <a:srgbClr val="FF0002"/>
                  </a:solidFill>
                  <a:latin typeface="Courier New" pitchFamily="49" charset="0"/>
                </a:rPr>
                <a:t>0</a:t>
              </a:r>
            </a:p>
          </p:txBody>
        </p:sp>
        <p:sp>
          <p:nvSpPr>
            <p:cNvPr id="321593" name="Text Box 57"/>
            <p:cNvSpPr txBox="1">
              <a:spLocks noChangeArrowheads="1"/>
            </p:cNvSpPr>
            <p:nvPr/>
          </p:nvSpPr>
          <p:spPr bwMode="auto">
            <a:xfrm>
              <a:off x="4224" y="3290"/>
              <a:ext cx="240" cy="21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r>
                <a:rPr lang="en-US" sz="1600">
                  <a:solidFill>
                    <a:srgbClr val="FF0002"/>
                  </a:solidFill>
                  <a:latin typeface="Courier New" pitchFamily="49" charset="0"/>
                </a:rPr>
                <a:t>0</a:t>
              </a:r>
            </a:p>
          </p:txBody>
        </p:sp>
        <p:sp>
          <p:nvSpPr>
            <p:cNvPr id="321594" name="Text Box 58"/>
            <p:cNvSpPr txBox="1">
              <a:spLocks noChangeArrowheads="1"/>
            </p:cNvSpPr>
            <p:nvPr/>
          </p:nvSpPr>
          <p:spPr bwMode="auto">
            <a:xfrm>
              <a:off x="4848" y="2832"/>
              <a:ext cx="240" cy="21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r>
                <a:rPr lang="en-US" sz="1600">
                  <a:solidFill>
                    <a:srgbClr val="FF0002"/>
                  </a:solidFill>
                  <a:latin typeface="Courier New" pitchFamily="49" charset="0"/>
                </a:rPr>
                <a:t>!q</a:t>
              </a:r>
            </a:p>
          </p:txBody>
        </p:sp>
        <p:sp>
          <p:nvSpPr>
            <p:cNvPr id="321595" name="Text Box 59"/>
            <p:cNvSpPr txBox="1">
              <a:spLocks noChangeArrowheads="1"/>
            </p:cNvSpPr>
            <p:nvPr/>
          </p:nvSpPr>
          <p:spPr bwMode="auto">
            <a:xfrm>
              <a:off x="5280" y="2880"/>
              <a:ext cx="240" cy="21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r>
                <a:rPr lang="en-US" sz="1600">
                  <a:solidFill>
                    <a:srgbClr val="FF0002"/>
                  </a:solidFill>
                  <a:latin typeface="Courier New" pitchFamily="49" charset="0"/>
                </a:rPr>
                <a:t>q</a:t>
              </a:r>
            </a:p>
          </p:txBody>
        </p:sp>
        <p:sp>
          <p:nvSpPr>
            <p:cNvPr id="321596" name="Text Box 60"/>
            <p:cNvSpPr txBox="1">
              <a:spLocks noChangeArrowheads="1"/>
            </p:cNvSpPr>
            <p:nvPr/>
          </p:nvSpPr>
          <p:spPr bwMode="auto">
            <a:xfrm>
              <a:off x="4848" y="3264"/>
              <a:ext cx="240" cy="21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r>
                <a:rPr lang="en-US" sz="1600">
                  <a:solidFill>
                    <a:srgbClr val="FF0002"/>
                  </a:solidFill>
                  <a:latin typeface="Courier New" pitchFamily="49" charset="0"/>
                </a:rPr>
                <a:t>q</a:t>
              </a:r>
            </a:p>
          </p:txBody>
        </p:sp>
        <p:sp>
          <p:nvSpPr>
            <p:cNvPr id="321597" name="Text Box 61"/>
            <p:cNvSpPr txBox="1">
              <a:spLocks noChangeArrowheads="1"/>
            </p:cNvSpPr>
            <p:nvPr/>
          </p:nvSpPr>
          <p:spPr bwMode="auto">
            <a:xfrm>
              <a:off x="5280" y="3242"/>
              <a:ext cx="240" cy="21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r>
                <a:rPr lang="en-US" sz="1600">
                  <a:solidFill>
                    <a:srgbClr val="FF0002"/>
                  </a:solidFill>
                  <a:latin typeface="Courier New" pitchFamily="49" charset="0"/>
                </a:rPr>
                <a:t>!q</a:t>
              </a:r>
            </a:p>
          </p:txBody>
        </p:sp>
      </p:grpSp>
      <p:grpSp>
        <p:nvGrpSpPr>
          <p:cNvPr id="321621" name="Group 85"/>
          <p:cNvGrpSpPr>
            <a:grpSpLocks/>
          </p:cNvGrpSpPr>
          <p:nvPr/>
        </p:nvGrpSpPr>
        <p:grpSpPr bwMode="auto">
          <a:xfrm>
            <a:off x="1983957" y="1068779"/>
            <a:ext cx="2238309" cy="2399982"/>
            <a:chOff x="3870" y="672"/>
            <a:chExt cx="1408" cy="1509"/>
          </a:xfrm>
        </p:grpSpPr>
        <p:sp>
          <p:nvSpPr>
            <p:cNvPr id="321618" name="Text Box 82"/>
            <p:cNvSpPr txBox="1">
              <a:spLocks noChangeArrowheads="1"/>
            </p:cNvSpPr>
            <p:nvPr/>
          </p:nvSpPr>
          <p:spPr bwMode="auto">
            <a:xfrm>
              <a:off x="3870" y="672"/>
              <a:ext cx="1408" cy="29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720" rIns="45720">
              <a:spAutoFit/>
            </a:bodyPr>
            <a:lstStyle/>
            <a:p>
              <a:r>
                <a:rPr lang="en-US" dirty="0" err="1">
                  <a:latin typeface="+mn-lt"/>
                </a:rPr>
                <a:t>Bistable</a:t>
              </a:r>
              <a:r>
                <a:rPr lang="en-US" dirty="0">
                  <a:latin typeface="+mn-lt"/>
                </a:rPr>
                <a:t> Element</a:t>
              </a:r>
            </a:p>
          </p:txBody>
        </p:sp>
        <p:grpSp>
          <p:nvGrpSpPr>
            <p:cNvPr id="321620" name="Group 84"/>
            <p:cNvGrpSpPr>
              <a:grpSpLocks/>
            </p:cNvGrpSpPr>
            <p:nvPr/>
          </p:nvGrpSpPr>
          <p:grpSpPr bwMode="auto">
            <a:xfrm>
              <a:off x="3988" y="1056"/>
              <a:ext cx="1104" cy="1125"/>
              <a:chOff x="3988" y="1056"/>
              <a:chExt cx="1104" cy="1125"/>
            </a:xfrm>
          </p:grpSpPr>
          <p:sp>
            <p:nvSpPr>
              <p:cNvPr id="321598" name="Line 62"/>
              <p:cNvSpPr>
                <a:spLocks noChangeShapeType="1"/>
              </p:cNvSpPr>
              <p:nvPr/>
            </p:nvSpPr>
            <p:spPr bwMode="auto">
              <a:xfrm>
                <a:off x="4321" y="1244"/>
                <a:ext cx="435" cy="4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21599" name="Group 63"/>
              <p:cNvGrpSpPr>
                <a:grpSpLocks/>
              </p:cNvGrpSpPr>
              <p:nvPr/>
            </p:nvGrpSpPr>
            <p:grpSpPr bwMode="auto">
              <a:xfrm>
                <a:off x="4131" y="1152"/>
                <a:ext cx="243" cy="184"/>
                <a:chOff x="2159" y="1440"/>
                <a:chExt cx="243" cy="184"/>
              </a:xfrm>
            </p:grpSpPr>
            <p:sp>
              <p:nvSpPr>
                <p:cNvPr id="321600" name="Freeform 64"/>
                <p:cNvSpPr>
                  <a:spLocks/>
                </p:cNvSpPr>
                <p:nvPr/>
              </p:nvSpPr>
              <p:spPr bwMode="auto">
                <a:xfrm>
                  <a:off x="2159" y="1440"/>
                  <a:ext cx="190" cy="184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184"/>
                    </a:cxn>
                    <a:cxn ang="0">
                      <a:pos x="190" y="92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90" h="184">
                      <a:moveTo>
                        <a:pt x="0" y="0"/>
                      </a:moveTo>
                      <a:lnTo>
                        <a:pt x="0" y="184"/>
                      </a:lnTo>
                      <a:lnTo>
                        <a:pt x="190" y="9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1601" name="Freeform 65"/>
                <p:cNvSpPr>
                  <a:spLocks/>
                </p:cNvSpPr>
                <p:nvPr/>
              </p:nvSpPr>
              <p:spPr bwMode="auto">
                <a:xfrm>
                  <a:off x="2159" y="1440"/>
                  <a:ext cx="190" cy="184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184"/>
                    </a:cxn>
                    <a:cxn ang="0">
                      <a:pos x="190" y="92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90" h="184">
                      <a:moveTo>
                        <a:pt x="0" y="0"/>
                      </a:moveTo>
                      <a:lnTo>
                        <a:pt x="0" y="184"/>
                      </a:lnTo>
                      <a:lnTo>
                        <a:pt x="190" y="92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CCECFF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1602" name="Freeform 66"/>
                <p:cNvSpPr>
                  <a:spLocks/>
                </p:cNvSpPr>
                <p:nvPr/>
              </p:nvSpPr>
              <p:spPr bwMode="auto">
                <a:xfrm>
                  <a:off x="2353" y="1506"/>
                  <a:ext cx="49" cy="48"/>
                </a:xfrm>
                <a:custGeom>
                  <a:avLst/>
                  <a:gdLst/>
                  <a:ahLst/>
                  <a:cxnLst>
                    <a:cxn ang="0">
                      <a:pos x="49" y="26"/>
                    </a:cxn>
                    <a:cxn ang="0">
                      <a:pos x="42" y="41"/>
                    </a:cxn>
                    <a:cxn ang="0">
                      <a:pos x="23" y="48"/>
                    </a:cxn>
                    <a:cxn ang="0">
                      <a:pos x="23" y="48"/>
                    </a:cxn>
                    <a:cxn ang="0">
                      <a:pos x="8" y="41"/>
                    </a:cxn>
                    <a:cxn ang="0">
                      <a:pos x="0" y="26"/>
                    </a:cxn>
                    <a:cxn ang="0">
                      <a:pos x="0" y="26"/>
                    </a:cxn>
                    <a:cxn ang="0">
                      <a:pos x="8" y="8"/>
                    </a:cxn>
                    <a:cxn ang="0">
                      <a:pos x="23" y="0"/>
                    </a:cxn>
                    <a:cxn ang="0">
                      <a:pos x="23" y="0"/>
                    </a:cxn>
                    <a:cxn ang="0">
                      <a:pos x="42" y="8"/>
                    </a:cxn>
                    <a:cxn ang="0">
                      <a:pos x="49" y="26"/>
                    </a:cxn>
                  </a:cxnLst>
                  <a:rect l="0" t="0" r="r" b="b"/>
                  <a:pathLst>
                    <a:path w="49" h="48">
                      <a:moveTo>
                        <a:pt x="49" y="26"/>
                      </a:moveTo>
                      <a:lnTo>
                        <a:pt x="42" y="41"/>
                      </a:lnTo>
                      <a:lnTo>
                        <a:pt x="23" y="48"/>
                      </a:lnTo>
                      <a:lnTo>
                        <a:pt x="23" y="48"/>
                      </a:lnTo>
                      <a:lnTo>
                        <a:pt x="8" y="41"/>
                      </a:lnTo>
                      <a:lnTo>
                        <a:pt x="0" y="26"/>
                      </a:lnTo>
                      <a:lnTo>
                        <a:pt x="0" y="26"/>
                      </a:lnTo>
                      <a:lnTo>
                        <a:pt x="8" y="8"/>
                      </a:lnTo>
                      <a:lnTo>
                        <a:pt x="23" y="0"/>
                      </a:lnTo>
                      <a:lnTo>
                        <a:pt x="23" y="0"/>
                      </a:lnTo>
                      <a:lnTo>
                        <a:pt x="42" y="8"/>
                      </a:lnTo>
                      <a:lnTo>
                        <a:pt x="49" y="2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1603" name="Freeform 67"/>
                <p:cNvSpPr>
                  <a:spLocks/>
                </p:cNvSpPr>
                <p:nvPr/>
              </p:nvSpPr>
              <p:spPr bwMode="auto">
                <a:xfrm>
                  <a:off x="2353" y="1506"/>
                  <a:ext cx="49" cy="48"/>
                </a:xfrm>
                <a:custGeom>
                  <a:avLst/>
                  <a:gdLst/>
                  <a:ahLst/>
                  <a:cxnLst>
                    <a:cxn ang="0">
                      <a:pos x="49" y="26"/>
                    </a:cxn>
                    <a:cxn ang="0">
                      <a:pos x="42" y="41"/>
                    </a:cxn>
                    <a:cxn ang="0">
                      <a:pos x="23" y="48"/>
                    </a:cxn>
                    <a:cxn ang="0">
                      <a:pos x="23" y="48"/>
                    </a:cxn>
                    <a:cxn ang="0">
                      <a:pos x="8" y="41"/>
                    </a:cxn>
                    <a:cxn ang="0">
                      <a:pos x="0" y="26"/>
                    </a:cxn>
                    <a:cxn ang="0">
                      <a:pos x="0" y="26"/>
                    </a:cxn>
                    <a:cxn ang="0">
                      <a:pos x="8" y="8"/>
                    </a:cxn>
                    <a:cxn ang="0">
                      <a:pos x="23" y="0"/>
                    </a:cxn>
                    <a:cxn ang="0">
                      <a:pos x="23" y="0"/>
                    </a:cxn>
                    <a:cxn ang="0">
                      <a:pos x="42" y="8"/>
                    </a:cxn>
                    <a:cxn ang="0">
                      <a:pos x="49" y="26"/>
                    </a:cxn>
                  </a:cxnLst>
                  <a:rect l="0" t="0" r="r" b="b"/>
                  <a:pathLst>
                    <a:path w="49" h="48">
                      <a:moveTo>
                        <a:pt x="49" y="26"/>
                      </a:moveTo>
                      <a:lnTo>
                        <a:pt x="42" y="41"/>
                      </a:lnTo>
                      <a:lnTo>
                        <a:pt x="23" y="48"/>
                      </a:lnTo>
                      <a:lnTo>
                        <a:pt x="23" y="48"/>
                      </a:lnTo>
                      <a:lnTo>
                        <a:pt x="8" y="41"/>
                      </a:lnTo>
                      <a:lnTo>
                        <a:pt x="0" y="26"/>
                      </a:lnTo>
                      <a:lnTo>
                        <a:pt x="0" y="26"/>
                      </a:lnTo>
                      <a:lnTo>
                        <a:pt x="8" y="8"/>
                      </a:lnTo>
                      <a:lnTo>
                        <a:pt x="23" y="0"/>
                      </a:lnTo>
                      <a:lnTo>
                        <a:pt x="23" y="0"/>
                      </a:lnTo>
                      <a:lnTo>
                        <a:pt x="42" y="8"/>
                      </a:lnTo>
                      <a:lnTo>
                        <a:pt x="49" y="26"/>
                      </a:lnTo>
                    </a:path>
                  </a:pathLst>
                </a:custGeom>
                <a:solidFill>
                  <a:srgbClr val="CCECFF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21604" name="Line 68"/>
              <p:cNvSpPr>
                <a:spLocks noChangeShapeType="1"/>
              </p:cNvSpPr>
              <p:nvPr/>
            </p:nvSpPr>
            <p:spPr bwMode="auto">
              <a:xfrm>
                <a:off x="3988" y="1248"/>
                <a:ext cx="143" cy="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1605" name="Line 69"/>
              <p:cNvSpPr>
                <a:spLocks noChangeShapeType="1"/>
              </p:cNvSpPr>
              <p:nvPr/>
            </p:nvSpPr>
            <p:spPr bwMode="auto">
              <a:xfrm flipV="1">
                <a:off x="4321" y="1824"/>
                <a:ext cx="435" cy="4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21606" name="Group 70"/>
              <p:cNvGrpSpPr>
                <a:grpSpLocks/>
              </p:cNvGrpSpPr>
              <p:nvPr/>
            </p:nvGrpSpPr>
            <p:grpSpPr bwMode="auto">
              <a:xfrm flipV="1">
                <a:off x="4131" y="1736"/>
                <a:ext cx="243" cy="184"/>
                <a:chOff x="2159" y="1440"/>
                <a:chExt cx="243" cy="184"/>
              </a:xfrm>
            </p:grpSpPr>
            <p:sp>
              <p:nvSpPr>
                <p:cNvPr id="321607" name="Freeform 71"/>
                <p:cNvSpPr>
                  <a:spLocks/>
                </p:cNvSpPr>
                <p:nvPr/>
              </p:nvSpPr>
              <p:spPr bwMode="auto">
                <a:xfrm>
                  <a:off x="2159" y="1440"/>
                  <a:ext cx="190" cy="184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184"/>
                    </a:cxn>
                    <a:cxn ang="0">
                      <a:pos x="190" y="92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90" h="184">
                      <a:moveTo>
                        <a:pt x="0" y="0"/>
                      </a:moveTo>
                      <a:lnTo>
                        <a:pt x="0" y="184"/>
                      </a:lnTo>
                      <a:lnTo>
                        <a:pt x="190" y="9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1608" name="Freeform 72"/>
                <p:cNvSpPr>
                  <a:spLocks/>
                </p:cNvSpPr>
                <p:nvPr/>
              </p:nvSpPr>
              <p:spPr bwMode="auto">
                <a:xfrm>
                  <a:off x="2159" y="1440"/>
                  <a:ext cx="190" cy="184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184"/>
                    </a:cxn>
                    <a:cxn ang="0">
                      <a:pos x="190" y="92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90" h="184">
                      <a:moveTo>
                        <a:pt x="0" y="0"/>
                      </a:moveTo>
                      <a:lnTo>
                        <a:pt x="0" y="184"/>
                      </a:lnTo>
                      <a:lnTo>
                        <a:pt x="190" y="92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CCECFF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1609" name="Freeform 73"/>
                <p:cNvSpPr>
                  <a:spLocks/>
                </p:cNvSpPr>
                <p:nvPr/>
              </p:nvSpPr>
              <p:spPr bwMode="auto">
                <a:xfrm>
                  <a:off x="2353" y="1506"/>
                  <a:ext cx="49" cy="48"/>
                </a:xfrm>
                <a:custGeom>
                  <a:avLst/>
                  <a:gdLst/>
                  <a:ahLst/>
                  <a:cxnLst>
                    <a:cxn ang="0">
                      <a:pos x="49" y="26"/>
                    </a:cxn>
                    <a:cxn ang="0">
                      <a:pos x="42" y="41"/>
                    </a:cxn>
                    <a:cxn ang="0">
                      <a:pos x="23" y="48"/>
                    </a:cxn>
                    <a:cxn ang="0">
                      <a:pos x="23" y="48"/>
                    </a:cxn>
                    <a:cxn ang="0">
                      <a:pos x="8" y="41"/>
                    </a:cxn>
                    <a:cxn ang="0">
                      <a:pos x="0" y="26"/>
                    </a:cxn>
                    <a:cxn ang="0">
                      <a:pos x="0" y="26"/>
                    </a:cxn>
                    <a:cxn ang="0">
                      <a:pos x="8" y="8"/>
                    </a:cxn>
                    <a:cxn ang="0">
                      <a:pos x="23" y="0"/>
                    </a:cxn>
                    <a:cxn ang="0">
                      <a:pos x="23" y="0"/>
                    </a:cxn>
                    <a:cxn ang="0">
                      <a:pos x="42" y="8"/>
                    </a:cxn>
                    <a:cxn ang="0">
                      <a:pos x="49" y="26"/>
                    </a:cxn>
                  </a:cxnLst>
                  <a:rect l="0" t="0" r="r" b="b"/>
                  <a:pathLst>
                    <a:path w="49" h="48">
                      <a:moveTo>
                        <a:pt x="49" y="26"/>
                      </a:moveTo>
                      <a:lnTo>
                        <a:pt x="42" y="41"/>
                      </a:lnTo>
                      <a:lnTo>
                        <a:pt x="23" y="48"/>
                      </a:lnTo>
                      <a:lnTo>
                        <a:pt x="23" y="48"/>
                      </a:lnTo>
                      <a:lnTo>
                        <a:pt x="8" y="41"/>
                      </a:lnTo>
                      <a:lnTo>
                        <a:pt x="0" y="26"/>
                      </a:lnTo>
                      <a:lnTo>
                        <a:pt x="0" y="26"/>
                      </a:lnTo>
                      <a:lnTo>
                        <a:pt x="8" y="8"/>
                      </a:lnTo>
                      <a:lnTo>
                        <a:pt x="23" y="0"/>
                      </a:lnTo>
                      <a:lnTo>
                        <a:pt x="23" y="0"/>
                      </a:lnTo>
                      <a:lnTo>
                        <a:pt x="42" y="8"/>
                      </a:lnTo>
                      <a:lnTo>
                        <a:pt x="49" y="2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1610" name="Freeform 74"/>
                <p:cNvSpPr>
                  <a:spLocks/>
                </p:cNvSpPr>
                <p:nvPr/>
              </p:nvSpPr>
              <p:spPr bwMode="auto">
                <a:xfrm>
                  <a:off x="2353" y="1506"/>
                  <a:ext cx="49" cy="48"/>
                </a:xfrm>
                <a:custGeom>
                  <a:avLst/>
                  <a:gdLst/>
                  <a:ahLst/>
                  <a:cxnLst>
                    <a:cxn ang="0">
                      <a:pos x="49" y="26"/>
                    </a:cxn>
                    <a:cxn ang="0">
                      <a:pos x="42" y="41"/>
                    </a:cxn>
                    <a:cxn ang="0">
                      <a:pos x="23" y="48"/>
                    </a:cxn>
                    <a:cxn ang="0">
                      <a:pos x="23" y="48"/>
                    </a:cxn>
                    <a:cxn ang="0">
                      <a:pos x="8" y="41"/>
                    </a:cxn>
                    <a:cxn ang="0">
                      <a:pos x="0" y="26"/>
                    </a:cxn>
                    <a:cxn ang="0">
                      <a:pos x="0" y="26"/>
                    </a:cxn>
                    <a:cxn ang="0">
                      <a:pos x="8" y="8"/>
                    </a:cxn>
                    <a:cxn ang="0">
                      <a:pos x="23" y="0"/>
                    </a:cxn>
                    <a:cxn ang="0">
                      <a:pos x="23" y="0"/>
                    </a:cxn>
                    <a:cxn ang="0">
                      <a:pos x="42" y="8"/>
                    </a:cxn>
                    <a:cxn ang="0">
                      <a:pos x="49" y="26"/>
                    </a:cxn>
                  </a:cxnLst>
                  <a:rect l="0" t="0" r="r" b="b"/>
                  <a:pathLst>
                    <a:path w="49" h="48">
                      <a:moveTo>
                        <a:pt x="49" y="26"/>
                      </a:moveTo>
                      <a:lnTo>
                        <a:pt x="42" y="41"/>
                      </a:lnTo>
                      <a:lnTo>
                        <a:pt x="23" y="48"/>
                      </a:lnTo>
                      <a:lnTo>
                        <a:pt x="23" y="48"/>
                      </a:lnTo>
                      <a:lnTo>
                        <a:pt x="8" y="41"/>
                      </a:lnTo>
                      <a:lnTo>
                        <a:pt x="0" y="26"/>
                      </a:lnTo>
                      <a:lnTo>
                        <a:pt x="0" y="26"/>
                      </a:lnTo>
                      <a:lnTo>
                        <a:pt x="8" y="8"/>
                      </a:lnTo>
                      <a:lnTo>
                        <a:pt x="23" y="0"/>
                      </a:lnTo>
                      <a:lnTo>
                        <a:pt x="23" y="0"/>
                      </a:lnTo>
                      <a:lnTo>
                        <a:pt x="42" y="8"/>
                      </a:lnTo>
                      <a:lnTo>
                        <a:pt x="49" y="26"/>
                      </a:lnTo>
                    </a:path>
                  </a:pathLst>
                </a:custGeom>
                <a:solidFill>
                  <a:srgbClr val="CCECFF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21611" name="Line 75"/>
              <p:cNvSpPr>
                <a:spLocks noChangeShapeType="1"/>
              </p:cNvSpPr>
              <p:nvPr/>
            </p:nvSpPr>
            <p:spPr bwMode="auto">
              <a:xfrm flipV="1">
                <a:off x="3988" y="1823"/>
                <a:ext cx="143" cy="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1612" name="Freeform 76"/>
              <p:cNvSpPr>
                <a:spLocks/>
              </p:cNvSpPr>
              <p:nvPr/>
            </p:nvSpPr>
            <p:spPr bwMode="auto">
              <a:xfrm>
                <a:off x="3988" y="1248"/>
                <a:ext cx="528" cy="5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96"/>
                  </a:cxn>
                  <a:cxn ang="0">
                    <a:pos x="1152" y="336"/>
                  </a:cxn>
                  <a:cxn ang="0">
                    <a:pos x="1152" y="432"/>
                  </a:cxn>
                </a:cxnLst>
                <a:rect l="0" t="0" r="r" b="b"/>
                <a:pathLst>
                  <a:path w="1152" h="432">
                    <a:moveTo>
                      <a:pt x="0" y="0"/>
                    </a:moveTo>
                    <a:lnTo>
                      <a:pt x="0" y="96"/>
                    </a:lnTo>
                    <a:lnTo>
                      <a:pt x="1152" y="336"/>
                    </a:lnTo>
                    <a:lnTo>
                      <a:pt x="1152" y="432"/>
                    </a:lnTo>
                  </a:path>
                </a:pathLst>
              </a:custGeom>
              <a:noFill/>
              <a:ln w="19050" cap="flat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sm" len="sm"/>
              </a:ln>
              <a:effectLst/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21613" name="Freeform 77"/>
              <p:cNvSpPr>
                <a:spLocks/>
              </p:cNvSpPr>
              <p:nvPr/>
            </p:nvSpPr>
            <p:spPr bwMode="auto">
              <a:xfrm flipV="1">
                <a:off x="3988" y="1248"/>
                <a:ext cx="528" cy="5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96"/>
                  </a:cxn>
                  <a:cxn ang="0">
                    <a:pos x="1152" y="336"/>
                  </a:cxn>
                  <a:cxn ang="0">
                    <a:pos x="1152" y="432"/>
                  </a:cxn>
                </a:cxnLst>
                <a:rect l="0" t="0" r="r" b="b"/>
                <a:pathLst>
                  <a:path w="1152" h="432">
                    <a:moveTo>
                      <a:pt x="0" y="0"/>
                    </a:moveTo>
                    <a:lnTo>
                      <a:pt x="0" y="96"/>
                    </a:lnTo>
                    <a:lnTo>
                      <a:pt x="1152" y="336"/>
                    </a:lnTo>
                    <a:lnTo>
                      <a:pt x="1152" y="432"/>
                    </a:lnTo>
                  </a:path>
                </a:pathLst>
              </a:custGeom>
              <a:noFill/>
              <a:ln w="19050" cap="flat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sm" len="sm"/>
              </a:ln>
              <a:effectLst/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21614" name="Text Box 78"/>
              <p:cNvSpPr txBox="1">
                <a:spLocks noChangeArrowheads="1"/>
              </p:cNvSpPr>
              <p:nvPr/>
            </p:nvSpPr>
            <p:spPr bwMode="auto">
              <a:xfrm>
                <a:off x="4804" y="1152"/>
                <a:ext cx="288" cy="290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 type="none" w="sm" len="sm"/>
              </a:ln>
              <a:effectLst/>
            </p:spPr>
            <p:txBody>
              <a:bodyPr lIns="45720" rIns="45720">
                <a:spAutoFit/>
              </a:bodyPr>
              <a:lstStyle/>
              <a:p>
                <a:pPr algn="l"/>
                <a:r>
                  <a:rPr lang="en-US"/>
                  <a:t>Q+</a:t>
                </a:r>
              </a:p>
            </p:txBody>
          </p:sp>
          <p:sp>
            <p:nvSpPr>
              <p:cNvPr id="321615" name="Text Box 79"/>
              <p:cNvSpPr txBox="1">
                <a:spLocks noChangeArrowheads="1"/>
              </p:cNvSpPr>
              <p:nvPr/>
            </p:nvSpPr>
            <p:spPr bwMode="auto">
              <a:xfrm>
                <a:off x="4804" y="1680"/>
                <a:ext cx="288" cy="290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 type="none" w="sm" len="sm"/>
              </a:ln>
              <a:effectLst/>
            </p:spPr>
            <p:txBody>
              <a:bodyPr lIns="45720" rIns="45720">
                <a:spAutoFit/>
              </a:bodyPr>
              <a:lstStyle/>
              <a:p>
                <a:pPr algn="l"/>
                <a:r>
                  <a:rPr lang="en-US"/>
                  <a:t>Q–</a:t>
                </a:r>
              </a:p>
            </p:txBody>
          </p:sp>
          <p:sp>
            <p:nvSpPr>
              <p:cNvPr id="321616" name="Text Box 80"/>
              <p:cNvSpPr txBox="1">
                <a:spLocks noChangeArrowheads="1"/>
              </p:cNvSpPr>
              <p:nvPr/>
            </p:nvSpPr>
            <p:spPr bwMode="auto">
              <a:xfrm>
                <a:off x="4516" y="1056"/>
                <a:ext cx="240" cy="213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 type="none" w="sm" len="sm"/>
              </a:ln>
              <a:effectLst/>
            </p:spPr>
            <p:txBody>
              <a:bodyPr lIns="45720" rIns="45720">
                <a:spAutoFit/>
              </a:bodyPr>
              <a:lstStyle/>
              <a:p>
                <a:r>
                  <a:rPr lang="en-US" sz="1600">
                    <a:solidFill>
                      <a:srgbClr val="FF0002"/>
                    </a:solidFill>
                    <a:latin typeface="Courier New" pitchFamily="49" charset="0"/>
                  </a:rPr>
                  <a:t>q</a:t>
                </a:r>
              </a:p>
            </p:txBody>
          </p:sp>
          <p:sp>
            <p:nvSpPr>
              <p:cNvPr id="321617" name="Text Box 81"/>
              <p:cNvSpPr txBox="1">
                <a:spLocks noChangeArrowheads="1"/>
              </p:cNvSpPr>
              <p:nvPr/>
            </p:nvSpPr>
            <p:spPr bwMode="auto">
              <a:xfrm>
                <a:off x="4516" y="1632"/>
                <a:ext cx="240" cy="213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 type="none" w="sm" len="sm"/>
              </a:ln>
              <a:effectLst/>
            </p:spPr>
            <p:txBody>
              <a:bodyPr lIns="45720" rIns="45720">
                <a:spAutoFit/>
              </a:bodyPr>
              <a:lstStyle/>
              <a:p>
                <a:r>
                  <a:rPr lang="en-US" sz="1600">
                    <a:solidFill>
                      <a:srgbClr val="FF0002"/>
                    </a:solidFill>
                    <a:latin typeface="Courier New" pitchFamily="49" charset="0"/>
                  </a:rPr>
                  <a:t>!q</a:t>
                </a:r>
              </a:p>
            </p:txBody>
          </p:sp>
          <p:sp>
            <p:nvSpPr>
              <p:cNvPr id="321619" name="Text Box 83"/>
              <p:cNvSpPr txBox="1">
                <a:spLocks noChangeArrowheads="1"/>
              </p:cNvSpPr>
              <p:nvPr/>
            </p:nvSpPr>
            <p:spPr bwMode="auto">
              <a:xfrm>
                <a:off x="4080" y="1968"/>
                <a:ext cx="1008" cy="213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 type="none" w="sm" len="sm"/>
              </a:ln>
              <a:effectLst/>
            </p:spPr>
            <p:txBody>
              <a:bodyPr lIns="45720" rIns="45720">
                <a:spAutoFit/>
              </a:bodyPr>
              <a:lstStyle/>
              <a:p>
                <a:r>
                  <a:rPr lang="en-US" sz="1600">
                    <a:solidFill>
                      <a:srgbClr val="FF0002"/>
                    </a:solidFill>
                    <a:latin typeface="Courier New" pitchFamily="49" charset="0"/>
                  </a:rPr>
                  <a:t>q </a:t>
                </a:r>
                <a:r>
                  <a:rPr lang="en-US" sz="1600"/>
                  <a:t>= 0 or 1</a:t>
                </a:r>
              </a:p>
            </p:txBody>
          </p:sp>
        </p:grpSp>
      </p:grp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Computer Architecture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866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1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1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1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1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318" name="Rectangle 142"/>
          <p:cNvSpPr>
            <a:spLocks noChangeArrowheads="1"/>
          </p:cNvSpPr>
          <p:nvPr/>
        </p:nvSpPr>
        <p:spPr bwMode="auto">
          <a:xfrm>
            <a:off x="3251576" y="1526950"/>
            <a:ext cx="2823321" cy="1828800"/>
          </a:xfrm>
          <a:prstGeom prst="rect">
            <a:avLst/>
          </a:prstGeom>
          <a:solidFill>
            <a:srgbClr val="FFCCFF"/>
          </a:solidFill>
          <a:ln w="19050">
            <a:noFill/>
            <a:miter lim="800000"/>
            <a:headEnd/>
            <a:tailEnd type="none" w="sm" len="sm"/>
          </a:ln>
          <a:effectLst/>
        </p:spPr>
        <p:txBody>
          <a:bodyPr wrap="square" lIns="45789" tIns="45789" rIns="45789" bIns="45789" anchor="ctr">
            <a:spAutoFit/>
          </a:bodyPr>
          <a:lstStyle/>
          <a:p>
            <a:endParaRPr lang="en-US"/>
          </a:p>
        </p:txBody>
      </p:sp>
      <p:sp>
        <p:nvSpPr>
          <p:cNvPr id="306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1-Bit Latch</a:t>
            </a:r>
          </a:p>
        </p:txBody>
      </p:sp>
      <p:sp>
        <p:nvSpPr>
          <p:cNvPr id="306210" name="Text Box 34"/>
          <p:cNvSpPr txBox="1">
            <a:spLocks noChangeArrowheads="1"/>
          </p:cNvSpPr>
          <p:nvPr/>
        </p:nvSpPr>
        <p:spPr bwMode="auto">
          <a:xfrm>
            <a:off x="2327333" y="992438"/>
            <a:ext cx="1031319" cy="461804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89" tIns="45789" rIns="45789" bIns="45789">
            <a:spAutoFit/>
          </a:bodyPr>
          <a:lstStyle/>
          <a:p>
            <a:r>
              <a:rPr lang="en-US" dirty="0">
                <a:latin typeface="+mn-lt"/>
              </a:rPr>
              <a:t>D Latch</a:t>
            </a:r>
          </a:p>
        </p:txBody>
      </p:sp>
      <p:grpSp>
        <p:nvGrpSpPr>
          <p:cNvPr id="306295" name="Group 119"/>
          <p:cNvGrpSpPr>
            <a:grpSpLocks/>
          </p:cNvGrpSpPr>
          <p:nvPr/>
        </p:nvGrpSpPr>
        <p:grpSpPr bwMode="auto">
          <a:xfrm>
            <a:off x="839366" y="1297803"/>
            <a:ext cx="5191986" cy="2088255"/>
            <a:chOff x="528" y="816"/>
            <a:chExt cx="3266" cy="1313"/>
          </a:xfrm>
        </p:grpSpPr>
        <p:sp>
          <p:nvSpPr>
            <p:cNvPr id="306273" name="Line 97"/>
            <p:cNvSpPr>
              <a:spLocks noChangeShapeType="1"/>
            </p:cNvSpPr>
            <p:nvPr/>
          </p:nvSpPr>
          <p:spPr bwMode="auto">
            <a:xfrm>
              <a:off x="1056" y="1728"/>
              <a:ext cx="576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6181" name="Line 5"/>
            <p:cNvSpPr>
              <a:spLocks noChangeShapeType="1"/>
            </p:cNvSpPr>
            <p:nvPr/>
          </p:nvSpPr>
          <p:spPr bwMode="auto">
            <a:xfrm>
              <a:off x="2066" y="1333"/>
              <a:ext cx="287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6182" name="Line 6"/>
            <p:cNvSpPr>
              <a:spLocks noChangeShapeType="1"/>
            </p:cNvSpPr>
            <p:nvPr/>
          </p:nvSpPr>
          <p:spPr bwMode="auto">
            <a:xfrm flipV="1">
              <a:off x="2018" y="1167"/>
              <a:ext cx="336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6183" name="Freeform 7"/>
            <p:cNvSpPr>
              <a:spLocks/>
            </p:cNvSpPr>
            <p:nvPr/>
          </p:nvSpPr>
          <p:spPr bwMode="auto">
            <a:xfrm>
              <a:off x="2304" y="1093"/>
              <a:ext cx="410" cy="27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0" y="0"/>
                </a:cxn>
                <a:cxn ang="0">
                  <a:pos x="190" y="0"/>
                </a:cxn>
                <a:cxn ang="0">
                  <a:pos x="227" y="3"/>
                </a:cxn>
                <a:cxn ang="0">
                  <a:pos x="262" y="11"/>
                </a:cxn>
                <a:cxn ang="0">
                  <a:pos x="292" y="22"/>
                </a:cxn>
                <a:cxn ang="0">
                  <a:pos x="322" y="40"/>
                </a:cxn>
                <a:cxn ang="0">
                  <a:pos x="372" y="81"/>
                </a:cxn>
                <a:cxn ang="0">
                  <a:pos x="410" y="140"/>
                </a:cxn>
                <a:cxn ang="0">
                  <a:pos x="410" y="140"/>
                </a:cxn>
                <a:cxn ang="0">
                  <a:pos x="372" y="195"/>
                </a:cxn>
                <a:cxn ang="0">
                  <a:pos x="322" y="240"/>
                </a:cxn>
                <a:cxn ang="0">
                  <a:pos x="292" y="254"/>
                </a:cxn>
                <a:cxn ang="0">
                  <a:pos x="262" y="266"/>
                </a:cxn>
                <a:cxn ang="0">
                  <a:pos x="227" y="273"/>
                </a:cxn>
                <a:cxn ang="0">
                  <a:pos x="190" y="277"/>
                </a:cxn>
                <a:cxn ang="0">
                  <a:pos x="190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22" y="247"/>
                </a:cxn>
                <a:cxn ang="0">
                  <a:pos x="38" y="214"/>
                </a:cxn>
                <a:cxn ang="0">
                  <a:pos x="45" y="177"/>
                </a:cxn>
                <a:cxn ang="0">
                  <a:pos x="49" y="140"/>
                </a:cxn>
                <a:cxn ang="0">
                  <a:pos x="49" y="140"/>
                </a:cxn>
                <a:cxn ang="0">
                  <a:pos x="45" y="99"/>
                </a:cxn>
                <a:cxn ang="0">
                  <a:pos x="38" y="66"/>
                </a:cxn>
                <a:cxn ang="0">
                  <a:pos x="22" y="33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10" h="277">
                  <a:moveTo>
                    <a:pt x="0" y="0"/>
                  </a:moveTo>
                  <a:lnTo>
                    <a:pt x="190" y="0"/>
                  </a:lnTo>
                  <a:lnTo>
                    <a:pt x="190" y="0"/>
                  </a:lnTo>
                  <a:lnTo>
                    <a:pt x="227" y="3"/>
                  </a:lnTo>
                  <a:lnTo>
                    <a:pt x="262" y="11"/>
                  </a:lnTo>
                  <a:lnTo>
                    <a:pt x="292" y="22"/>
                  </a:lnTo>
                  <a:lnTo>
                    <a:pt x="322" y="40"/>
                  </a:lnTo>
                  <a:lnTo>
                    <a:pt x="372" y="81"/>
                  </a:lnTo>
                  <a:lnTo>
                    <a:pt x="410" y="140"/>
                  </a:lnTo>
                  <a:lnTo>
                    <a:pt x="410" y="140"/>
                  </a:lnTo>
                  <a:lnTo>
                    <a:pt x="372" y="195"/>
                  </a:lnTo>
                  <a:lnTo>
                    <a:pt x="322" y="240"/>
                  </a:lnTo>
                  <a:lnTo>
                    <a:pt x="292" y="254"/>
                  </a:lnTo>
                  <a:lnTo>
                    <a:pt x="262" y="266"/>
                  </a:lnTo>
                  <a:lnTo>
                    <a:pt x="227" y="273"/>
                  </a:lnTo>
                  <a:lnTo>
                    <a:pt x="190" y="277"/>
                  </a:lnTo>
                  <a:lnTo>
                    <a:pt x="190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22" y="247"/>
                  </a:lnTo>
                  <a:lnTo>
                    <a:pt x="38" y="214"/>
                  </a:lnTo>
                  <a:lnTo>
                    <a:pt x="45" y="177"/>
                  </a:lnTo>
                  <a:lnTo>
                    <a:pt x="49" y="140"/>
                  </a:lnTo>
                  <a:lnTo>
                    <a:pt x="49" y="140"/>
                  </a:lnTo>
                  <a:lnTo>
                    <a:pt x="45" y="99"/>
                  </a:lnTo>
                  <a:lnTo>
                    <a:pt x="38" y="66"/>
                  </a:lnTo>
                  <a:lnTo>
                    <a:pt x="22" y="33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6184" name="Line 8"/>
            <p:cNvSpPr>
              <a:spLocks noChangeShapeType="1"/>
            </p:cNvSpPr>
            <p:nvPr/>
          </p:nvSpPr>
          <p:spPr bwMode="auto">
            <a:xfrm>
              <a:off x="3023" y="1233"/>
              <a:ext cx="435" cy="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06185" name="Group 9"/>
            <p:cNvGrpSpPr>
              <a:grpSpLocks/>
            </p:cNvGrpSpPr>
            <p:nvPr/>
          </p:nvGrpSpPr>
          <p:grpSpPr bwMode="auto">
            <a:xfrm>
              <a:off x="2833" y="1141"/>
              <a:ext cx="243" cy="184"/>
              <a:chOff x="2159" y="1440"/>
              <a:chExt cx="243" cy="184"/>
            </a:xfrm>
          </p:grpSpPr>
          <p:sp>
            <p:nvSpPr>
              <p:cNvPr id="306186" name="Freeform 10"/>
              <p:cNvSpPr>
                <a:spLocks/>
              </p:cNvSpPr>
              <p:nvPr/>
            </p:nvSpPr>
            <p:spPr bwMode="auto">
              <a:xfrm>
                <a:off x="2159" y="1440"/>
                <a:ext cx="190" cy="18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84"/>
                  </a:cxn>
                  <a:cxn ang="0">
                    <a:pos x="190" y="92"/>
                  </a:cxn>
                  <a:cxn ang="0">
                    <a:pos x="0" y="0"/>
                  </a:cxn>
                </a:cxnLst>
                <a:rect l="0" t="0" r="r" b="b"/>
                <a:pathLst>
                  <a:path w="19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190" y="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6187" name="Freeform 11"/>
              <p:cNvSpPr>
                <a:spLocks/>
              </p:cNvSpPr>
              <p:nvPr/>
            </p:nvSpPr>
            <p:spPr bwMode="auto">
              <a:xfrm>
                <a:off x="2159" y="1440"/>
                <a:ext cx="190" cy="18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84"/>
                  </a:cxn>
                  <a:cxn ang="0">
                    <a:pos x="190" y="92"/>
                  </a:cxn>
                  <a:cxn ang="0">
                    <a:pos x="0" y="0"/>
                  </a:cxn>
                </a:cxnLst>
                <a:rect l="0" t="0" r="r" b="b"/>
                <a:pathLst>
                  <a:path w="19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190" y="92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CECFF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6188" name="Freeform 12"/>
              <p:cNvSpPr>
                <a:spLocks/>
              </p:cNvSpPr>
              <p:nvPr/>
            </p:nvSpPr>
            <p:spPr bwMode="auto">
              <a:xfrm>
                <a:off x="2353" y="1506"/>
                <a:ext cx="49" cy="48"/>
              </a:xfrm>
              <a:custGeom>
                <a:avLst/>
                <a:gdLst/>
                <a:ahLst/>
                <a:cxnLst>
                  <a:cxn ang="0">
                    <a:pos x="49" y="26"/>
                  </a:cxn>
                  <a:cxn ang="0">
                    <a:pos x="42" y="41"/>
                  </a:cxn>
                  <a:cxn ang="0">
                    <a:pos x="23" y="48"/>
                  </a:cxn>
                  <a:cxn ang="0">
                    <a:pos x="23" y="48"/>
                  </a:cxn>
                  <a:cxn ang="0">
                    <a:pos x="8" y="41"/>
                  </a:cxn>
                  <a:cxn ang="0">
                    <a:pos x="0" y="26"/>
                  </a:cxn>
                  <a:cxn ang="0">
                    <a:pos x="0" y="26"/>
                  </a:cxn>
                  <a:cxn ang="0">
                    <a:pos x="8" y="8"/>
                  </a:cxn>
                  <a:cxn ang="0">
                    <a:pos x="23" y="0"/>
                  </a:cxn>
                  <a:cxn ang="0">
                    <a:pos x="23" y="0"/>
                  </a:cxn>
                  <a:cxn ang="0">
                    <a:pos x="42" y="8"/>
                  </a:cxn>
                  <a:cxn ang="0">
                    <a:pos x="49" y="26"/>
                  </a:cxn>
                </a:cxnLst>
                <a:rect l="0" t="0" r="r" b="b"/>
                <a:pathLst>
                  <a:path w="49" h="48">
                    <a:moveTo>
                      <a:pt x="49" y="26"/>
                    </a:moveTo>
                    <a:lnTo>
                      <a:pt x="42" y="41"/>
                    </a:lnTo>
                    <a:lnTo>
                      <a:pt x="23" y="48"/>
                    </a:lnTo>
                    <a:lnTo>
                      <a:pt x="23" y="48"/>
                    </a:lnTo>
                    <a:lnTo>
                      <a:pt x="8" y="41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8" y="8"/>
                    </a:lnTo>
                    <a:lnTo>
                      <a:pt x="23" y="0"/>
                    </a:lnTo>
                    <a:lnTo>
                      <a:pt x="23" y="0"/>
                    </a:lnTo>
                    <a:lnTo>
                      <a:pt x="42" y="8"/>
                    </a:lnTo>
                    <a:lnTo>
                      <a:pt x="49" y="2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6189" name="Freeform 13"/>
              <p:cNvSpPr>
                <a:spLocks/>
              </p:cNvSpPr>
              <p:nvPr/>
            </p:nvSpPr>
            <p:spPr bwMode="auto">
              <a:xfrm>
                <a:off x="2353" y="1506"/>
                <a:ext cx="49" cy="48"/>
              </a:xfrm>
              <a:custGeom>
                <a:avLst/>
                <a:gdLst/>
                <a:ahLst/>
                <a:cxnLst>
                  <a:cxn ang="0">
                    <a:pos x="49" y="26"/>
                  </a:cxn>
                  <a:cxn ang="0">
                    <a:pos x="42" y="41"/>
                  </a:cxn>
                  <a:cxn ang="0">
                    <a:pos x="23" y="48"/>
                  </a:cxn>
                  <a:cxn ang="0">
                    <a:pos x="23" y="48"/>
                  </a:cxn>
                  <a:cxn ang="0">
                    <a:pos x="8" y="41"/>
                  </a:cxn>
                  <a:cxn ang="0">
                    <a:pos x="0" y="26"/>
                  </a:cxn>
                  <a:cxn ang="0">
                    <a:pos x="0" y="26"/>
                  </a:cxn>
                  <a:cxn ang="0">
                    <a:pos x="8" y="8"/>
                  </a:cxn>
                  <a:cxn ang="0">
                    <a:pos x="23" y="0"/>
                  </a:cxn>
                  <a:cxn ang="0">
                    <a:pos x="23" y="0"/>
                  </a:cxn>
                  <a:cxn ang="0">
                    <a:pos x="42" y="8"/>
                  </a:cxn>
                  <a:cxn ang="0">
                    <a:pos x="49" y="26"/>
                  </a:cxn>
                </a:cxnLst>
                <a:rect l="0" t="0" r="r" b="b"/>
                <a:pathLst>
                  <a:path w="49" h="48">
                    <a:moveTo>
                      <a:pt x="49" y="26"/>
                    </a:moveTo>
                    <a:lnTo>
                      <a:pt x="42" y="41"/>
                    </a:lnTo>
                    <a:lnTo>
                      <a:pt x="23" y="48"/>
                    </a:lnTo>
                    <a:lnTo>
                      <a:pt x="23" y="48"/>
                    </a:lnTo>
                    <a:lnTo>
                      <a:pt x="8" y="41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8" y="8"/>
                    </a:lnTo>
                    <a:lnTo>
                      <a:pt x="23" y="0"/>
                    </a:lnTo>
                    <a:lnTo>
                      <a:pt x="23" y="0"/>
                    </a:lnTo>
                    <a:lnTo>
                      <a:pt x="42" y="8"/>
                    </a:lnTo>
                    <a:lnTo>
                      <a:pt x="49" y="26"/>
                    </a:lnTo>
                  </a:path>
                </a:pathLst>
              </a:custGeom>
              <a:solidFill>
                <a:srgbClr val="CCECFF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06190" name="Line 14"/>
            <p:cNvSpPr>
              <a:spLocks noChangeShapeType="1"/>
            </p:cNvSpPr>
            <p:nvPr/>
          </p:nvSpPr>
          <p:spPr bwMode="auto">
            <a:xfrm>
              <a:off x="2690" y="1237"/>
              <a:ext cx="143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6191" name="Freeform 15"/>
            <p:cNvSpPr>
              <a:spLocks/>
            </p:cNvSpPr>
            <p:nvPr/>
          </p:nvSpPr>
          <p:spPr bwMode="auto">
            <a:xfrm>
              <a:off x="2304" y="1104"/>
              <a:ext cx="410" cy="27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0" y="0"/>
                </a:cxn>
                <a:cxn ang="0">
                  <a:pos x="190" y="0"/>
                </a:cxn>
                <a:cxn ang="0">
                  <a:pos x="227" y="3"/>
                </a:cxn>
                <a:cxn ang="0">
                  <a:pos x="262" y="11"/>
                </a:cxn>
                <a:cxn ang="0">
                  <a:pos x="292" y="22"/>
                </a:cxn>
                <a:cxn ang="0">
                  <a:pos x="322" y="40"/>
                </a:cxn>
                <a:cxn ang="0">
                  <a:pos x="372" y="81"/>
                </a:cxn>
                <a:cxn ang="0">
                  <a:pos x="410" y="140"/>
                </a:cxn>
                <a:cxn ang="0">
                  <a:pos x="410" y="140"/>
                </a:cxn>
                <a:cxn ang="0">
                  <a:pos x="372" y="195"/>
                </a:cxn>
                <a:cxn ang="0">
                  <a:pos x="322" y="240"/>
                </a:cxn>
                <a:cxn ang="0">
                  <a:pos x="292" y="254"/>
                </a:cxn>
                <a:cxn ang="0">
                  <a:pos x="262" y="266"/>
                </a:cxn>
                <a:cxn ang="0">
                  <a:pos x="227" y="273"/>
                </a:cxn>
                <a:cxn ang="0">
                  <a:pos x="190" y="277"/>
                </a:cxn>
                <a:cxn ang="0">
                  <a:pos x="190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22" y="247"/>
                </a:cxn>
                <a:cxn ang="0">
                  <a:pos x="38" y="214"/>
                </a:cxn>
                <a:cxn ang="0">
                  <a:pos x="45" y="177"/>
                </a:cxn>
                <a:cxn ang="0">
                  <a:pos x="49" y="140"/>
                </a:cxn>
                <a:cxn ang="0">
                  <a:pos x="49" y="140"/>
                </a:cxn>
                <a:cxn ang="0">
                  <a:pos x="45" y="99"/>
                </a:cxn>
                <a:cxn ang="0">
                  <a:pos x="38" y="66"/>
                </a:cxn>
                <a:cxn ang="0">
                  <a:pos x="22" y="33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10" h="277">
                  <a:moveTo>
                    <a:pt x="0" y="0"/>
                  </a:moveTo>
                  <a:lnTo>
                    <a:pt x="190" y="0"/>
                  </a:lnTo>
                  <a:lnTo>
                    <a:pt x="190" y="0"/>
                  </a:lnTo>
                  <a:lnTo>
                    <a:pt x="227" y="3"/>
                  </a:lnTo>
                  <a:lnTo>
                    <a:pt x="262" y="11"/>
                  </a:lnTo>
                  <a:lnTo>
                    <a:pt x="292" y="22"/>
                  </a:lnTo>
                  <a:lnTo>
                    <a:pt x="322" y="40"/>
                  </a:lnTo>
                  <a:lnTo>
                    <a:pt x="372" y="81"/>
                  </a:lnTo>
                  <a:lnTo>
                    <a:pt x="410" y="140"/>
                  </a:lnTo>
                  <a:lnTo>
                    <a:pt x="410" y="140"/>
                  </a:lnTo>
                  <a:lnTo>
                    <a:pt x="372" y="195"/>
                  </a:lnTo>
                  <a:lnTo>
                    <a:pt x="322" y="240"/>
                  </a:lnTo>
                  <a:lnTo>
                    <a:pt x="292" y="254"/>
                  </a:lnTo>
                  <a:lnTo>
                    <a:pt x="262" y="266"/>
                  </a:lnTo>
                  <a:lnTo>
                    <a:pt x="227" y="273"/>
                  </a:lnTo>
                  <a:lnTo>
                    <a:pt x="190" y="277"/>
                  </a:lnTo>
                  <a:lnTo>
                    <a:pt x="190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22" y="247"/>
                  </a:lnTo>
                  <a:lnTo>
                    <a:pt x="38" y="214"/>
                  </a:lnTo>
                  <a:lnTo>
                    <a:pt x="45" y="177"/>
                  </a:lnTo>
                  <a:lnTo>
                    <a:pt x="49" y="140"/>
                  </a:lnTo>
                  <a:lnTo>
                    <a:pt x="49" y="140"/>
                  </a:lnTo>
                  <a:lnTo>
                    <a:pt x="45" y="99"/>
                  </a:lnTo>
                  <a:lnTo>
                    <a:pt x="38" y="66"/>
                  </a:lnTo>
                  <a:lnTo>
                    <a:pt x="22" y="33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solidFill>
              <a:srgbClr val="CCECFF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6193" name="Line 17"/>
            <p:cNvSpPr>
              <a:spLocks noChangeShapeType="1"/>
            </p:cNvSpPr>
            <p:nvPr/>
          </p:nvSpPr>
          <p:spPr bwMode="auto">
            <a:xfrm flipV="1">
              <a:off x="2066" y="1669"/>
              <a:ext cx="287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6194" name="Line 18"/>
            <p:cNvSpPr>
              <a:spLocks noChangeShapeType="1"/>
            </p:cNvSpPr>
            <p:nvPr/>
          </p:nvSpPr>
          <p:spPr bwMode="auto">
            <a:xfrm>
              <a:off x="2018" y="1839"/>
              <a:ext cx="336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6195" name="Freeform 19"/>
            <p:cNvSpPr>
              <a:spLocks/>
            </p:cNvSpPr>
            <p:nvPr/>
          </p:nvSpPr>
          <p:spPr bwMode="auto">
            <a:xfrm flipV="1">
              <a:off x="2304" y="1632"/>
              <a:ext cx="410" cy="27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0" y="0"/>
                </a:cxn>
                <a:cxn ang="0">
                  <a:pos x="190" y="0"/>
                </a:cxn>
                <a:cxn ang="0">
                  <a:pos x="227" y="3"/>
                </a:cxn>
                <a:cxn ang="0">
                  <a:pos x="262" y="11"/>
                </a:cxn>
                <a:cxn ang="0">
                  <a:pos x="292" y="22"/>
                </a:cxn>
                <a:cxn ang="0">
                  <a:pos x="322" y="40"/>
                </a:cxn>
                <a:cxn ang="0">
                  <a:pos x="372" y="81"/>
                </a:cxn>
                <a:cxn ang="0">
                  <a:pos x="410" y="140"/>
                </a:cxn>
                <a:cxn ang="0">
                  <a:pos x="410" y="140"/>
                </a:cxn>
                <a:cxn ang="0">
                  <a:pos x="372" y="195"/>
                </a:cxn>
                <a:cxn ang="0">
                  <a:pos x="322" y="240"/>
                </a:cxn>
                <a:cxn ang="0">
                  <a:pos x="292" y="254"/>
                </a:cxn>
                <a:cxn ang="0">
                  <a:pos x="262" y="266"/>
                </a:cxn>
                <a:cxn ang="0">
                  <a:pos x="227" y="273"/>
                </a:cxn>
                <a:cxn ang="0">
                  <a:pos x="190" y="277"/>
                </a:cxn>
                <a:cxn ang="0">
                  <a:pos x="190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22" y="247"/>
                </a:cxn>
                <a:cxn ang="0">
                  <a:pos x="38" y="214"/>
                </a:cxn>
                <a:cxn ang="0">
                  <a:pos x="45" y="177"/>
                </a:cxn>
                <a:cxn ang="0">
                  <a:pos x="49" y="140"/>
                </a:cxn>
                <a:cxn ang="0">
                  <a:pos x="49" y="140"/>
                </a:cxn>
                <a:cxn ang="0">
                  <a:pos x="45" y="99"/>
                </a:cxn>
                <a:cxn ang="0">
                  <a:pos x="38" y="66"/>
                </a:cxn>
                <a:cxn ang="0">
                  <a:pos x="22" y="33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10" h="277">
                  <a:moveTo>
                    <a:pt x="0" y="0"/>
                  </a:moveTo>
                  <a:lnTo>
                    <a:pt x="190" y="0"/>
                  </a:lnTo>
                  <a:lnTo>
                    <a:pt x="190" y="0"/>
                  </a:lnTo>
                  <a:lnTo>
                    <a:pt x="227" y="3"/>
                  </a:lnTo>
                  <a:lnTo>
                    <a:pt x="262" y="11"/>
                  </a:lnTo>
                  <a:lnTo>
                    <a:pt x="292" y="22"/>
                  </a:lnTo>
                  <a:lnTo>
                    <a:pt x="322" y="40"/>
                  </a:lnTo>
                  <a:lnTo>
                    <a:pt x="372" y="81"/>
                  </a:lnTo>
                  <a:lnTo>
                    <a:pt x="410" y="140"/>
                  </a:lnTo>
                  <a:lnTo>
                    <a:pt x="410" y="140"/>
                  </a:lnTo>
                  <a:lnTo>
                    <a:pt x="372" y="195"/>
                  </a:lnTo>
                  <a:lnTo>
                    <a:pt x="322" y="240"/>
                  </a:lnTo>
                  <a:lnTo>
                    <a:pt x="292" y="254"/>
                  </a:lnTo>
                  <a:lnTo>
                    <a:pt x="262" y="266"/>
                  </a:lnTo>
                  <a:lnTo>
                    <a:pt x="227" y="273"/>
                  </a:lnTo>
                  <a:lnTo>
                    <a:pt x="190" y="277"/>
                  </a:lnTo>
                  <a:lnTo>
                    <a:pt x="190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22" y="247"/>
                  </a:lnTo>
                  <a:lnTo>
                    <a:pt x="38" y="214"/>
                  </a:lnTo>
                  <a:lnTo>
                    <a:pt x="45" y="177"/>
                  </a:lnTo>
                  <a:lnTo>
                    <a:pt x="49" y="140"/>
                  </a:lnTo>
                  <a:lnTo>
                    <a:pt x="49" y="140"/>
                  </a:lnTo>
                  <a:lnTo>
                    <a:pt x="45" y="99"/>
                  </a:lnTo>
                  <a:lnTo>
                    <a:pt x="38" y="66"/>
                  </a:lnTo>
                  <a:lnTo>
                    <a:pt x="22" y="33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6196" name="Line 20"/>
            <p:cNvSpPr>
              <a:spLocks noChangeShapeType="1"/>
            </p:cNvSpPr>
            <p:nvPr/>
          </p:nvSpPr>
          <p:spPr bwMode="auto">
            <a:xfrm flipV="1">
              <a:off x="3023" y="1765"/>
              <a:ext cx="435" cy="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06197" name="Group 21"/>
            <p:cNvGrpSpPr>
              <a:grpSpLocks/>
            </p:cNvGrpSpPr>
            <p:nvPr/>
          </p:nvGrpSpPr>
          <p:grpSpPr bwMode="auto">
            <a:xfrm flipV="1">
              <a:off x="2833" y="1677"/>
              <a:ext cx="243" cy="184"/>
              <a:chOff x="2159" y="1440"/>
              <a:chExt cx="243" cy="184"/>
            </a:xfrm>
          </p:grpSpPr>
          <p:sp>
            <p:nvSpPr>
              <p:cNvPr id="306198" name="Freeform 22"/>
              <p:cNvSpPr>
                <a:spLocks/>
              </p:cNvSpPr>
              <p:nvPr/>
            </p:nvSpPr>
            <p:spPr bwMode="auto">
              <a:xfrm>
                <a:off x="2159" y="1440"/>
                <a:ext cx="190" cy="18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84"/>
                  </a:cxn>
                  <a:cxn ang="0">
                    <a:pos x="190" y="92"/>
                  </a:cxn>
                  <a:cxn ang="0">
                    <a:pos x="0" y="0"/>
                  </a:cxn>
                </a:cxnLst>
                <a:rect l="0" t="0" r="r" b="b"/>
                <a:pathLst>
                  <a:path w="19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190" y="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6199" name="Freeform 23"/>
              <p:cNvSpPr>
                <a:spLocks/>
              </p:cNvSpPr>
              <p:nvPr/>
            </p:nvSpPr>
            <p:spPr bwMode="auto">
              <a:xfrm>
                <a:off x="2159" y="1440"/>
                <a:ext cx="190" cy="18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84"/>
                  </a:cxn>
                  <a:cxn ang="0">
                    <a:pos x="190" y="92"/>
                  </a:cxn>
                  <a:cxn ang="0">
                    <a:pos x="0" y="0"/>
                  </a:cxn>
                </a:cxnLst>
                <a:rect l="0" t="0" r="r" b="b"/>
                <a:pathLst>
                  <a:path w="19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190" y="92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CECFF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6200" name="Freeform 24"/>
              <p:cNvSpPr>
                <a:spLocks/>
              </p:cNvSpPr>
              <p:nvPr/>
            </p:nvSpPr>
            <p:spPr bwMode="auto">
              <a:xfrm>
                <a:off x="2353" y="1506"/>
                <a:ext cx="49" cy="48"/>
              </a:xfrm>
              <a:custGeom>
                <a:avLst/>
                <a:gdLst/>
                <a:ahLst/>
                <a:cxnLst>
                  <a:cxn ang="0">
                    <a:pos x="49" y="26"/>
                  </a:cxn>
                  <a:cxn ang="0">
                    <a:pos x="42" y="41"/>
                  </a:cxn>
                  <a:cxn ang="0">
                    <a:pos x="23" y="48"/>
                  </a:cxn>
                  <a:cxn ang="0">
                    <a:pos x="23" y="48"/>
                  </a:cxn>
                  <a:cxn ang="0">
                    <a:pos x="8" y="41"/>
                  </a:cxn>
                  <a:cxn ang="0">
                    <a:pos x="0" y="26"/>
                  </a:cxn>
                  <a:cxn ang="0">
                    <a:pos x="0" y="26"/>
                  </a:cxn>
                  <a:cxn ang="0">
                    <a:pos x="8" y="8"/>
                  </a:cxn>
                  <a:cxn ang="0">
                    <a:pos x="23" y="0"/>
                  </a:cxn>
                  <a:cxn ang="0">
                    <a:pos x="23" y="0"/>
                  </a:cxn>
                  <a:cxn ang="0">
                    <a:pos x="42" y="8"/>
                  </a:cxn>
                  <a:cxn ang="0">
                    <a:pos x="49" y="26"/>
                  </a:cxn>
                </a:cxnLst>
                <a:rect l="0" t="0" r="r" b="b"/>
                <a:pathLst>
                  <a:path w="49" h="48">
                    <a:moveTo>
                      <a:pt x="49" y="26"/>
                    </a:moveTo>
                    <a:lnTo>
                      <a:pt x="42" y="41"/>
                    </a:lnTo>
                    <a:lnTo>
                      <a:pt x="23" y="48"/>
                    </a:lnTo>
                    <a:lnTo>
                      <a:pt x="23" y="48"/>
                    </a:lnTo>
                    <a:lnTo>
                      <a:pt x="8" y="41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8" y="8"/>
                    </a:lnTo>
                    <a:lnTo>
                      <a:pt x="23" y="0"/>
                    </a:lnTo>
                    <a:lnTo>
                      <a:pt x="23" y="0"/>
                    </a:lnTo>
                    <a:lnTo>
                      <a:pt x="42" y="8"/>
                    </a:lnTo>
                    <a:lnTo>
                      <a:pt x="49" y="2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6201" name="Freeform 25"/>
              <p:cNvSpPr>
                <a:spLocks/>
              </p:cNvSpPr>
              <p:nvPr/>
            </p:nvSpPr>
            <p:spPr bwMode="auto">
              <a:xfrm>
                <a:off x="2353" y="1506"/>
                <a:ext cx="49" cy="48"/>
              </a:xfrm>
              <a:custGeom>
                <a:avLst/>
                <a:gdLst/>
                <a:ahLst/>
                <a:cxnLst>
                  <a:cxn ang="0">
                    <a:pos x="49" y="26"/>
                  </a:cxn>
                  <a:cxn ang="0">
                    <a:pos x="42" y="41"/>
                  </a:cxn>
                  <a:cxn ang="0">
                    <a:pos x="23" y="48"/>
                  </a:cxn>
                  <a:cxn ang="0">
                    <a:pos x="23" y="48"/>
                  </a:cxn>
                  <a:cxn ang="0">
                    <a:pos x="8" y="41"/>
                  </a:cxn>
                  <a:cxn ang="0">
                    <a:pos x="0" y="26"/>
                  </a:cxn>
                  <a:cxn ang="0">
                    <a:pos x="0" y="26"/>
                  </a:cxn>
                  <a:cxn ang="0">
                    <a:pos x="8" y="8"/>
                  </a:cxn>
                  <a:cxn ang="0">
                    <a:pos x="23" y="0"/>
                  </a:cxn>
                  <a:cxn ang="0">
                    <a:pos x="23" y="0"/>
                  </a:cxn>
                  <a:cxn ang="0">
                    <a:pos x="42" y="8"/>
                  </a:cxn>
                  <a:cxn ang="0">
                    <a:pos x="49" y="26"/>
                  </a:cxn>
                </a:cxnLst>
                <a:rect l="0" t="0" r="r" b="b"/>
                <a:pathLst>
                  <a:path w="49" h="48">
                    <a:moveTo>
                      <a:pt x="49" y="26"/>
                    </a:moveTo>
                    <a:lnTo>
                      <a:pt x="42" y="41"/>
                    </a:lnTo>
                    <a:lnTo>
                      <a:pt x="23" y="48"/>
                    </a:lnTo>
                    <a:lnTo>
                      <a:pt x="23" y="48"/>
                    </a:lnTo>
                    <a:lnTo>
                      <a:pt x="8" y="41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8" y="8"/>
                    </a:lnTo>
                    <a:lnTo>
                      <a:pt x="23" y="0"/>
                    </a:lnTo>
                    <a:lnTo>
                      <a:pt x="23" y="0"/>
                    </a:lnTo>
                    <a:lnTo>
                      <a:pt x="42" y="8"/>
                    </a:lnTo>
                    <a:lnTo>
                      <a:pt x="49" y="26"/>
                    </a:lnTo>
                  </a:path>
                </a:pathLst>
              </a:custGeom>
              <a:solidFill>
                <a:srgbClr val="CCECFF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06202" name="Line 26"/>
            <p:cNvSpPr>
              <a:spLocks noChangeShapeType="1"/>
            </p:cNvSpPr>
            <p:nvPr/>
          </p:nvSpPr>
          <p:spPr bwMode="auto">
            <a:xfrm flipV="1">
              <a:off x="2690" y="1764"/>
              <a:ext cx="143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6203" name="Freeform 27"/>
            <p:cNvSpPr>
              <a:spLocks/>
            </p:cNvSpPr>
            <p:nvPr/>
          </p:nvSpPr>
          <p:spPr bwMode="auto">
            <a:xfrm flipV="1">
              <a:off x="2304" y="1621"/>
              <a:ext cx="410" cy="27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0" y="0"/>
                </a:cxn>
                <a:cxn ang="0">
                  <a:pos x="190" y="0"/>
                </a:cxn>
                <a:cxn ang="0">
                  <a:pos x="227" y="3"/>
                </a:cxn>
                <a:cxn ang="0">
                  <a:pos x="262" y="11"/>
                </a:cxn>
                <a:cxn ang="0">
                  <a:pos x="292" y="22"/>
                </a:cxn>
                <a:cxn ang="0">
                  <a:pos x="322" y="40"/>
                </a:cxn>
                <a:cxn ang="0">
                  <a:pos x="372" y="81"/>
                </a:cxn>
                <a:cxn ang="0">
                  <a:pos x="410" y="140"/>
                </a:cxn>
                <a:cxn ang="0">
                  <a:pos x="410" y="140"/>
                </a:cxn>
                <a:cxn ang="0">
                  <a:pos x="372" y="195"/>
                </a:cxn>
                <a:cxn ang="0">
                  <a:pos x="322" y="240"/>
                </a:cxn>
                <a:cxn ang="0">
                  <a:pos x="292" y="254"/>
                </a:cxn>
                <a:cxn ang="0">
                  <a:pos x="262" y="266"/>
                </a:cxn>
                <a:cxn ang="0">
                  <a:pos x="227" y="273"/>
                </a:cxn>
                <a:cxn ang="0">
                  <a:pos x="190" y="277"/>
                </a:cxn>
                <a:cxn ang="0">
                  <a:pos x="190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22" y="247"/>
                </a:cxn>
                <a:cxn ang="0">
                  <a:pos x="38" y="214"/>
                </a:cxn>
                <a:cxn ang="0">
                  <a:pos x="45" y="177"/>
                </a:cxn>
                <a:cxn ang="0">
                  <a:pos x="49" y="140"/>
                </a:cxn>
                <a:cxn ang="0">
                  <a:pos x="49" y="140"/>
                </a:cxn>
                <a:cxn ang="0">
                  <a:pos x="45" y="99"/>
                </a:cxn>
                <a:cxn ang="0">
                  <a:pos x="38" y="66"/>
                </a:cxn>
                <a:cxn ang="0">
                  <a:pos x="22" y="33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10" h="277">
                  <a:moveTo>
                    <a:pt x="0" y="0"/>
                  </a:moveTo>
                  <a:lnTo>
                    <a:pt x="190" y="0"/>
                  </a:lnTo>
                  <a:lnTo>
                    <a:pt x="190" y="0"/>
                  </a:lnTo>
                  <a:lnTo>
                    <a:pt x="227" y="3"/>
                  </a:lnTo>
                  <a:lnTo>
                    <a:pt x="262" y="11"/>
                  </a:lnTo>
                  <a:lnTo>
                    <a:pt x="292" y="22"/>
                  </a:lnTo>
                  <a:lnTo>
                    <a:pt x="322" y="40"/>
                  </a:lnTo>
                  <a:lnTo>
                    <a:pt x="372" y="81"/>
                  </a:lnTo>
                  <a:lnTo>
                    <a:pt x="410" y="140"/>
                  </a:lnTo>
                  <a:lnTo>
                    <a:pt x="410" y="140"/>
                  </a:lnTo>
                  <a:lnTo>
                    <a:pt x="372" y="195"/>
                  </a:lnTo>
                  <a:lnTo>
                    <a:pt x="322" y="240"/>
                  </a:lnTo>
                  <a:lnTo>
                    <a:pt x="292" y="254"/>
                  </a:lnTo>
                  <a:lnTo>
                    <a:pt x="262" y="266"/>
                  </a:lnTo>
                  <a:lnTo>
                    <a:pt x="227" y="273"/>
                  </a:lnTo>
                  <a:lnTo>
                    <a:pt x="190" y="277"/>
                  </a:lnTo>
                  <a:lnTo>
                    <a:pt x="190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22" y="247"/>
                  </a:lnTo>
                  <a:lnTo>
                    <a:pt x="38" y="214"/>
                  </a:lnTo>
                  <a:lnTo>
                    <a:pt x="45" y="177"/>
                  </a:lnTo>
                  <a:lnTo>
                    <a:pt x="49" y="140"/>
                  </a:lnTo>
                  <a:lnTo>
                    <a:pt x="49" y="140"/>
                  </a:lnTo>
                  <a:lnTo>
                    <a:pt x="45" y="99"/>
                  </a:lnTo>
                  <a:lnTo>
                    <a:pt x="38" y="66"/>
                  </a:lnTo>
                  <a:lnTo>
                    <a:pt x="22" y="33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solidFill>
              <a:srgbClr val="CCECFF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6204" name="Freeform 28"/>
            <p:cNvSpPr>
              <a:spLocks/>
            </p:cNvSpPr>
            <p:nvPr/>
          </p:nvSpPr>
          <p:spPr bwMode="auto">
            <a:xfrm>
              <a:off x="2066" y="1334"/>
              <a:ext cx="1162" cy="43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96"/>
                </a:cxn>
                <a:cxn ang="0">
                  <a:pos x="1152" y="336"/>
                </a:cxn>
                <a:cxn ang="0">
                  <a:pos x="1152" y="432"/>
                </a:cxn>
              </a:cxnLst>
              <a:rect l="0" t="0" r="r" b="b"/>
              <a:pathLst>
                <a:path w="1152" h="432">
                  <a:moveTo>
                    <a:pt x="0" y="0"/>
                  </a:moveTo>
                  <a:lnTo>
                    <a:pt x="0" y="96"/>
                  </a:lnTo>
                  <a:lnTo>
                    <a:pt x="1152" y="336"/>
                  </a:lnTo>
                  <a:lnTo>
                    <a:pt x="1152" y="432"/>
                  </a:lnTo>
                </a:path>
              </a:pathLst>
            </a:custGeom>
            <a:noFill/>
            <a:ln w="19050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sm" len="sm"/>
            </a:ln>
            <a:effectLst/>
          </p:spPr>
          <p:txBody>
            <a:bodyPr wrap="squar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06205" name="Freeform 29"/>
            <p:cNvSpPr>
              <a:spLocks/>
            </p:cNvSpPr>
            <p:nvPr/>
          </p:nvSpPr>
          <p:spPr bwMode="auto">
            <a:xfrm flipV="1">
              <a:off x="2066" y="1233"/>
              <a:ext cx="1162" cy="43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96"/>
                </a:cxn>
                <a:cxn ang="0">
                  <a:pos x="1152" y="336"/>
                </a:cxn>
                <a:cxn ang="0">
                  <a:pos x="1152" y="432"/>
                </a:cxn>
              </a:cxnLst>
              <a:rect l="0" t="0" r="r" b="b"/>
              <a:pathLst>
                <a:path w="1152" h="432">
                  <a:moveTo>
                    <a:pt x="0" y="0"/>
                  </a:moveTo>
                  <a:lnTo>
                    <a:pt x="0" y="96"/>
                  </a:lnTo>
                  <a:lnTo>
                    <a:pt x="1152" y="336"/>
                  </a:lnTo>
                  <a:lnTo>
                    <a:pt x="1152" y="432"/>
                  </a:lnTo>
                </a:path>
              </a:pathLst>
            </a:custGeom>
            <a:noFill/>
            <a:ln w="19050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sm" len="sm"/>
            </a:ln>
            <a:effectLst/>
          </p:spPr>
          <p:txBody>
            <a:bodyPr wrap="squar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06206" name="Text Box 30"/>
            <p:cNvSpPr txBox="1">
              <a:spLocks noChangeArrowheads="1"/>
            </p:cNvSpPr>
            <p:nvPr/>
          </p:nvSpPr>
          <p:spPr bwMode="auto">
            <a:xfrm>
              <a:off x="3506" y="1119"/>
              <a:ext cx="288" cy="29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algn="l"/>
              <a:r>
                <a:rPr lang="en-US"/>
                <a:t>Q+</a:t>
              </a:r>
            </a:p>
          </p:txBody>
        </p:sp>
        <p:sp>
          <p:nvSpPr>
            <p:cNvPr id="306207" name="Text Box 31"/>
            <p:cNvSpPr txBox="1">
              <a:spLocks noChangeArrowheads="1"/>
            </p:cNvSpPr>
            <p:nvPr/>
          </p:nvSpPr>
          <p:spPr bwMode="auto">
            <a:xfrm>
              <a:off x="3506" y="1647"/>
              <a:ext cx="288" cy="29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algn="l"/>
              <a:r>
                <a:rPr lang="en-US"/>
                <a:t>Q–</a:t>
              </a:r>
            </a:p>
          </p:txBody>
        </p:sp>
        <p:sp>
          <p:nvSpPr>
            <p:cNvPr id="306208" name="Text Box 32"/>
            <p:cNvSpPr txBox="1">
              <a:spLocks noChangeArrowheads="1"/>
            </p:cNvSpPr>
            <p:nvPr/>
          </p:nvSpPr>
          <p:spPr bwMode="auto">
            <a:xfrm>
              <a:off x="2018" y="927"/>
              <a:ext cx="288" cy="29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algn="r"/>
              <a:r>
                <a:rPr lang="en-US"/>
                <a:t>R</a:t>
              </a:r>
            </a:p>
          </p:txBody>
        </p:sp>
        <p:sp>
          <p:nvSpPr>
            <p:cNvPr id="306209" name="Text Box 33"/>
            <p:cNvSpPr txBox="1">
              <a:spLocks noChangeArrowheads="1"/>
            </p:cNvSpPr>
            <p:nvPr/>
          </p:nvSpPr>
          <p:spPr bwMode="auto">
            <a:xfrm>
              <a:off x="2018" y="1839"/>
              <a:ext cx="288" cy="29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algn="r"/>
              <a:r>
                <a:rPr lang="en-US"/>
                <a:t>S</a:t>
              </a:r>
            </a:p>
          </p:txBody>
        </p:sp>
        <p:sp>
          <p:nvSpPr>
            <p:cNvPr id="306268" name="Line 92"/>
            <p:cNvSpPr>
              <a:spLocks noChangeShapeType="1"/>
            </p:cNvSpPr>
            <p:nvPr/>
          </p:nvSpPr>
          <p:spPr bwMode="auto">
            <a:xfrm>
              <a:off x="672" y="1056"/>
              <a:ext cx="96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6269" name="Line 93"/>
            <p:cNvSpPr>
              <a:spLocks noChangeShapeType="1"/>
            </p:cNvSpPr>
            <p:nvPr/>
          </p:nvSpPr>
          <p:spPr bwMode="auto">
            <a:xfrm>
              <a:off x="1536" y="1248"/>
              <a:ext cx="95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6271" name="Freeform 95"/>
            <p:cNvSpPr>
              <a:spLocks/>
            </p:cNvSpPr>
            <p:nvPr/>
          </p:nvSpPr>
          <p:spPr bwMode="auto">
            <a:xfrm>
              <a:off x="1633" y="1023"/>
              <a:ext cx="382" cy="277"/>
            </a:xfrm>
            <a:custGeom>
              <a:avLst/>
              <a:gdLst/>
              <a:ahLst/>
              <a:cxnLst>
                <a:cxn ang="0">
                  <a:pos x="382" y="140"/>
                </a:cxn>
                <a:cxn ang="0">
                  <a:pos x="378" y="166"/>
                </a:cxn>
                <a:cxn ang="0">
                  <a:pos x="370" y="192"/>
                </a:cxn>
                <a:cxn ang="0">
                  <a:pos x="359" y="214"/>
                </a:cxn>
                <a:cxn ang="0">
                  <a:pos x="340" y="236"/>
                </a:cxn>
                <a:cxn ang="0">
                  <a:pos x="317" y="254"/>
                </a:cxn>
                <a:cxn ang="0">
                  <a:pos x="294" y="266"/>
                </a:cxn>
                <a:cxn ang="0">
                  <a:pos x="267" y="273"/>
                </a:cxn>
                <a:cxn ang="0">
                  <a:pos x="237" y="277"/>
                </a:cxn>
                <a:cxn ang="0">
                  <a:pos x="237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37" y="0"/>
                </a:cxn>
                <a:cxn ang="0">
                  <a:pos x="237" y="0"/>
                </a:cxn>
                <a:cxn ang="0">
                  <a:pos x="267" y="3"/>
                </a:cxn>
                <a:cxn ang="0">
                  <a:pos x="294" y="11"/>
                </a:cxn>
                <a:cxn ang="0">
                  <a:pos x="317" y="22"/>
                </a:cxn>
                <a:cxn ang="0">
                  <a:pos x="340" y="40"/>
                </a:cxn>
                <a:cxn ang="0">
                  <a:pos x="359" y="62"/>
                </a:cxn>
                <a:cxn ang="0">
                  <a:pos x="370" y="85"/>
                </a:cxn>
                <a:cxn ang="0">
                  <a:pos x="378" y="110"/>
                </a:cxn>
                <a:cxn ang="0">
                  <a:pos x="382" y="140"/>
                </a:cxn>
              </a:cxnLst>
              <a:rect l="0" t="0" r="r" b="b"/>
              <a:pathLst>
                <a:path w="382" h="277">
                  <a:moveTo>
                    <a:pt x="382" y="140"/>
                  </a:moveTo>
                  <a:lnTo>
                    <a:pt x="378" y="166"/>
                  </a:lnTo>
                  <a:lnTo>
                    <a:pt x="370" y="192"/>
                  </a:lnTo>
                  <a:lnTo>
                    <a:pt x="359" y="214"/>
                  </a:lnTo>
                  <a:lnTo>
                    <a:pt x="340" y="236"/>
                  </a:lnTo>
                  <a:lnTo>
                    <a:pt x="317" y="254"/>
                  </a:lnTo>
                  <a:lnTo>
                    <a:pt x="294" y="266"/>
                  </a:lnTo>
                  <a:lnTo>
                    <a:pt x="267" y="273"/>
                  </a:lnTo>
                  <a:lnTo>
                    <a:pt x="237" y="277"/>
                  </a:lnTo>
                  <a:lnTo>
                    <a:pt x="237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0"/>
                  </a:lnTo>
                  <a:lnTo>
                    <a:pt x="0" y="0"/>
                  </a:lnTo>
                  <a:lnTo>
                    <a:pt x="237" y="0"/>
                  </a:lnTo>
                  <a:lnTo>
                    <a:pt x="237" y="0"/>
                  </a:lnTo>
                  <a:lnTo>
                    <a:pt x="267" y="3"/>
                  </a:lnTo>
                  <a:lnTo>
                    <a:pt x="294" y="11"/>
                  </a:lnTo>
                  <a:lnTo>
                    <a:pt x="317" y="22"/>
                  </a:lnTo>
                  <a:lnTo>
                    <a:pt x="340" y="40"/>
                  </a:lnTo>
                  <a:lnTo>
                    <a:pt x="359" y="62"/>
                  </a:lnTo>
                  <a:lnTo>
                    <a:pt x="370" y="85"/>
                  </a:lnTo>
                  <a:lnTo>
                    <a:pt x="378" y="110"/>
                  </a:lnTo>
                  <a:lnTo>
                    <a:pt x="382" y="140"/>
                  </a:lnTo>
                  <a:close/>
                </a:path>
              </a:pathLst>
            </a:custGeom>
            <a:solidFill>
              <a:srgbClr val="CCEC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6272" name="Freeform 96"/>
            <p:cNvSpPr>
              <a:spLocks/>
            </p:cNvSpPr>
            <p:nvPr/>
          </p:nvSpPr>
          <p:spPr bwMode="auto">
            <a:xfrm>
              <a:off x="1633" y="1023"/>
              <a:ext cx="382" cy="277"/>
            </a:xfrm>
            <a:custGeom>
              <a:avLst/>
              <a:gdLst/>
              <a:ahLst/>
              <a:cxnLst>
                <a:cxn ang="0">
                  <a:pos x="382" y="140"/>
                </a:cxn>
                <a:cxn ang="0">
                  <a:pos x="378" y="166"/>
                </a:cxn>
                <a:cxn ang="0">
                  <a:pos x="370" y="192"/>
                </a:cxn>
                <a:cxn ang="0">
                  <a:pos x="359" y="214"/>
                </a:cxn>
                <a:cxn ang="0">
                  <a:pos x="340" y="236"/>
                </a:cxn>
                <a:cxn ang="0">
                  <a:pos x="317" y="254"/>
                </a:cxn>
                <a:cxn ang="0">
                  <a:pos x="294" y="266"/>
                </a:cxn>
                <a:cxn ang="0">
                  <a:pos x="267" y="273"/>
                </a:cxn>
                <a:cxn ang="0">
                  <a:pos x="237" y="277"/>
                </a:cxn>
                <a:cxn ang="0">
                  <a:pos x="237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37" y="0"/>
                </a:cxn>
                <a:cxn ang="0">
                  <a:pos x="237" y="0"/>
                </a:cxn>
                <a:cxn ang="0">
                  <a:pos x="267" y="3"/>
                </a:cxn>
                <a:cxn ang="0">
                  <a:pos x="294" y="11"/>
                </a:cxn>
                <a:cxn ang="0">
                  <a:pos x="317" y="22"/>
                </a:cxn>
                <a:cxn ang="0">
                  <a:pos x="340" y="40"/>
                </a:cxn>
                <a:cxn ang="0">
                  <a:pos x="359" y="62"/>
                </a:cxn>
                <a:cxn ang="0">
                  <a:pos x="370" y="85"/>
                </a:cxn>
                <a:cxn ang="0">
                  <a:pos x="378" y="110"/>
                </a:cxn>
                <a:cxn ang="0">
                  <a:pos x="382" y="140"/>
                </a:cxn>
              </a:cxnLst>
              <a:rect l="0" t="0" r="r" b="b"/>
              <a:pathLst>
                <a:path w="382" h="277">
                  <a:moveTo>
                    <a:pt x="382" y="140"/>
                  </a:moveTo>
                  <a:lnTo>
                    <a:pt x="378" y="166"/>
                  </a:lnTo>
                  <a:lnTo>
                    <a:pt x="370" y="192"/>
                  </a:lnTo>
                  <a:lnTo>
                    <a:pt x="359" y="214"/>
                  </a:lnTo>
                  <a:lnTo>
                    <a:pt x="340" y="236"/>
                  </a:lnTo>
                  <a:lnTo>
                    <a:pt x="317" y="254"/>
                  </a:lnTo>
                  <a:lnTo>
                    <a:pt x="294" y="266"/>
                  </a:lnTo>
                  <a:lnTo>
                    <a:pt x="267" y="273"/>
                  </a:lnTo>
                  <a:lnTo>
                    <a:pt x="237" y="277"/>
                  </a:lnTo>
                  <a:lnTo>
                    <a:pt x="237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0"/>
                  </a:lnTo>
                  <a:lnTo>
                    <a:pt x="0" y="0"/>
                  </a:lnTo>
                  <a:lnTo>
                    <a:pt x="237" y="0"/>
                  </a:lnTo>
                  <a:lnTo>
                    <a:pt x="237" y="0"/>
                  </a:lnTo>
                  <a:lnTo>
                    <a:pt x="267" y="3"/>
                  </a:lnTo>
                  <a:lnTo>
                    <a:pt x="294" y="11"/>
                  </a:lnTo>
                  <a:lnTo>
                    <a:pt x="317" y="22"/>
                  </a:lnTo>
                  <a:lnTo>
                    <a:pt x="340" y="40"/>
                  </a:lnTo>
                  <a:lnTo>
                    <a:pt x="359" y="62"/>
                  </a:lnTo>
                  <a:lnTo>
                    <a:pt x="370" y="85"/>
                  </a:lnTo>
                  <a:lnTo>
                    <a:pt x="378" y="110"/>
                  </a:lnTo>
                  <a:lnTo>
                    <a:pt x="382" y="14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6274" name="Line 98"/>
            <p:cNvSpPr>
              <a:spLocks noChangeShapeType="1"/>
            </p:cNvSpPr>
            <p:nvPr/>
          </p:nvSpPr>
          <p:spPr bwMode="auto">
            <a:xfrm>
              <a:off x="672" y="1920"/>
              <a:ext cx="96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6275" name="Freeform 99"/>
            <p:cNvSpPr>
              <a:spLocks/>
            </p:cNvSpPr>
            <p:nvPr/>
          </p:nvSpPr>
          <p:spPr bwMode="auto">
            <a:xfrm>
              <a:off x="1633" y="1706"/>
              <a:ext cx="382" cy="277"/>
            </a:xfrm>
            <a:custGeom>
              <a:avLst/>
              <a:gdLst/>
              <a:ahLst/>
              <a:cxnLst>
                <a:cxn ang="0">
                  <a:pos x="382" y="140"/>
                </a:cxn>
                <a:cxn ang="0">
                  <a:pos x="378" y="166"/>
                </a:cxn>
                <a:cxn ang="0">
                  <a:pos x="370" y="192"/>
                </a:cxn>
                <a:cxn ang="0">
                  <a:pos x="359" y="214"/>
                </a:cxn>
                <a:cxn ang="0">
                  <a:pos x="340" y="236"/>
                </a:cxn>
                <a:cxn ang="0">
                  <a:pos x="317" y="254"/>
                </a:cxn>
                <a:cxn ang="0">
                  <a:pos x="294" y="266"/>
                </a:cxn>
                <a:cxn ang="0">
                  <a:pos x="267" y="273"/>
                </a:cxn>
                <a:cxn ang="0">
                  <a:pos x="237" y="277"/>
                </a:cxn>
                <a:cxn ang="0">
                  <a:pos x="237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37" y="0"/>
                </a:cxn>
                <a:cxn ang="0">
                  <a:pos x="237" y="0"/>
                </a:cxn>
                <a:cxn ang="0">
                  <a:pos x="267" y="3"/>
                </a:cxn>
                <a:cxn ang="0">
                  <a:pos x="294" y="11"/>
                </a:cxn>
                <a:cxn ang="0">
                  <a:pos x="317" y="22"/>
                </a:cxn>
                <a:cxn ang="0">
                  <a:pos x="340" y="40"/>
                </a:cxn>
                <a:cxn ang="0">
                  <a:pos x="359" y="62"/>
                </a:cxn>
                <a:cxn ang="0">
                  <a:pos x="370" y="85"/>
                </a:cxn>
                <a:cxn ang="0">
                  <a:pos x="378" y="110"/>
                </a:cxn>
                <a:cxn ang="0">
                  <a:pos x="382" y="140"/>
                </a:cxn>
              </a:cxnLst>
              <a:rect l="0" t="0" r="r" b="b"/>
              <a:pathLst>
                <a:path w="382" h="277">
                  <a:moveTo>
                    <a:pt x="382" y="140"/>
                  </a:moveTo>
                  <a:lnTo>
                    <a:pt x="378" y="166"/>
                  </a:lnTo>
                  <a:lnTo>
                    <a:pt x="370" y="192"/>
                  </a:lnTo>
                  <a:lnTo>
                    <a:pt x="359" y="214"/>
                  </a:lnTo>
                  <a:lnTo>
                    <a:pt x="340" y="236"/>
                  </a:lnTo>
                  <a:lnTo>
                    <a:pt x="317" y="254"/>
                  </a:lnTo>
                  <a:lnTo>
                    <a:pt x="294" y="266"/>
                  </a:lnTo>
                  <a:lnTo>
                    <a:pt x="267" y="273"/>
                  </a:lnTo>
                  <a:lnTo>
                    <a:pt x="237" y="277"/>
                  </a:lnTo>
                  <a:lnTo>
                    <a:pt x="237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0"/>
                  </a:lnTo>
                  <a:lnTo>
                    <a:pt x="0" y="0"/>
                  </a:lnTo>
                  <a:lnTo>
                    <a:pt x="237" y="0"/>
                  </a:lnTo>
                  <a:lnTo>
                    <a:pt x="237" y="0"/>
                  </a:lnTo>
                  <a:lnTo>
                    <a:pt x="267" y="3"/>
                  </a:lnTo>
                  <a:lnTo>
                    <a:pt x="294" y="11"/>
                  </a:lnTo>
                  <a:lnTo>
                    <a:pt x="317" y="22"/>
                  </a:lnTo>
                  <a:lnTo>
                    <a:pt x="340" y="40"/>
                  </a:lnTo>
                  <a:lnTo>
                    <a:pt x="359" y="62"/>
                  </a:lnTo>
                  <a:lnTo>
                    <a:pt x="370" y="85"/>
                  </a:lnTo>
                  <a:lnTo>
                    <a:pt x="378" y="110"/>
                  </a:lnTo>
                  <a:lnTo>
                    <a:pt x="382" y="140"/>
                  </a:lnTo>
                  <a:close/>
                </a:path>
              </a:pathLst>
            </a:custGeom>
            <a:solidFill>
              <a:srgbClr val="CCEC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6276" name="Freeform 100"/>
            <p:cNvSpPr>
              <a:spLocks/>
            </p:cNvSpPr>
            <p:nvPr/>
          </p:nvSpPr>
          <p:spPr bwMode="auto">
            <a:xfrm>
              <a:off x="1634" y="1695"/>
              <a:ext cx="382" cy="277"/>
            </a:xfrm>
            <a:custGeom>
              <a:avLst/>
              <a:gdLst/>
              <a:ahLst/>
              <a:cxnLst>
                <a:cxn ang="0">
                  <a:pos x="382" y="140"/>
                </a:cxn>
                <a:cxn ang="0">
                  <a:pos x="378" y="166"/>
                </a:cxn>
                <a:cxn ang="0">
                  <a:pos x="370" y="192"/>
                </a:cxn>
                <a:cxn ang="0">
                  <a:pos x="359" y="214"/>
                </a:cxn>
                <a:cxn ang="0">
                  <a:pos x="340" y="236"/>
                </a:cxn>
                <a:cxn ang="0">
                  <a:pos x="317" y="254"/>
                </a:cxn>
                <a:cxn ang="0">
                  <a:pos x="294" y="266"/>
                </a:cxn>
                <a:cxn ang="0">
                  <a:pos x="267" y="273"/>
                </a:cxn>
                <a:cxn ang="0">
                  <a:pos x="237" y="277"/>
                </a:cxn>
                <a:cxn ang="0">
                  <a:pos x="237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37" y="0"/>
                </a:cxn>
                <a:cxn ang="0">
                  <a:pos x="237" y="0"/>
                </a:cxn>
                <a:cxn ang="0">
                  <a:pos x="267" y="3"/>
                </a:cxn>
                <a:cxn ang="0">
                  <a:pos x="294" y="11"/>
                </a:cxn>
                <a:cxn ang="0">
                  <a:pos x="317" y="22"/>
                </a:cxn>
                <a:cxn ang="0">
                  <a:pos x="340" y="40"/>
                </a:cxn>
                <a:cxn ang="0">
                  <a:pos x="359" y="62"/>
                </a:cxn>
                <a:cxn ang="0">
                  <a:pos x="370" y="85"/>
                </a:cxn>
                <a:cxn ang="0">
                  <a:pos x="378" y="110"/>
                </a:cxn>
                <a:cxn ang="0">
                  <a:pos x="382" y="140"/>
                </a:cxn>
              </a:cxnLst>
              <a:rect l="0" t="0" r="r" b="b"/>
              <a:pathLst>
                <a:path w="382" h="277">
                  <a:moveTo>
                    <a:pt x="382" y="140"/>
                  </a:moveTo>
                  <a:lnTo>
                    <a:pt x="378" y="166"/>
                  </a:lnTo>
                  <a:lnTo>
                    <a:pt x="370" y="192"/>
                  </a:lnTo>
                  <a:lnTo>
                    <a:pt x="359" y="214"/>
                  </a:lnTo>
                  <a:lnTo>
                    <a:pt x="340" y="236"/>
                  </a:lnTo>
                  <a:lnTo>
                    <a:pt x="317" y="254"/>
                  </a:lnTo>
                  <a:lnTo>
                    <a:pt x="294" y="266"/>
                  </a:lnTo>
                  <a:lnTo>
                    <a:pt x="267" y="273"/>
                  </a:lnTo>
                  <a:lnTo>
                    <a:pt x="237" y="277"/>
                  </a:lnTo>
                  <a:lnTo>
                    <a:pt x="237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0"/>
                  </a:lnTo>
                  <a:lnTo>
                    <a:pt x="0" y="0"/>
                  </a:lnTo>
                  <a:lnTo>
                    <a:pt x="237" y="0"/>
                  </a:lnTo>
                  <a:lnTo>
                    <a:pt x="237" y="0"/>
                  </a:lnTo>
                  <a:lnTo>
                    <a:pt x="267" y="3"/>
                  </a:lnTo>
                  <a:lnTo>
                    <a:pt x="294" y="11"/>
                  </a:lnTo>
                  <a:lnTo>
                    <a:pt x="317" y="22"/>
                  </a:lnTo>
                  <a:lnTo>
                    <a:pt x="340" y="40"/>
                  </a:lnTo>
                  <a:lnTo>
                    <a:pt x="359" y="62"/>
                  </a:lnTo>
                  <a:lnTo>
                    <a:pt x="370" y="85"/>
                  </a:lnTo>
                  <a:lnTo>
                    <a:pt x="378" y="110"/>
                  </a:lnTo>
                  <a:lnTo>
                    <a:pt x="382" y="14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6277" name="Line 101"/>
            <p:cNvSpPr>
              <a:spLocks noChangeShapeType="1"/>
            </p:cNvSpPr>
            <p:nvPr/>
          </p:nvSpPr>
          <p:spPr bwMode="auto">
            <a:xfrm rot="-5400000">
              <a:off x="1200" y="1584"/>
              <a:ext cx="67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6278" name="Line 102"/>
            <p:cNvSpPr>
              <a:spLocks noChangeShapeType="1"/>
            </p:cNvSpPr>
            <p:nvPr/>
          </p:nvSpPr>
          <p:spPr bwMode="auto">
            <a:xfrm rot="-5400000">
              <a:off x="720" y="1392"/>
              <a:ext cx="67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6262" name="Freeform 86"/>
            <p:cNvSpPr>
              <a:spLocks/>
            </p:cNvSpPr>
            <p:nvPr/>
          </p:nvSpPr>
          <p:spPr bwMode="auto">
            <a:xfrm>
              <a:off x="1153" y="960"/>
              <a:ext cx="190" cy="18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84"/>
                </a:cxn>
                <a:cxn ang="0">
                  <a:pos x="190" y="92"/>
                </a:cxn>
                <a:cxn ang="0">
                  <a:pos x="0" y="0"/>
                </a:cxn>
              </a:cxnLst>
              <a:rect l="0" t="0" r="r" b="b"/>
              <a:pathLst>
                <a:path w="190" h="184">
                  <a:moveTo>
                    <a:pt x="0" y="0"/>
                  </a:moveTo>
                  <a:lnTo>
                    <a:pt x="0" y="184"/>
                  </a:lnTo>
                  <a:lnTo>
                    <a:pt x="190" y="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6263" name="Freeform 87"/>
            <p:cNvSpPr>
              <a:spLocks/>
            </p:cNvSpPr>
            <p:nvPr/>
          </p:nvSpPr>
          <p:spPr bwMode="auto">
            <a:xfrm>
              <a:off x="1153" y="960"/>
              <a:ext cx="190" cy="18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84"/>
                </a:cxn>
                <a:cxn ang="0">
                  <a:pos x="190" y="92"/>
                </a:cxn>
                <a:cxn ang="0">
                  <a:pos x="0" y="0"/>
                </a:cxn>
              </a:cxnLst>
              <a:rect l="0" t="0" r="r" b="b"/>
              <a:pathLst>
                <a:path w="190" h="184">
                  <a:moveTo>
                    <a:pt x="0" y="0"/>
                  </a:moveTo>
                  <a:lnTo>
                    <a:pt x="0" y="184"/>
                  </a:lnTo>
                  <a:lnTo>
                    <a:pt x="190" y="92"/>
                  </a:lnTo>
                  <a:lnTo>
                    <a:pt x="0" y="0"/>
                  </a:lnTo>
                </a:path>
              </a:pathLst>
            </a:custGeom>
            <a:solidFill>
              <a:srgbClr val="CCECFF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6264" name="Freeform 88"/>
            <p:cNvSpPr>
              <a:spLocks/>
            </p:cNvSpPr>
            <p:nvPr/>
          </p:nvSpPr>
          <p:spPr bwMode="auto">
            <a:xfrm>
              <a:off x="1347" y="1026"/>
              <a:ext cx="49" cy="48"/>
            </a:xfrm>
            <a:custGeom>
              <a:avLst/>
              <a:gdLst/>
              <a:ahLst/>
              <a:cxnLst>
                <a:cxn ang="0">
                  <a:pos x="49" y="26"/>
                </a:cxn>
                <a:cxn ang="0">
                  <a:pos x="42" y="41"/>
                </a:cxn>
                <a:cxn ang="0">
                  <a:pos x="23" y="48"/>
                </a:cxn>
                <a:cxn ang="0">
                  <a:pos x="23" y="48"/>
                </a:cxn>
                <a:cxn ang="0">
                  <a:pos x="8" y="41"/>
                </a:cxn>
                <a:cxn ang="0">
                  <a:pos x="0" y="26"/>
                </a:cxn>
                <a:cxn ang="0">
                  <a:pos x="0" y="26"/>
                </a:cxn>
                <a:cxn ang="0">
                  <a:pos x="8" y="8"/>
                </a:cxn>
                <a:cxn ang="0">
                  <a:pos x="23" y="0"/>
                </a:cxn>
                <a:cxn ang="0">
                  <a:pos x="23" y="0"/>
                </a:cxn>
                <a:cxn ang="0">
                  <a:pos x="42" y="8"/>
                </a:cxn>
                <a:cxn ang="0">
                  <a:pos x="49" y="26"/>
                </a:cxn>
              </a:cxnLst>
              <a:rect l="0" t="0" r="r" b="b"/>
              <a:pathLst>
                <a:path w="49" h="48">
                  <a:moveTo>
                    <a:pt x="49" y="26"/>
                  </a:moveTo>
                  <a:lnTo>
                    <a:pt x="42" y="41"/>
                  </a:lnTo>
                  <a:lnTo>
                    <a:pt x="23" y="48"/>
                  </a:lnTo>
                  <a:lnTo>
                    <a:pt x="23" y="48"/>
                  </a:lnTo>
                  <a:lnTo>
                    <a:pt x="8" y="41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8" y="8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42" y="8"/>
                  </a:lnTo>
                  <a:lnTo>
                    <a:pt x="49" y="2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6265" name="Freeform 89"/>
            <p:cNvSpPr>
              <a:spLocks/>
            </p:cNvSpPr>
            <p:nvPr/>
          </p:nvSpPr>
          <p:spPr bwMode="auto">
            <a:xfrm>
              <a:off x="1347" y="1026"/>
              <a:ext cx="49" cy="48"/>
            </a:xfrm>
            <a:custGeom>
              <a:avLst/>
              <a:gdLst/>
              <a:ahLst/>
              <a:cxnLst>
                <a:cxn ang="0">
                  <a:pos x="49" y="26"/>
                </a:cxn>
                <a:cxn ang="0">
                  <a:pos x="42" y="41"/>
                </a:cxn>
                <a:cxn ang="0">
                  <a:pos x="23" y="48"/>
                </a:cxn>
                <a:cxn ang="0">
                  <a:pos x="23" y="48"/>
                </a:cxn>
                <a:cxn ang="0">
                  <a:pos x="8" y="41"/>
                </a:cxn>
                <a:cxn ang="0">
                  <a:pos x="0" y="26"/>
                </a:cxn>
                <a:cxn ang="0">
                  <a:pos x="0" y="26"/>
                </a:cxn>
                <a:cxn ang="0">
                  <a:pos x="8" y="8"/>
                </a:cxn>
                <a:cxn ang="0">
                  <a:pos x="23" y="0"/>
                </a:cxn>
                <a:cxn ang="0">
                  <a:pos x="23" y="0"/>
                </a:cxn>
                <a:cxn ang="0">
                  <a:pos x="42" y="8"/>
                </a:cxn>
                <a:cxn ang="0">
                  <a:pos x="49" y="26"/>
                </a:cxn>
              </a:cxnLst>
              <a:rect l="0" t="0" r="r" b="b"/>
              <a:pathLst>
                <a:path w="49" h="48">
                  <a:moveTo>
                    <a:pt x="49" y="26"/>
                  </a:moveTo>
                  <a:lnTo>
                    <a:pt x="42" y="41"/>
                  </a:lnTo>
                  <a:lnTo>
                    <a:pt x="23" y="48"/>
                  </a:lnTo>
                  <a:lnTo>
                    <a:pt x="23" y="48"/>
                  </a:lnTo>
                  <a:lnTo>
                    <a:pt x="8" y="41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8" y="8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42" y="8"/>
                  </a:lnTo>
                  <a:lnTo>
                    <a:pt x="49" y="26"/>
                  </a:lnTo>
                </a:path>
              </a:pathLst>
            </a:custGeom>
            <a:solidFill>
              <a:srgbClr val="CCECFF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06281" name="Group 105"/>
            <p:cNvGrpSpPr>
              <a:grpSpLocks/>
            </p:cNvGrpSpPr>
            <p:nvPr/>
          </p:nvGrpSpPr>
          <p:grpSpPr bwMode="auto">
            <a:xfrm>
              <a:off x="1488" y="1777"/>
              <a:ext cx="89" cy="291"/>
              <a:chOff x="768" y="2062"/>
              <a:chExt cx="178" cy="581"/>
            </a:xfrm>
          </p:grpSpPr>
          <p:sp>
            <p:nvSpPr>
              <p:cNvPr id="306279" name="Rectangle 103"/>
              <p:cNvSpPr>
                <a:spLocks noChangeArrowheads="1"/>
              </p:cNvSpPr>
              <p:nvPr/>
            </p:nvSpPr>
            <p:spPr bwMode="auto">
              <a:xfrm>
                <a:off x="768" y="2062"/>
                <a:ext cx="116" cy="581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 type="none" w="sm" len="sm"/>
              </a:ln>
              <a:effectLst/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06280" name="Oval 104"/>
              <p:cNvSpPr>
                <a:spLocks noChangeArrowheads="1"/>
              </p:cNvSpPr>
              <p:nvPr/>
            </p:nvSpPr>
            <p:spPr bwMode="auto">
              <a:xfrm>
                <a:off x="783" y="2264"/>
                <a:ext cx="163" cy="161"/>
              </a:xfrm>
              <a:prstGeom prst="ellipse">
                <a:avLst/>
              </a:prstGeom>
              <a:solidFill>
                <a:schemeClr val="tx2"/>
              </a:solidFill>
              <a:ln w="19050">
                <a:noFill/>
                <a:round/>
                <a:headEnd/>
                <a:tailEnd type="none" w="sm" len="sm"/>
              </a:ln>
              <a:effectLst/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306282" name="Group 106"/>
            <p:cNvGrpSpPr>
              <a:grpSpLocks/>
            </p:cNvGrpSpPr>
            <p:nvPr/>
          </p:nvGrpSpPr>
          <p:grpSpPr bwMode="auto">
            <a:xfrm>
              <a:off x="1008" y="913"/>
              <a:ext cx="89" cy="291"/>
              <a:chOff x="768" y="2062"/>
              <a:chExt cx="178" cy="581"/>
            </a:xfrm>
          </p:grpSpPr>
          <p:sp>
            <p:nvSpPr>
              <p:cNvPr id="306283" name="Rectangle 107"/>
              <p:cNvSpPr>
                <a:spLocks noChangeArrowheads="1"/>
              </p:cNvSpPr>
              <p:nvPr/>
            </p:nvSpPr>
            <p:spPr bwMode="auto">
              <a:xfrm>
                <a:off x="768" y="2062"/>
                <a:ext cx="116" cy="581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 type="none" w="sm" len="sm"/>
              </a:ln>
              <a:effectLst/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06284" name="Oval 108"/>
              <p:cNvSpPr>
                <a:spLocks noChangeArrowheads="1"/>
              </p:cNvSpPr>
              <p:nvPr/>
            </p:nvSpPr>
            <p:spPr bwMode="auto">
              <a:xfrm>
                <a:off x="783" y="2253"/>
                <a:ext cx="163" cy="161"/>
              </a:xfrm>
              <a:prstGeom prst="ellipse">
                <a:avLst/>
              </a:prstGeom>
              <a:solidFill>
                <a:schemeClr val="tx2"/>
              </a:solidFill>
              <a:ln w="19050">
                <a:noFill/>
                <a:round/>
                <a:headEnd/>
                <a:tailEnd type="none" w="sm" len="sm"/>
              </a:ln>
              <a:effectLst/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306285" name="Group 109"/>
            <p:cNvGrpSpPr>
              <a:grpSpLocks/>
            </p:cNvGrpSpPr>
            <p:nvPr/>
          </p:nvGrpSpPr>
          <p:grpSpPr bwMode="auto">
            <a:xfrm>
              <a:off x="3170" y="1105"/>
              <a:ext cx="95" cy="291"/>
              <a:chOff x="768" y="2062"/>
              <a:chExt cx="189" cy="581"/>
            </a:xfrm>
          </p:grpSpPr>
          <p:sp>
            <p:nvSpPr>
              <p:cNvPr id="306286" name="Rectangle 110"/>
              <p:cNvSpPr>
                <a:spLocks noChangeArrowheads="1"/>
              </p:cNvSpPr>
              <p:nvPr/>
            </p:nvSpPr>
            <p:spPr bwMode="auto">
              <a:xfrm>
                <a:off x="768" y="2062"/>
                <a:ext cx="116" cy="581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 type="none" w="sm" len="sm"/>
              </a:ln>
              <a:effectLst/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06287" name="Oval 111"/>
              <p:cNvSpPr>
                <a:spLocks noChangeArrowheads="1"/>
              </p:cNvSpPr>
              <p:nvPr/>
            </p:nvSpPr>
            <p:spPr bwMode="auto">
              <a:xfrm>
                <a:off x="794" y="2231"/>
                <a:ext cx="163" cy="161"/>
              </a:xfrm>
              <a:prstGeom prst="ellipse">
                <a:avLst/>
              </a:prstGeom>
              <a:solidFill>
                <a:schemeClr val="tx2"/>
              </a:solidFill>
              <a:ln w="19050">
                <a:noFill/>
                <a:round/>
                <a:headEnd/>
                <a:tailEnd type="none" w="sm" len="sm"/>
              </a:ln>
              <a:effectLst/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306288" name="Group 112"/>
            <p:cNvGrpSpPr>
              <a:grpSpLocks/>
            </p:cNvGrpSpPr>
            <p:nvPr/>
          </p:nvGrpSpPr>
          <p:grpSpPr bwMode="auto">
            <a:xfrm>
              <a:off x="3168" y="1633"/>
              <a:ext cx="100" cy="291"/>
              <a:chOff x="768" y="2062"/>
              <a:chExt cx="200" cy="581"/>
            </a:xfrm>
          </p:grpSpPr>
          <p:sp>
            <p:nvSpPr>
              <p:cNvPr id="306289" name="Rectangle 113"/>
              <p:cNvSpPr>
                <a:spLocks noChangeArrowheads="1"/>
              </p:cNvSpPr>
              <p:nvPr/>
            </p:nvSpPr>
            <p:spPr bwMode="auto">
              <a:xfrm>
                <a:off x="768" y="2062"/>
                <a:ext cx="116" cy="581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 type="none" w="sm" len="sm"/>
              </a:ln>
              <a:effectLst/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06290" name="Oval 114"/>
              <p:cNvSpPr>
                <a:spLocks noChangeArrowheads="1"/>
              </p:cNvSpPr>
              <p:nvPr/>
            </p:nvSpPr>
            <p:spPr bwMode="auto">
              <a:xfrm>
                <a:off x="805" y="2242"/>
                <a:ext cx="163" cy="161"/>
              </a:xfrm>
              <a:prstGeom prst="ellipse">
                <a:avLst/>
              </a:prstGeom>
              <a:solidFill>
                <a:schemeClr val="tx2"/>
              </a:solidFill>
              <a:ln w="19050">
                <a:noFill/>
                <a:round/>
                <a:headEnd/>
                <a:tailEnd type="none" w="sm" len="sm"/>
              </a:ln>
              <a:effectLst/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306291" name="Text Box 115"/>
            <p:cNvSpPr txBox="1">
              <a:spLocks noChangeArrowheads="1"/>
            </p:cNvSpPr>
            <p:nvPr/>
          </p:nvSpPr>
          <p:spPr bwMode="auto">
            <a:xfrm>
              <a:off x="528" y="816"/>
              <a:ext cx="288" cy="29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algn="r"/>
              <a:r>
                <a:rPr lang="en-US"/>
                <a:t>D</a:t>
              </a:r>
            </a:p>
          </p:txBody>
        </p:sp>
        <p:sp>
          <p:nvSpPr>
            <p:cNvPr id="306292" name="Text Box 116"/>
            <p:cNvSpPr txBox="1">
              <a:spLocks noChangeArrowheads="1"/>
            </p:cNvSpPr>
            <p:nvPr/>
          </p:nvSpPr>
          <p:spPr bwMode="auto">
            <a:xfrm>
              <a:off x="528" y="1688"/>
              <a:ext cx="288" cy="29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algn="r"/>
              <a:r>
                <a:rPr lang="en-US" dirty="0"/>
                <a:t>C</a:t>
              </a:r>
            </a:p>
          </p:txBody>
        </p:sp>
      </p:grpSp>
      <p:sp>
        <p:nvSpPr>
          <p:cNvPr id="306293" name="Text Box 117"/>
          <p:cNvSpPr txBox="1">
            <a:spLocks noChangeArrowheads="1"/>
          </p:cNvSpPr>
          <p:nvPr/>
        </p:nvSpPr>
        <p:spPr bwMode="auto">
          <a:xfrm>
            <a:off x="839366" y="1679511"/>
            <a:ext cx="763060" cy="307916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89" tIns="45789" rIns="45789" bIns="45789">
            <a:spAutoFit/>
          </a:bodyPr>
          <a:lstStyle/>
          <a:p>
            <a:r>
              <a:rPr lang="en-US" sz="1400">
                <a:solidFill>
                  <a:srgbClr val="0000FF"/>
                </a:solidFill>
              </a:rPr>
              <a:t>Data</a:t>
            </a:r>
          </a:p>
        </p:txBody>
      </p:sp>
      <p:sp>
        <p:nvSpPr>
          <p:cNvPr id="306294" name="Text Box 118"/>
          <p:cNvSpPr txBox="1">
            <a:spLocks noChangeArrowheads="1"/>
          </p:cNvSpPr>
          <p:nvPr/>
        </p:nvSpPr>
        <p:spPr bwMode="auto">
          <a:xfrm>
            <a:off x="839366" y="3053656"/>
            <a:ext cx="763060" cy="307916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89" tIns="45789" rIns="45789" bIns="45789">
            <a:spAutoFit/>
          </a:bodyPr>
          <a:lstStyle/>
          <a:p>
            <a:r>
              <a:rPr lang="en-US" sz="1400">
                <a:solidFill>
                  <a:srgbClr val="0000FF"/>
                </a:solidFill>
              </a:rPr>
              <a:t>Clock</a:t>
            </a:r>
          </a:p>
        </p:txBody>
      </p:sp>
      <p:grpSp>
        <p:nvGrpSpPr>
          <p:cNvPr id="306316" name="Group 140"/>
          <p:cNvGrpSpPr>
            <a:grpSpLocks/>
          </p:cNvGrpSpPr>
          <p:nvPr/>
        </p:nvGrpSpPr>
        <p:grpSpPr bwMode="auto">
          <a:xfrm>
            <a:off x="381530" y="4122434"/>
            <a:ext cx="3907502" cy="2094617"/>
            <a:chOff x="240" y="2592"/>
            <a:chExt cx="2458" cy="1317"/>
          </a:xfrm>
        </p:grpSpPr>
        <p:sp>
          <p:nvSpPr>
            <p:cNvPr id="306213" name="Text Box 37"/>
            <p:cNvSpPr txBox="1">
              <a:spLocks noChangeArrowheads="1"/>
            </p:cNvSpPr>
            <p:nvPr/>
          </p:nvSpPr>
          <p:spPr bwMode="auto">
            <a:xfrm>
              <a:off x="240" y="2592"/>
              <a:ext cx="720" cy="29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720" rIns="45720">
              <a:spAutoFit/>
            </a:bodyPr>
            <a:lstStyle/>
            <a:p>
              <a:pPr algn="l"/>
              <a:r>
                <a:rPr lang="en-US" dirty="0">
                  <a:latin typeface="+mn-lt"/>
                </a:rPr>
                <a:t>Latching</a:t>
              </a:r>
            </a:p>
          </p:txBody>
        </p:sp>
        <p:sp>
          <p:nvSpPr>
            <p:cNvPr id="306214" name="Text Box 38"/>
            <p:cNvSpPr txBox="1">
              <a:spLocks noChangeArrowheads="1"/>
            </p:cNvSpPr>
            <p:nvPr/>
          </p:nvSpPr>
          <p:spPr bwMode="auto">
            <a:xfrm>
              <a:off x="336" y="3552"/>
              <a:ext cx="240" cy="21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r>
                <a:rPr lang="en-US" sz="1600">
                  <a:solidFill>
                    <a:srgbClr val="FF0002"/>
                  </a:solidFill>
                  <a:latin typeface="Courier New" pitchFamily="49" charset="0"/>
                </a:rPr>
                <a:t>1</a:t>
              </a:r>
            </a:p>
          </p:txBody>
        </p:sp>
        <p:pic>
          <p:nvPicPr>
            <p:cNvPr id="306296" name="Picture 120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80" y="2976"/>
              <a:ext cx="2218" cy="84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</p:pic>
        <p:sp>
          <p:nvSpPr>
            <p:cNvPr id="306298" name="Text Box 122"/>
            <p:cNvSpPr txBox="1">
              <a:spLocks noChangeArrowheads="1"/>
            </p:cNvSpPr>
            <p:nvPr/>
          </p:nvSpPr>
          <p:spPr bwMode="auto">
            <a:xfrm>
              <a:off x="336" y="2928"/>
              <a:ext cx="240" cy="21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r>
                <a:rPr lang="en-US" sz="1600">
                  <a:solidFill>
                    <a:srgbClr val="FF0002"/>
                  </a:solidFill>
                  <a:latin typeface="Courier New" pitchFamily="49" charset="0"/>
                </a:rPr>
                <a:t>d</a:t>
              </a:r>
            </a:p>
          </p:txBody>
        </p:sp>
        <p:sp>
          <p:nvSpPr>
            <p:cNvPr id="306300" name="Text Box 124"/>
            <p:cNvSpPr txBox="1">
              <a:spLocks noChangeArrowheads="1"/>
            </p:cNvSpPr>
            <p:nvPr/>
          </p:nvSpPr>
          <p:spPr bwMode="auto">
            <a:xfrm>
              <a:off x="1008" y="2928"/>
              <a:ext cx="240" cy="21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r>
                <a:rPr lang="en-US" sz="1600">
                  <a:solidFill>
                    <a:srgbClr val="FF0002"/>
                  </a:solidFill>
                  <a:latin typeface="Courier New" pitchFamily="49" charset="0"/>
                </a:rPr>
                <a:t>!d</a:t>
              </a:r>
            </a:p>
          </p:txBody>
        </p:sp>
        <p:sp>
          <p:nvSpPr>
            <p:cNvPr id="306301" name="Text Box 125"/>
            <p:cNvSpPr txBox="1">
              <a:spLocks noChangeArrowheads="1"/>
            </p:cNvSpPr>
            <p:nvPr/>
          </p:nvSpPr>
          <p:spPr bwMode="auto">
            <a:xfrm>
              <a:off x="1440" y="2928"/>
              <a:ext cx="240" cy="21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r>
                <a:rPr lang="en-US" sz="1600">
                  <a:solidFill>
                    <a:srgbClr val="FF0002"/>
                  </a:solidFill>
                  <a:latin typeface="Courier New" pitchFamily="49" charset="0"/>
                </a:rPr>
                <a:t>!d</a:t>
              </a:r>
            </a:p>
          </p:txBody>
        </p:sp>
        <p:sp>
          <p:nvSpPr>
            <p:cNvPr id="306302" name="Text Box 126"/>
            <p:cNvSpPr txBox="1">
              <a:spLocks noChangeArrowheads="1"/>
            </p:cNvSpPr>
            <p:nvPr/>
          </p:nvSpPr>
          <p:spPr bwMode="auto">
            <a:xfrm>
              <a:off x="1872" y="2928"/>
              <a:ext cx="240" cy="21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r>
                <a:rPr lang="en-US" sz="1600">
                  <a:solidFill>
                    <a:srgbClr val="FF0002"/>
                  </a:solidFill>
                  <a:latin typeface="Courier New" pitchFamily="49" charset="0"/>
                </a:rPr>
                <a:t>!d</a:t>
              </a:r>
            </a:p>
          </p:txBody>
        </p:sp>
        <p:sp>
          <p:nvSpPr>
            <p:cNvPr id="306303" name="Text Box 127"/>
            <p:cNvSpPr txBox="1">
              <a:spLocks noChangeArrowheads="1"/>
            </p:cNvSpPr>
            <p:nvPr/>
          </p:nvSpPr>
          <p:spPr bwMode="auto">
            <a:xfrm>
              <a:off x="2208" y="2928"/>
              <a:ext cx="240" cy="21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r>
                <a:rPr lang="en-US" sz="1600">
                  <a:solidFill>
                    <a:srgbClr val="FF0002"/>
                  </a:solidFill>
                  <a:latin typeface="Courier New" pitchFamily="49" charset="0"/>
                </a:rPr>
                <a:t>d</a:t>
              </a:r>
            </a:p>
          </p:txBody>
        </p:sp>
        <p:sp>
          <p:nvSpPr>
            <p:cNvPr id="306305" name="Text Box 129"/>
            <p:cNvSpPr txBox="1">
              <a:spLocks noChangeArrowheads="1"/>
            </p:cNvSpPr>
            <p:nvPr/>
          </p:nvSpPr>
          <p:spPr bwMode="auto">
            <a:xfrm>
              <a:off x="1440" y="3696"/>
              <a:ext cx="240" cy="21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r>
                <a:rPr lang="en-US" sz="1600">
                  <a:solidFill>
                    <a:srgbClr val="FF0002"/>
                  </a:solidFill>
                  <a:latin typeface="Courier New" pitchFamily="49" charset="0"/>
                </a:rPr>
                <a:t>d</a:t>
              </a:r>
            </a:p>
          </p:txBody>
        </p:sp>
        <p:sp>
          <p:nvSpPr>
            <p:cNvPr id="306306" name="Text Box 130"/>
            <p:cNvSpPr txBox="1">
              <a:spLocks noChangeArrowheads="1"/>
            </p:cNvSpPr>
            <p:nvPr/>
          </p:nvSpPr>
          <p:spPr bwMode="auto">
            <a:xfrm>
              <a:off x="1872" y="3696"/>
              <a:ext cx="240" cy="21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r>
                <a:rPr lang="en-US" sz="1600">
                  <a:solidFill>
                    <a:srgbClr val="FF0002"/>
                  </a:solidFill>
                  <a:latin typeface="Courier New" pitchFamily="49" charset="0"/>
                </a:rPr>
                <a:t>d</a:t>
              </a:r>
            </a:p>
          </p:txBody>
        </p:sp>
        <p:sp>
          <p:nvSpPr>
            <p:cNvPr id="306307" name="Text Box 131"/>
            <p:cNvSpPr txBox="1">
              <a:spLocks noChangeArrowheads="1"/>
            </p:cNvSpPr>
            <p:nvPr/>
          </p:nvSpPr>
          <p:spPr bwMode="auto">
            <a:xfrm>
              <a:off x="2208" y="3696"/>
              <a:ext cx="240" cy="21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r>
                <a:rPr lang="en-US" sz="1600">
                  <a:solidFill>
                    <a:srgbClr val="FF0002"/>
                  </a:solidFill>
                  <a:latin typeface="Courier New" pitchFamily="49" charset="0"/>
                </a:rPr>
                <a:t>!d</a:t>
              </a:r>
            </a:p>
          </p:txBody>
        </p:sp>
      </p:grpSp>
      <p:grpSp>
        <p:nvGrpSpPr>
          <p:cNvPr id="306317" name="Group 141"/>
          <p:cNvGrpSpPr>
            <a:grpSpLocks/>
          </p:cNvGrpSpPr>
          <p:nvPr/>
        </p:nvGrpSpPr>
        <p:grpSpPr bwMode="auto">
          <a:xfrm>
            <a:off x="4807277" y="4122434"/>
            <a:ext cx="3738993" cy="2094617"/>
            <a:chOff x="3024" y="2592"/>
            <a:chExt cx="2352" cy="1317"/>
          </a:xfrm>
        </p:grpSpPr>
        <p:sp>
          <p:nvSpPr>
            <p:cNvPr id="306215" name="Text Box 39"/>
            <p:cNvSpPr txBox="1">
              <a:spLocks noChangeArrowheads="1"/>
            </p:cNvSpPr>
            <p:nvPr/>
          </p:nvSpPr>
          <p:spPr bwMode="auto">
            <a:xfrm>
              <a:off x="3024" y="3552"/>
              <a:ext cx="240" cy="21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r>
                <a:rPr lang="en-US" sz="1600">
                  <a:solidFill>
                    <a:srgbClr val="FF0002"/>
                  </a:solidFill>
                  <a:latin typeface="Courier New" pitchFamily="49" charset="0"/>
                </a:rPr>
                <a:t>0</a:t>
              </a:r>
            </a:p>
          </p:txBody>
        </p:sp>
        <p:sp>
          <p:nvSpPr>
            <p:cNvPr id="306231" name="Text Box 55"/>
            <p:cNvSpPr txBox="1">
              <a:spLocks noChangeArrowheads="1"/>
            </p:cNvSpPr>
            <p:nvPr/>
          </p:nvSpPr>
          <p:spPr bwMode="auto">
            <a:xfrm>
              <a:off x="3120" y="2592"/>
              <a:ext cx="631" cy="29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720" rIns="45720">
              <a:spAutoFit/>
            </a:bodyPr>
            <a:lstStyle/>
            <a:p>
              <a:pPr algn="l"/>
              <a:r>
                <a:rPr lang="en-US" dirty="0">
                  <a:latin typeface="+mn-lt"/>
                </a:rPr>
                <a:t>Storing</a:t>
              </a:r>
            </a:p>
          </p:txBody>
        </p:sp>
        <p:pic>
          <p:nvPicPr>
            <p:cNvPr id="306297" name="Picture 121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158" y="2976"/>
              <a:ext cx="2218" cy="84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</p:pic>
        <p:sp>
          <p:nvSpPr>
            <p:cNvPr id="306308" name="Text Box 132"/>
            <p:cNvSpPr txBox="1">
              <a:spLocks noChangeArrowheads="1"/>
            </p:cNvSpPr>
            <p:nvPr/>
          </p:nvSpPr>
          <p:spPr bwMode="auto">
            <a:xfrm>
              <a:off x="3024" y="2971"/>
              <a:ext cx="240" cy="21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r>
                <a:rPr lang="en-US" sz="1600">
                  <a:solidFill>
                    <a:srgbClr val="FF0002"/>
                  </a:solidFill>
                  <a:latin typeface="Courier New" pitchFamily="49" charset="0"/>
                </a:rPr>
                <a:t>d</a:t>
              </a:r>
            </a:p>
          </p:txBody>
        </p:sp>
        <p:sp>
          <p:nvSpPr>
            <p:cNvPr id="306309" name="Text Box 133"/>
            <p:cNvSpPr txBox="1">
              <a:spLocks noChangeArrowheads="1"/>
            </p:cNvSpPr>
            <p:nvPr/>
          </p:nvSpPr>
          <p:spPr bwMode="auto">
            <a:xfrm>
              <a:off x="3696" y="2971"/>
              <a:ext cx="240" cy="21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r>
                <a:rPr lang="en-US" sz="1600">
                  <a:solidFill>
                    <a:srgbClr val="FF0002"/>
                  </a:solidFill>
                  <a:latin typeface="Courier New" pitchFamily="49" charset="0"/>
                </a:rPr>
                <a:t>!d</a:t>
              </a:r>
            </a:p>
          </p:txBody>
        </p:sp>
        <p:sp>
          <p:nvSpPr>
            <p:cNvPr id="306310" name="Text Box 134"/>
            <p:cNvSpPr txBox="1">
              <a:spLocks noChangeArrowheads="1"/>
            </p:cNvSpPr>
            <p:nvPr/>
          </p:nvSpPr>
          <p:spPr bwMode="auto">
            <a:xfrm>
              <a:off x="4848" y="3024"/>
              <a:ext cx="240" cy="21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r>
                <a:rPr lang="en-US" sz="1600">
                  <a:solidFill>
                    <a:srgbClr val="FF0002"/>
                  </a:solidFill>
                  <a:latin typeface="Courier New" pitchFamily="49" charset="0"/>
                </a:rPr>
                <a:t>q</a:t>
              </a:r>
            </a:p>
          </p:txBody>
        </p:sp>
        <p:sp>
          <p:nvSpPr>
            <p:cNvPr id="306311" name="Text Box 135"/>
            <p:cNvSpPr txBox="1">
              <a:spLocks noChangeArrowheads="1"/>
            </p:cNvSpPr>
            <p:nvPr/>
          </p:nvSpPr>
          <p:spPr bwMode="auto">
            <a:xfrm>
              <a:off x="4848" y="3600"/>
              <a:ext cx="240" cy="21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r>
                <a:rPr lang="en-US" sz="1600">
                  <a:solidFill>
                    <a:srgbClr val="FF0002"/>
                  </a:solidFill>
                  <a:latin typeface="Courier New" pitchFamily="49" charset="0"/>
                </a:rPr>
                <a:t>!q</a:t>
              </a:r>
            </a:p>
          </p:txBody>
        </p:sp>
        <p:sp>
          <p:nvSpPr>
            <p:cNvPr id="306312" name="Text Box 136"/>
            <p:cNvSpPr txBox="1">
              <a:spLocks noChangeArrowheads="1"/>
            </p:cNvSpPr>
            <p:nvPr/>
          </p:nvSpPr>
          <p:spPr bwMode="auto">
            <a:xfrm>
              <a:off x="4512" y="3024"/>
              <a:ext cx="240" cy="21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r>
                <a:rPr lang="en-US" sz="1600">
                  <a:solidFill>
                    <a:srgbClr val="FF0002"/>
                  </a:solidFill>
                  <a:latin typeface="Courier New" pitchFamily="49" charset="0"/>
                </a:rPr>
                <a:t>!q</a:t>
              </a:r>
            </a:p>
          </p:txBody>
        </p:sp>
        <p:sp>
          <p:nvSpPr>
            <p:cNvPr id="306313" name="Text Box 137"/>
            <p:cNvSpPr txBox="1">
              <a:spLocks noChangeArrowheads="1"/>
            </p:cNvSpPr>
            <p:nvPr/>
          </p:nvSpPr>
          <p:spPr bwMode="auto">
            <a:xfrm>
              <a:off x="4512" y="3643"/>
              <a:ext cx="240" cy="21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r>
                <a:rPr lang="en-US" sz="1600">
                  <a:solidFill>
                    <a:srgbClr val="FF0002"/>
                  </a:solidFill>
                  <a:latin typeface="Courier New" pitchFamily="49" charset="0"/>
                </a:rPr>
                <a:t>q</a:t>
              </a:r>
            </a:p>
          </p:txBody>
        </p:sp>
        <p:sp>
          <p:nvSpPr>
            <p:cNvPr id="306314" name="Text Box 138"/>
            <p:cNvSpPr txBox="1">
              <a:spLocks noChangeArrowheads="1"/>
            </p:cNvSpPr>
            <p:nvPr/>
          </p:nvSpPr>
          <p:spPr bwMode="auto">
            <a:xfrm>
              <a:off x="4080" y="3696"/>
              <a:ext cx="240" cy="21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r>
                <a:rPr lang="en-US" sz="1600">
                  <a:solidFill>
                    <a:srgbClr val="FF0002"/>
                  </a:solidFill>
                  <a:latin typeface="Courier New" pitchFamily="49" charset="0"/>
                </a:rPr>
                <a:t>0</a:t>
              </a:r>
            </a:p>
          </p:txBody>
        </p:sp>
        <p:sp>
          <p:nvSpPr>
            <p:cNvPr id="306315" name="Text Box 139"/>
            <p:cNvSpPr txBox="1">
              <a:spLocks noChangeArrowheads="1"/>
            </p:cNvSpPr>
            <p:nvPr/>
          </p:nvSpPr>
          <p:spPr bwMode="auto">
            <a:xfrm>
              <a:off x="4080" y="2976"/>
              <a:ext cx="240" cy="21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r>
                <a:rPr lang="en-US" sz="1600">
                  <a:solidFill>
                    <a:srgbClr val="FF0002"/>
                  </a:solidFill>
                  <a:latin typeface="Courier New" pitchFamily="49" charset="0"/>
                </a:rPr>
                <a:t>0</a:t>
              </a:r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Computer Architecture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234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6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6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 — </a:t>
            </a:r>
            <a:r>
              <a:rPr lang="en-US" i="1" dirty="0" smtClean="0"/>
              <a:t>Clock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periodic signal consisting of an alternating sequence of ones and zeros at regular intervals</a:t>
            </a:r>
          </a:p>
          <a:p>
            <a:pPr lvl="1"/>
            <a:r>
              <a:rPr lang="en-US" dirty="0" smtClean="0"/>
              <a:t>E.g., 333 picoseconds in a modern 3 GHz processor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Purpose:– to control </a:t>
            </a:r>
            <a:r>
              <a:rPr lang="en-US" i="1" dirty="0" smtClean="0"/>
              <a:t>when</a:t>
            </a:r>
            <a:r>
              <a:rPr lang="en-US" dirty="0" smtClean="0"/>
              <a:t> to capture the result of a logic circuit</a:t>
            </a:r>
          </a:p>
          <a:p>
            <a:pPr lvl="1"/>
            <a:r>
              <a:rPr lang="en-US" dirty="0" smtClean="0"/>
              <a:t>E.g., an ALU consisting of AND’s, OR’s, and NOT’s</a:t>
            </a:r>
          </a:p>
          <a:p>
            <a:pPr lvl="1"/>
            <a:r>
              <a:rPr lang="en-US" dirty="0" smtClean="0"/>
              <a:t>E.g., a register or memory or </a:t>
            </a:r>
            <a:r>
              <a:rPr lang="en-US" smtClean="0"/>
              <a:t>other device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Computer Architecture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343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Before electronic computers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Computer Architecture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026" name="Picture 2" descr="http://www.paypro.my/images/2009/08/old-cash-register-machin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2133599"/>
            <a:ext cx="2476500" cy="247650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t0.gstatic.com/images?q=tbn:ANd9GcTumuvcEQDKiuAdrji1PORFRy4etOIj5y-lwai_qn3JbIBTO3JW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886199"/>
            <a:ext cx="2209800" cy="206692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t0.gstatic.com/images?q=tbn:ANd9GcTnKCVTtCmciUD9QsvXcmKvMP0tTmPA-3kz49uefFXV8Sm6Ocj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227" y="1219200"/>
            <a:ext cx="2688135" cy="215265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3183543" y="1299715"/>
            <a:ext cx="2607657" cy="482568"/>
            <a:chOff x="3635366" y="1417268"/>
            <a:chExt cx="2607657" cy="482568"/>
          </a:xfrm>
        </p:grpSpPr>
        <p:sp>
          <p:nvSpPr>
            <p:cNvPr id="12" name="Text Box 37"/>
            <p:cNvSpPr txBox="1">
              <a:spLocks noChangeArrowheads="1"/>
            </p:cNvSpPr>
            <p:nvPr/>
          </p:nvSpPr>
          <p:spPr bwMode="auto">
            <a:xfrm>
              <a:off x="4178291" y="1417268"/>
              <a:ext cx="2064732" cy="48256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 anchor="ctr" anchorCtr="0">
              <a:spAutoFit/>
            </a:bodyPr>
            <a:lstStyle/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 smtClean="0">
                  <a:latin typeface="Calibri" pitchFamily="34" charset="0"/>
                </a:rPr>
                <a:t>Data values represented</a:t>
              </a:r>
              <a:br>
                <a:rPr lang="en-GB" sz="1600" b="1" dirty="0" smtClean="0">
                  <a:latin typeface="Calibri" pitchFamily="34" charset="0"/>
                </a:rPr>
              </a:br>
              <a:r>
                <a:rPr lang="en-GB" sz="1600" b="1" dirty="0" smtClean="0">
                  <a:latin typeface="Calibri" pitchFamily="34" charset="0"/>
                </a:rPr>
                <a:t>by positions of beads</a:t>
              </a:r>
              <a:endParaRPr lang="en-GB" sz="1600" b="1" dirty="0">
                <a:latin typeface="Calibri" pitchFamily="34" charset="0"/>
              </a:endParaRPr>
            </a:p>
          </p:txBody>
        </p:sp>
        <p:sp>
          <p:nvSpPr>
            <p:cNvPr id="13" name="Line 38"/>
            <p:cNvSpPr>
              <a:spLocks noChangeShapeType="1"/>
            </p:cNvSpPr>
            <p:nvPr/>
          </p:nvSpPr>
          <p:spPr bwMode="auto">
            <a:xfrm flipH="1">
              <a:off x="3635366" y="1657759"/>
              <a:ext cx="533400" cy="1588"/>
            </a:xfrm>
            <a:prstGeom prst="line">
              <a:avLst/>
            </a:prstGeom>
            <a:noFill/>
            <a:ln w="2556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" name="Text Box 37"/>
          <p:cNvSpPr txBox="1">
            <a:spLocks noChangeArrowheads="1"/>
          </p:cNvSpPr>
          <p:nvPr/>
        </p:nvSpPr>
        <p:spPr bwMode="auto">
          <a:xfrm>
            <a:off x="3244380" y="2133599"/>
            <a:ext cx="1514454" cy="48256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 anchor="ctr" anchorCtr="1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smtClean="0">
                <a:solidFill>
                  <a:srgbClr val="990000"/>
                </a:solidFill>
                <a:latin typeface="Calibri" pitchFamily="34" charset="0"/>
              </a:rPr>
              <a:t>Arithmetic by </a:t>
            </a:r>
            <a:br>
              <a:rPr lang="en-GB" sz="1600" b="1" dirty="0" smtClean="0">
                <a:solidFill>
                  <a:srgbClr val="990000"/>
                </a:solidFill>
                <a:latin typeface="Calibri" pitchFamily="34" charset="0"/>
              </a:rPr>
            </a:br>
            <a:r>
              <a:rPr lang="en-GB" sz="1600" b="1" dirty="0" smtClean="0">
                <a:solidFill>
                  <a:srgbClr val="990000"/>
                </a:solidFill>
                <a:latin typeface="Calibri" pitchFamily="34" charset="0"/>
              </a:rPr>
              <a:t>manual algorithm</a:t>
            </a:r>
            <a:endParaRPr lang="en-GB" sz="1600" b="1" dirty="0">
              <a:solidFill>
                <a:srgbClr val="990000"/>
              </a:solidFill>
              <a:latin typeface="Calibri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581400" y="4657736"/>
            <a:ext cx="3054922" cy="1400117"/>
            <a:chOff x="3581400" y="4657736"/>
            <a:chExt cx="3054922" cy="1400117"/>
          </a:xfrm>
        </p:grpSpPr>
        <p:sp>
          <p:nvSpPr>
            <p:cNvPr id="17" name="Text Box 37"/>
            <p:cNvSpPr txBox="1">
              <a:spLocks noChangeArrowheads="1"/>
            </p:cNvSpPr>
            <p:nvPr/>
          </p:nvSpPr>
          <p:spPr bwMode="auto">
            <a:xfrm>
              <a:off x="4495800" y="5334000"/>
              <a:ext cx="2140522" cy="72385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 anchor="ctr" anchorCtr="0">
              <a:spAutoFit/>
            </a:bodyPr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 smtClean="0">
                  <a:solidFill>
                    <a:schemeClr val="accent2"/>
                  </a:solidFill>
                  <a:latin typeface="Calibri" pitchFamily="34" charset="0"/>
                </a:rPr>
                <a:t>Data values represented</a:t>
              </a:r>
              <a:br>
                <a:rPr lang="en-GB" sz="1600" b="1" dirty="0" smtClean="0">
                  <a:solidFill>
                    <a:schemeClr val="accent2"/>
                  </a:solidFill>
                  <a:latin typeface="Calibri" pitchFamily="34" charset="0"/>
                </a:rPr>
              </a:br>
              <a:r>
                <a:rPr lang="en-GB" sz="1600" b="1" dirty="0" smtClean="0">
                  <a:solidFill>
                    <a:schemeClr val="accent2"/>
                  </a:solidFill>
                  <a:latin typeface="Calibri" pitchFamily="34" charset="0"/>
                </a:rPr>
                <a:t>by rotational positions of</a:t>
              </a:r>
              <a:br>
                <a:rPr lang="en-GB" sz="1600" b="1" dirty="0" smtClean="0">
                  <a:solidFill>
                    <a:schemeClr val="accent2"/>
                  </a:solidFill>
                  <a:latin typeface="Calibri" pitchFamily="34" charset="0"/>
                </a:rPr>
              </a:br>
              <a:r>
                <a:rPr lang="en-GB" sz="1600" b="1" dirty="0" smtClean="0">
                  <a:solidFill>
                    <a:schemeClr val="accent2"/>
                  </a:solidFill>
                  <a:latin typeface="Calibri" pitchFamily="34" charset="0"/>
                </a:rPr>
                <a:t>wheels and dials</a:t>
              </a:r>
              <a:endParaRPr lang="en-GB" sz="1600" b="1" dirty="0">
                <a:solidFill>
                  <a:schemeClr val="accent2"/>
                </a:solidFill>
                <a:latin typeface="Calibri" pitchFamily="34" charset="0"/>
              </a:endParaRPr>
            </a:p>
          </p:txBody>
        </p:sp>
        <p:sp>
          <p:nvSpPr>
            <p:cNvPr id="18" name="Line 38"/>
            <p:cNvSpPr>
              <a:spLocks noChangeShapeType="1"/>
            </p:cNvSpPr>
            <p:nvPr/>
          </p:nvSpPr>
          <p:spPr bwMode="auto">
            <a:xfrm flipH="1" flipV="1">
              <a:off x="3581400" y="4991075"/>
              <a:ext cx="914400" cy="495325"/>
            </a:xfrm>
            <a:prstGeom prst="line">
              <a:avLst/>
            </a:prstGeom>
            <a:noFill/>
            <a:ln w="25560">
              <a:solidFill>
                <a:srgbClr val="0070C0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38"/>
            <p:cNvSpPr>
              <a:spLocks noChangeShapeType="1"/>
            </p:cNvSpPr>
            <p:nvPr/>
          </p:nvSpPr>
          <p:spPr bwMode="auto">
            <a:xfrm flipV="1">
              <a:off x="5673234" y="4657736"/>
              <a:ext cx="498966" cy="666726"/>
            </a:xfrm>
            <a:prstGeom prst="line">
              <a:avLst/>
            </a:prstGeom>
            <a:noFill/>
            <a:ln w="25560">
              <a:solidFill>
                <a:srgbClr val="0070C0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1" name="Text Box 37"/>
          <p:cNvSpPr txBox="1">
            <a:spLocks noChangeArrowheads="1"/>
          </p:cNvSpPr>
          <p:nvPr/>
        </p:nvSpPr>
        <p:spPr bwMode="auto">
          <a:xfrm>
            <a:off x="6953187" y="4870457"/>
            <a:ext cx="1324080" cy="72385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 anchor="ctr" anchorCtr="1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smtClean="0">
                <a:solidFill>
                  <a:schemeClr val="accent2"/>
                </a:solidFill>
                <a:latin typeface="Calibri" pitchFamily="34" charset="0"/>
              </a:rPr>
              <a:t>Arithmetic by </a:t>
            </a:r>
            <a:br>
              <a:rPr lang="en-GB" sz="1600" b="1" dirty="0" smtClean="0">
                <a:solidFill>
                  <a:schemeClr val="accent2"/>
                </a:solidFill>
                <a:latin typeface="Calibri" pitchFamily="34" charset="0"/>
              </a:rPr>
            </a:br>
            <a:r>
              <a:rPr lang="en-GB" sz="1600" b="1" dirty="0" smtClean="0">
                <a:solidFill>
                  <a:schemeClr val="accent2"/>
                </a:solidFill>
                <a:latin typeface="Calibri" pitchFamily="34" charset="0"/>
              </a:rPr>
              <a:t>rotating wheels</a:t>
            </a:r>
            <a:br>
              <a:rPr lang="en-GB" sz="1600" b="1" dirty="0" smtClean="0">
                <a:solidFill>
                  <a:schemeClr val="accent2"/>
                </a:solidFill>
                <a:latin typeface="Calibri" pitchFamily="34" charset="0"/>
              </a:rPr>
            </a:br>
            <a:r>
              <a:rPr lang="en-GB" sz="1600" b="1" dirty="0" smtClean="0">
                <a:solidFill>
                  <a:schemeClr val="accent2"/>
                </a:solidFill>
                <a:latin typeface="Calibri" pitchFamily="34" charset="0"/>
              </a:rPr>
              <a:t>and gears</a:t>
            </a:r>
            <a:endParaRPr lang="en-GB" sz="1600" b="1" dirty="0">
              <a:solidFill>
                <a:schemeClr val="accent2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1675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</a:t>
            </a:r>
            <a:endParaRPr lang="en-US" dirty="0"/>
          </a:p>
        </p:txBody>
      </p:sp>
      <p:sp>
        <p:nvSpPr>
          <p:cNvPr id="311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0448" y="4962188"/>
            <a:ext cx="8306224" cy="1653667"/>
          </a:xfrm>
        </p:spPr>
        <p:txBody>
          <a:bodyPr>
            <a:normAutofit lnSpcReduction="10000"/>
          </a:bodyPr>
          <a:lstStyle/>
          <a:p>
            <a:pPr lvl="1"/>
            <a:r>
              <a:rPr lang="en-US" dirty="0"/>
              <a:t>Stores word of data</a:t>
            </a:r>
          </a:p>
          <a:p>
            <a:pPr lvl="2"/>
            <a:r>
              <a:rPr lang="en-US" dirty="0"/>
              <a:t>Different from </a:t>
            </a:r>
            <a:r>
              <a:rPr lang="en-US" i="1" dirty="0"/>
              <a:t>program registers</a:t>
            </a:r>
            <a:r>
              <a:rPr lang="en-US" dirty="0"/>
              <a:t> seen in assembly code</a:t>
            </a:r>
          </a:p>
          <a:p>
            <a:pPr lvl="1"/>
            <a:r>
              <a:rPr lang="en-US" dirty="0"/>
              <a:t>Collection of edge-triggered latches</a:t>
            </a:r>
          </a:p>
          <a:p>
            <a:pPr lvl="1"/>
            <a:r>
              <a:rPr lang="en-US" dirty="0"/>
              <a:t>Loads input on rising edge of clock</a:t>
            </a:r>
          </a:p>
        </p:txBody>
      </p:sp>
      <p:grpSp>
        <p:nvGrpSpPr>
          <p:cNvPr id="311414" name="Group 118"/>
          <p:cNvGrpSpPr>
            <a:grpSpLocks/>
          </p:cNvGrpSpPr>
          <p:nvPr/>
        </p:nvGrpSpPr>
        <p:grpSpPr bwMode="auto">
          <a:xfrm>
            <a:off x="5570337" y="2061218"/>
            <a:ext cx="2060261" cy="1970562"/>
            <a:chOff x="3504" y="1296"/>
            <a:chExt cx="1296" cy="1239"/>
          </a:xfrm>
        </p:grpSpPr>
        <p:sp>
          <p:nvSpPr>
            <p:cNvPr id="311363" name="Rectangle 67"/>
            <p:cNvSpPr>
              <a:spLocks noChangeArrowheads="1"/>
            </p:cNvSpPr>
            <p:nvPr/>
          </p:nvSpPr>
          <p:spPr bwMode="auto">
            <a:xfrm>
              <a:off x="4080" y="1296"/>
              <a:ext cx="144" cy="816"/>
            </a:xfrm>
            <a:prstGeom prst="rect">
              <a:avLst/>
            </a:prstGeom>
            <a:solidFill>
              <a:srgbClr val="FF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2000" b="0"/>
            </a:p>
          </p:txBody>
        </p:sp>
        <p:sp>
          <p:nvSpPr>
            <p:cNvPr id="311364" name="AutoShape 68"/>
            <p:cNvSpPr>
              <a:spLocks noChangeArrowheads="1"/>
            </p:cNvSpPr>
            <p:nvPr/>
          </p:nvSpPr>
          <p:spPr bwMode="auto">
            <a:xfrm>
              <a:off x="3792" y="1632"/>
              <a:ext cx="288" cy="144"/>
            </a:xfrm>
            <a:prstGeom prst="rightArrow">
              <a:avLst>
                <a:gd name="adj1" fmla="val 16667"/>
                <a:gd name="adj2" fmla="val 66667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365" name="AutoShape 69"/>
            <p:cNvSpPr>
              <a:spLocks noChangeArrowheads="1"/>
            </p:cNvSpPr>
            <p:nvPr/>
          </p:nvSpPr>
          <p:spPr bwMode="auto">
            <a:xfrm>
              <a:off x="4224" y="1632"/>
              <a:ext cx="288" cy="144"/>
            </a:xfrm>
            <a:prstGeom prst="rightArrow">
              <a:avLst>
                <a:gd name="adj1" fmla="val 16667"/>
                <a:gd name="adj2" fmla="val 66667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407" name="Text Box 111"/>
            <p:cNvSpPr txBox="1">
              <a:spLocks noChangeArrowheads="1"/>
            </p:cNvSpPr>
            <p:nvPr/>
          </p:nvSpPr>
          <p:spPr bwMode="auto">
            <a:xfrm>
              <a:off x="3504" y="1584"/>
              <a:ext cx="288" cy="29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>
                  <a:latin typeface="+mn-lt"/>
                </a:rPr>
                <a:t>I</a:t>
              </a:r>
              <a:endParaRPr lang="en-US" baseline="-25000">
                <a:latin typeface="+mn-lt"/>
              </a:endParaRPr>
            </a:p>
          </p:txBody>
        </p:sp>
        <p:sp>
          <p:nvSpPr>
            <p:cNvPr id="311408" name="Text Box 112"/>
            <p:cNvSpPr txBox="1">
              <a:spLocks noChangeArrowheads="1"/>
            </p:cNvSpPr>
            <p:nvPr/>
          </p:nvSpPr>
          <p:spPr bwMode="auto">
            <a:xfrm>
              <a:off x="4512" y="1584"/>
              <a:ext cx="288" cy="29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O</a:t>
              </a:r>
              <a:endParaRPr lang="en-US" baseline="-25000" dirty="0">
                <a:latin typeface="+mn-lt"/>
              </a:endParaRPr>
            </a:p>
          </p:txBody>
        </p:sp>
        <p:sp>
          <p:nvSpPr>
            <p:cNvPr id="311409" name="Line 113"/>
            <p:cNvSpPr>
              <a:spLocks noChangeShapeType="1"/>
            </p:cNvSpPr>
            <p:nvPr/>
          </p:nvSpPr>
          <p:spPr bwMode="auto">
            <a:xfrm>
              <a:off x="4128" y="2112"/>
              <a:ext cx="0" cy="144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none" w="sm" len="sm"/>
            </a:ln>
            <a:effectLst/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11410" name="Text Box 114"/>
            <p:cNvSpPr txBox="1">
              <a:spLocks noChangeArrowheads="1"/>
            </p:cNvSpPr>
            <p:nvPr/>
          </p:nvSpPr>
          <p:spPr bwMode="auto">
            <a:xfrm>
              <a:off x="3903" y="2245"/>
              <a:ext cx="492" cy="29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720" rIns="45720">
              <a:spAutoFit/>
            </a:bodyPr>
            <a:lstStyle/>
            <a:p>
              <a:r>
                <a:rPr lang="en-US" dirty="0">
                  <a:latin typeface="+mn-lt"/>
                </a:rPr>
                <a:t>Clock</a:t>
              </a:r>
            </a:p>
          </p:txBody>
        </p:sp>
      </p:grpSp>
      <p:grpSp>
        <p:nvGrpSpPr>
          <p:cNvPr id="311412" name="Group 116"/>
          <p:cNvGrpSpPr>
            <a:grpSpLocks/>
          </p:cNvGrpSpPr>
          <p:nvPr/>
        </p:nvGrpSpPr>
        <p:grpSpPr bwMode="auto">
          <a:xfrm>
            <a:off x="2136568" y="1221462"/>
            <a:ext cx="3052239" cy="3820250"/>
            <a:chOff x="720" y="768"/>
            <a:chExt cx="1920" cy="2402"/>
          </a:xfrm>
        </p:grpSpPr>
        <p:sp>
          <p:nvSpPr>
            <p:cNvPr id="311300" name="Rectangle 4"/>
            <p:cNvSpPr>
              <a:spLocks noChangeArrowheads="1"/>
            </p:cNvSpPr>
            <p:nvPr/>
          </p:nvSpPr>
          <p:spPr bwMode="auto">
            <a:xfrm>
              <a:off x="1392" y="791"/>
              <a:ext cx="576" cy="290"/>
            </a:xfrm>
            <a:prstGeom prst="rect">
              <a:avLst/>
            </a:prstGeom>
            <a:solidFill>
              <a:srgbClr val="99FFCC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 anchor="ctr">
              <a:spAutoFit/>
            </a:bodyPr>
            <a:lstStyle/>
            <a:p>
              <a:endParaRPr lang="en-US">
                <a:latin typeface="Courier New" pitchFamily="49" charset="0"/>
              </a:endParaRPr>
            </a:p>
          </p:txBody>
        </p:sp>
        <p:sp>
          <p:nvSpPr>
            <p:cNvPr id="311301" name="Rectangle 5"/>
            <p:cNvSpPr>
              <a:spLocks noChangeArrowheads="1"/>
            </p:cNvSpPr>
            <p:nvPr/>
          </p:nvSpPr>
          <p:spPr bwMode="auto">
            <a:xfrm>
              <a:off x="1392" y="1031"/>
              <a:ext cx="576" cy="290"/>
            </a:xfrm>
            <a:prstGeom prst="rect">
              <a:avLst/>
            </a:prstGeom>
            <a:solidFill>
              <a:srgbClr val="99FFCC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11302" name="Rectangle 6"/>
            <p:cNvSpPr>
              <a:spLocks noChangeArrowheads="1"/>
            </p:cNvSpPr>
            <p:nvPr/>
          </p:nvSpPr>
          <p:spPr bwMode="auto">
            <a:xfrm>
              <a:off x="1392" y="1271"/>
              <a:ext cx="576" cy="290"/>
            </a:xfrm>
            <a:prstGeom prst="rect">
              <a:avLst/>
            </a:prstGeom>
            <a:solidFill>
              <a:srgbClr val="99FFCC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11303" name="Rectangle 7"/>
            <p:cNvSpPr>
              <a:spLocks noChangeArrowheads="1"/>
            </p:cNvSpPr>
            <p:nvPr/>
          </p:nvSpPr>
          <p:spPr bwMode="auto">
            <a:xfrm>
              <a:off x="1392" y="1511"/>
              <a:ext cx="576" cy="290"/>
            </a:xfrm>
            <a:prstGeom prst="rect">
              <a:avLst/>
            </a:prstGeom>
            <a:solidFill>
              <a:srgbClr val="99FFCC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11304" name="Rectangle 8"/>
            <p:cNvSpPr>
              <a:spLocks noChangeArrowheads="1"/>
            </p:cNvSpPr>
            <p:nvPr/>
          </p:nvSpPr>
          <p:spPr bwMode="auto">
            <a:xfrm>
              <a:off x="1392" y="1751"/>
              <a:ext cx="576" cy="290"/>
            </a:xfrm>
            <a:prstGeom prst="rect">
              <a:avLst/>
            </a:prstGeom>
            <a:solidFill>
              <a:srgbClr val="99FFCC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11305" name="Rectangle 9"/>
            <p:cNvSpPr>
              <a:spLocks noChangeArrowheads="1"/>
            </p:cNvSpPr>
            <p:nvPr/>
          </p:nvSpPr>
          <p:spPr bwMode="auto">
            <a:xfrm>
              <a:off x="1392" y="1991"/>
              <a:ext cx="576" cy="290"/>
            </a:xfrm>
            <a:prstGeom prst="rect">
              <a:avLst/>
            </a:prstGeom>
            <a:solidFill>
              <a:srgbClr val="99FFCC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11306" name="Rectangle 10"/>
            <p:cNvSpPr>
              <a:spLocks noChangeArrowheads="1"/>
            </p:cNvSpPr>
            <p:nvPr/>
          </p:nvSpPr>
          <p:spPr bwMode="auto">
            <a:xfrm>
              <a:off x="1392" y="2231"/>
              <a:ext cx="576" cy="290"/>
            </a:xfrm>
            <a:prstGeom prst="rect">
              <a:avLst/>
            </a:prstGeom>
            <a:solidFill>
              <a:srgbClr val="99FFCC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11307" name="Rectangle 11"/>
            <p:cNvSpPr>
              <a:spLocks noChangeArrowheads="1"/>
            </p:cNvSpPr>
            <p:nvPr/>
          </p:nvSpPr>
          <p:spPr bwMode="auto">
            <a:xfrm>
              <a:off x="1392" y="2471"/>
              <a:ext cx="576" cy="290"/>
            </a:xfrm>
            <a:prstGeom prst="rect">
              <a:avLst/>
            </a:prstGeom>
            <a:solidFill>
              <a:srgbClr val="99FFCC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11309" name="Line 13"/>
            <p:cNvSpPr>
              <a:spLocks noChangeShapeType="1"/>
            </p:cNvSpPr>
            <p:nvPr/>
          </p:nvSpPr>
          <p:spPr bwMode="auto">
            <a:xfrm flipH="1">
              <a:off x="1008" y="864"/>
              <a:ext cx="384" cy="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 type="none" w="sm" len="sm"/>
            </a:ln>
            <a:effectLst/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11310" name="Line 14"/>
            <p:cNvSpPr>
              <a:spLocks noChangeShapeType="1"/>
            </p:cNvSpPr>
            <p:nvPr/>
          </p:nvSpPr>
          <p:spPr bwMode="auto">
            <a:xfrm flipH="1">
              <a:off x="1008" y="1104"/>
              <a:ext cx="384" cy="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 type="none" w="sm" len="sm"/>
            </a:ln>
            <a:effectLst/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11311" name="Line 15"/>
            <p:cNvSpPr>
              <a:spLocks noChangeShapeType="1"/>
            </p:cNvSpPr>
            <p:nvPr/>
          </p:nvSpPr>
          <p:spPr bwMode="auto">
            <a:xfrm flipH="1">
              <a:off x="1008" y="1344"/>
              <a:ext cx="384" cy="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 type="none" w="sm" len="sm"/>
            </a:ln>
            <a:effectLst/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11312" name="Line 16"/>
            <p:cNvSpPr>
              <a:spLocks noChangeShapeType="1"/>
            </p:cNvSpPr>
            <p:nvPr/>
          </p:nvSpPr>
          <p:spPr bwMode="auto">
            <a:xfrm flipH="1">
              <a:off x="1008" y="1584"/>
              <a:ext cx="384" cy="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 type="none" w="sm" len="sm"/>
            </a:ln>
            <a:effectLst/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11313" name="Line 17"/>
            <p:cNvSpPr>
              <a:spLocks noChangeShapeType="1"/>
            </p:cNvSpPr>
            <p:nvPr/>
          </p:nvSpPr>
          <p:spPr bwMode="auto">
            <a:xfrm flipH="1">
              <a:off x="1008" y="1824"/>
              <a:ext cx="384" cy="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 type="none" w="sm" len="sm"/>
            </a:ln>
            <a:effectLst/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11314" name="Line 18"/>
            <p:cNvSpPr>
              <a:spLocks noChangeShapeType="1"/>
            </p:cNvSpPr>
            <p:nvPr/>
          </p:nvSpPr>
          <p:spPr bwMode="auto">
            <a:xfrm flipH="1">
              <a:off x="1008" y="2064"/>
              <a:ext cx="384" cy="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 type="none" w="sm" len="sm"/>
            </a:ln>
            <a:effectLst/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11315" name="Line 19"/>
            <p:cNvSpPr>
              <a:spLocks noChangeShapeType="1"/>
            </p:cNvSpPr>
            <p:nvPr/>
          </p:nvSpPr>
          <p:spPr bwMode="auto">
            <a:xfrm flipH="1">
              <a:off x="1008" y="2304"/>
              <a:ext cx="384" cy="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 type="none" w="sm" len="sm"/>
            </a:ln>
            <a:effectLst/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11316" name="Line 20"/>
            <p:cNvSpPr>
              <a:spLocks noChangeShapeType="1"/>
            </p:cNvSpPr>
            <p:nvPr/>
          </p:nvSpPr>
          <p:spPr bwMode="auto">
            <a:xfrm flipH="1">
              <a:off x="1008" y="2544"/>
              <a:ext cx="384" cy="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 type="none" w="sm" len="sm"/>
            </a:ln>
            <a:effectLst/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11318" name="Line 22"/>
            <p:cNvSpPr>
              <a:spLocks noChangeShapeType="1"/>
            </p:cNvSpPr>
            <p:nvPr/>
          </p:nvSpPr>
          <p:spPr bwMode="auto">
            <a:xfrm flipH="1">
              <a:off x="1968" y="912"/>
              <a:ext cx="384" cy="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 type="none" w="sm" len="sm"/>
            </a:ln>
            <a:effectLst/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11319" name="Line 23"/>
            <p:cNvSpPr>
              <a:spLocks noChangeShapeType="1"/>
            </p:cNvSpPr>
            <p:nvPr/>
          </p:nvSpPr>
          <p:spPr bwMode="auto">
            <a:xfrm flipH="1">
              <a:off x="1968" y="1152"/>
              <a:ext cx="384" cy="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 type="none" w="sm" len="sm"/>
            </a:ln>
            <a:effectLst/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11320" name="Line 24"/>
            <p:cNvSpPr>
              <a:spLocks noChangeShapeType="1"/>
            </p:cNvSpPr>
            <p:nvPr/>
          </p:nvSpPr>
          <p:spPr bwMode="auto">
            <a:xfrm flipH="1">
              <a:off x="1968" y="1392"/>
              <a:ext cx="384" cy="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 type="none" w="sm" len="sm"/>
            </a:ln>
            <a:effectLst/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11321" name="Line 25"/>
            <p:cNvSpPr>
              <a:spLocks noChangeShapeType="1"/>
            </p:cNvSpPr>
            <p:nvPr/>
          </p:nvSpPr>
          <p:spPr bwMode="auto">
            <a:xfrm flipH="1">
              <a:off x="1968" y="1632"/>
              <a:ext cx="384" cy="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 type="none" w="sm" len="sm"/>
            </a:ln>
            <a:effectLst/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11322" name="Line 26"/>
            <p:cNvSpPr>
              <a:spLocks noChangeShapeType="1"/>
            </p:cNvSpPr>
            <p:nvPr/>
          </p:nvSpPr>
          <p:spPr bwMode="auto">
            <a:xfrm flipH="1">
              <a:off x="1968" y="1872"/>
              <a:ext cx="384" cy="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 type="none" w="sm" len="sm"/>
            </a:ln>
            <a:effectLst/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11323" name="Line 27"/>
            <p:cNvSpPr>
              <a:spLocks noChangeShapeType="1"/>
            </p:cNvSpPr>
            <p:nvPr/>
          </p:nvSpPr>
          <p:spPr bwMode="auto">
            <a:xfrm flipH="1">
              <a:off x="1968" y="2112"/>
              <a:ext cx="384" cy="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 type="none" w="sm" len="sm"/>
            </a:ln>
            <a:effectLst/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11324" name="Line 28"/>
            <p:cNvSpPr>
              <a:spLocks noChangeShapeType="1"/>
            </p:cNvSpPr>
            <p:nvPr/>
          </p:nvSpPr>
          <p:spPr bwMode="auto">
            <a:xfrm flipH="1">
              <a:off x="1968" y="2352"/>
              <a:ext cx="384" cy="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 type="none" w="sm" len="sm"/>
            </a:ln>
            <a:effectLst/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11325" name="Line 29"/>
            <p:cNvSpPr>
              <a:spLocks noChangeShapeType="1"/>
            </p:cNvSpPr>
            <p:nvPr/>
          </p:nvSpPr>
          <p:spPr bwMode="auto">
            <a:xfrm flipH="1">
              <a:off x="1968" y="2592"/>
              <a:ext cx="384" cy="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 type="none" w="sm" len="sm"/>
            </a:ln>
            <a:effectLst/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11327" name="Line 31"/>
            <p:cNvSpPr>
              <a:spLocks noChangeShapeType="1"/>
            </p:cNvSpPr>
            <p:nvPr/>
          </p:nvSpPr>
          <p:spPr bwMode="auto">
            <a:xfrm flipH="1">
              <a:off x="1200" y="1008"/>
              <a:ext cx="192" cy="0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 type="none" w="sm" len="sm"/>
            </a:ln>
            <a:effectLst/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11328" name="Line 32"/>
            <p:cNvSpPr>
              <a:spLocks noChangeShapeType="1"/>
            </p:cNvSpPr>
            <p:nvPr/>
          </p:nvSpPr>
          <p:spPr bwMode="auto">
            <a:xfrm flipH="1">
              <a:off x="1200" y="1248"/>
              <a:ext cx="192" cy="0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 type="none" w="sm" len="sm"/>
            </a:ln>
            <a:effectLst/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11329" name="Line 33"/>
            <p:cNvSpPr>
              <a:spLocks noChangeShapeType="1"/>
            </p:cNvSpPr>
            <p:nvPr/>
          </p:nvSpPr>
          <p:spPr bwMode="auto">
            <a:xfrm flipH="1">
              <a:off x="1200" y="1488"/>
              <a:ext cx="192" cy="0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 type="none" w="sm" len="sm"/>
            </a:ln>
            <a:effectLst/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11330" name="Line 34"/>
            <p:cNvSpPr>
              <a:spLocks noChangeShapeType="1"/>
            </p:cNvSpPr>
            <p:nvPr/>
          </p:nvSpPr>
          <p:spPr bwMode="auto">
            <a:xfrm flipH="1">
              <a:off x="1200" y="1728"/>
              <a:ext cx="192" cy="0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 type="none" w="sm" len="sm"/>
            </a:ln>
            <a:effectLst/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11331" name="Line 35"/>
            <p:cNvSpPr>
              <a:spLocks noChangeShapeType="1"/>
            </p:cNvSpPr>
            <p:nvPr/>
          </p:nvSpPr>
          <p:spPr bwMode="auto">
            <a:xfrm flipH="1">
              <a:off x="1200" y="1968"/>
              <a:ext cx="192" cy="0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 type="none" w="sm" len="sm"/>
            </a:ln>
            <a:effectLst/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11332" name="Line 36"/>
            <p:cNvSpPr>
              <a:spLocks noChangeShapeType="1"/>
            </p:cNvSpPr>
            <p:nvPr/>
          </p:nvSpPr>
          <p:spPr bwMode="auto">
            <a:xfrm flipH="1">
              <a:off x="1200" y="2208"/>
              <a:ext cx="192" cy="0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 type="none" w="sm" len="sm"/>
            </a:ln>
            <a:effectLst/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11333" name="Line 37"/>
            <p:cNvSpPr>
              <a:spLocks noChangeShapeType="1"/>
            </p:cNvSpPr>
            <p:nvPr/>
          </p:nvSpPr>
          <p:spPr bwMode="auto">
            <a:xfrm flipH="1">
              <a:off x="1200" y="2448"/>
              <a:ext cx="192" cy="0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 type="none" w="sm" len="sm"/>
            </a:ln>
            <a:effectLst/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11334" name="Line 38"/>
            <p:cNvSpPr>
              <a:spLocks noChangeShapeType="1"/>
            </p:cNvSpPr>
            <p:nvPr/>
          </p:nvSpPr>
          <p:spPr bwMode="auto">
            <a:xfrm flipH="1">
              <a:off x="1200" y="2688"/>
              <a:ext cx="192" cy="0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 type="none" w="sm" len="sm"/>
            </a:ln>
            <a:effectLst/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11337" name="Line 41"/>
            <p:cNvSpPr>
              <a:spLocks noChangeShapeType="1"/>
            </p:cNvSpPr>
            <p:nvPr/>
          </p:nvSpPr>
          <p:spPr bwMode="auto">
            <a:xfrm>
              <a:off x="1200" y="1008"/>
              <a:ext cx="0" cy="1872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 type="none" w="sm" len="sm"/>
            </a:ln>
            <a:effectLst/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  <p:grpSp>
          <p:nvGrpSpPr>
            <p:cNvPr id="311341" name="Group 45"/>
            <p:cNvGrpSpPr>
              <a:grpSpLocks/>
            </p:cNvGrpSpPr>
            <p:nvPr/>
          </p:nvGrpSpPr>
          <p:grpSpPr bwMode="auto">
            <a:xfrm>
              <a:off x="1152" y="1103"/>
              <a:ext cx="91" cy="290"/>
              <a:chOff x="2880" y="1967"/>
              <a:chExt cx="91" cy="290"/>
            </a:xfrm>
          </p:grpSpPr>
          <p:sp>
            <p:nvSpPr>
              <p:cNvPr id="311339" name="Rectangle 43"/>
              <p:cNvSpPr>
                <a:spLocks noChangeArrowheads="1"/>
              </p:cNvSpPr>
              <p:nvPr/>
            </p:nvSpPr>
            <p:spPr bwMode="auto">
              <a:xfrm>
                <a:off x="2880" y="1967"/>
                <a:ext cx="58" cy="290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 type="none" w="sm" len="sm"/>
              </a:ln>
              <a:effectLst/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11340" name="Oval 44"/>
              <p:cNvSpPr>
                <a:spLocks noChangeArrowheads="1"/>
              </p:cNvSpPr>
              <p:nvPr/>
            </p:nvSpPr>
            <p:spPr bwMode="auto">
              <a:xfrm>
                <a:off x="2889" y="2072"/>
                <a:ext cx="82" cy="80"/>
              </a:xfrm>
              <a:prstGeom prst="ellipse">
                <a:avLst/>
              </a:prstGeom>
              <a:solidFill>
                <a:schemeClr val="accent1"/>
              </a:solidFill>
              <a:ln w="19050">
                <a:noFill/>
                <a:round/>
                <a:headEnd/>
                <a:tailEnd type="none" w="sm" len="sm"/>
              </a:ln>
              <a:effectLst/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311342" name="Group 46"/>
            <p:cNvGrpSpPr>
              <a:grpSpLocks/>
            </p:cNvGrpSpPr>
            <p:nvPr/>
          </p:nvGrpSpPr>
          <p:grpSpPr bwMode="auto">
            <a:xfrm>
              <a:off x="1152" y="1343"/>
              <a:ext cx="91" cy="290"/>
              <a:chOff x="2880" y="1967"/>
              <a:chExt cx="91" cy="290"/>
            </a:xfrm>
          </p:grpSpPr>
          <p:sp>
            <p:nvSpPr>
              <p:cNvPr id="311344" name="Oval 48"/>
              <p:cNvSpPr>
                <a:spLocks noChangeArrowheads="1"/>
              </p:cNvSpPr>
              <p:nvPr/>
            </p:nvSpPr>
            <p:spPr bwMode="auto">
              <a:xfrm>
                <a:off x="2889" y="2071"/>
                <a:ext cx="82" cy="80"/>
              </a:xfrm>
              <a:prstGeom prst="ellipse">
                <a:avLst/>
              </a:prstGeom>
              <a:solidFill>
                <a:schemeClr val="accent1"/>
              </a:solidFill>
              <a:ln w="19050">
                <a:noFill/>
                <a:round/>
                <a:headEnd/>
                <a:tailEnd type="none" w="sm" len="sm"/>
              </a:ln>
              <a:effectLst/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11343" name="Rectangle 47"/>
              <p:cNvSpPr>
                <a:spLocks noChangeArrowheads="1"/>
              </p:cNvSpPr>
              <p:nvPr/>
            </p:nvSpPr>
            <p:spPr bwMode="auto">
              <a:xfrm>
                <a:off x="2880" y="1967"/>
                <a:ext cx="58" cy="290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 type="none" w="sm" len="sm"/>
              </a:ln>
              <a:effectLst/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311345" name="Group 49"/>
            <p:cNvGrpSpPr>
              <a:grpSpLocks/>
            </p:cNvGrpSpPr>
            <p:nvPr/>
          </p:nvGrpSpPr>
          <p:grpSpPr bwMode="auto">
            <a:xfrm>
              <a:off x="1152" y="1583"/>
              <a:ext cx="91" cy="290"/>
              <a:chOff x="2880" y="1967"/>
              <a:chExt cx="91" cy="290"/>
            </a:xfrm>
          </p:grpSpPr>
          <p:sp>
            <p:nvSpPr>
              <p:cNvPr id="311346" name="Rectangle 50"/>
              <p:cNvSpPr>
                <a:spLocks noChangeArrowheads="1"/>
              </p:cNvSpPr>
              <p:nvPr/>
            </p:nvSpPr>
            <p:spPr bwMode="auto">
              <a:xfrm>
                <a:off x="2880" y="1967"/>
                <a:ext cx="58" cy="290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 type="none" w="sm" len="sm"/>
              </a:ln>
              <a:effectLst/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11347" name="Oval 51"/>
              <p:cNvSpPr>
                <a:spLocks noChangeArrowheads="1"/>
              </p:cNvSpPr>
              <p:nvPr/>
            </p:nvSpPr>
            <p:spPr bwMode="auto">
              <a:xfrm>
                <a:off x="2889" y="2070"/>
                <a:ext cx="82" cy="80"/>
              </a:xfrm>
              <a:prstGeom prst="ellipse">
                <a:avLst/>
              </a:prstGeom>
              <a:solidFill>
                <a:schemeClr val="accent1"/>
              </a:solidFill>
              <a:ln w="19050">
                <a:noFill/>
                <a:round/>
                <a:headEnd/>
                <a:tailEnd type="none" w="sm" len="sm"/>
              </a:ln>
              <a:effectLst/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311348" name="Group 52"/>
            <p:cNvGrpSpPr>
              <a:grpSpLocks/>
            </p:cNvGrpSpPr>
            <p:nvPr/>
          </p:nvGrpSpPr>
          <p:grpSpPr bwMode="auto">
            <a:xfrm>
              <a:off x="1152" y="1823"/>
              <a:ext cx="91" cy="290"/>
              <a:chOff x="2880" y="1967"/>
              <a:chExt cx="91" cy="290"/>
            </a:xfrm>
          </p:grpSpPr>
          <p:sp>
            <p:nvSpPr>
              <p:cNvPr id="311349" name="Rectangle 53"/>
              <p:cNvSpPr>
                <a:spLocks noChangeArrowheads="1"/>
              </p:cNvSpPr>
              <p:nvPr/>
            </p:nvSpPr>
            <p:spPr bwMode="auto">
              <a:xfrm>
                <a:off x="2880" y="1967"/>
                <a:ext cx="58" cy="290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 type="none" w="sm" len="sm"/>
              </a:ln>
              <a:effectLst/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11350" name="Oval 54"/>
              <p:cNvSpPr>
                <a:spLocks noChangeArrowheads="1"/>
              </p:cNvSpPr>
              <p:nvPr/>
            </p:nvSpPr>
            <p:spPr bwMode="auto">
              <a:xfrm>
                <a:off x="2889" y="2070"/>
                <a:ext cx="82" cy="80"/>
              </a:xfrm>
              <a:prstGeom prst="ellipse">
                <a:avLst/>
              </a:prstGeom>
              <a:solidFill>
                <a:schemeClr val="accent1"/>
              </a:solidFill>
              <a:ln w="19050">
                <a:noFill/>
                <a:round/>
                <a:headEnd/>
                <a:tailEnd type="none" w="sm" len="sm"/>
              </a:ln>
              <a:effectLst/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311351" name="Group 55"/>
            <p:cNvGrpSpPr>
              <a:grpSpLocks/>
            </p:cNvGrpSpPr>
            <p:nvPr/>
          </p:nvGrpSpPr>
          <p:grpSpPr bwMode="auto">
            <a:xfrm>
              <a:off x="1152" y="2063"/>
              <a:ext cx="91" cy="290"/>
              <a:chOff x="2880" y="1967"/>
              <a:chExt cx="91" cy="290"/>
            </a:xfrm>
          </p:grpSpPr>
          <p:sp>
            <p:nvSpPr>
              <p:cNvPr id="311352" name="Rectangle 56"/>
              <p:cNvSpPr>
                <a:spLocks noChangeArrowheads="1"/>
              </p:cNvSpPr>
              <p:nvPr/>
            </p:nvSpPr>
            <p:spPr bwMode="auto">
              <a:xfrm>
                <a:off x="2880" y="1967"/>
                <a:ext cx="58" cy="290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 type="none" w="sm" len="sm"/>
              </a:ln>
              <a:effectLst/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11353" name="Oval 57"/>
              <p:cNvSpPr>
                <a:spLocks noChangeArrowheads="1"/>
              </p:cNvSpPr>
              <p:nvPr/>
            </p:nvSpPr>
            <p:spPr bwMode="auto">
              <a:xfrm>
                <a:off x="2889" y="2069"/>
                <a:ext cx="82" cy="80"/>
              </a:xfrm>
              <a:prstGeom prst="ellipse">
                <a:avLst/>
              </a:prstGeom>
              <a:solidFill>
                <a:schemeClr val="accent1"/>
              </a:solidFill>
              <a:ln w="19050">
                <a:noFill/>
                <a:round/>
                <a:headEnd/>
                <a:tailEnd type="none" w="sm" len="sm"/>
              </a:ln>
              <a:effectLst/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311354" name="Group 58"/>
            <p:cNvGrpSpPr>
              <a:grpSpLocks/>
            </p:cNvGrpSpPr>
            <p:nvPr/>
          </p:nvGrpSpPr>
          <p:grpSpPr bwMode="auto">
            <a:xfrm>
              <a:off x="1152" y="2303"/>
              <a:ext cx="91" cy="290"/>
              <a:chOff x="2880" y="1967"/>
              <a:chExt cx="91" cy="290"/>
            </a:xfrm>
          </p:grpSpPr>
          <p:sp>
            <p:nvSpPr>
              <p:cNvPr id="311355" name="Rectangle 59"/>
              <p:cNvSpPr>
                <a:spLocks noChangeArrowheads="1"/>
              </p:cNvSpPr>
              <p:nvPr/>
            </p:nvSpPr>
            <p:spPr bwMode="auto">
              <a:xfrm>
                <a:off x="2880" y="1967"/>
                <a:ext cx="58" cy="290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 type="none" w="sm" len="sm"/>
              </a:ln>
              <a:effectLst/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11356" name="Oval 60"/>
              <p:cNvSpPr>
                <a:spLocks noChangeArrowheads="1"/>
              </p:cNvSpPr>
              <p:nvPr/>
            </p:nvSpPr>
            <p:spPr bwMode="auto">
              <a:xfrm>
                <a:off x="2889" y="2068"/>
                <a:ext cx="82" cy="80"/>
              </a:xfrm>
              <a:prstGeom prst="ellipse">
                <a:avLst/>
              </a:prstGeom>
              <a:solidFill>
                <a:schemeClr val="accent1"/>
              </a:solidFill>
              <a:ln w="19050">
                <a:noFill/>
                <a:round/>
                <a:headEnd/>
                <a:tailEnd type="none" w="sm" len="sm"/>
              </a:ln>
              <a:effectLst/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311357" name="Group 61"/>
            <p:cNvGrpSpPr>
              <a:grpSpLocks/>
            </p:cNvGrpSpPr>
            <p:nvPr/>
          </p:nvGrpSpPr>
          <p:grpSpPr bwMode="auto">
            <a:xfrm>
              <a:off x="1152" y="2543"/>
              <a:ext cx="91" cy="290"/>
              <a:chOff x="2880" y="1967"/>
              <a:chExt cx="91" cy="290"/>
            </a:xfrm>
          </p:grpSpPr>
          <p:sp>
            <p:nvSpPr>
              <p:cNvPr id="311358" name="Rectangle 62"/>
              <p:cNvSpPr>
                <a:spLocks noChangeArrowheads="1"/>
              </p:cNvSpPr>
              <p:nvPr/>
            </p:nvSpPr>
            <p:spPr bwMode="auto">
              <a:xfrm>
                <a:off x="2880" y="1967"/>
                <a:ext cx="58" cy="290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 type="none" w="sm" len="sm"/>
              </a:ln>
              <a:effectLst/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11359" name="Oval 63"/>
              <p:cNvSpPr>
                <a:spLocks noChangeArrowheads="1"/>
              </p:cNvSpPr>
              <p:nvPr/>
            </p:nvSpPr>
            <p:spPr bwMode="auto">
              <a:xfrm>
                <a:off x="2889" y="2067"/>
                <a:ext cx="82" cy="80"/>
              </a:xfrm>
              <a:prstGeom prst="ellipse">
                <a:avLst/>
              </a:prstGeom>
              <a:solidFill>
                <a:schemeClr val="accent1"/>
              </a:solidFill>
              <a:ln w="19050">
                <a:noFill/>
                <a:round/>
                <a:headEnd/>
                <a:tailEnd type="none" w="sm" len="sm"/>
              </a:ln>
              <a:effectLst/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311366" name="Text Box 70"/>
            <p:cNvSpPr txBox="1">
              <a:spLocks noChangeArrowheads="1"/>
            </p:cNvSpPr>
            <p:nvPr/>
          </p:nvSpPr>
          <p:spPr bwMode="auto">
            <a:xfrm>
              <a:off x="1392" y="816"/>
              <a:ext cx="144" cy="15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algn="l"/>
              <a:r>
                <a:rPr lang="en-US" sz="1000"/>
                <a:t>D</a:t>
              </a:r>
            </a:p>
          </p:txBody>
        </p:sp>
        <p:sp>
          <p:nvSpPr>
            <p:cNvPr id="311367" name="Text Box 71"/>
            <p:cNvSpPr txBox="1">
              <a:spLocks noChangeArrowheads="1"/>
            </p:cNvSpPr>
            <p:nvPr/>
          </p:nvSpPr>
          <p:spPr bwMode="auto">
            <a:xfrm>
              <a:off x="1392" y="912"/>
              <a:ext cx="144" cy="15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algn="l"/>
              <a:r>
                <a:rPr lang="en-US" sz="1000"/>
                <a:t>C</a:t>
              </a:r>
            </a:p>
          </p:txBody>
        </p:sp>
        <p:sp>
          <p:nvSpPr>
            <p:cNvPr id="311368" name="Text Box 72"/>
            <p:cNvSpPr txBox="1">
              <a:spLocks noChangeArrowheads="1"/>
            </p:cNvSpPr>
            <p:nvPr/>
          </p:nvSpPr>
          <p:spPr bwMode="auto">
            <a:xfrm>
              <a:off x="1728" y="864"/>
              <a:ext cx="192" cy="15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algn="r"/>
              <a:r>
                <a:rPr lang="en-US" sz="1000"/>
                <a:t>Q+</a:t>
              </a:r>
            </a:p>
          </p:txBody>
        </p:sp>
        <p:sp>
          <p:nvSpPr>
            <p:cNvPr id="311369" name="Text Box 73"/>
            <p:cNvSpPr txBox="1">
              <a:spLocks noChangeArrowheads="1"/>
            </p:cNvSpPr>
            <p:nvPr/>
          </p:nvSpPr>
          <p:spPr bwMode="auto">
            <a:xfrm>
              <a:off x="1392" y="1056"/>
              <a:ext cx="144" cy="15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algn="l"/>
              <a:r>
                <a:rPr lang="en-US" sz="1000"/>
                <a:t>D</a:t>
              </a:r>
            </a:p>
          </p:txBody>
        </p:sp>
        <p:sp>
          <p:nvSpPr>
            <p:cNvPr id="311370" name="Text Box 74"/>
            <p:cNvSpPr txBox="1">
              <a:spLocks noChangeArrowheads="1"/>
            </p:cNvSpPr>
            <p:nvPr/>
          </p:nvSpPr>
          <p:spPr bwMode="auto">
            <a:xfrm>
              <a:off x="1392" y="1152"/>
              <a:ext cx="144" cy="15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algn="l"/>
              <a:r>
                <a:rPr lang="en-US" sz="1000"/>
                <a:t>C</a:t>
              </a:r>
            </a:p>
          </p:txBody>
        </p:sp>
        <p:sp>
          <p:nvSpPr>
            <p:cNvPr id="311371" name="Text Box 75"/>
            <p:cNvSpPr txBox="1">
              <a:spLocks noChangeArrowheads="1"/>
            </p:cNvSpPr>
            <p:nvPr/>
          </p:nvSpPr>
          <p:spPr bwMode="auto">
            <a:xfrm>
              <a:off x="1728" y="1104"/>
              <a:ext cx="192" cy="15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algn="r"/>
              <a:r>
                <a:rPr lang="en-US" sz="1000"/>
                <a:t>Q+</a:t>
              </a:r>
            </a:p>
          </p:txBody>
        </p:sp>
        <p:sp>
          <p:nvSpPr>
            <p:cNvPr id="311372" name="Text Box 76"/>
            <p:cNvSpPr txBox="1">
              <a:spLocks noChangeArrowheads="1"/>
            </p:cNvSpPr>
            <p:nvPr/>
          </p:nvSpPr>
          <p:spPr bwMode="auto">
            <a:xfrm>
              <a:off x="1392" y="1296"/>
              <a:ext cx="144" cy="15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algn="l"/>
              <a:r>
                <a:rPr lang="en-US" sz="1000"/>
                <a:t>D</a:t>
              </a:r>
            </a:p>
          </p:txBody>
        </p:sp>
        <p:sp>
          <p:nvSpPr>
            <p:cNvPr id="311373" name="Text Box 77"/>
            <p:cNvSpPr txBox="1">
              <a:spLocks noChangeArrowheads="1"/>
            </p:cNvSpPr>
            <p:nvPr/>
          </p:nvSpPr>
          <p:spPr bwMode="auto">
            <a:xfrm>
              <a:off x="1392" y="1392"/>
              <a:ext cx="144" cy="15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algn="l"/>
              <a:r>
                <a:rPr lang="en-US" sz="1000"/>
                <a:t>C</a:t>
              </a:r>
            </a:p>
          </p:txBody>
        </p:sp>
        <p:sp>
          <p:nvSpPr>
            <p:cNvPr id="311374" name="Text Box 78"/>
            <p:cNvSpPr txBox="1">
              <a:spLocks noChangeArrowheads="1"/>
            </p:cNvSpPr>
            <p:nvPr/>
          </p:nvSpPr>
          <p:spPr bwMode="auto">
            <a:xfrm>
              <a:off x="1728" y="1344"/>
              <a:ext cx="192" cy="15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algn="r"/>
              <a:r>
                <a:rPr lang="en-US" sz="1000"/>
                <a:t>Q+</a:t>
              </a:r>
            </a:p>
          </p:txBody>
        </p:sp>
        <p:sp>
          <p:nvSpPr>
            <p:cNvPr id="311375" name="Text Box 79"/>
            <p:cNvSpPr txBox="1">
              <a:spLocks noChangeArrowheads="1"/>
            </p:cNvSpPr>
            <p:nvPr/>
          </p:nvSpPr>
          <p:spPr bwMode="auto">
            <a:xfrm>
              <a:off x="1392" y="1536"/>
              <a:ext cx="144" cy="15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algn="l"/>
              <a:r>
                <a:rPr lang="en-US" sz="1000"/>
                <a:t>D</a:t>
              </a:r>
            </a:p>
          </p:txBody>
        </p:sp>
        <p:sp>
          <p:nvSpPr>
            <p:cNvPr id="311376" name="Text Box 80"/>
            <p:cNvSpPr txBox="1">
              <a:spLocks noChangeArrowheads="1"/>
            </p:cNvSpPr>
            <p:nvPr/>
          </p:nvSpPr>
          <p:spPr bwMode="auto">
            <a:xfrm>
              <a:off x="1392" y="1632"/>
              <a:ext cx="144" cy="15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algn="l"/>
              <a:r>
                <a:rPr lang="en-US" sz="1000"/>
                <a:t>C</a:t>
              </a:r>
            </a:p>
          </p:txBody>
        </p:sp>
        <p:sp>
          <p:nvSpPr>
            <p:cNvPr id="311377" name="Text Box 81"/>
            <p:cNvSpPr txBox="1">
              <a:spLocks noChangeArrowheads="1"/>
            </p:cNvSpPr>
            <p:nvPr/>
          </p:nvSpPr>
          <p:spPr bwMode="auto">
            <a:xfrm>
              <a:off x="1728" y="1584"/>
              <a:ext cx="192" cy="15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algn="r"/>
              <a:r>
                <a:rPr lang="en-US" sz="1000"/>
                <a:t>Q+</a:t>
              </a:r>
            </a:p>
          </p:txBody>
        </p:sp>
        <p:sp>
          <p:nvSpPr>
            <p:cNvPr id="311378" name="Text Box 82"/>
            <p:cNvSpPr txBox="1">
              <a:spLocks noChangeArrowheads="1"/>
            </p:cNvSpPr>
            <p:nvPr/>
          </p:nvSpPr>
          <p:spPr bwMode="auto">
            <a:xfrm>
              <a:off x="1392" y="1776"/>
              <a:ext cx="144" cy="15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algn="l"/>
              <a:r>
                <a:rPr lang="en-US" sz="1000"/>
                <a:t>D</a:t>
              </a:r>
            </a:p>
          </p:txBody>
        </p:sp>
        <p:sp>
          <p:nvSpPr>
            <p:cNvPr id="311379" name="Text Box 83"/>
            <p:cNvSpPr txBox="1">
              <a:spLocks noChangeArrowheads="1"/>
            </p:cNvSpPr>
            <p:nvPr/>
          </p:nvSpPr>
          <p:spPr bwMode="auto">
            <a:xfrm>
              <a:off x="1392" y="1872"/>
              <a:ext cx="144" cy="15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algn="l"/>
              <a:r>
                <a:rPr lang="en-US" sz="1000"/>
                <a:t>C</a:t>
              </a:r>
            </a:p>
          </p:txBody>
        </p:sp>
        <p:sp>
          <p:nvSpPr>
            <p:cNvPr id="311380" name="Text Box 84"/>
            <p:cNvSpPr txBox="1">
              <a:spLocks noChangeArrowheads="1"/>
            </p:cNvSpPr>
            <p:nvPr/>
          </p:nvSpPr>
          <p:spPr bwMode="auto">
            <a:xfrm>
              <a:off x="1728" y="1824"/>
              <a:ext cx="192" cy="15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algn="r"/>
              <a:r>
                <a:rPr lang="en-US" sz="1000"/>
                <a:t>Q+</a:t>
              </a:r>
            </a:p>
          </p:txBody>
        </p:sp>
        <p:sp>
          <p:nvSpPr>
            <p:cNvPr id="311381" name="Text Box 85"/>
            <p:cNvSpPr txBox="1">
              <a:spLocks noChangeArrowheads="1"/>
            </p:cNvSpPr>
            <p:nvPr/>
          </p:nvSpPr>
          <p:spPr bwMode="auto">
            <a:xfrm>
              <a:off x="1392" y="2016"/>
              <a:ext cx="144" cy="15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algn="l"/>
              <a:r>
                <a:rPr lang="en-US" sz="1000"/>
                <a:t>D</a:t>
              </a:r>
            </a:p>
          </p:txBody>
        </p:sp>
        <p:sp>
          <p:nvSpPr>
            <p:cNvPr id="311382" name="Text Box 86"/>
            <p:cNvSpPr txBox="1">
              <a:spLocks noChangeArrowheads="1"/>
            </p:cNvSpPr>
            <p:nvPr/>
          </p:nvSpPr>
          <p:spPr bwMode="auto">
            <a:xfrm>
              <a:off x="1392" y="2112"/>
              <a:ext cx="144" cy="15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algn="l"/>
              <a:r>
                <a:rPr lang="en-US" sz="1000"/>
                <a:t>C</a:t>
              </a:r>
            </a:p>
          </p:txBody>
        </p:sp>
        <p:sp>
          <p:nvSpPr>
            <p:cNvPr id="311383" name="Text Box 87"/>
            <p:cNvSpPr txBox="1">
              <a:spLocks noChangeArrowheads="1"/>
            </p:cNvSpPr>
            <p:nvPr/>
          </p:nvSpPr>
          <p:spPr bwMode="auto">
            <a:xfrm>
              <a:off x="1728" y="2064"/>
              <a:ext cx="192" cy="15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algn="r"/>
              <a:r>
                <a:rPr lang="en-US" sz="1000"/>
                <a:t>Q+</a:t>
              </a:r>
            </a:p>
          </p:txBody>
        </p:sp>
        <p:sp>
          <p:nvSpPr>
            <p:cNvPr id="311384" name="Text Box 88"/>
            <p:cNvSpPr txBox="1">
              <a:spLocks noChangeArrowheads="1"/>
            </p:cNvSpPr>
            <p:nvPr/>
          </p:nvSpPr>
          <p:spPr bwMode="auto">
            <a:xfrm>
              <a:off x="1392" y="2256"/>
              <a:ext cx="144" cy="15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algn="l"/>
              <a:r>
                <a:rPr lang="en-US" sz="1000"/>
                <a:t>D</a:t>
              </a:r>
            </a:p>
          </p:txBody>
        </p:sp>
        <p:sp>
          <p:nvSpPr>
            <p:cNvPr id="311385" name="Text Box 89"/>
            <p:cNvSpPr txBox="1">
              <a:spLocks noChangeArrowheads="1"/>
            </p:cNvSpPr>
            <p:nvPr/>
          </p:nvSpPr>
          <p:spPr bwMode="auto">
            <a:xfrm>
              <a:off x="1392" y="2352"/>
              <a:ext cx="144" cy="15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algn="l"/>
              <a:r>
                <a:rPr lang="en-US" sz="1000"/>
                <a:t>C</a:t>
              </a:r>
            </a:p>
          </p:txBody>
        </p:sp>
        <p:sp>
          <p:nvSpPr>
            <p:cNvPr id="311386" name="Text Box 90"/>
            <p:cNvSpPr txBox="1">
              <a:spLocks noChangeArrowheads="1"/>
            </p:cNvSpPr>
            <p:nvPr/>
          </p:nvSpPr>
          <p:spPr bwMode="auto">
            <a:xfrm>
              <a:off x="1728" y="2304"/>
              <a:ext cx="192" cy="15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algn="r"/>
              <a:r>
                <a:rPr lang="en-US" sz="1000"/>
                <a:t>Q+</a:t>
              </a:r>
            </a:p>
          </p:txBody>
        </p:sp>
        <p:sp>
          <p:nvSpPr>
            <p:cNvPr id="311387" name="Text Box 91"/>
            <p:cNvSpPr txBox="1">
              <a:spLocks noChangeArrowheads="1"/>
            </p:cNvSpPr>
            <p:nvPr/>
          </p:nvSpPr>
          <p:spPr bwMode="auto">
            <a:xfrm>
              <a:off x="1392" y="2496"/>
              <a:ext cx="144" cy="15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algn="l"/>
              <a:r>
                <a:rPr lang="en-US" sz="1000"/>
                <a:t>D</a:t>
              </a:r>
            </a:p>
          </p:txBody>
        </p:sp>
        <p:sp>
          <p:nvSpPr>
            <p:cNvPr id="311388" name="Text Box 92"/>
            <p:cNvSpPr txBox="1">
              <a:spLocks noChangeArrowheads="1"/>
            </p:cNvSpPr>
            <p:nvPr/>
          </p:nvSpPr>
          <p:spPr bwMode="auto">
            <a:xfrm>
              <a:off x="1392" y="2592"/>
              <a:ext cx="144" cy="15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algn="l"/>
              <a:r>
                <a:rPr lang="en-US" sz="1000"/>
                <a:t>C</a:t>
              </a:r>
            </a:p>
          </p:txBody>
        </p:sp>
        <p:sp>
          <p:nvSpPr>
            <p:cNvPr id="311389" name="Text Box 93"/>
            <p:cNvSpPr txBox="1">
              <a:spLocks noChangeArrowheads="1"/>
            </p:cNvSpPr>
            <p:nvPr/>
          </p:nvSpPr>
          <p:spPr bwMode="auto">
            <a:xfrm>
              <a:off x="1728" y="2544"/>
              <a:ext cx="192" cy="15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algn="r"/>
              <a:r>
                <a:rPr lang="en-US" sz="1000"/>
                <a:t>Q+</a:t>
              </a:r>
            </a:p>
          </p:txBody>
        </p:sp>
        <p:sp>
          <p:nvSpPr>
            <p:cNvPr id="311391" name="Text Box 95"/>
            <p:cNvSpPr txBox="1">
              <a:spLocks noChangeArrowheads="1"/>
            </p:cNvSpPr>
            <p:nvPr/>
          </p:nvSpPr>
          <p:spPr bwMode="auto">
            <a:xfrm>
              <a:off x="720" y="768"/>
              <a:ext cx="288" cy="29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i</a:t>
              </a:r>
              <a:r>
                <a:rPr lang="en-US" baseline="-25000" dirty="0">
                  <a:latin typeface="+mn-lt"/>
                </a:rPr>
                <a:t>7</a:t>
              </a:r>
            </a:p>
          </p:txBody>
        </p:sp>
        <p:sp>
          <p:nvSpPr>
            <p:cNvPr id="311392" name="Text Box 96"/>
            <p:cNvSpPr txBox="1">
              <a:spLocks noChangeArrowheads="1"/>
            </p:cNvSpPr>
            <p:nvPr/>
          </p:nvSpPr>
          <p:spPr bwMode="auto">
            <a:xfrm>
              <a:off x="720" y="1008"/>
              <a:ext cx="288" cy="29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i</a:t>
              </a:r>
              <a:r>
                <a:rPr lang="en-US" baseline="-25000" dirty="0">
                  <a:latin typeface="+mn-lt"/>
                </a:rPr>
                <a:t>6</a:t>
              </a:r>
            </a:p>
          </p:txBody>
        </p:sp>
        <p:sp>
          <p:nvSpPr>
            <p:cNvPr id="311393" name="Text Box 97"/>
            <p:cNvSpPr txBox="1">
              <a:spLocks noChangeArrowheads="1"/>
            </p:cNvSpPr>
            <p:nvPr/>
          </p:nvSpPr>
          <p:spPr bwMode="auto">
            <a:xfrm>
              <a:off x="720" y="1248"/>
              <a:ext cx="288" cy="29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>
                  <a:latin typeface="+mn-lt"/>
                </a:rPr>
                <a:t>i</a:t>
              </a:r>
              <a:r>
                <a:rPr lang="en-US" baseline="-25000">
                  <a:latin typeface="+mn-lt"/>
                </a:rPr>
                <a:t>5</a:t>
              </a:r>
            </a:p>
          </p:txBody>
        </p:sp>
        <p:sp>
          <p:nvSpPr>
            <p:cNvPr id="311394" name="Text Box 98"/>
            <p:cNvSpPr txBox="1">
              <a:spLocks noChangeArrowheads="1"/>
            </p:cNvSpPr>
            <p:nvPr/>
          </p:nvSpPr>
          <p:spPr bwMode="auto">
            <a:xfrm>
              <a:off x="720" y="1488"/>
              <a:ext cx="288" cy="29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>
                  <a:latin typeface="+mn-lt"/>
                </a:rPr>
                <a:t>i</a:t>
              </a:r>
              <a:r>
                <a:rPr lang="en-US" baseline="-25000">
                  <a:latin typeface="+mn-lt"/>
                </a:rPr>
                <a:t>4</a:t>
              </a:r>
            </a:p>
          </p:txBody>
        </p:sp>
        <p:sp>
          <p:nvSpPr>
            <p:cNvPr id="311395" name="Text Box 99"/>
            <p:cNvSpPr txBox="1">
              <a:spLocks noChangeArrowheads="1"/>
            </p:cNvSpPr>
            <p:nvPr/>
          </p:nvSpPr>
          <p:spPr bwMode="auto">
            <a:xfrm>
              <a:off x="720" y="1728"/>
              <a:ext cx="288" cy="29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>
                  <a:latin typeface="+mn-lt"/>
                </a:rPr>
                <a:t>i</a:t>
              </a:r>
              <a:r>
                <a:rPr lang="en-US" baseline="-25000">
                  <a:latin typeface="+mn-lt"/>
                </a:rPr>
                <a:t>3</a:t>
              </a:r>
            </a:p>
          </p:txBody>
        </p:sp>
        <p:sp>
          <p:nvSpPr>
            <p:cNvPr id="311396" name="Text Box 100"/>
            <p:cNvSpPr txBox="1">
              <a:spLocks noChangeArrowheads="1"/>
            </p:cNvSpPr>
            <p:nvPr/>
          </p:nvSpPr>
          <p:spPr bwMode="auto">
            <a:xfrm>
              <a:off x="720" y="1968"/>
              <a:ext cx="288" cy="29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>
                  <a:latin typeface="+mn-lt"/>
                </a:rPr>
                <a:t>i</a:t>
              </a:r>
              <a:r>
                <a:rPr lang="en-US" baseline="-25000">
                  <a:latin typeface="+mn-lt"/>
                </a:rPr>
                <a:t>2</a:t>
              </a:r>
            </a:p>
          </p:txBody>
        </p:sp>
        <p:sp>
          <p:nvSpPr>
            <p:cNvPr id="311397" name="Text Box 101"/>
            <p:cNvSpPr txBox="1">
              <a:spLocks noChangeArrowheads="1"/>
            </p:cNvSpPr>
            <p:nvPr/>
          </p:nvSpPr>
          <p:spPr bwMode="auto">
            <a:xfrm>
              <a:off x="720" y="2208"/>
              <a:ext cx="288" cy="29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>
                  <a:latin typeface="+mn-lt"/>
                </a:rPr>
                <a:t>i</a:t>
              </a:r>
              <a:r>
                <a:rPr lang="en-US" baseline="-25000">
                  <a:latin typeface="+mn-lt"/>
                </a:rPr>
                <a:t>1</a:t>
              </a:r>
            </a:p>
          </p:txBody>
        </p:sp>
        <p:sp>
          <p:nvSpPr>
            <p:cNvPr id="311398" name="Text Box 102"/>
            <p:cNvSpPr txBox="1">
              <a:spLocks noChangeArrowheads="1"/>
            </p:cNvSpPr>
            <p:nvPr/>
          </p:nvSpPr>
          <p:spPr bwMode="auto">
            <a:xfrm>
              <a:off x="720" y="2448"/>
              <a:ext cx="288" cy="29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>
                  <a:latin typeface="+mn-lt"/>
                </a:rPr>
                <a:t>i</a:t>
              </a:r>
              <a:r>
                <a:rPr lang="en-US" baseline="-25000">
                  <a:latin typeface="+mn-lt"/>
                </a:rPr>
                <a:t>0</a:t>
              </a:r>
            </a:p>
          </p:txBody>
        </p:sp>
        <p:sp>
          <p:nvSpPr>
            <p:cNvPr id="311399" name="Text Box 103"/>
            <p:cNvSpPr txBox="1">
              <a:spLocks noChangeArrowheads="1"/>
            </p:cNvSpPr>
            <p:nvPr/>
          </p:nvSpPr>
          <p:spPr bwMode="auto">
            <a:xfrm>
              <a:off x="2352" y="816"/>
              <a:ext cx="288" cy="29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o</a:t>
              </a:r>
              <a:r>
                <a:rPr lang="en-US" baseline="-25000" dirty="0">
                  <a:latin typeface="+mn-lt"/>
                </a:rPr>
                <a:t>7</a:t>
              </a:r>
            </a:p>
          </p:txBody>
        </p:sp>
        <p:sp>
          <p:nvSpPr>
            <p:cNvPr id="311400" name="Text Box 104"/>
            <p:cNvSpPr txBox="1">
              <a:spLocks noChangeArrowheads="1"/>
            </p:cNvSpPr>
            <p:nvPr/>
          </p:nvSpPr>
          <p:spPr bwMode="auto">
            <a:xfrm>
              <a:off x="2352" y="1056"/>
              <a:ext cx="288" cy="29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>
                  <a:latin typeface="+mn-lt"/>
                </a:rPr>
                <a:t>o</a:t>
              </a:r>
              <a:r>
                <a:rPr lang="en-US" baseline="-25000">
                  <a:latin typeface="+mn-lt"/>
                </a:rPr>
                <a:t>6</a:t>
              </a:r>
            </a:p>
          </p:txBody>
        </p:sp>
        <p:sp>
          <p:nvSpPr>
            <p:cNvPr id="311401" name="Text Box 105"/>
            <p:cNvSpPr txBox="1">
              <a:spLocks noChangeArrowheads="1"/>
            </p:cNvSpPr>
            <p:nvPr/>
          </p:nvSpPr>
          <p:spPr bwMode="auto">
            <a:xfrm>
              <a:off x="2352" y="1296"/>
              <a:ext cx="288" cy="29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>
                  <a:latin typeface="+mn-lt"/>
                </a:rPr>
                <a:t>o</a:t>
              </a:r>
              <a:r>
                <a:rPr lang="en-US" baseline="-25000">
                  <a:latin typeface="+mn-lt"/>
                </a:rPr>
                <a:t>5</a:t>
              </a:r>
            </a:p>
          </p:txBody>
        </p:sp>
        <p:sp>
          <p:nvSpPr>
            <p:cNvPr id="311402" name="Text Box 106"/>
            <p:cNvSpPr txBox="1">
              <a:spLocks noChangeArrowheads="1"/>
            </p:cNvSpPr>
            <p:nvPr/>
          </p:nvSpPr>
          <p:spPr bwMode="auto">
            <a:xfrm>
              <a:off x="2352" y="1536"/>
              <a:ext cx="288" cy="29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>
                  <a:latin typeface="+mn-lt"/>
                </a:rPr>
                <a:t>o</a:t>
              </a:r>
              <a:r>
                <a:rPr lang="en-US" baseline="-25000">
                  <a:latin typeface="+mn-lt"/>
                </a:rPr>
                <a:t>4</a:t>
              </a:r>
            </a:p>
          </p:txBody>
        </p:sp>
        <p:sp>
          <p:nvSpPr>
            <p:cNvPr id="311403" name="Text Box 107"/>
            <p:cNvSpPr txBox="1">
              <a:spLocks noChangeArrowheads="1"/>
            </p:cNvSpPr>
            <p:nvPr/>
          </p:nvSpPr>
          <p:spPr bwMode="auto">
            <a:xfrm>
              <a:off x="2352" y="1776"/>
              <a:ext cx="288" cy="29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>
                  <a:latin typeface="+mn-lt"/>
                </a:rPr>
                <a:t>o</a:t>
              </a:r>
              <a:r>
                <a:rPr lang="en-US" baseline="-25000">
                  <a:latin typeface="+mn-lt"/>
                </a:rPr>
                <a:t>3</a:t>
              </a:r>
            </a:p>
          </p:txBody>
        </p:sp>
        <p:sp>
          <p:nvSpPr>
            <p:cNvPr id="311404" name="Text Box 108"/>
            <p:cNvSpPr txBox="1">
              <a:spLocks noChangeArrowheads="1"/>
            </p:cNvSpPr>
            <p:nvPr/>
          </p:nvSpPr>
          <p:spPr bwMode="auto">
            <a:xfrm>
              <a:off x="2352" y="2016"/>
              <a:ext cx="288" cy="29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>
                  <a:latin typeface="+mn-lt"/>
                </a:rPr>
                <a:t>o</a:t>
              </a:r>
              <a:r>
                <a:rPr lang="en-US" baseline="-25000">
                  <a:latin typeface="+mn-lt"/>
                </a:rPr>
                <a:t>2</a:t>
              </a:r>
            </a:p>
          </p:txBody>
        </p:sp>
        <p:sp>
          <p:nvSpPr>
            <p:cNvPr id="311405" name="Text Box 109"/>
            <p:cNvSpPr txBox="1">
              <a:spLocks noChangeArrowheads="1"/>
            </p:cNvSpPr>
            <p:nvPr/>
          </p:nvSpPr>
          <p:spPr bwMode="auto">
            <a:xfrm>
              <a:off x="2352" y="2256"/>
              <a:ext cx="288" cy="29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>
                  <a:latin typeface="+mn-lt"/>
                </a:rPr>
                <a:t>o</a:t>
              </a:r>
              <a:r>
                <a:rPr lang="en-US" baseline="-25000">
                  <a:latin typeface="+mn-lt"/>
                </a:rPr>
                <a:t>1</a:t>
              </a:r>
            </a:p>
          </p:txBody>
        </p:sp>
        <p:sp>
          <p:nvSpPr>
            <p:cNvPr id="311406" name="Text Box 110"/>
            <p:cNvSpPr txBox="1">
              <a:spLocks noChangeArrowheads="1"/>
            </p:cNvSpPr>
            <p:nvPr/>
          </p:nvSpPr>
          <p:spPr bwMode="auto">
            <a:xfrm>
              <a:off x="2352" y="2496"/>
              <a:ext cx="288" cy="29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>
                  <a:latin typeface="+mn-lt"/>
                </a:rPr>
                <a:t>o</a:t>
              </a:r>
              <a:r>
                <a:rPr lang="en-US" baseline="-25000">
                  <a:latin typeface="+mn-lt"/>
                </a:rPr>
                <a:t>0</a:t>
              </a:r>
            </a:p>
          </p:txBody>
        </p:sp>
        <p:sp>
          <p:nvSpPr>
            <p:cNvPr id="311411" name="Text Box 115"/>
            <p:cNvSpPr txBox="1">
              <a:spLocks noChangeArrowheads="1"/>
            </p:cNvSpPr>
            <p:nvPr/>
          </p:nvSpPr>
          <p:spPr bwMode="auto">
            <a:xfrm>
              <a:off x="960" y="2880"/>
              <a:ext cx="492" cy="29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720" rIns="45720">
              <a:spAutoFit/>
            </a:bodyPr>
            <a:lstStyle/>
            <a:p>
              <a:r>
                <a:rPr lang="en-US" dirty="0">
                  <a:latin typeface="+mn-lt"/>
                </a:rPr>
                <a:t>Clock</a:t>
              </a:r>
            </a:p>
          </p:txBody>
        </p:sp>
      </p:grpSp>
      <p:sp>
        <p:nvSpPr>
          <p:cNvPr id="311413" name="Text Box 117"/>
          <p:cNvSpPr txBox="1">
            <a:spLocks noChangeArrowheads="1"/>
          </p:cNvSpPr>
          <p:nvPr/>
        </p:nvSpPr>
        <p:spPr bwMode="auto">
          <a:xfrm>
            <a:off x="3056202" y="863843"/>
            <a:ext cx="1281644" cy="461804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89" tIns="45789" rIns="45789" bIns="45789">
            <a:spAutoFit/>
          </a:bodyPr>
          <a:lstStyle/>
          <a:p>
            <a:r>
              <a:rPr lang="en-US" dirty="0">
                <a:latin typeface="+mn-lt"/>
              </a:rPr>
              <a:t>Structure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Computer Architecture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Action Button: Return 4">
            <a:hlinkClick r:id="" action="ppaction://hlinkshowjump?jump=lastslideviewed" highlightClick="1"/>
          </p:cNvPr>
          <p:cNvSpPr/>
          <p:nvPr/>
        </p:nvSpPr>
        <p:spPr bwMode="auto">
          <a:xfrm>
            <a:off x="8305800" y="6172200"/>
            <a:ext cx="533400" cy="533400"/>
          </a:xfrm>
          <a:prstGeom prst="actionButtonReturn">
            <a:avLst/>
          </a:prstGeom>
          <a:solidFill>
            <a:schemeClr val="accent5">
              <a:lumMod val="75000"/>
            </a:schemeClr>
          </a:solidFill>
          <a:ln w="6350">
            <a:solidFill>
              <a:schemeClr val="accent5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sp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357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Register Operation</a:t>
            </a:r>
          </a:p>
        </p:txBody>
      </p:sp>
      <p:sp>
        <p:nvSpPr>
          <p:cNvPr id="312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918" y="3893410"/>
            <a:ext cx="8306223" cy="2551074"/>
          </a:xfrm>
        </p:spPr>
        <p:txBody>
          <a:bodyPr/>
          <a:lstStyle/>
          <a:p>
            <a:pPr lvl="1"/>
            <a:r>
              <a:rPr lang="en-US"/>
              <a:t>Stores data bits</a:t>
            </a:r>
          </a:p>
          <a:p>
            <a:pPr lvl="1"/>
            <a:r>
              <a:rPr lang="en-US"/>
              <a:t>For most of time acts as barrier between input and output</a:t>
            </a:r>
          </a:p>
          <a:p>
            <a:pPr lvl="1"/>
            <a:r>
              <a:rPr lang="en-US"/>
              <a:t>As clock rises, loads input</a:t>
            </a:r>
          </a:p>
        </p:txBody>
      </p:sp>
      <p:sp>
        <p:nvSpPr>
          <p:cNvPr id="312327" name="Rectangle 7"/>
          <p:cNvSpPr>
            <a:spLocks noChangeArrowheads="1"/>
          </p:cNvSpPr>
          <p:nvPr/>
        </p:nvSpPr>
        <p:spPr bwMode="auto">
          <a:xfrm>
            <a:off x="1368739" y="1526828"/>
            <a:ext cx="1247349" cy="461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577" tIns="45789" rIns="91577" bIns="45789">
            <a:spAutoFit/>
          </a:bodyPr>
          <a:lstStyle/>
          <a:p>
            <a:pPr algn="l" eaLnBrk="1" hangingPunct="1">
              <a:lnSpc>
                <a:spcPct val="100000"/>
              </a:lnSpc>
            </a:pPr>
            <a:r>
              <a:rPr lang="en-US" b="0" dirty="0">
                <a:latin typeface="+mn-lt"/>
              </a:rPr>
              <a:t>State = x</a:t>
            </a:r>
          </a:p>
        </p:txBody>
      </p:sp>
      <p:grpSp>
        <p:nvGrpSpPr>
          <p:cNvPr id="312341" name="Group 21"/>
          <p:cNvGrpSpPr>
            <a:grpSpLocks/>
          </p:cNvGrpSpPr>
          <p:nvPr/>
        </p:nvGrpSpPr>
        <p:grpSpPr bwMode="auto">
          <a:xfrm>
            <a:off x="3500537" y="1908534"/>
            <a:ext cx="1912419" cy="1145121"/>
            <a:chOff x="2202" y="1200"/>
            <a:chExt cx="1203" cy="720"/>
          </a:xfrm>
        </p:grpSpPr>
        <p:grpSp>
          <p:nvGrpSpPr>
            <p:cNvPr id="312328" name="Group 8"/>
            <p:cNvGrpSpPr>
              <a:grpSpLocks/>
            </p:cNvGrpSpPr>
            <p:nvPr/>
          </p:nvGrpSpPr>
          <p:grpSpPr bwMode="auto">
            <a:xfrm>
              <a:off x="2541" y="1200"/>
              <a:ext cx="864" cy="720"/>
              <a:chOff x="2832" y="912"/>
              <a:chExt cx="864" cy="720"/>
            </a:xfrm>
          </p:grpSpPr>
          <p:sp>
            <p:nvSpPr>
              <p:cNvPr id="312329" name="Freeform 9"/>
              <p:cNvSpPr>
                <a:spLocks/>
              </p:cNvSpPr>
              <p:nvPr/>
            </p:nvSpPr>
            <p:spPr bwMode="auto">
              <a:xfrm>
                <a:off x="3024" y="1344"/>
                <a:ext cx="432" cy="288"/>
              </a:xfrm>
              <a:custGeom>
                <a:avLst/>
                <a:gdLst/>
                <a:ahLst/>
                <a:cxnLst>
                  <a:cxn ang="0">
                    <a:pos x="0" y="288"/>
                  </a:cxn>
                  <a:cxn ang="0">
                    <a:pos x="240" y="288"/>
                  </a:cxn>
                  <a:cxn ang="0">
                    <a:pos x="240" y="0"/>
                  </a:cxn>
                  <a:cxn ang="0">
                    <a:pos x="432" y="0"/>
                  </a:cxn>
                </a:cxnLst>
                <a:rect l="0" t="0" r="r" b="b"/>
                <a:pathLst>
                  <a:path w="432" h="288">
                    <a:moveTo>
                      <a:pt x="0" y="288"/>
                    </a:moveTo>
                    <a:lnTo>
                      <a:pt x="240" y="288"/>
                    </a:lnTo>
                    <a:lnTo>
                      <a:pt x="240" y="0"/>
                    </a:lnTo>
                    <a:lnTo>
                      <a:pt x="43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12330" name="Rectangle 10"/>
              <p:cNvSpPr>
                <a:spLocks noChangeArrowheads="1"/>
              </p:cNvSpPr>
              <p:nvPr/>
            </p:nvSpPr>
            <p:spPr bwMode="auto">
              <a:xfrm>
                <a:off x="2832" y="912"/>
                <a:ext cx="864" cy="52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b="0">
                    <a:latin typeface="+mn-lt"/>
                  </a:rPr>
                  <a:t>Rising</a:t>
                </a:r>
              </a:p>
              <a:p>
                <a:pPr eaLnBrk="1" hangingPunct="1">
                  <a:lnSpc>
                    <a:spcPct val="100000"/>
                  </a:lnSpc>
                </a:pPr>
                <a:r>
                  <a:rPr lang="en-US" b="0">
                    <a:latin typeface="+mn-lt"/>
                  </a:rPr>
                  <a:t>clock</a:t>
                </a:r>
              </a:p>
            </p:txBody>
          </p:sp>
        </p:grpSp>
        <p:sp>
          <p:nvSpPr>
            <p:cNvPr id="312331" name="Rectangle 11"/>
            <p:cNvSpPr>
              <a:spLocks noChangeArrowheads="1"/>
            </p:cNvSpPr>
            <p:nvPr/>
          </p:nvSpPr>
          <p:spPr bwMode="auto">
            <a:xfrm>
              <a:off x="2202" y="1324"/>
              <a:ext cx="387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3600" b="0">
                  <a:solidFill>
                    <a:srgbClr val="000099"/>
                  </a:solidFill>
                  <a:latin typeface="+mn-lt"/>
                  <a:sym typeface="Wingdings 3" pitchFamily="18" charset="2"/>
                </a:rPr>
                <a:t></a:t>
              </a:r>
            </a:p>
          </p:txBody>
        </p:sp>
      </p:grpSp>
      <p:sp>
        <p:nvSpPr>
          <p:cNvPr id="312333" name="Rectangle 13"/>
          <p:cNvSpPr>
            <a:spLocks noChangeArrowheads="1"/>
          </p:cNvSpPr>
          <p:nvPr/>
        </p:nvSpPr>
        <p:spPr bwMode="auto">
          <a:xfrm>
            <a:off x="2106364" y="2061218"/>
            <a:ext cx="1504215" cy="461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577" tIns="45789" rIns="91577" bIns="45789">
            <a:spAutoFit/>
          </a:bodyPr>
          <a:lstStyle/>
          <a:p>
            <a:pPr algn="l" eaLnBrk="1" hangingPunct="1">
              <a:lnSpc>
                <a:spcPct val="100000"/>
              </a:lnSpc>
            </a:pPr>
            <a:r>
              <a:rPr lang="en-US" b="0">
                <a:latin typeface="+mn-lt"/>
              </a:rPr>
              <a:t>Output = x</a:t>
            </a:r>
          </a:p>
        </p:txBody>
      </p:sp>
      <p:sp>
        <p:nvSpPr>
          <p:cNvPr id="312334" name="Rectangle 14"/>
          <p:cNvSpPr>
            <a:spLocks noChangeArrowheads="1"/>
          </p:cNvSpPr>
          <p:nvPr/>
        </p:nvSpPr>
        <p:spPr bwMode="auto">
          <a:xfrm>
            <a:off x="545178" y="2061218"/>
            <a:ext cx="1281397" cy="461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577" tIns="45789" rIns="91577" bIns="45789">
            <a:spAutoFit/>
          </a:bodyPr>
          <a:lstStyle/>
          <a:p>
            <a:pPr algn="r" eaLnBrk="1" hangingPunct="1">
              <a:lnSpc>
                <a:spcPct val="100000"/>
              </a:lnSpc>
            </a:pPr>
            <a:r>
              <a:rPr lang="en-US" b="0" dirty="0">
                <a:latin typeface="+mn-lt"/>
              </a:rPr>
              <a:t>Input = y</a:t>
            </a:r>
          </a:p>
        </p:txBody>
      </p:sp>
      <p:sp>
        <p:nvSpPr>
          <p:cNvPr id="312337" name="AutoShape 17"/>
          <p:cNvSpPr>
            <a:spLocks noChangeArrowheads="1"/>
          </p:cNvSpPr>
          <p:nvPr/>
        </p:nvSpPr>
        <p:spPr bwMode="auto">
          <a:xfrm>
            <a:off x="1368739" y="2519265"/>
            <a:ext cx="457836" cy="229024"/>
          </a:xfrm>
          <a:prstGeom prst="rightArrow">
            <a:avLst>
              <a:gd name="adj1" fmla="val 16667"/>
              <a:gd name="adj2" fmla="val 66667"/>
            </a:avLst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577" tIns="45789" rIns="91577" bIns="45789" anchor="ctr"/>
          <a:lstStyle/>
          <a:p>
            <a:endParaRPr lang="en-US"/>
          </a:p>
        </p:txBody>
      </p:sp>
      <p:sp>
        <p:nvSpPr>
          <p:cNvPr id="312338" name="AutoShape 18"/>
          <p:cNvSpPr>
            <a:spLocks noChangeArrowheads="1"/>
          </p:cNvSpPr>
          <p:nvPr/>
        </p:nvSpPr>
        <p:spPr bwMode="auto">
          <a:xfrm>
            <a:off x="2055493" y="2519265"/>
            <a:ext cx="457836" cy="229024"/>
          </a:xfrm>
          <a:prstGeom prst="rightArrow">
            <a:avLst>
              <a:gd name="adj1" fmla="val 16667"/>
              <a:gd name="adj2" fmla="val 6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577" tIns="45789" rIns="91577" bIns="45789" anchor="ctr"/>
          <a:lstStyle/>
          <a:p>
            <a:endParaRPr lang="en-US"/>
          </a:p>
        </p:txBody>
      </p:sp>
      <p:sp>
        <p:nvSpPr>
          <p:cNvPr id="312325" name="Rectangle 5"/>
          <p:cNvSpPr>
            <a:spLocks noChangeArrowheads="1"/>
          </p:cNvSpPr>
          <p:nvPr/>
        </p:nvSpPr>
        <p:spPr bwMode="auto">
          <a:xfrm>
            <a:off x="1826575" y="1984876"/>
            <a:ext cx="228918" cy="1297803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577" tIns="45789" rIns="91577" bIns="45789" anchor="ctr"/>
          <a:lstStyle/>
          <a:p>
            <a:pPr eaLnBrk="1" hangingPunct="1">
              <a:lnSpc>
                <a:spcPct val="100000"/>
              </a:lnSpc>
            </a:pPr>
            <a:r>
              <a:rPr lang="en-US" sz="2000" b="0" dirty="0"/>
              <a:t>x</a:t>
            </a:r>
          </a:p>
        </p:txBody>
      </p:sp>
      <p:grpSp>
        <p:nvGrpSpPr>
          <p:cNvPr id="312343" name="Group 23"/>
          <p:cNvGrpSpPr>
            <a:grpSpLocks/>
          </p:cNvGrpSpPr>
          <p:nvPr/>
        </p:nvGrpSpPr>
        <p:grpSpPr bwMode="auto">
          <a:xfrm>
            <a:off x="5408188" y="1526827"/>
            <a:ext cx="3015676" cy="1755852"/>
            <a:chOff x="3402" y="960"/>
            <a:chExt cx="1897" cy="1104"/>
          </a:xfrm>
        </p:grpSpPr>
        <p:sp>
          <p:nvSpPr>
            <p:cNvPr id="312332" name="Rectangle 12"/>
            <p:cNvSpPr>
              <a:spLocks noChangeArrowheads="1"/>
            </p:cNvSpPr>
            <p:nvPr/>
          </p:nvSpPr>
          <p:spPr bwMode="auto">
            <a:xfrm>
              <a:off x="3402" y="1324"/>
              <a:ext cx="387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3600" b="0">
                  <a:solidFill>
                    <a:srgbClr val="000099"/>
                  </a:solidFill>
                  <a:latin typeface="+mn-lt"/>
                  <a:sym typeface="Wingdings 3" pitchFamily="18" charset="2"/>
                </a:rPr>
                <a:t></a:t>
              </a:r>
            </a:p>
          </p:txBody>
        </p:sp>
        <p:grpSp>
          <p:nvGrpSpPr>
            <p:cNvPr id="312342" name="Group 22"/>
            <p:cNvGrpSpPr>
              <a:grpSpLocks/>
            </p:cNvGrpSpPr>
            <p:nvPr/>
          </p:nvGrpSpPr>
          <p:grpSpPr bwMode="auto">
            <a:xfrm>
              <a:off x="3885" y="960"/>
              <a:ext cx="1414" cy="1104"/>
              <a:chOff x="3885" y="960"/>
              <a:chExt cx="1414" cy="1104"/>
            </a:xfrm>
          </p:grpSpPr>
          <p:sp>
            <p:nvSpPr>
              <p:cNvPr id="312335" name="Rectangle 15"/>
              <p:cNvSpPr>
                <a:spLocks noChangeArrowheads="1"/>
              </p:cNvSpPr>
              <p:nvPr/>
            </p:nvSpPr>
            <p:spPr bwMode="auto">
              <a:xfrm>
                <a:off x="3885" y="960"/>
                <a:ext cx="789" cy="2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 eaLnBrk="1" hangingPunct="1">
                  <a:lnSpc>
                    <a:spcPct val="100000"/>
                  </a:lnSpc>
                </a:pPr>
                <a:r>
                  <a:rPr lang="en-US" b="0">
                    <a:latin typeface="+mn-lt"/>
                  </a:rPr>
                  <a:t>State = y</a:t>
                </a:r>
              </a:p>
            </p:txBody>
          </p:sp>
          <p:sp>
            <p:nvSpPr>
              <p:cNvPr id="312336" name="Rectangle 16"/>
              <p:cNvSpPr>
                <a:spLocks noChangeArrowheads="1"/>
              </p:cNvSpPr>
              <p:nvPr/>
            </p:nvSpPr>
            <p:spPr bwMode="auto">
              <a:xfrm>
                <a:off x="4349" y="1296"/>
                <a:ext cx="950" cy="2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 eaLnBrk="1" hangingPunct="1">
                  <a:lnSpc>
                    <a:spcPct val="100000"/>
                  </a:lnSpc>
                </a:pPr>
                <a:r>
                  <a:rPr lang="en-US" b="0">
                    <a:latin typeface="+mn-lt"/>
                  </a:rPr>
                  <a:t>Output = y</a:t>
                </a:r>
              </a:p>
            </p:txBody>
          </p:sp>
          <p:sp>
            <p:nvSpPr>
              <p:cNvPr id="312339" name="AutoShape 19"/>
              <p:cNvSpPr>
                <a:spLocks noChangeArrowheads="1"/>
              </p:cNvSpPr>
              <p:nvPr/>
            </p:nvSpPr>
            <p:spPr bwMode="auto">
              <a:xfrm>
                <a:off x="3885" y="1584"/>
                <a:ext cx="288" cy="144"/>
              </a:xfrm>
              <a:prstGeom prst="rightArrow">
                <a:avLst>
                  <a:gd name="adj1" fmla="val 16667"/>
                  <a:gd name="adj2" fmla="val 6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12340" name="AutoShape 20"/>
              <p:cNvSpPr>
                <a:spLocks noChangeArrowheads="1"/>
              </p:cNvSpPr>
              <p:nvPr/>
            </p:nvSpPr>
            <p:spPr bwMode="auto">
              <a:xfrm>
                <a:off x="4317" y="1584"/>
                <a:ext cx="288" cy="144"/>
              </a:xfrm>
              <a:prstGeom prst="rightArrow">
                <a:avLst>
                  <a:gd name="adj1" fmla="val 16667"/>
                  <a:gd name="adj2" fmla="val 66667"/>
                </a:avLst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12326" name="Rectangle 6"/>
              <p:cNvSpPr>
                <a:spLocks noChangeArrowheads="1"/>
              </p:cNvSpPr>
              <p:nvPr/>
            </p:nvSpPr>
            <p:spPr bwMode="auto">
              <a:xfrm>
                <a:off x="4173" y="1248"/>
                <a:ext cx="144" cy="816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2000" b="0">
                    <a:latin typeface="+mn-lt"/>
                  </a:rPr>
                  <a:t>y</a:t>
                </a:r>
              </a:p>
            </p:txBody>
          </p:sp>
        </p:grpSp>
      </p:grp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Computer Architecture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646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2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2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(Finite) State Machine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7896225" cy="2652761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A register or latch of </a:t>
            </a:r>
            <a:r>
              <a:rPr lang="en-US" i="1" dirty="0" smtClean="0"/>
              <a:t>n</a:t>
            </a:r>
            <a:r>
              <a:rPr lang="en-US" dirty="0" smtClean="0"/>
              <a:t> bits representing the “state” of the circuit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An acyclic network of combinatorial logic to compute a new value of </a:t>
            </a:r>
            <a:r>
              <a:rPr lang="en-US" i="1" dirty="0" smtClean="0"/>
              <a:t>n</a:t>
            </a:r>
            <a:r>
              <a:rPr lang="en-US" dirty="0" smtClean="0"/>
              <a:t> bits based on the existing value of </a:t>
            </a:r>
            <a:r>
              <a:rPr lang="en-US" i="1" dirty="0" smtClean="0"/>
              <a:t>n </a:t>
            </a:r>
            <a:r>
              <a:rPr lang="en-US" dirty="0" smtClean="0"/>
              <a:t>bits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A clock signal to effect the update of the “state” to a new “state”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Computer Architecture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32</a:t>
            </a:fld>
            <a:endParaRPr lang="en-US" dirty="0"/>
          </a:p>
        </p:txBody>
      </p:sp>
      <p:grpSp>
        <p:nvGrpSpPr>
          <p:cNvPr id="131" name="Group 130"/>
          <p:cNvGrpSpPr/>
          <p:nvPr/>
        </p:nvGrpSpPr>
        <p:grpSpPr>
          <a:xfrm>
            <a:off x="1119602" y="3722449"/>
            <a:ext cx="6904796" cy="2656852"/>
            <a:chOff x="184704" y="3722449"/>
            <a:chExt cx="6904796" cy="2656852"/>
          </a:xfrm>
        </p:grpSpPr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3845954" y="3722449"/>
              <a:ext cx="1667444" cy="584775"/>
            </a:xfrm>
            <a:prstGeom prst="rect">
              <a:avLst/>
            </a:prstGeom>
            <a:solidFill>
              <a:srgbClr val="E49494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>
              <a:spAutoFit/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bg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bg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bg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bg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bg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bg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bg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bg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bg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r>
                <a:rPr lang="en-US" sz="1600" dirty="0">
                  <a:solidFill>
                    <a:schemeClr val="tx1"/>
                  </a:solidFill>
                </a:rPr>
                <a:t>Combinational 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Logic Circuit</a:t>
              </a: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4216770" y="5234614"/>
              <a:ext cx="982962" cy="584775"/>
            </a:xfrm>
            <a:prstGeom prst="rect">
              <a:avLst/>
            </a:prstGeom>
            <a:solidFill>
              <a:srgbClr val="4BD0FF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>
              <a:spAutoFit/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bg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bg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bg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bg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bg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bg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bg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bg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bg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r>
                <a:rPr lang="en-US" sz="1600" dirty="0">
                  <a:solidFill>
                    <a:schemeClr val="tx1"/>
                  </a:solidFill>
                </a:rPr>
                <a:t>Storage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Element</a:t>
              </a:r>
            </a:p>
          </p:txBody>
        </p:sp>
        <p:sp>
          <p:nvSpPr>
            <p:cNvPr id="15" name="Text Box 11"/>
            <p:cNvSpPr txBox="1">
              <a:spLocks noChangeArrowheads="1"/>
            </p:cNvSpPr>
            <p:nvPr/>
          </p:nvSpPr>
          <p:spPr bwMode="auto">
            <a:xfrm>
              <a:off x="6451505" y="5395343"/>
              <a:ext cx="637995" cy="246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0">
              <a:spAutoFit/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bg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bg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bg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bg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bg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bg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bg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bg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bg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r>
                <a:rPr lang="en-US" sz="1600" b="1" dirty="0">
                  <a:solidFill>
                    <a:schemeClr val="tx1"/>
                  </a:solidFill>
                </a:rPr>
                <a:t>output</a:t>
              </a:r>
            </a:p>
          </p:txBody>
        </p:sp>
        <p:sp>
          <p:nvSpPr>
            <p:cNvPr id="16" name="Text Box 12"/>
            <p:cNvSpPr txBox="1">
              <a:spLocks noChangeArrowheads="1"/>
            </p:cNvSpPr>
            <p:nvPr/>
          </p:nvSpPr>
          <p:spPr bwMode="auto">
            <a:xfrm>
              <a:off x="1143015" y="4632958"/>
              <a:ext cx="501739" cy="246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0">
              <a:spAutoFit/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bg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bg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bg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bg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bg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bg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bg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bg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bg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r>
                <a:rPr lang="en-US" sz="1600" b="1" dirty="0">
                  <a:solidFill>
                    <a:schemeClr val="tx1"/>
                  </a:solidFill>
                </a:rPr>
                <a:t>input</a:t>
              </a:r>
            </a:p>
          </p:txBody>
        </p:sp>
        <p:grpSp>
          <p:nvGrpSpPr>
            <p:cNvPr id="85" name="Group 84"/>
            <p:cNvGrpSpPr/>
            <p:nvPr/>
          </p:nvGrpSpPr>
          <p:grpSpPr>
            <a:xfrm>
              <a:off x="3350705" y="5344789"/>
              <a:ext cx="775890" cy="387562"/>
              <a:chOff x="2996925" y="4325451"/>
              <a:chExt cx="620712" cy="310049"/>
            </a:xfrm>
          </p:grpSpPr>
          <p:sp>
            <p:nvSpPr>
              <p:cNvPr id="28" name="AutoShape 3"/>
              <p:cNvSpPr>
                <a:spLocks noChangeAspect="1" noChangeArrowheads="1" noTextEdit="1"/>
              </p:cNvSpPr>
              <p:nvPr/>
            </p:nvSpPr>
            <p:spPr bwMode="auto">
              <a:xfrm>
                <a:off x="2996925" y="4327525"/>
                <a:ext cx="620712" cy="3079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" name="Freeform 8"/>
              <p:cNvSpPr>
                <a:spLocks/>
              </p:cNvSpPr>
              <p:nvPr/>
            </p:nvSpPr>
            <p:spPr bwMode="auto">
              <a:xfrm>
                <a:off x="3103287" y="4332288"/>
                <a:ext cx="398462" cy="288925"/>
              </a:xfrm>
              <a:custGeom>
                <a:avLst/>
                <a:gdLst>
                  <a:gd name="T0" fmla="*/ 502 w 502"/>
                  <a:gd name="T1" fmla="*/ 183 h 363"/>
                  <a:gd name="T2" fmla="*/ 497 w 502"/>
                  <a:gd name="T3" fmla="*/ 217 h 363"/>
                  <a:gd name="T4" fmla="*/ 486 w 502"/>
                  <a:gd name="T5" fmla="*/ 251 h 363"/>
                  <a:gd name="T6" fmla="*/ 472 w 502"/>
                  <a:gd name="T7" fmla="*/ 280 h 363"/>
                  <a:gd name="T8" fmla="*/ 447 w 502"/>
                  <a:gd name="T9" fmla="*/ 309 h 363"/>
                  <a:gd name="T10" fmla="*/ 417 w 502"/>
                  <a:gd name="T11" fmla="*/ 333 h 363"/>
                  <a:gd name="T12" fmla="*/ 386 w 502"/>
                  <a:gd name="T13" fmla="*/ 348 h 363"/>
                  <a:gd name="T14" fmla="*/ 351 w 502"/>
                  <a:gd name="T15" fmla="*/ 357 h 363"/>
                  <a:gd name="T16" fmla="*/ 312 w 502"/>
                  <a:gd name="T17" fmla="*/ 363 h 363"/>
                  <a:gd name="T18" fmla="*/ 0 w 502"/>
                  <a:gd name="T19" fmla="*/ 363 h 363"/>
                  <a:gd name="T20" fmla="*/ 0 w 502"/>
                  <a:gd name="T21" fmla="*/ 0 h 363"/>
                  <a:gd name="T22" fmla="*/ 312 w 502"/>
                  <a:gd name="T23" fmla="*/ 0 h 363"/>
                  <a:gd name="T24" fmla="*/ 351 w 502"/>
                  <a:gd name="T25" fmla="*/ 3 h 363"/>
                  <a:gd name="T26" fmla="*/ 386 w 502"/>
                  <a:gd name="T27" fmla="*/ 14 h 363"/>
                  <a:gd name="T28" fmla="*/ 417 w 502"/>
                  <a:gd name="T29" fmla="*/ 28 h 363"/>
                  <a:gd name="T30" fmla="*/ 447 w 502"/>
                  <a:gd name="T31" fmla="*/ 52 h 363"/>
                  <a:gd name="T32" fmla="*/ 472 w 502"/>
                  <a:gd name="T33" fmla="*/ 81 h 363"/>
                  <a:gd name="T34" fmla="*/ 486 w 502"/>
                  <a:gd name="T35" fmla="*/ 111 h 363"/>
                  <a:gd name="T36" fmla="*/ 497 w 502"/>
                  <a:gd name="T37" fmla="*/ 144 h 363"/>
                  <a:gd name="T38" fmla="*/ 502 w 502"/>
                  <a:gd name="T39" fmla="*/ 183 h 3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502" h="363">
                    <a:moveTo>
                      <a:pt x="502" y="183"/>
                    </a:moveTo>
                    <a:lnTo>
                      <a:pt x="497" y="217"/>
                    </a:lnTo>
                    <a:lnTo>
                      <a:pt x="486" y="251"/>
                    </a:lnTo>
                    <a:lnTo>
                      <a:pt x="472" y="280"/>
                    </a:lnTo>
                    <a:lnTo>
                      <a:pt x="447" y="309"/>
                    </a:lnTo>
                    <a:lnTo>
                      <a:pt x="417" y="333"/>
                    </a:lnTo>
                    <a:lnTo>
                      <a:pt x="386" y="348"/>
                    </a:lnTo>
                    <a:lnTo>
                      <a:pt x="351" y="357"/>
                    </a:lnTo>
                    <a:lnTo>
                      <a:pt x="312" y="363"/>
                    </a:lnTo>
                    <a:lnTo>
                      <a:pt x="0" y="363"/>
                    </a:lnTo>
                    <a:lnTo>
                      <a:pt x="0" y="0"/>
                    </a:lnTo>
                    <a:lnTo>
                      <a:pt x="312" y="0"/>
                    </a:lnTo>
                    <a:lnTo>
                      <a:pt x="351" y="3"/>
                    </a:lnTo>
                    <a:lnTo>
                      <a:pt x="386" y="14"/>
                    </a:lnTo>
                    <a:lnTo>
                      <a:pt x="417" y="28"/>
                    </a:lnTo>
                    <a:lnTo>
                      <a:pt x="447" y="52"/>
                    </a:lnTo>
                    <a:lnTo>
                      <a:pt x="472" y="81"/>
                    </a:lnTo>
                    <a:lnTo>
                      <a:pt x="486" y="111"/>
                    </a:lnTo>
                    <a:lnTo>
                      <a:pt x="497" y="144"/>
                    </a:lnTo>
                    <a:lnTo>
                      <a:pt x="502" y="183"/>
                    </a:lnTo>
                    <a:close/>
                  </a:path>
                </a:pathLst>
              </a:custGeom>
              <a:solidFill>
                <a:srgbClr val="CCE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" name="Freeform 9"/>
              <p:cNvSpPr>
                <a:spLocks/>
              </p:cNvSpPr>
              <p:nvPr/>
            </p:nvSpPr>
            <p:spPr bwMode="auto">
              <a:xfrm>
                <a:off x="3103287" y="4332288"/>
                <a:ext cx="398462" cy="288925"/>
              </a:xfrm>
              <a:custGeom>
                <a:avLst/>
                <a:gdLst>
                  <a:gd name="T0" fmla="*/ 502 w 502"/>
                  <a:gd name="T1" fmla="*/ 183 h 363"/>
                  <a:gd name="T2" fmla="*/ 497 w 502"/>
                  <a:gd name="T3" fmla="*/ 217 h 363"/>
                  <a:gd name="T4" fmla="*/ 486 w 502"/>
                  <a:gd name="T5" fmla="*/ 251 h 363"/>
                  <a:gd name="T6" fmla="*/ 472 w 502"/>
                  <a:gd name="T7" fmla="*/ 280 h 363"/>
                  <a:gd name="T8" fmla="*/ 447 w 502"/>
                  <a:gd name="T9" fmla="*/ 309 h 363"/>
                  <a:gd name="T10" fmla="*/ 417 w 502"/>
                  <a:gd name="T11" fmla="*/ 333 h 363"/>
                  <a:gd name="T12" fmla="*/ 386 w 502"/>
                  <a:gd name="T13" fmla="*/ 348 h 363"/>
                  <a:gd name="T14" fmla="*/ 351 w 502"/>
                  <a:gd name="T15" fmla="*/ 357 h 363"/>
                  <a:gd name="T16" fmla="*/ 312 w 502"/>
                  <a:gd name="T17" fmla="*/ 363 h 363"/>
                  <a:gd name="T18" fmla="*/ 0 w 502"/>
                  <a:gd name="T19" fmla="*/ 363 h 363"/>
                  <a:gd name="T20" fmla="*/ 0 w 502"/>
                  <a:gd name="T21" fmla="*/ 0 h 363"/>
                  <a:gd name="T22" fmla="*/ 312 w 502"/>
                  <a:gd name="T23" fmla="*/ 0 h 363"/>
                  <a:gd name="T24" fmla="*/ 351 w 502"/>
                  <a:gd name="T25" fmla="*/ 3 h 363"/>
                  <a:gd name="T26" fmla="*/ 386 w 502"/>
                  <a:gd name="T27" fmla="*/ 14 h 363"/>
                  <a:gd name="T28" fmla="*/ 417 w 502"/>
                  <a:gd name="T29" fmla="*/ 28 h 363"/>
                  <a:gd name="T30" fmla="*/ 447 w 502"/>
                  <a:gd name="T31" fmla="*/ 52 h 363"/>
                  <a:gd name="T32" fmla="*/ 472 w 502"/>
                  <a:gd name="T33" fmla="*/ 81 h 363"/>
                  <a:gd name="T34" fmla="*/ 486 w 502"/>
                  <a:gd name="T35" fmla="*/ 111 h 363"/>
                  <a:gd name="T36" fmla="*/ 497 w 502"/>
                  <a:gd name="T37" fmla="*/ 144 h 363"/>
                  <a:gd name="T38" fmla="*/ 502 w 502"/>
                  <a:gd name="T39" fmla="*/ 183 h 3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502" h="363">
                    <a:moveTo>
                      <a:pt x="502" y="183"/>
                    </a:moveTo>
                    <a:lnTo>
                      <a:pt x="497" y="217"/>
                    </a:lnTo>
                    <a:lnTo>
                      <a:pt x="486" y="251"/>
                    </a:lnTo>
                    <a:lnTo>
                      <a:pt x="472" y="280"/>
                    </a:lnTo>
                    <a:lnTo>
                      <a:pt x="447" y="309"/>
                    </a:lnTo>
                    <a:lnTo>
                      <a:pt x="417" y="333"/>
                    </a:lnTo>
                    <a:lnTo>
                      <a:pt x="386" y="348"/>
                    </a:lnTo>
                    <a:lnTo>
                      <a:pt x="351" y="357"/>
                    </a:lnTo>
                    <a:lnTo>
                      <a:pt x="312" y="363"/>
                    </a:lnTo>
                    <a:lnTo>
                      <a:pt x="0" y="363"/>
                    </a:lnTo>
                    <a:lnTo>
                      <a:pt x="0" y="0"/>
                    </a:lnTo>
                    <a:lnTo>
                      <a:pt x="312" y="0"/>
                    </a:lnTo>
                    <a:lnTo>
                      <a:pt x="351" y="3"/>
                    </a:lnTo>
                    <a:lnTo>
                      <a:pt x="386" y="14"/>
                    </a:lnTo>
                    <a:lnTo>
                      <a:pt x="417" y="28"/>
                    </a:lnTo>
                    <a:lnTo>
                      <a:pt x="447" y="52"/>
                    </a:lnTo>
                    <a:lnTo>
                      <a:pt x="472" y="81"/>
                    </a:lnTo>
                    <a:lnTo>
                      <a:pt x="486" y="111"/>
                    </a:lnTo>
                    <a:lnTo>
                      <a:pt x="497" y="144"/>
                    </a:lnTo>
                    <a:lnTo>
                      <a:pt x="502" y="183"/>
                    </a:lnTo>
                  </a:path>
                </a:pathLst>
              </a:custGeom>
              <a:noFill/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" name="Freeform 13"/>
              <p:cNvSpPr>
                <a:spLocks/>
              </p:cNvSpPr>
              <p:nvPr/>
            </p:nvSpPr>
            <p:spPr bwMode="auto">
              <a:xfrm flipH="1">
                <a:off x="3103287" y="4332288"/>
                <a:ext cx="398462" cy="288925"/>
              </a:xfrm>
              <a:custGeom>
                <a:avLst/>
                <a:gdLst>
                  <a:gd name="T0" fmla="*/ 502 w 502"/>
                  <a:gd name="T1" fmla="*/ 183 h 363"/>
                  <a:gd name="T2" fmla="*/ 497 w 502"/>
                  <a:gd name="T3" fmla="*/ 217 h 363"/>
                  <a:gd name="T4" fmla="*/ 486 w 502"/>
                  <a:gd name="T5" fmla="*/ 251 h 363"/>
                  <a:gd name="T6" fmla="*/ 472 w 502"/>
                  <a:gd name="T7" fmla="*/ 280 h 363"/>
                  <a:gd name="T8" fmla="*/ 447 w 502"/>
                  <a:gd name="T9" fmla="*/ 309 h 363"/>
                  <a:gd name="T10" fmla="*/ 417 w 502"/>
                  <a:gd name="T11" fmla="*/ 333 h 363"/>
                  <a:gd name="T12" fmla="*/ 386 w 502"/>
                  <a:gd name="T13" fmla="*/ 348 h 363"/>
                  <a:gd name="T14" fmla="*/ 351 w 502"/>
                  <a:gd name="T15" fmla="*/ 357 h 363"/>
                  <a:gd name="T16" fmla="*/ 312 w 502"/>
                  <a:gd name="T17" fmla="*/ 363 h 363"/>
                  <a:gd name="T18" fmla="*/ 0 w 502"/>
                  <a:gd name="T19" fmla="*/ 363 h 363"/>
                  <a:gd name="T20" fmla="*/ 0 w 502"/>
                  <a:gd name="T21" fmla="*/ 0 h 363"/>
                  <a:gd name="T22" fmla="*/ 312 w 502"/>
                  <a:gd name="T23" fmla="*/ 0 h 363"/>
                  <a:gd name="T24" fmla="*/ 351 w 502"/>
                  <a:gd name="T25" fmla="*/ 3 h 363"/>
                  <a:gd name="T26" fmla="*/ 386 w 502"/>
                  <a:gd name="T27" fmla="*/ 14 h 363"/>
                  <a:gd name="T28" fmla="*/ 417 w 502"/>
                  <a:gd name="T29" fmla="*/ 28 h 363"/>
                  <a:gd name="T30" fmla="*/ 447 w 502"/>
                  <a:gd name="T31" fmla="*/ 52 h 363"/>
                  <a:gd name="T32" fmla="*/ 472 w 502"/>
                  <a:gd name="T33" fmla="*/ 81 h 363"/>
                  <a:gd name="T34" fmla="*/ 486 w 502"/>
                  <a:gd name="T35" fmla="*/ 111 h 363"/>
                  <a:gd name="T36" fmla="*/ 497 w 502"/>
                  <a:gd name="T37" fmla="*/ 144 h 363"/>
                  <a:gd name="T38" fmla="*/ 502 w 502"/>
                  <a:gd name="T39" fmla="*/ 183 h 3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502" h="363">
                    <a:moveTo>
                      <a:pt x="502" y="183"/>
                    </a:moveTo>
                    <a:lnTo>
                      <a:pt x="497" y="217"/>
                    </a:lnTo>
                    <a:lnTo>
                      <a:pt x="486" y="251"/>
                    </a:lnTo>
                    <a:lnTo>
                      <a:pt x="472" y="280"/>
                    </a:lnTo>
                    <a:lnTo>
                      <a:pt x="447" y="309"/>
                    </a:lnTo>
                    <a:lnTo>
                      <a:pt x="417" y="333"/>
                    </a:lnTo>
                    <a:lnTo>
                      <a:pt x="386" y="348"/>
                    </a:lnTo>
                    <a:lnTo>
                      <a:pt x="351" y="357"/>
                    </a:lnTo>
                    <a:lnTo>
                      <a:pt x="312" y="363"/>
                    </a:lnTo>
                    <a:lnTo>
                      <a:pt x="0" y="363"/>
                    </a:lnTo>
                    <a:lnTo>
                      <a:pt x="0" y="0"/>
                    </a:lnTo>
                    <a:lnTo>
                      <a:pt x="312" y="0"/>
                    </a:lnTo>
                    <a:lnTo>
                      <a:pt x="351" y="3"/>
                    </a:lnTo>
                    <a:lnTo>
                      <a:pt x="386" y="14"/>
                    </a:lnTo>
                    <a:lnTo>
                      <a:pt x="417" y="28"/>
                    </a:lnTo>
                    <a:lnTo>
                      <a:pt x="447" y="52"/>
                    </a:lnTo>
                    <a:lnTo>
                      <a:pt x="472" y="81"/>
                    </a:lnTo>
                    <a:lnTo>
                      <a:pt x="486" y="111"/>
                    </a:lnTo>
                    <a:lnTo>
                      <a:pt x="497" y="144"/>
                    </a:lnTo>
                    <a:lnTo>
                      <a:pt x="502" y="183"/>
                    </a:lnTo>
                    <a:close/>
                  </a:path>
                </a:pathLst>
              </a:custGeom>
              <a:solidFill>
                <a:srgbClr val="CCE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ctr" anchorCtr="1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1600" b="0" dirty="0">
                    <a:latin typeface="Arial" pitchFamily="34" charset="0"/>
                    <a:cs typeface="Arial" pitchFamily="34" charset="0"/>
                  </a:rPr>
                  <a:t>AND</a:t>
                </a:r>
              </a:p>
            </p:txBody>
          </p:sp>
          <p:sp>
            <p:nvSpPr>
              <p:cNvPr id="38" name="Freeform 14"/>
              <p:cNvSpPr>
                <a:spLocks/>
              </p:cNvSpPr>
              <p:nvPr/>
            </p:nvSpPr>
            <p:spPr bwMode="auto">
              <a:xfrm>
                <a:off x="3103287" y="4325451"/>
                <a:ext cx="398462" cy="288925"/>
              </a:xfrm>
              <a:custGeom>
                <a:avLst/>
                <a:gdLst>
                  <a:gd name="T0" fmla="*/ 502 w 502"/>
                  <a:gd name="T1" fmla="*/ 183 h 363"/>
                  <a:gd name="T2" fmla="*/ 497 w 502"/>
                  <a:gd name="T3" fmla="*/ 217 h 363"/>
                  <a:gd name="T4" fmla="*/ 486 w 502"/>
                  <a:gd name="T5" fmla="*/ 251 h 363"/>
                  <a:gd name="T6" fmla="*/ 472 w 502"/>
                  <a:gd name="T7" fmla="*/ 280 h 363"/>
                  <a:gd name="T8" fmla="*/ 447 w 502"/>
                  <a:gd name="T9" fmla="*/ 309 h 363"/>
                  <a:gd name="T10" fmla="*/ 417 w 502"/>
                  <a:gd name="T11" fmla="*/ 333 h 363"/>
                  <a:gd name="T12" fmla="*/ 386 w 502"/>
                  <a:gd name="T13" fmla="*/ 348 h 363"/>
                  <a:gd name="T14" fmla="*/ 351 w 502"/>
                  <a:gd name="T15" fmla="*/ 357 h 363"/>
                  <a:gd name="T16" fmla="*/ 312 w 502"/>
                  <a:gd name="T17" fmla="*/ 363 h 363"/>
                  <a:gd name="T18" fmla="*/ 0 w 502"/>
                  <a:gd name="T19" fmla="*/ 363 h 363"/>
                  <a:gd name="T20" fmla="*/ 0 w 502"/>
                  <a:gd name="T21" fmla="*/ 0 h 363"/>
                  <a:gd name="T22" fmla="*/ 312 w 502"/>
                  <a:gd name="T23" fmla="*/ 0 h 363"/>
                  <a:gd name="T24" fmla="*/ 351 w 502"/>
                  <a:gd name="T25" fmla="*/ 3 h 363"/>
                  <a:gd name="T26" fmla="*/ 386 w 502"/>
                  <a:gd name="T27" fmla="*/ 14 h 363"/>
                  <a:gd name="T28" fmla="*/ 417 w 502"/>
                  <a:gd name="T29" fmla="*/ 28 h 363"/>
                  <a:gd name="T30" fmla="*/ 447 w 502"/>
                  <a:gd name="T31" fmla="*/ 52 h 363"/>
                  <a:gd name="T32" fmla="*/ 472 w 502"/>
                  <a:gd name="T33" fmla="*/ 81 h 363"/>
                  <a:gd name="T34" fmla="*/ 486 w 502"/>
                  <a:gd name="T35" fmla="*/ 111 h 363"/>
                  <a:gd name="T36" fmla="*/ 497 w 502"/>
                  <a:gd name="T37" fmla="*/ 144 h 363"/>
                  <a:gd name="T38" fmla="*/ 502 w 502"/>
                  <a:gd name="T39" fmla="*/ 183 h 3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502" h="363">
                    <a:moveTo>
                      <a:pt x="502" y="183"/>
                    </a:moveTo>
                    <a:lnTo>
                      <a:pt x="497" y="217"/>
                    </a:lnTo>
                    <a:lnTo>
                      <a:pt x="486" y="251"/>
                    </a:lnTo>
                    <a:lnTo>
                      <a:pt x="472" y="280"/>
                    </a:lnTo>
                    <a:lnTo>
                      <a:pt x="447" y="309"/>
                    </a:lnTo>
                    <a:lnTo>
                      <a:pt x="417" y="333"/>
                    </a:lnTo>
                    <a:lnTo>
                      <a:pt x="386" y="348"/>
                    </a:lnTo>
                    <a:lnTo>
                      <a:pt x="351" y="357"/>
                    </a:lnTo>
                    <a:lnTo>
                      <a:pt x="312" y="363"/>
                    </a:lnTo>
                    <a:lnTo>
                      <a:pt x="0" y="363"/>
                    </a:lnTo>
                    <a:lnTo>
                      <a:pt x="0" y="0"/>
                    </a:lnTo>
                    <a:lnTo>
                      <a:pt x="312" y="0"/>
                    </a:lnTo>
                    <a:lnTo>
                      <a:pt x="351" y="3"/>
                    </a:lnTo>
                    <a:lnTo>
                      <a:pt x="386" y="14"/>
                    </a:lnTo>
                    <a:lnTo>
                      <a:pt x="417" y="28"/>
                    </a:lnTo>
                    <a:lnTo>
                      <a:pt x="447" y="52"/>
                    </a:lnTo>
                    <a:lnTo>
                      <a:pt x="472" y="81"/>
                    </a:lnTo>
                    <a:lnTo>
                      <a:pt x="486" y="111"/>
                    </a:lnTo>
                    <a:lnTo>
                      <a:pt x="497" y="144"/>
                    </a:lnTo>
                    <a:lnTo>
                      <a:pt x="502" y="183"/>
                    </a:lnTo>
                  </a:path>
                </a:pathLst>
              </a:custGeom>
              <a:noFill/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79" name="Text Box 12"/>
            <p:cNvSpPr txBox="1">
              <a:spLocks noChangeArrowheads="1"/>
            </p:cNvSpPr>
            <p:nvPr/>
          </p:nvSpPr>
          <p:spPr bwMode="auto">
            <a:xfrm>
              <a:off x="1746725" y="5547530"/>
              <a:ext cx="524182" cy="246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0">
              <a:spAutoFit/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bg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bg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bg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bg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bg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bg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bg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bg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bg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r>
                <a:rPr lang="en-US" sz="1600" b="1" dirty="0" smtClean="0">
                  <a:solidFill>
                    <a:schemeClr val="tx1"/>
                  </a:solidFill>
                </a:rPr>
                <a:t>clock</a:t>
              </a:r>
              <a:endParaRPr lang="en-US" sz="1600" b="1" dirty="0">
                <a:solidFill>
                  <a:schemeClr val="tx1"/>
                </a:solidFill>
              </a:endParaRPr>
            </a:p>
          </p:txBody>
        </p:sp>
        <p:cxnSp>
          <p:nvCxnSpPr>
            <p:cNvPr id="87" name="Straight Arrow Connector 86"/>
            <p:cNvCxnSpPr>
              <a:stCxn id="38" idx="0"/>
              <a:endCxn id="10" idx="1"/>
            </p:cNvCxnSpPr>
            <p:nvPr/>
          </p:nvCxnSpPr>
          <p:spPr bwMode="auto">
            <a:xfrm>
              <a:off x="3981736" y="5526860"/>
              <a:ext cx="235034" cy="14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miter lim="800000"/>
              <a:headEnd type="none" w="med" len="med"/>
              <a:tailEnd type="stealth" w="med" len="lg"/>
            </a:ln>
            <a:effectLst/>
          </p:spPr>
        </p:cxnSp>
        <p:cxnSp>
          <p:nvCxnSpPr>
            <p:cNvPr id="89" name="Elbow Connector 88"/>
            <p:cNvCxnSpPr>
              <a:stCxn id="10" idx="3"/>
              <a:endCxn id="9" idx="3"/>
            </p:cNvCxnSpPr>
            <p:nvPr/>
          </p:nvCxnSpPr>
          <p:spPr bwMode="auto">
            <a:xfrm flipV="1">
              <a:off x="5199732" y="4014837"/>
              <a:ext cx="313666" cy="1512165"/>
            </a:xfrm>
            <a:prstGeom prst="bentConnector3">
              <a:avLst>
                <a:gd name="adj1" fmla="val 172880"/>
              </a:avLst>
            </a:prstGeom>
            <a:noFill/>
            <a:ln w="25400">
              <a:solidFill>
                <a:schemeClr val="tx1"/>
              </a:solidFill>
              <a:miter lim="800000"/>
              <a:headEnd type="none" w="med" len="med"/>
              <a:tailEnd type="stealth" w="med" len="lg"/>
            </a:ln>
            <a:effectLst/>
          </p:spPr>
        </p:cxnSp>
        <p:cxnSp>
          <p:nvCxnSpPr>
            <p:cNvPr id="93" name="Straight Arrow Connector 92"/>
            <p:cNvCxnSpPr/>
            <p:nvPr/>
          </p:nvCxnSpPr>
          <p:spPr bwMode="auto">
            <a:xfrm>
              <a:off x="5725682" y="5527002"/>
              <a:ext cx="658026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miter lim="800000"/>
              <a:headEnd type="none" w="med" len="med"/>
              <a:tailEnd type="stealth" w="med" len="lg"/>
            </a:ln>
            <a:effectLst/>
          </p:spPr>
        </p:cxnSp>
        <p:cxnSp>
          <p:nvCxnSpPr>
            <p:cNvPr id="95" name="Elbow Connector 94"/>
            <p:cNvCxnSpPr/>
            <p:nvPr/>
          </p:nvCxnSpPr>
          <p:spPr bwMode="auto">
            <a:xfrm flipV="1">
              <a:off x="2273227" y="5562916"/>
              <a:ext cx="1220344" cy="123111"/>
            </a:xfrm>
            <a:prstGeom prst="bentConnector3">
              <a:avLst/>
            </a:prstGeom>
            <a:noFill/>
            <a:ln w="25400">
              <a:solidFill>
                <a:schemeClr val="tx1"/>
              </a:solidFill>
              <a:miter lim="800000"/>
              <a:headEnd type="none" w="med" len="med"/>
              <a:tailEnd type="stealth" w="med" len="lg"/>
            </a:ln>
            <a:effectLst/>
          </p:spPr>
        </p:cxnSp>
        <p:sp>
          <p:nvSpPr>
            <p:cNvPr id="98" name="Rectangle 166"/>
            <p:cNvSpPr>
              <a:spLocks noChangeArrowheads="1"/>
            </p:cNvSpPr>
            <p:nvPr/>
          </p:nvSpPr>
          <p:spPr bwMode="auto">
            <a:xfrm>
              <a:off x="1848355" y="5064931"/>
              <a:ext cx="32092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 anchorCtr="1">
              <a:spAutoFit/>
            </a:bodyPr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1600" b="0" dirty="0" smtClean="0">
                  <a:latin typeface="Arial" pitchFamily="34" charset="0"/>
                  <a:cs typeface="Arial" pitchFamily="34" charset="0"/>
                </a:rPr>
                <a:t>S</a:t>
              </a:r>
              <a:endParaRPr lang="en-US" sz="1600" b="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0" name="Line 160"/>
            <p:cNvSpPr>
              <a:spLocks noChangeShapeType="1"/>
            </p:cNvSpPr>
            <p:nvPr/>
          </p:nvSpPr>
          <p:spPr bwMode="auto">
            <a:xfrm>
              <a:off x="1704079" y="4756069"/>
              <a:ext cx="777687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" name="Freeform 167"/>
            <p:cNvSpPr>
              <a:spLocks/>
            </p:cNvSpPr>
            <p:nvPr/>
          </p:nvSpPr>
          <p:spPr bwMode="auto">
            <a:xfrm flipV="1">
              <a:off x="2138389" y="5005290"/>
              <a:ext cx="686754" cy="229024"/>
            </a:xfrm>
            <a:custGeom>
              <a:avLst/>
              <a:gdLst/>
              <a:ahLst/>
              <a:cxnLst>
                <a:cxn ang="0">
                  <a:pos x="432" y="144"/>
                </a:cxn>
                <a:cxn ang="0">
                  <a:pos x="432" y="0"/>
                </a:cxn>
                <a:cxn ang="0">
                  <a:pos x="0" y="0"/>
                </a:cxn>
              </a:cxnLst>
              <a:rect l="0" t="0" r="r" b="b"/>
              <a:pathLst>
                <a:path w="432" h="144">
                  <a:moveTo>
                    <a:pt x="432" y="144"/>
                  </a:moveTo>
                  <a:lnTo>
                    <a:pt x="432" y="0"/>
                  </a:ln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6" name="AutoShape 168"/>
            <p:cNvSpPr>
              <a:spLocks noChangeArrowheads="1"/>
            </p:cNvSpPr>
            <p:nvPr/>
          </p:nvSpPr>
          <p:spPr bwMode="auto">
            <a:xfrm>
              <a:off x="2488920" y="4320180"/>
              <a:ext cx="672447" cy="682110"/>
            </a:xfrm>
            <a:prstGeom prst="roundRect">
              <a:avLst>
                <a:gd name="adj" fmla="val 16667"/>
              </a:avLst>
            </a:prstGeom>
            <a:solidFill>
              <a:srgbClr val="CCE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1430" tIns="45715" rIns="91430" bIns="45715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1600" b="0" dirty="0">
                  <a:latin typeface="Arial" pitchFamily="34" charset="0"/>
                  <a:cs typeface="Arial" pitchFamily="34" charset="0"/>
                </a:rPr>
                <a:t>MUX</a:t>
              </a:r>
            </a:p>
          </p:txBody>
        </p:sp>
        <p:cxnSp>
          <p:nvCxnSpPr>
            <p:cNvPr id="108" name="Elbow Connector 107"/>
            <p:cNvCxnSpPr/>
            <p:nvPr/>
          </p:nvCxnSpPr>
          <p:spPr bwMode="auto">
            <a:xfrm>
              <a:off x="3171962" y="4647204"/>
              <a:ext cx="321609" cy="783804"/>
            </a:xfrm>
            <a:prstGeom prst="bentConnector3">
              <a:avLst>
                <a:gd name="adj1" fmla="val 50000"/>
              </a:avLst>
            </a:prstGeom>
            <a:noFill/>
            <a:ln w="25400">
              <a:solidFill>
                <a:schemeClr val="tx1"/>
              </a:solidFill>
              <a:miter lim="800000"/>
              <a:headEnd type="none" w="med" len="med"/>
              <a:tailEnd type="stealth" w="med" len="lg"/>
            </a:ln>
            <a:effectLst/>
          </p:spPr>
        </p:cxnSp>
        <p:cxnSp>
          <p:nvCxnSpPr>
            <p:cNvPr id="118" name="Elbow Connector 117"/>
            <p:cNvCxnSpPr>
              <a:stCxn id="9" idx="1"/>
            </p:cNvCxnSpPr>
            <p:nvPr/>
          </p:nvCxnSpPr>
          <p:spPr bwMode="auto">
            <a:xfrm rot="10800000" flipV="1">
              <a:off x="2488920" y="4014836"/>
              <a:ext cx="1357034" cy="446203"/>
            </a:xfrm>
            <a:prstGeom prst="bentConnector3">
              <a:avLst>
                <a:gd name="adj1" fmla="val 122420"/>
              </a:avLst>
            </a:prstGeom>
            <a:noFill/>
            <a:ln w="25400">
              <a:solidFill>
                <a:schemeClr val="tx1"/>
              </a:solidFill>
              <a:miter lim="800000"/>
              <a:headEnd type="none" w="med" len="med"/>
              <a:tailEnd type="stealth" w="med" len="lg"/>
            </a:ln>
            <a:effectLst/>
          </p:spPr>
        </p:cxnSp>
        <p:sp>
          <p:nvSpPr>
            <p:cNvPr id="124" name="Freeform 14"/>
            <p:cNvSpPr>
              <a:spLocks/>
            </p:cNvSpPr>
            <p:nvPr/>
          </p:nvSpPr>
          <p:spPr bwMode="auto">
            <a:xfrm rot="5400000">
              <a:off x="5705025" y="5491788"/>
              <a:ext cx="77932" cy="76306"/>
            </a:xfrm>
            <a:custGeom>
              <a:avLst/>
              <a:gdLst/>
              <a:ahLst/>
              <a:cxnLst>
                <a:cxn ang="0">
                  <a:pos x="49" y="26"/>
                </a:cxn>
                <a:cxn ang="0">
                  <a:pos x="42" y="41"/>
                </a:cxn>
                <a:cxn ang="0">
                  <a:pos x="23" y="48"/>
                </a:cxn>
                <a:cxn ang="0">
                  <a:pos x="23" y="48"/>
                </a:cxn>
                <a:cxn ang="0">
                  <a:pos x="8" y="41"/>
                </a:cxn>
                <a:cxn ang="0">
                  <a:pos x="0" y="26"/>
                </a:cxn>
                <a:cxn ang="0">
                  <a:pos x="0" y="26"/>
                </a:cxn>
                <a:cxn ang="0">
                  <a:pos x="8" y="8"/>
                </a:cxn>
                <a:cxn ang="0">
                  <a:pos x="23" y="0"/>
                </a:cxn>
                <a:cxn ang="0">
                  <a:pos x="23" y="0"/>
                </a:cxn>
                <a:cxn ang="0">
                  <a:pos x="42" y="8"/>
                </a:cxn>
                <a:cxn ang="0">
                  <a:pos x="49" y="26"/>
                </a:cxn>
              </a:cxnLst>
              <a:rect l="0" t="0" r="r" b="b"/>
              <a:pathLst>
                <a:path w="49" h="48">
                  <a:moveTo>
                    <a:pt x="49" y="26"/>
                  </a:moveTo>
                  <a:lnTo>
                    <a:pt x="42" y="41"/>
                  </a:lnTo>
                  <a:lnTo>
                    <a:pt x="23" y="48"/>
                  </a:lnTo>
                  <a:lnTo>
                    <a:pt x="23" y="48"/>
                  </a:lnTo>
                  <a:lnTo>
                    <a:pt x="8" y="41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8" y="8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42" y="8"/>
                  </a:lnTo>
                  <a:lnTo>
                    <a:pt x="49" y="26"/>
                  </a:lnTo>
                </a:path>
              </a:pathLst>
            </a:custGeom>
            <a:solidFill>
              <a:schemeClr val="tx1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30" name="Group 129"/>
            <p:cNvGrpSpPr/>
            <p:nvPr/>
          </p:nvGrpSpPr>
          <p:grpSpPr>
            <a:xfrm>
              <a:off x="184704" y="5914889"/>
              <a:ext cx="4608432" cy="464412"/>
              <a:chOff x="1815961" y="4197184"/>
              <a:chExt cx="4608432" cy="464412"/>
            </a:xfrm>
          </p:grpSpPr>
          <p:sp>
            <p:nvSpPr>
              <p:cNvPr id="126" name="Freeform 47"/>
              <p:cNvSpPr>
                <a:spLocks/>
              </p:cNvSpPr>
              <p:nvPr/>
            </p:nvSpPr>
            <p:spPr bwMode="auto">
              <a:xfrm>
                <a:off x="5279803" y="4197184"/>
                <a:ext cx="1144590" cy="461229"/>
              </a:xfrm>
              <a:custGeom>
                <a:avLst/>
                <a:gdLst/>
                <a:ahLst/>
                <a:cxnLst>
                  <a:cxn ang="0">
                    <a:pos x="0" y="144"/>
                  </a:cxn>
                  <a:cxn ang="0">
                    <a:pos x="144" y="144"/>
                  </a:cxn>
                  <a:cxn ang="0">
                    <a:pos x="144" y="0"/>
                  </a:cxn>
                  <a:cxn ang="0">
                    <a:pos x="384" y="0"/>
                  </a:cxn>
                  <a:cxn ang="0">
                    <a:pos x="384" y="144"/>
                  </a:cxn>
                  <a:cxn ang="0">
                    <a:pos x="576" y="144"/>
                  </a:cxn>
                  <a:cxn ang="0">
                    <a:pos x="624" y="144"/>
                  </a:cxn>
                  <a:cxn ang="0">
                    <a:pos x="624" y="0"/>
                  </a:cxn>
                  <a:cxn ang="0">
                    <a:pos x="720" y="0"/>
                  </a:cxn>
                </a:cxnLst>
                <a:rect l="0" t="0" r="r" b="b"/>
                <a:pathLst>
                  <a:path w="720" h="144">
                    <a:moveTo>
                      <a:pt x="0" y="144"/>
                    </a:moveTo>
                    <a:lnTo>
                      <a:pt x="144" y="144"/>
                    </a:lnTo>
                    <a:lnTo>
                      <a:pt x="144" y="0"/>
                    </a:lnTo>
                    <a:lnTo>
                      <a:pt x="384" y="0"/>
                    </a:lnTo>
                    <a:lnTo>
                      <a:pt x="384" y="144"/>
                    </a:lnTo>
                    <a:lnTo>
                      <a:pt x="576" y="144"/>
                    </a:lnTo>
                    <a:lnTo>
                      <a:pt x="624" y="144"/>
                    </a:lnTo>
                    <a:lnTo>
                      <a:pt x="624" y="0"/>
                    </a:lnTo>
                    <a:lnTo>
                      <a:pt x="720" y="0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sm" len="sm"/>
              </a:ln>
              <a:effectLst/>
            </p:spPr>
            <p:txBody>
              <a:bodyPr wrap="squar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7" name="Freeform 47"/>
              <p:cNvSpPr>
                <a:spLocks/>
              </p:cNvSpPr>
              <p:nvPr/>
            </p:nvSpPr>
            <p:spPr bwMode="auto">
              <a:xfrm flipV="1">
                <a:off x="4117989" y="4198775"/>
                <a:ext cx="1161814" cy="461229"/>
              </a:xfrm>
              <a:custGeom>
                <a:avLst/>
                <a:gdLst/>
                <a:ahLst/>
                <a:cxnLst>
                  <a:cxn ang="0">
                    <a:pos x="0" y="144"/>
                  </a:cxn>
                  <a:cxn ang="0">
                    <a:pos x="144" y="144"/>
                  </a:cxn>
                  <a:cxn ang="0">
                    <a:pos x="144" y="0"/>
                  </a:cxn>
                  <a:cxn ang="0">
                    <a:pos x="384" y="0"/>
                  </a:cxn>
                  <a:cxn ang="0">
                    <a:pos x="384" y="144"/>
                  </a:cxn>
                  <a:cxn ang="0">
                    <a:pos x="576" y="144"/>
                  </a:cxn>
                  <a:cxn ang="0">
                    <a:pos x="624" y="144"/>
                  </a:cxn>
                  <a:cxn ang="0">
                    <a:pos x="624" y="0"/>
                  </a:cxn>
                  <a:cxn ang="0">
                    <a:pos x="720" y="0"/>
                  </a:cxn>
                </a:cxnLst>
                <a:rect l="0" t="0" r="r" b="b"/>
                <a:pathLst>
                  <a:path w="720" h="144">
                    <a:moveTo>
                      <a:pt x="0" y="144"/>
                    </a:moveTo>
                    <a:lnTo>
                      <a:pt x="144" y="144"/>
                    </a:lnTo>
                    <a:lnTo>
                      <a:pt x="144" y="0"/>
                    </a:lnTo>
                    <a:lnTo>
                      <a:pt x="384" y="0"/>
                    </a:lnTo>
                    <a:lnTo>
                      <a:pt x="384" y="144"/>
                    </a:lnTo>
                    <a:lnTo>
                      <a:pt x="576" y="144"/>
                    </a:lnTo>
                    <a:lnTo>
                      <a:pt x="624" y="144"/>
                    </a:lnTo>
                    <a:lnTo>
                      <a:pt x="624" y="0"/>
                    </a:lnTo>
                    <a:lnTo>
                      <a:pt x="720" y="0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sm" len="sm"/>
              </a:ln>
              <a:effectLst/>
            </p:spPr>
            <p:txBody>
              <a:bodyPr wrap="squar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8" name="Freeform 47"/>
              <p:cNvSpPr>
                <a:spLocks/>
              </p:cNvSpPr>
              <p:nvPr/>
            </p:nvSpPr>
            <p:spPr bwMode="auto">
              <a:xfrm>
                <a:off x="2977775" y="4198776"/>
                <a:ext cx="1144590" cy="461229"/>
              </a:xfrm>
              <a:custGeom>
                <a:avLst/>
                <a:gdLst/>
                <a:ahLst/>
                <a:cxnLst>
                  <a:cxn ang="0">
                    <a:pos x="0" y="144"/>
                  </a:cxn>
                  <a:cxn ang="0">
                    <a:pos x="144" y="144"/>
                  </a:cxn>
                  <a:cxn ang="0">
                    <a:pos x="144" y="0"/>
                  </a:cxn>
                  <a:cxn ang="0">
                    <a:pos x="384" y="0"/>
                  </a:cxn>
                  <a:cxn ang="0">
                    <a:pos x="384" y="144"/>
                  </a:cxn>
                  <a:cxn ang="0">
                    <a:pos x="576" y="144"/>
                  </a:cxn>
                  <a:cxn ang="0">
                    <a:pos x="624" y="144"/>
                  </a:cxn>
                  <a:cxn ang="0">
                    <a:pos x="624" y="0"/>
                  </a:cxn>
                  <a:cxn ang="0">
                    <a:pos x="720" y="0"/>
                  </a:cxn>
                </a:cxnLst>
                <a:rect l="0" t="0" r="r" b="b"/>
                <a:pathLst>
                  <a:path w="720" h="144">
                    <a:moveTo>
                      <a:pt x="0" y="144"/>
                    </a:moveTo>
                    <a:lnTo>
                      <a:pt x="144" y="144"/>
                    </a:lnTo>
                    <a:lnTo>
                      <a:pt x="144" y="0"/>
                    </a:lnTo>
                    <a:lnTo>
                      <a:pt x="384" y="0"/>
                    </a:lnTo>
                    <a:lnTo>
                      <a:pt x="384" y="144"/>
                    </a:lnTo>
                    <a:lnTo>
                      <a:pt x="576" y="144"/>
                    </a:lnTo>
                    <a:lnTo>
                      <a:pt x="624" y="144"/>
                    </a:lnTo>
                    <a:lnTo>
                      <a:pt x="624" y="0"/>
                    </a:lnTo>
                    <a:lnTo>
                      <a:pt x="720" y="0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sm" len="sm"/>
              </a:ln>
              <a:effectLst/>
            </p:spPr>
            <p:txBody>
              <a:bodyPr wrap="squar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9" name="Freeform 47"/>
              <p:cNvSpPr>
                <a:spLocks/>
              </p:cNvSpPr>
              <p:nvPr/>
            </p:nvSpPr>
            <p:spPr bwMode="auto">
              <a:xfrm flipV="1">
                <a:off x="1815961" y="4200367"/>
                <a:ext cx="1161814" cy="461229"/>
              </a:xfrm>
              <a:custGeom>
                <a:avLst/>
                <a:gdLst/>
                <a:ahLst/>
                <a:cxnLst>
                  <a:cxn ang="0">
                    <a:pos x="0" y="144"/>
                  </a:cxn>
                  <a:cxn ang="0">
                    <a:pos x="144" y="144"/>
                  </a:cxn>
                  <a:cxn ang="0">
                    <a:pos x="144" y="0"/>
                  </a:cxn>
                  <a:cxn ang="0">
                    <a:pos x="384" y="0"/>
                  </a:cxn>
                  <a:cxn ang="0">
                    <a:pos x="384" y="144"/>
                  </a:cxn>
                  <a:cxn ang="0">
                    <a:pos x="576" y="144"/>
                  </a:cxn>
                  <a:cxn ang="0">
                    <a:pos x="624" y="144"/>
                  </a:cxn>
                  <a:cxn ang="0">
                    <a:pos x="624" y="0"/>
                  </a:cxn>
                  <a:cxn ang="0">
                    <a:pos x="720" y="0"/>
                  </a:cxn>
                </a:cxnLst>
                <a:rect l="0" t="0" r="r" b="b"/>
                <a:pathLst>
                  <a:path w="720" h="144">
                    <a:moveTo>
                      <a:pt x="0" y="144"/>
                    </a:moveTo>
                    <a:lnTo>
                      <a:pt x="144" y="144"/>
                    </a:lnTo>
                    <a:lnTo>
                      <a:pt x="144" y="0"/>
                    </a:lnTo>
                    <a:lnTo>
                      <a:pt x="384" y="0"/>
                    </a:lnTo>
                    <a:lnTo>
                      <a:pt x="384" y="144"/>
                    </a:lnTo>
                    <a:lnTo>
                      <a:pt x="576" y="144"/>
                    </a:lnTo>
                    <a:lnTo>
                      <a:pt x="624" y="144"/>
                    </a:lnTo>
                    <a:lnTo>
                      <a:pt x="624" y="0"/>
                    </a:lnTo>
                    <a:lnTo>
                      <a:pt x="720" y="0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sm" len="sm"/>
              </a:ln>
              <a:effectLst/>
            </p:spPr>
            <p:txBody>
              <a:bodyPr wrap="square" lIns="45720" rIns="45720" anchor="ctr">
                <a:spAutoFit/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49236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lide Number Placeholder 5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3 - </a:t>
            </a:r>
            <a:fld id="{E86E5D0B-D6E8-4D7C-8D63-755899CF7265}" type="slidenum">
              <a:rPr lang="en-US"/>
              <a:pPr/>
              <a:t>33</a:t>
            </a:fld>
            <a:endParaRPr lang="en-US"/>
          </a:p>
        </p:txBody>
      </p:sp>
      <p:sp>
        <p:nvSpPr>
          <p:cNvPr id="391185" name="Rectangle 1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Finite State Machine </a:t>
            </a: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91186" name="Rectangle 18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3429000"/>
            <a:ext cx="4356100" cy="2703513"/>
          </a:xfrm>
        </p:spPr>
        <p:txBody>
          <a:bodyPr/>
          <a:lstStyle/>
          <a:p>
            <a:pPr marL="406400" lvl="1" indent="-292100"/>
            <a:r>
              <a:rPr lang="en-US" sz="1800"/>
              <a:t>Three groups of lights to be lit in a sequence: group 1 on, groups 1 &amp; 2 on, all groups on, all off.</a:t>
            </a:r>
          </a:p>
          <a:p>
            <a:pPr marL="406400" lvl="1" indent="-292100"/>
            <a:r>
              <a:rPr lang="en-US" sz="1800"/>
              <a:t>The lights are on only if the main switch is on.</a:t>
            </a:r>
          </a:p>
          <a:p>
            <a:pPr marL="406400" lvl="1" indent="-292100"/>
            <a:r>
              <a:rPr lang="en-US" sz="1800" u="sng"/>
              <a:t>Four states:</a:t>
            </a:r>
            <a:r>
              <a:rPr lang="en-US" sz="1800"/>
              <a:t> so we need two bits to identify each state.</a:t>
            </a:r>
          </a:p>
        </p:txBody>
      </p:sp>
      <p:grpSp>
        <p:nvGrpSpPr>
          <p:cNvPr id="391188" name="Group 20"/>
          <p:cNvGrpSpPr>
            <a:grpSpLocks/>
          </p:cNvGrpSpPr>
          <p:nvPr/>
        </p:nvGrpSpPr>
        <p:grpSpPr bwMode="auto">
          <a:xfrm>
            <a:off x="1206500" y="1193800"/>
            <a:ext cx="2247900" cy="1866900"/>
            <a:chOff x="768" y="648"/>
            <a:chExt cx="1416" cy="1176"/>
          </a:xfrm>
        </p:grpSpPr>
        <p:sp>
          <p:nvSpPr>
            <p:cNvPr id="391173" name="AutoShape 5"/>
            <p:cNvSpPr>
              <a:spLocks noChangeArrowheads="1"/>
            </p:cNvSpPr>
            <p:nvPr/>
          </p:nvSpPr>
          <p:spPr bwMode="auto">
            <a:xfrm>
              <a:off x="768" y="648"/>
              <a:ext cx="1416" cy="1176"/>
            </a:xfrm>
            <a:prstGeom prst="diamond">
              <a:avLst/>
            </a:prstGeom>
            <a:solidFill>
              <a:srgbClr val="FFFF00"/>
            </a:solidFill>
            <a:ln w="2857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91174" name="Text Box 6"/>
            <p:cNvSpPr txBox="1">
              <a:spLocks noChangeArrowheads="1"/>
            </p:cNvSpPr>
            <p:nvPr/>
          </p:nvSpPr>
          <p:spPr bwMode="auto">
            <a:xfrm>
              <a:off x="1135" y="1327"/>
              <a:ext cx="681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1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b="1" dirty="0">
                  <a:solidFill>
                    <a:schemeClr val="bg2"/>
                  </a:solidFill>
                  <a:latin typeface="Arial" pitchFamily="34" charset="0"/>
                  <a:cs typeface="Arial" pitchFamily="34" charset="0"/>
                </a:rPr>
                <a:t>DETOUR</a:t>
              </a:r>
            </a:p>
          </p:txBody>
        </p:sp>
      </p:grpSp>
      <p:grpSp>
        <p:nvGrpSpPr>
          <p:cNvPr id="391183" name="Group 15"/>
          <p:cNvGrpSpPr>
            <a:grpSpLocks/>
          </p:cNvGrpSpPr>
          <p:nvPr/>
        </p:nvGrpSpPr>
        <p:grpSpPr bwMode="auto">
          <a:xfrm>
            <a:off x="1955800" y="1663700"/>
            <a:ext cx="165100" cy="584200"/>
            <a:chOff x="1248" y="872"/>
            <a:chExt cx="104" cy="368"/>
          </a:xfrm>
        </p:grpSpPr>
        <p:sp>
          <p:nvSpPr>
            <p:cNvPr id="391176" name="Oval 8"/>
            <p:cNvSpPr>
              <a:spLocks noChangeArrowheads="1"/>
            </p:cNvSpPr>
            <p:nvPr/>
          </p:nvSpPr>
          <p:spPr bwMode="auto">
            <a:xfrm>
              <a:off x="1248" y="872"/>
              <a:ext cx="104" cy="96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chemeClr val="bg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91177" name="Oval 9"/>
            <p:cNvSpPr>
              <a:spLocks noChangeArrowheads="1"/>
            </p:cNvSpPr>
            <p:nvPr/>
          </p:nvSpPr>
          <p:spPr bwMode="auto">
            <a:xfrm>
              <a:off x="1248" y="1144"/>
              <a:ext cx="104" cy="96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chemeClr val="bg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391184" name="Group 16"/>
          <p:cNvGrpSpPr>
            <a:grpSpLocks/>
          </p:cNvGrpSpPr>
          <p:nvPr/>
        </p:nvGrpSpPr>
        <p:grpSpPr bwMode="auto">
          <a:xfrm>
            <a:off x="2324100" y="1739900"/>
            <a:ext cx="165100" cy="444500"/>
            <a:chOff x="1472" y="920"/>
            <a:chExt cx="104" cy="280"/>
          </a:xfrm>
        </p:grpSpPr>
        <p:sp>
          <p:nvSpPr>
            <p:cNvPr id="391178" name="Oval 10"/>
            <p:cNvSpPr>
              <a:spLocks noChangeArrowheads="1"/>
            </p:cNvSpPr>
            <p:nvPr/>
          </p:nvSpPr>
          <p:spPr bwMode="auto">
            <a:xfrm>
              <a:off x="1472" y="920"/>
              <a:ext cx="104" cy="96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chemeClr val="bg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91179" name="Oval 11"/>
            <p:cNvSpPr>
              <a:spLocks noChangeArrowheads="1"/>
            </p:cNvSpPr>
            <p:nvPr/>
          </p:nvSpPr>
          <p:spPr bwMode="auto">
            <a:xfrm>
              <a:off x="1472" y="1104"/>
              <a:ext cx="104" cy="96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chemeClr val="bg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391226" name="Group 58"/>
          <p:cNvGrpSpPr>
            <a:grpSpLocks/>
          </p:cNvGrpSpPr>
          <p:nvPr/>
        </p:nvGrpSpPr>
        <p:grpSpPr bwMode="auto">
          <a:xfrm>
            <a:off x="4768851" y="4062412"/>
            <a:ext cx="3763963" cy="1898649"/>
            <a:chOff x="2860" y="2207"/>
            <a:chExt cx="2371" cy="1196"/>
          </a:xfrm>
        </p:grpSpPr>
        <p:sp>
          <p:nvSpPr>
            <p:cNvPr id="391209" name="Rectangle 41"/>
            <p:cNvSpPr>
              <a:spLocks noChangeArrowheads="1"/>
            </p:cNvSpPr>
            <p:nvPr/>
          </p:nvSpPr>
          <p:spPr bwMode="auto">
            <a:xfrm>
              <a:off x="3549" y="2303"/>
              <a:ext cx="873" cy="472"/>
            </a:xfrm>
            <a:prstGeom prst="rect">
              <a:avLst/>
            </a:prstGeom>
            <a:noFill/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sz="1400" dirty="0">
                  <a:latin typeface="+mn-lt"/>
                </a:rPr>
                <a:t>Combinational </a:t>
              </a:r>
            </a:p>
            <a:p>
              <a:pPr algn="ctr"/>
              <a:r>
                <a:rPr lang="en-US" sz="1400" dirty="0">
                  <a:latin typeface="+mn-lt"/>
                </a:rPr>
                <a:t>Logic Circuit</a:t>
              </a:r>
            </a:p>
            <a:p>
              <a:endParaRPr lang="en-US" sz="1400" dirty="0">
                <a:latin typeface="+mn-lt"/>
              </a:endParaRPr>
            </a:p>
          </p:txBody>
        </p:sp>
        <p:sp>
          <p:nvSpPr>
            <p:cNvPr id="391210" name="Rectangle 42"/>
            <p:cNvSpPr>
              <a:spLocks noChangeArrowheads="1"/>
            </p:cNvSpPr>
            <p:nvPr/>
          </p:nvSpPr>
          <p:spPr bwMode="auto">
            <a:xfrm>
              <a:off x="3760" y="3046"/>
              <a:ext cx="491" cy="330"/>
            </a:xfrm>
            <a:prstGeom prst="rect">
              <a:avLst/>
            </a:prstGeom>
            <a:noFill/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400" dirty="0">
                  <a:latin typeface="+mn-lt"/>
                </a:rPr>
                <a:t>Two bit </a:t>
              </a:r>
            </a:p>
            <a:p>
              <a:pPr algn="ctr"/>
              <a:r>
                <a:rPr lang="en-US" sz="1400" dirty="0">
                  <a:latin typeface="+mn-lt"/>
                </a:rPr>
                <a:t>Storage</a:t>
              </a:r>
            </a:p>
          </p:txBody>
        </p:sp>
        <p:cxnSp>
          <p:nvCxnSpPr>
            <p:cNvPr id="391211" name="AutoShape 43"/>
            <p:cNvCxnSpPr>
              <a:cxnSpLocks noChangeShapeType="1"/>
              <a:stCxn id="391209" idx="3"/>
              <a:endCxn id="391210" idx="3"/>
            </p:cNvCxnSpPr>
            <p:nvPr/>
          </p:nvCxnSpPr>
          <p:spPr bwMode="auto">
            <a:xfrm flipH="1">
              <a:off x="4251" y="2539"/>
              <a:ext cx="171" cy="672"/>
            </a:xfrm>
            <a:prstGeom prst="bentConnector3">
              <a:avLst>
                <a:gd name="adj1" fmla="val -84210"/>
              </a:avLst>
            </a:prstGeom>
            <a:noFill/>
            <a:ln w="19050">
              <a:solidFill>
                <a:schemeClr val="bg2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1212" name="AutoShape 44"/>
            <p:cNvCxnSpPr>
              <a:cxnSpLocks noChangeShapeType="1"/>
              <a:stCxn id="391210" idx="1"/>
              <a:endCxn id="391209" idx="1"/>
            </p:cNvCxnSpPr>
            <p:nvPr/>
          </p:nvCxnSpPr>
          <p:spPr bwMode="auto">
            <a:xfrm rot="10800000">
              <a:off x="3549" y="2539"/>
              <a:ext cx="211" cy="672"/>
            </a:xfrm>
            <a:prstGeom prst="bentConnector3">
              <a:avLst>
                <a:gd name="adj1" fmla="val 168247"/>
              </a:avLst>
            </a:prstGeom>
            <a:noFill/>
            <a:ln w="19050">
              <a:solidFill>
                <a:schemeClr val="bg2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91213" name="Line 45"/>
            <p:cNvSpPr>
              <a:spLocks noChangeShapeType="1"/>
            </p:cNvSpPr>
            <p:nvPr/>
          </p:nvSpPr>
          <p:spPr bwMode="auto">
            <a:xfrm>
              <a:off x="4421" y="2416"/>
              <a:ext cx="504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91214" name="Line 46"/>
            <p:cNvSpPr>
              <a:spLocks noChangeShapeType="1"/>
            </p:cNvSpPr>
            <p:nvPr/>
          </p:nvSpPr>
          <p:spPr bwMode="auto">
            <a:xfrm>
              <a:off x="3245" y="2424"/>
              <a:ext cx="312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91216" name="Text Box 48"/>
            <p:cNvSpPr txBox="1">
              <a:spLocks noChangeArrowheads="1"/>
            </p:cNvSpPr>
            <p:nvPr/>
          </p:nvSpPr>
          <p:spPr bwMode="auto">
            <a:xfrm>
              <a:off x="2860" y="2238"/>
              <a:ext cx="47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>
                  <a:latin typeface="+mn-lt"/>
                </a:rPr>
                <a:t>switch</a:t>
              </a:r>
            </a:p>
          </p:txBody>
        </p:sp>
        <p:sp>
          <p:nvSpPr>
            <p:cNvPr id="391217" name="Line 49"/>
            <p:cNvSpPr>
              <a:spLocks noChangeShapeType="1"/>
            </p:cNvSpPr>
            <p:nvPr/>
          </p:nvSpPr>
          <p:spPr bwMode="auto">
            <a:xfrm flipH="1">
              <a:off x="4272" y="3304"/>
              <a:ext cx="560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91218" name="Line 50"/>
            <p:cNvSpPr>
              <a:spLocks noChangeShapeType="1"/>
            </p:cNvSpPr>
            <p:nvPr/>
          </p:nvSpPr>
          <p:spPr bwMode="auto">
            <a:xfrm>
              <a:off x="4421" y="2496"/>
              <a:ext cx="504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91219" name="Line 51"/>
            <p:cNvSpPr>
              <a:spLocks noChangeShapeType="1"/>
            </p:cNvSpPr>
            <p:nvPr/>
          </p:nvSpPr>
          <p:spPr bwMode="auto">
            <a:xfrm>
              <a:off x="4421" y="2344"/>
              <a:ext cx="504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91220" name="Text Box 52"/>
            <p:cNvSpPr txBox="1">
              <a:spLocks noChangeArrowheads="1"/>
            </p:cNvSpPr>
            <p:nvPr/>
          </p:nvSpPr>
          <p:spPr bwMode="auto">
            <a:xfrm>
              <a:off x="4804" y="3190"/>
              <a:ext cx="388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>
                  <a:latin typeface="+mn-lt"/>
                </a:rPr>
                <a:t>clock</a:t>
              </a:r>
            </a:p>
          </p:txBody>
        </p:sp>
        <p:sp>
          <p:nvSpPr>
            <p:cNvPr id="391221" name="Line 53"/>
            <p:cNvSpPr>
              <a:spLocks noChangeShapeType="1"/>
            </p:cNvSpPr>
            <p:nvPr/>
          </p:nvSpPr>
          <p:spPr bwMode="auto">
            <a:xfrm flipV="1">
              <a:off x="4520" y="2968"/>
              <a:ext cx="104" cy="48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91222" name="Text Box 54"/>
            <p:cNvSpPr txBox="1">
              <a:spLocks noChangeArrowheads="1"/>
            </p:cNvSpPr>
            <p:nvPr/>
          </p:nvSpPr>
          <p:spPr bwMode="auto">
            <a:xfrm>
              <a:off x="4582" y="2887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400" b="1">
                  <a:solidFill>
                    <a:schemeClr val="bg2"/>
                  </a:solidFill>
                  <a:latin typeface="+mn-lt"/>
                </a:rPr>
                <a:t>2</a:t>
              </a:r>
              <a:endParaRPr lang="en-US" sz="1400">
                <a:solidFill>
                  <a:schemeClr val="bg2"/>
                </a:solidFill>
                <a:latin typeface="+mn-lt"/>
              </a:endParaRPr>
            </a:p>
          </p:txBody>
        </p:sp>
        <p:sp>
          <p:nvSpPr>
            <p:cNvPr id="391223" name="Text Box 55"/>
            <p:cNvSpPr txBox="1">
              <a:spLocks noChangeArrowheads="1"/>
            </p:cNvSpPr>
            <p:nvPr/>
          </p:nvSpPr>
          <p:spPr bwMode="auto">
            <a:xfrm>
              <a:off x="3222" y="2855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400" b="1">
                  <a:solidFill>
                    <a:schemeClr val="bg2"/>
                  </a:solidFill>
                  <a:latin typeface="+mn-lt"/>
                </a:rPr>
                <a:t>2</a:t>
              </a:r>
              <a:endParaRPr lang="en-US" sz="1400">
                <a:solidFill>
                  <a:schemeClr val="bg2"/>
                </a:solidFill>
                <a:latin typeface="+mn-lt"/>
              </a:endParaRPr>
            </a:p>
          </p:txBody>
        </p:sp>
        <p:sp>
          <p:nvSpPr>
            <p:cNvPr id="391224" name="Line 56"/>
            <p:cNvSpPr>
              <a:spLocks noChangeShapeType="1"/>
            </p:cNvSpPr>
            <p:nvPr/>
          </p:nvSpPr>
          <p:spPr bwMode="auto">
            <a:xfrm flipV="1">
              <a:off x="3360" y="2928"/>
              <a:ext cx="104" cy="48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91225" name="Text Box 57"/>
            <p:cNvSpPr txBox="1">
              <a:spLocks noChangeArrowheads="1"/>
            </p:cNvSpPr>
            <p:nvPr/>
          </p:nvSpPr>
          <p:spPr bwMode="auto">
            <a:xfrm>
              <a:off x="4897" y="2207"/>
              <a:ext cx="334" cy="4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400">
                  <a:latin typeface="+mn-lt"/>
                </a:rPr>
                <a:t>out1</a:t>
              </a:r>
            </a:p>
            <a:p>
              <a:r>
                <a:rPr lang="en-US" sz="1400">
                  <a:latin typeface="+mn-lt"/>
                </a:rPr>
                <a:t>out2</a:t>
              </a:r>
            </a:p>
            <a:p>
              <a:r>
                <a:rPr lang="en-US" sz="1400">
                  <a:latin typeface="+mn-lt"/>
                </a:rPr>
                <a:t>out3</a:t>
              </a:r>
            </a:p>
          </p:txBody>
        </p:sp>
      </p:grpSp>
      <p:sp>
        <p:nvSpPr>
          <p:cNvPr id="391192" name="Oval 24"/>
          <p:cNvSpPr>
            <a:spLocks noChangeArrowheads="1"/>
          </p:cNvSpPr>
          <p:nvPr/>
        </p:nvSpPr>
        <p:spPr bwMode="auto">
          <a:xfrm>
            <a:off x="5191125" y="2971800"/>
            <a:ext cx="1023938" cy="457200"/>
          </a:xfrm>
          <a:prstGeom prst="ellips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sz="1600" b="1"/>
              <a:t>all on</a:t>
            </a:r>
          </a:p>
        </p:txBody>
      </p:sp>
      <p:sp>
        <p:nvSpPr>
          <p:cNvPr id="391180" name="Oval 12"/>
          <p:cNvSpPr>
            <a:spLocks noChangeArrowheads="1"/>
          </p:cNvSpPr>
          <p:nvPr/>
        </p:nvSpPr>
        <p:spPr bwMode="auto">
          <a:xfrm>
            <a:off x="2679700" y="1879600"/>
            <a:ext cx="165100" cy="152400"/>
          </a:xfrm>
          <a:prstGeom prst="ellipse">
            <a:avLst/>
          </a:prstGeom>
          <a:solidFill>
            <a:srgbClr val="FF66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bg2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cxnSp>
        <p:nvCxnSpPr>
          <p:cNvPr id="391199" name="AutoShape 31"/>
          <p:cNvCxnSpPr>
            <a:cxnSpLocks noChangeShapeType="1"/>
            <a:stCxn id="391191" idx="2"/>
            <a:endCxn id="391189" idx="4"/>
          </p:cNvCxnSpPr>
          <p:nvPr/>
        </p:nvCxnSpPr>
        <p:spPr bwMode="auto">
          <a:xfrm rot="10800000">
            <a:off x="5591971" y="2162176"/>
            <a:ext cx="1658143" cy="1025525"/>
          </a:xfrm>
          <a:prstGeom prst="curvedConnector2">
            <a:avLst/>
          </a:prstGeom>
          <a:noFill/>
          <a:ln w="19050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91236" name="Group 68"/>
          <p:cNvGrpSpPr>
            <a:grpSpLocks/>
          </p:cNvGrpSpPr>
          <p:nvPr/>
        </p:nvGrpSpPr>
        <p:grpSpPr bwMode="auto">
          <a:xfrm>
            <a:off x="4572000" y="1154113"/>
            <a:ext cx="4352925" cy="2563812"/>
            <a:chOff x="3018" y="783"/>
            <a:chExt cx="2742" cy="1615"/>
          </a:xfrm>
        </p:grpSpPr>
        <p:sp>
          <p:nvSpPr>
            <p:cNvPr id="391191" name="Oval 23"/>
            <p:cNvSpPr>
              <a:spLocks noChangeArrowheads="1"/>
            </p:cNvSpPr>
            <p:nvPr/>
          </p:nvSpPr>
          <p:spPr bwMode="auto">
            <a:xfrm>
              <a:off x="4705" y="1914"/>
              <a:ext cx="1055" cy="300"/>
            </a:xfrm>
            <a:prstGeom prst="ellips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lang="en-US" sz="1600" b="1">
                  <a:latin typeface="+mn-lt"/>
                </a:rPr>
                <a:t>grp 1,2 on</a:t>
              </a:r>
            </a:p>
          </p:txBody>
        </p:sp>
        <p:sp>
          <p:nvSpPr>
            <p:cNvPr id="391189" name="Oval 21"/>
            <p:cNvSpPr>
              <a:spLocks noChangeArrowheads="1"/>
            </p:cNvSpPr>
            <p:nvPr/>
          </p:nvSpPr>
          <p:spPr bwMode="auto">
            <a:xfrm>
              <a:off x="3325" y="1118"/>
              <a:ext cx="671" cy="300"/>
            </a:xfrm>
            <a:prstGeom prst="ellips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lang="en-US" sz="1600" b="1" dirty="0">
                  <a:latin typeface="+mn-lt"/>
                </a:rPr>
                <a:t>all off</a:t>
              </a:r>
            </a:p>
          </p:txBody>
        </p:sp>
        <p:sp>
          <p:nvSpPr>
            <p:cNvPr id="391190" name="Oval 22"/>
            <p:cNvSpPr>
              <a:spLocks noChangeArrowheads="1"/>
            </p:cNvSpPr>
            <p:nvPr/>
          </p:nvSpPr>
          <p:spPr bwMode="auto">
            <a:xfrm>
              <a:off x="4624" y="1102"/>
              <a:ext cx="897" cy="300"/>
            </a:xfrm>
            <a:prstGeom prst="ellips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lang="en-US" sz="1600" b="1">
                  <a:latin typeface="+mn-lt"/>
                </a:rPr>
                <a:t>grp 1 on</a:t>
              </a:r>
            </a:p>
          </p:txBody>
        </p:sp>
        <p:cxnSp>
          <p:nvCxnSpPr>
            <p:cNvPr id="391193" name="AutoShape 25"/>
            <p:cNvCxnSpPr>
              <a:cxnSpLocks noChangeShapeType="1"/>
              <a:stCxn id="391189" idx="7"/>
              <a:endCxn id="391190" idx="1"/>
            </p:cNvCxnSpPr>
            <p:nvPr/>
          </p:nvCxnSpPr>
          <p:spPr bwMode="auto">
            <a:xfrm rot="5400000" flipH="1" flipV="1">
              <a:off x="4319" y="725"/>
              <a:ext cx="16" cy="858"/>
            </a:xfrm>
            <a:prstGeom prst="curvedConnector3">
              <a:avLst>
                <a:gd name="adj1" fmla="val 1274587"/>
              </a:avLst>
            </a:prstGeom>
            <a:noFill/>
            <a:ln w="19050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1194" name="AutoShape 26"/>
            <p:cNvCxnSpPr>
              <a:cxnSpLocks noChangeShapeType="1"/>
              <a:stCxn id="391190" idx="3"/>
              <a:endCxn id="391189" idx="5"/>
            </p:cNvCxnSpPr>
            <p:nvPr/>
          </p:nvCxnSpPr>
          <p:spPr bwMode="auto">
            <a:xfrm rot="5400000">
              <a:off x="4319" y="937"/>
              <a:ext cx="16" cy="858"/>
            </a:xfrm>
            <a:prstGeom prst="curvedConnector3">
              <a:avLst>
                <a:gd name="adj1" fmla="val 1274587"/>
              </a:avLst>
            </a:prstGeom>
            <a:noFill/>
            <a:ln w="19050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1195" name="AutoShape 27"/>
            <p:cNvCxnSpPr>
              <a:cxnSpLocks noChangeShapeType="1"/>
              <a:stCxn id="391189" idx="0"/>
              <a:endCxn id="391189" idx="1"/>
            </p:cNvCxnSpPr>
            <p:nvPr/>
          </p:nvCxnSpPr>
          <p:spPr bwMode="auto">
            <a:xfrm rot="16200000" flipH="1" flipV="1">
              <a:off x="3520" y="1021"/>
              <a:ext cx="44" cy="237"/>
            </a:xfrm>
            <a:prstGeom prst="curvedConnector3">
              <a:avLst>
                <a:gd name="adj1" fmla="val -327765"/>
              </a:avLst>
            </a:prstGeom>
            <a:noFill/>
            <a:ln w="19050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1196" name="AutoShape 28"/>
            <p:cNvCxnSpPr>
              <a:cxnSpLocks noChangeShapeType="1"/>
              <a:stCxn id="391192" idx="2"/>
              <a:endCxn id="391189" idx="2"/>
            </p:cNvCxnSpPr>
            <p:nvPr/>
          </p:nvCxnSpPr>
          <p:spPr bwMode="auto">
            <a:xfrm rot="10800000">
              <a:off x="3325" y="1268"/>
              <a:ext cx="83" cy="804"/>
            </a:xfrm>
            <a:prstGeom prst="curvedConnector3">
              <a:avLst>
                <a:gd name="adj1" fmla="val 273495"/>
              </a:avLst>
            </a:prstGeom>
            <a:noFill/>
            <a:ln w="19050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1197" name="AutoShape 29"/>
            <p:cNvCxnSpPr>
              <a:cxnSpLocks noChangeShapeType="1"/>
              <a:stCxn id="391191" idx="3"/>
              <a:endCxn id="391192" idx="5"/>
            </p:cNvCxnSpPr>
            <p:nvPr/>
          </p:nvCxnSpPr>
          <p:spPr bwMode="auto">
            <a:xfrm rot="5400000">
              <a:off x="4407" y="1721"/>
              <a:ext cx="4" cy="901"/>
            </a:xfrm>
            <a:prstGeom prst="curvedConnector3">
              <a:avLst>
                <a:gd name="adj1" fmla="val 5054820"/>
              </a:avLst>
            </a:prstGeom>
            <a:noFill/>
            <a:ln w="19050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1198" name="AutoShape 30"/>
            <p:cNvCxnSpPr>
              <a:cxnSpLocks noChangeShapeType="1"/>
              <a:stCxn id="391190" idx="4"/>
              <a:endCxn id="391191" idx="0"/>
            </p:cNvCxnSpPr>
            <p:nvPr/>
          </p:nvCxnSpPr>
          <p:spPr bwMode="auto">
            <a:xfrm rot="16200000" flipH="1">
              <a:off x="4897" y="1578"/>
              <a:ext cx="512" cy="160"/>
            </a:xfrm>
            <a:prstGeom prst="curvedConnector3">
              <a:avLst>
                <a:gd name="adj1" fmla="val 50000"/>
              </a:avLst>
            </a:prstGeom>
            <a:noFill/>
            <a:ln w="19050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91200" name="Text Box 32"/>
            <p:cNvSpPr txBox="1">
              <a:spLocks noChangeArrowheads="1"/>
            </p:cNvSpPr>
            <p:nvPr/>
          </p:nvSpPr>
          <p:spPr bwMode="auto">
            <a:xfrm>
              <a:off x="4318" y="783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b="1">
                  <a:solidFill>
                    <a:schemeClr val="hlink"/>
                  </a:solidFill>
                  <a:latin typeface="+mn-lt"/>
                </a:rPr>
                <a:t>1</a:t>
              </a:r>
            </a:p>
          </p:txBody>
        </p:sp>
        <p:sp>
          <p:nvSpPr>
            <p:cNvPr id="391201" name="Text Box 33"/>
            <p:cNvSpPr txBox="1">
              <a:spLocks noChangeArrowheads="1"/>
            </p:cNvSpPr>
            <p:nvPr/>
          </p:nvSpPr>
          <p:spPr bwMode="auto">
            <a:xfrm>
              <a:off x="5054" y="1479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b="1">
                  <a:solidFill>
                    <a:schemeClr val="hlink"/>
                  </a:solidFill>
                  <a:latin typeface="+mn-lt"/>
                </a:rPr>
                <a:t>1</a:t>
              </a:r>
            </a:p>
          </p:txBody>
        </p:sp>
        <p:sp>
          <p:nvSpPr>
            <p:cNvPr id="391202" name="Text Box 34"/>
            <p:cNvSpPr txBox="1">
              <a:spLocks noChangeArrowheads="1"/>
            </p:cNvSpPr>
            <p:nvPr/>
          </p:nvSpPr>
          <p:spPr bwMode="auto">
            <a:xfrm>
              <a:off x="3406" y="823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b="1">
                  <a:solidFill>
                    <a:schemeClr val="hlink"/>
                  </a:solidFill>
                  <a:latin typeface="+mn-lt"/>
                </a:rPr>
                <a:t>0</a:t>
              </a:r>
            </a:p>
          </p:txBody>
        </p:sp>
        <p:sp>
          <p:nvSpPr>
            <p:cNvPr id="391203" name="Text Box 35"/>
            <p:cNvSpPr txBox="1">
              <a:spLocks noChangeArrowheads="1"/>
            </p:cNvSpPr>
            <p:nvPr/>
          </p:nvSpPr>
          <p:spPr bwMode="auto">
            <a:xfrm>
              <a:off x="4294" y="1375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b="1">
                  <a:solidFill>
                    <a:schemeClr val="hlink"/>
                  </a:solidFill>
                  <a:latin typeface="+mn-lt"/>
                </a:rPr>
                <a:t>0</a:t>
              </a:r>
            </a:p>
          </p:txBody>
        </p:sp>
        <p:sp>
          <p:nvSpPr>
            <p:cNvPr id="391204" name="Text Box 36"/>
            <p:cNvSpPr txBox="1">
              <a:spLocks noChangeArrowheads="1"/>
            </p:cNvSpPr>
            <p:nvPr/>
          </p:nvSpPr>
          <p:spPr bwMode="auto">
            <a:xfrm>
              <a:off x="4118" y="1735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b="1">
                  <a:solidFill>
                    <a:schemeClr val="hlink"/>
                  </a:solidFill>
                  <a:latin typeface="+mn-lt"/>
                </a:rPr>
                <a:t>0</a:t>
              </a:r>
            </a:p>
          </p:txBody>
        </p:sp>
        <p:sp>
          <p:nvSpPr>
            <p:cNvPr id="391205" name="Text Box 37"/>
            <p:cNvSpPr txBox="1">
              <a:spLocks noChangeArrowheads="1"/>
            </p:cNvSpPr>
            <p:nvPr/>
          </p:nvSpPr>
          <p:spPr bwMode="auto">
            <a:xfrm>
              <a:off x="4230" y="2167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b="1">
                  <a:solidFill>
                    <a:schemeClr val="hlink"/>
                  </a:solidFill>
                  <a:latin typeface="+mn-lt"/>
                </a:rPr>
                <a:t>1</a:t>
              </a:r>
            </a:p>
          </p:txBody>
        </p:sp>
        <p:sp>
          <p:nvSpPr>
            <p:cNvPr id="391206" name="Text Box 38"/>
            <p:cNvSpPr txBox="1">
              <a:spLocks noChangeArrowheads="1"/>
            </p:cNvSpPr>
            <p:nvPr/>
          </p:nvSpPr>
          <p:spPr bwMode="auto">
            <a:xfrm>
              <a:off x="3018" y="1903"/>
              <a:ext cx="30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b="1">
                  <a:solidFill>
                    <a:schemeClr val="hlink"/>
                  </a:solidFill>
                  <a:latin typeface="+mn-lt"/>
                </a:rPr>
                <a:t>0,1</a:t>
              </a:r>
            </a:p>
          </p:txBody>
        </p:sp>
        <p:sp>
          <p:nvSpPr>
            <p:cNvPr id="391227" name="Text Box 59"/>
            <p:cNvSpPr txBox="1">
              <a:spLocks noChangeArrowheads="1"/>
            </p:cNvSpPr>
            <p:nvPr/>
          </p:nvSpPr>
          <p:spPr bwMode="auto">
            <a:xfrm>
              <a:off x="4992" y="926"/>
              <a:ext cx="248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008000"/>
                  </a:solidFill>
                  <a:latin typeface="+mn-lt"/>
                </a:rPr>
                <a:t>01</a:t>
              </a:r>
            </a:p>
          </p:txBody>
        </p:sp>
        <p:sp>
          <p:nvSpPr>
            <p:cNvPr id="391228" name="Text Box 60"/>
            <p:cNvSpPr txBox="1">
              <a:spLocks noChangeArrowheads="1"/>
            </p:cNvSpPr>
            <p:nvPr/>
          </p:nvSpPr>
          <p:spPr bwMode="auto">
            <a:xfrm>
              <a:off x="5232" y="1726"/>
              <a:ext cx="248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008000"/>
                  </a:solidFill>
                  <a:latin typeface="+mn-lt"/>
                </a:rPr>
                <a:t>10</a:t>
              </a:r>
            </a:p>
          </p:txBody>
        </p:sp>
        <p:sp>
          <p:nvSpPr>
            <p:cNvPr id="391229" name="Text Box 61"/>
            <p:cNvSpPr txBox="1">
              <a:spLocks noChangeArrowheads="1"/>
            </p:cNvSpPr>
            <p:nvPr/>
          </p:nvSpPr>
          <p:spPr bwMode="auto">
            <a:xfrm>
              <a:off x="3528" y="2166"/>
              <a:ext cx="248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008000"/>
                  </a:solidFill>
                  <a:latin typeface="+mn-lt"/>
                </a:rPr>
                <a:t>11</a:t>
              </a:r>
            </a:p>
          </p:txBody>
        </p:sp>
        <p:sp>
          <p:nvSpPr>
            <p:cNvPr id="391230" name="Text Box 62"/>
            <p:cNvSpPr txBox="1">
              <a:spLocks noChangeArrowheads="1"/>
            </p:cNvSpPr>
            <p:nvPr/>
          </p:nvSpPr>
          <p:spPr bwMode="auto">
            <a:xfrm>
              <a:off x="3280" y="1350"/>
              <a:ext cx="248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008000"/>
                  </a:solidFill>
                  <a:latin typeface="+mn-lt"/>
                </a:rPr>
                <a:t>00</a:t>
              </a:r>
            </a:p>
          </p:txBody>
        </p:sp>
      </p:grpSp>
      <p:sp>
        <p:nvSpPr>
          <p:cNvPr id="391238" name="Text Box 70"/>
          <p:cNvSpPr txBox="1">
            <a:spLocks noChangeArrowheads="1"/>
          </p:cNvSpPr>
          <p:nvPr/>
        </p:nvSpPr>
        <p:spPr bwMode="auto">
          <a:xfrm>
            <a:off x="7772400" y="5089525"/>
            <a:ext cx="7381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r>
              <a:rPr lang="en-US" sz="1600" b="1">
                <a:solidFill>
                  <a:srgbClr val="008000"/>
                </a:solidFill>
              </a:rPr>
              <a:t>d[1:0]</a:t>
            </a:r>
          </a:p>
        </p:txBody>
      </p:sp>
      <p:sp>
        <p:nvSpPr>
          <p:cNvPr id="391239" name="Text Box 71"/>
          <p:cNvSpPr txBox="1">
            <a:spLocks noChangeArrowheads="1"/>
          </p:cNvSpPr>
          <p:nvPr/>
        </p:nvSpPr>
        <p:spPr bwMode="auto">
          <a:xfrm>
            <a:off x="5035550" y="4784725"/>
            <a:ext cx="3190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r>
              <a:rPr lang="en-US" sz="1600" b="1">
                <a:solidFill>
                  <a:schemeClr val="hlink"/>
                </a:solidFill>
              </a:rPr>
              <a:t>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Computer Architecture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068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1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1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withGroup">
                            <p:stCondLst>
                              <p:cond delay="12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1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118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 File</a:t>
            </a:r>
            <a:endParaRPr lang="en-US" dirty="0"/>
          </a:p>
        </p:txBody>
      </p:sp>
      <p:sp>
        <p:nvSpPr>
          <p:cNvPr id="316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918" y="3129996"/>
            <a:ext cx="8306223" cy="3314488"/>
          </a:xfrm>
        </p:spPr>
        <p:txBody>
          <a:bodyPr>
            <a:normAutofit fontScale="92500" lnSpcReduction="20000"/>
          </a:bodyPr>
          <a:lstStyle/>
          <a:p>
            <a:pPr lvl="1"/>
            <a:r>
              <a:rPr lang="en-US" dirty="0"/>
              <a:t>Stores multiple words of memory</a:t>
            </a:r>
          </a:p>
          <a:p>
            <a:pPr lvl="2"/>
            <a:r>
              <a:rPr lang="en-US" dirty="0"/>
              <a:t>Address input specifies which word to read or write</a:t>
            </a:r>
          </a:p>
          <a:p>
            <a:pPr lvl="1"/>
            <a:r>
              <a:rPr lang="en-US" dirty="0"/>
              <a:t>Register file</a:t>
            </a:r>
          </a:p>
          <a:p>
            <a:pPr lvl="2"/>
            <a:r>
              <a:rPr lang="en-US" dirty="0"/>
              <a:t>Holds values of program registers</a:t>
            </a:r>
          </a:p>
          <a:p>
            <a:pPr lvl="2"/>
            <a:r>
              <a:rPr lang="en-US" dirty="0"/>
              <a:t> </a:t>
            </a:r>
            <a:r>
              <a:rPr lang="en-US" b="1" dirty="0" smtClean="0">
                <a:latin typeface="Courier New" pitchFamily="49" charset="0"/>
              </a:rPr>
              <a:t>%</a:t>
            </a:r>
            <a:r>
              <a:rPr lang="en-US" b="1" dirty="0" err="1" smtClean="0">
                <a:latin typeface="Courier New" pitchFamily="49" charset="0"/>
              </a:rPr>
              <a:t>rax</a:t>
            </a:r>
            <a:r>
              <a:rPr lang="en-US" dirty="0"/>
              <a:t>, </a:t>
            </a:r>
            <a:r>
              <a:rPr lang="en-US" b="1" dirty="0" smtClean="0">
                <a:latin typeface="Courier New" pitchFamily="49" charset="0"/>
              </a:rPr>
              <a:t>%</a:t>
            </a:r>
            <a:r>
              <a:rPr lang="en-US" b="1" dirty="0" err="1" smtClean="0">
                <a:latin typeface="Courier New" pitchFamily="49" charset="0"/>
              </a:rPr>
              <a:t>rsp</a:t>
            </a:r>
            <a:r>
              <a:rPr lang="en-US" dirty="0"/>
              <a:t>, etc.</a:t>
            </a:r>
          </a:p>
          <a:p>
            <a:pPr lvl="2"/>
            <a:r>
              <a:rPr lang="en-US" dirty="0"/>
              <a:t>Register identifier serves as address</a:t>
            </a:r>
          </a:p>
          <a:p>
            <a:pPr lvl="3"/>
            <a:r>
              <a:rPr lang="en-US" dirty="0" smtClean="0"/>
              <a:t>ID 15 (0xF) </a:t>
            </a:r>
            <a:r>
              <a:rPr lang="en-US" dirty="0"/>
              <a:t>implies no read or write performed</a:t>
            </a:r>
          </a:p>
          <a:p>
            <a:pPr lvl="1"/>
            <a:r>
              <a:rPr lang="en-US" dirty="0"/>
              <a:t>Multiple Ports</a:t>
            </a:r>
          </a:p>
          <a:p>
            <a:pPr lvl="2"/>
            <a:r>
              <a:rPr lang="en-US" dirty="0"/>
              <a:t>Can read and/or write multiple words in one cycle</a:t>
            </a:r>
          </a:p>
          <a:p>
            <a:pPr lvl="3"/>
            <a:r>
              <a:rPr lang="en-US" dirty="0"/>
              <a:t>Each has separate address and data input/output</a:t>
            </a:r>
          </a:p>
          <a:p>
            <a:pPr lvl="2"/>
            <a:endParaRPr lang="en-US" dirty="0"/>
          </a:p>
        </p:txBody>
      </p:sp>
      <p:grpSp>
        <p:nvGrpSpPr>
          <p:cNvPr id="316440" name="Group 24"/>
          <p:cNvGrpSpPr>
            <a:grpSpLocks/>
          </p:cNvGrpSpPr>
          <p:nvPr/>
        </p:nvGrpSpPr>
        <p:grpSpPr bwMode="auto">
          <a:xfrm>
            <a:off x="2212873" y="992438"/>
            <a:ext cx="4942403" cy="2247300"/>
            <a:chOff x="1389" y="672"/>
            <a:chExt cx="3109" cy="1413"/>
          </a:xfrm>
        </p:grpSpPr>
        <p:sp>
          <p:nvSpPr>
            <p:cNvPr id="316420" name="Rectangle 4"/>
            <p:cNvSpPr>
              <a:spLocks noChangeArrowheads="1"/>
            </p:cNvSpPr>
            <p:nvPr/>
          </p:nvSpPr>
          <p:spPr bwMode="auto">
            <a:xfrm>
              <a:off x="2448" y="720"/>
              <a:ext cx="960" cy="96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91430" tIns="45715" rIns="91430" bIns="45715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1800" b="0" dirty="0">
                  <a:latin typeface="+mn-lt"/>
                </a:rPr>
                <a:t>Register</a:t>
              </a:r>
            </a:p>
            <a:p>
              <a:pPr algn="ctr" eaLnBrk="1" hangingPunct="1">
                <a:lnSpc>
                  <a:spcPct val="100000"/>
                </a:lnSpc>
              </a:pPr>
              <a:r>
                <a:rPr lang="en-US" sz="1800" b="0" dirty="0">
                  <a:latin typeface="+mn-lt"/>
                </a:rPr>
                <a:t>file</a:t>
              </a:r>
            </a:p>
          </p:txBody>
        </p:sp>
        <p:sp>
          <p:nvSpPr>
            <p:cNvPr id="316421" name="Text Box 5"/>
            <p:cNvSpPr txBox="1">
              <a:spLocks noChangeArrowheads="1"/>
            </p:cNvSpPr>
            <p:nvPr/>
          </p:nvSpPr>
          <p:spPr bwMode="auto">
            <a:xfrm>
              <a:off x="2448" y="864"/>
              <a:ext cx="192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lnSpc>
                  <a:spcPct val="100000"/>
                </a:lnSpc>
              </a:pPr>
              <a:r>
                <a:rPr lang="en-US" sz="1000" b="0">
                  <a:latin typeface="+mn-lt"/>
                </a:rPr>
                <a:t>A</a:t>
              </a:r>
            </a:p>
          </p:txBody>
        </p:sp>
        <p:sp>
          <p:nvSpPr>
            <p:cNvPr id="316422" name="Text Box 6"/>
            <p:cNvSpPr txBox="1">
              <a:spLocks noChangeArrowheads="1"/>
            </p:cNvSpPr>
            <p:nvPr/>
          </p:nvSpPr>
          <p:spPr bwMode="auto">
            <a:xfrm>
              <a:off x="2448" y="1392"/>
              <a:ext cx="192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lnSpc>
                  <a:spcPct val="100000"/>
                </a:lnSpc>
              </a:pPr>
              <a:r>
                <a:rPr lang="en-US" sz="1000" b="0">
                  <a:latin typeface="+mn-lt"/>
                </a:rPr>
                <a:t>B</a:t>
              </a:r>
            </a:p>
          </p:txBody>
        </p:sp>
        <p:sp>
          <p:nvSpPr>
            <p:cNvPr id="316423" name="Text Box 7"/>
            <p:cNvSpPr txBox="1">
              <a:spLocks noChangeArrowheads="1"/>
            </p:cNvSpPr>
            <p:nvPr/>
          </p:nvSpPr>
          <p:spPr bwMode="auto">
            <a:xfrm>
              <a:off x="3216" y="1104"/>
              <a:ext cx="192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lnSpc>
                  <a:spcPct val="100000"/>
                </a:lnSpc>
              </a:pPr>
              <a:r>
                <a:rPr lang="en-US" sz="1000" b="0">
                  <a:latin typeface="+mn-lt"/>
                </a:rPr>
                <a:t>W</a:t>
              </a:r>
            </a:p>
          </p:txBody>
        </p:sp>
        <p:sp>
          <p:nvSpPr>
            <p:cNvPr id="316424" name="Oval 8"/>
            <p:cNvSpPr>
              <a:spLocks noChangeArrowheads="1"/>
            </p:cNvSpPr>
            <p:nvPr/>
          </p:nvSpPr>
          <p:spPr bwMode="auto">
            <a:xfrm>
              <a:off x="3463" y="1104"/>
              <a:ext cx="288" cy="240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1430" tIns="45715" rIns="91430" bIns="45715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1600" b="0" dirty="0" err="1">
                  <a:latin typeface="+mn-lt"/>
                  <a:cs typeface="Arial" pitchFamily="34" charset="0"/>
                </a:rPr>
                <a:t>dstW</a:t>
              </a:r>
              <a:endParaRPr lang="en-US" sz="1600" b="0" dirty="0">
                <a:latin typeface="+mn-lt"/>
                <a:cs typeface="Arial" pitchFamily="34" charset="0"/>
              </a:endParaRPr>
            </a:p>
          </p:txBody>
        </p:sp>
        <p:sp>
          <p:nvSpPr>
            <p:cNvPr id="316425" name="Oval 9"/>
            <p:cNvSpPr>
              <a:spLocks noChangeArrowheads="1"/>
            </p:cNvSpPr>
            <p:nvPr/>
          </p:nvSpPr>
          <p:spPr bwMode="auto">
            <a:xfrm>
              <a:off x="2160" y="864"/>
              <a:ext cx="288" cy="240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1430" tIns="45715" rIns="91430" bIns="45715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1600" b="0" dirty="0" err="1">
                  <a:latin typeface="+mn-lt"/>
                  <a:cs typeface="Arial" pitchFamily="34" charset="0"/>
                </a:rPr>
                <a:t>srcA</a:t>
              </a:r>
              <a:endParaRPr lang="en-US" sz="1600" b="0" dirty="0">
                <a:latin typeface="+mn-lt"/>
                <a:cs typeface="Arial" pitchFamily="34" charset="0"/>
              </a:endParaRPr>
            </a:p>
          </p:txBody>
        </p:sp>
        <p:sp>
          <p:nvSpPr>
            <p:cNvPr id="316426" name="Line 10"/>
            <p:cNvSpPr>
              <a:spLocks noChangeShapeType="1"/>
            </p:cNvSpPr>
            <p:nvPr/>
          </p:nvSpPr>
          <p:spPr bwMode="auto">
            <a:xfrm rot="16200000" flipV="1">
              <a:off x="2304" y="720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16427" name="Line 11"/>
            <p:cNvSpPr>
              <a:spLocks noChangeShapeType="1"/>
            </p:cNvSpPr>
            <p:nvPr/>
          </p:nvSpPr>
          <p:spPr bwMode="auto">
            <a:xfrm rot="5400000" flipH="1" flipV="1">
              <a:off x="2303" y="913"/>
              <a:ext cx="0" cy="28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16428" name="Line 12"/>
            <p:cNvSpPr>
              <a:spLocks noChangeShapeType="1"/>
            </p:cNvSpPr>
            <p:nvPr/>
          </p:nvSpPr>
          <p:spPr bwMode="auto">
            <a:xfrm rot="16200000" flipV="1">
              <a:off x="2304" y="1248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16429" name="Line 13"/>
            <p:cNvSpPr>
              <a:spLocks noChangeShapeType="1"/>
            </p:cNvSpPr>
            <p:nvPr/>
          </p:nvSpPr>
          <p:spPr bwMode="auto">
            <a:xfrm rot="5400000" flipH="1" flipV="1">
              <a:off x="2303" y="1441"/>
              <a:ext cx="0" cy="28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16430" name="Line 14"/>
            <p:cNvSpPr>
              <a:spLocks noChangeShapeType="1"/>
            </p:cNvSpPr>
            <p:nvPr/>
          </p:nvSpPr>
          <p:spPr bwMode="auto">
            <a:xfrm rot="16200000" flipV="1">
              <a:off x="3552" y="960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16431" name="Line 15"/>
            <p:cNvSpPr>
              <a:spLocks noChangeShapeType="1"/>
            </p:cNvSpPr>
            <p:nvPr/>
          </p:nvSpPr>
          <p:spPr bwMode="auto">
            <a:xfrm rot="16200000" flipV="1">
              <a:off x="3551" y="1153"/>
              <a:ext cx="0" cy="28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16432" name="Oval 16"/>
            <p:cNvSpPr>
              <a:spLocks noChangeArrowheads="1"/>
            </p:cNvSpPr>
            <p:nvPr/>
          </p:nvSpPr>
          <p:spPr bwMode="auto">
            <a:xfrm>
              <a:off x="2160" y="672"/>
              <a:ext cx="288" cy="240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1430" tIns="45715" rIns="91430" bIns="45715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1600" b="0" dirty="0" err="1">
                  <a:latin typeface="+mn-lt"/>
                  <a:cs typeface="Arial" pitchFamily="34" charset="0"/>
                </a:rPr>
                <a:t>valA</a:t>
              </a:r>
              <a:endParaRPr lang="en-US" sz="1600" b="0" dirty="0">
                <a:latin typeface="+mn-lt"/>
                <a:cs typeface="Arial" pitchFamily="34" charset="0"/>
              </a:endParaRPr>
            </a:p>
          </p:txBody>
        </p:sp>
        <p:sp>
          <p:nvSpPr>
            <p:cNvPr id="316433" name="Oval 17"/>
            <p:cNvSpPr>
              <a:spLocks noChangeArrowheads="1"/>
            </p:cNvSpPr>
            <p:nvPr/>
          </p:nvSpPr>
          <p:spPr bwMode="auto">
            <a:xfrm>
              <a:off x="2160" y="1392"/>
              <a:ext cx="288" cy="240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1430" tIns="45715" rIns="91430" bIns="45715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1600" b="0" dirty="0" err="1">
                  <a:latin typeface="+mn-lt"/>
                  <a:cs typeface="Arial" pitchFamily="34" charset="0"/>
                </a:rPr>
                <a:t>srcB</a:t>
              </a:r>
              <a:endParaRPr lang="en-US" sz="1600" b="0" dirty="0">
                <a:latin typeface="+mn-lt"/>
                <a:cs typeface="Arial" pitchFamily="34" charset="0"/>
              </a:endParaRPr>
            </a:p>
          </p:txBody>
        </p:sp>
        <p:sp>
          <p:nvSpPr>
            <p:cNvPr id="316434" name="Oval 18"/>
            <p:cNvSpPr>
              <a:spLocks noChangeArrowheads="1"/>
            </p:cNvSpPr>
            <p:nvPr/>
          </p:nvSpPr>
          <p:spPr bwMode="auto">
            <a:xfrm>
              <a:off x="2160" y="1200"/>
              <a:ext cx="288" cy="240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1430" tIns="45715" rIns="91430" bIns="45715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1600" b="0" dirty="0" err="1">
                  <a:latin typeface="+mn-lt"/>
                  <a:cs typeface="Arial" pitchFamily="34" charset="0"/>
                </a:rPr>
                <a:t>valB</a:t>
              </a:r>
              <a:endParaRPr lang="en-US" sz="1600" b="0" dirty="0">
                <a:latin typeface="+mn-lt"/>
                <a:cs typeface="Arial" pitchFamily="34" charset="0"/>
              </a:endParaRPr>
            </a:p>
          </p:txBody>
        </p:sp>
        <p:sp>
          <p:nvSpPr>
            <p:cNvPr id="316435" name="Oval 19"/>
            <p:cNvSpPr>
              <a:spLocks noChangeArrowheads="1"/>
            </p:cNvSpPr>
            <p:nvPr/>
          </p:nvSpPr>
          <p:spPr bwMode="auto">
            <a:xfrm>
              <a:off x="3463" y="912"/>
              <a:ext cx="288" cy="240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1430" tIns="45715" rIns="91430" bIns="45715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1600" b="0" dirty="0" err="1">
                  <a:latin typeface="+mn-lt"/>
                  <a:cs typeface="Arial" pitchFamily="34" charset="0"/>
                </a:rPr>
                <a:t>valW</a:t>
              </a:r>
              <a:endParaRPr lang="en-US" sz="1600" b="0" dirty="0">
                <a:latin typeface="+mn-lt"/>
                <a:cs typeface="Arial" pitchFamily="34" charset="0"/>
              </a:endParaRPr>
            </a:p>
          </p:txBody>
        </p:sp>
        <p:sp>
          <p:nvSpPr>
            <p:cNvPr id="316436" name="Text Box 20"/>
            <p:cNvSpPr txBox="1">
              <a:spLocks noChangeArrowheads="1"/>
            </p:cNvSpPr>
            <p:nvPr/>
          </p:nvSpPr>
          <p:spPr bwMode="auto">
            <a:xfrm>
              <a:off x="1389" y="1104"/>
              <a:ext cx="771" cy="17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 type="none" w="sm" len="sm"/>
            </a:ln>
            <a:effectLst/>
          </p:spPr>
          <p:txBody>
            <a:bodyPr lIns="0" tIns="0" rIns="0" bIns="0">
              <a:spAutoFit/>
            </a:bodyPr>
            <a:lstStyle/>
            <a:p>
              <a:pPr algn="r" eaLnBrk="1" hangingPunct="1">
                <a:lnSpc>
                  <a:spcPct val="100000"/>
                </a:lnSpc>
              </a:pPr>
              <a:r>
                <a:rPr lang="en-US" sz="1800" b="0" dirty="0">
                  <a:latin typeface="+mn-lt"/>
                  <a:cs typeface="Arial" pitchFamily="34" charset="0"/>
                </a:rPr>
                <a:t>Read ports</a:t>
              </a:r>
            </a:p>
          </p:txBody>
        </p:sp>
        <p:sp>
          <p:nvSpPr>
            <p:cNvPr id="316437" name="Text Box 21"/>
            <p:cNvSpPr txBox="1">
              <a:spLocks noChangeArrowheads="1"/>
            </p:cNvSpPr>
            <p:nvPr/>
          </p:nvSpPr>
          <p:spPr bwMode="auto">
            <a:xfrm>
              <a:off x="3871" y="1104"/>
              <a:ext cx="627" cy="17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800" b="0" dirty="0">
                  <a:latin typeface="+mn-lt"/>
                  <a:cs typeface="Arial" pitchFamily="34" charset="0"/>
                </a:rPr>
                <a:t>Write port</a:t>
              </a:r>
            </a:p>
          </p:txBody>
        </p:sp>
        <p:sp>
          <p:nvSpPr>
            <p:cNvPr id="316438" name="Line 22"/>
            <p:cNvSpPr>
              <a:spLocks noChangeShapeType="1"/>
            </p:cNvSpPr>
            <p:nvPr/>
          </p:nvSpPr>
          <p:spPr bwMode="auto">
            <a:xfrm flipH="1" flipV="1">
              <a:off x="3216" y="168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sm"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16439" name="Rectangle 23"/>
            <p:cNvSpPr>
              <a:spLocks noChangeArrowheads="1"/>
            </p:cNvSpPr>
            <p:nvPr/>
          </p:nvSpPr>
          <p:spPr bwMode="auto">
            <a:xfrm>
              <a:off x="3045" y="1872"/>
              <a:ext cx="337" cy="21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720" rIns="45720">
              <a:spAutoFit/>
            </a:bodyPr>
            <a:lstStyle/>
            <a:p>
              <a:pPr algn="ctr"/>
              <a:r>
                <a:rPr lang="en-US" sz="1600" b="0" dirty="0">
                  <a:latin typeface="+mn-lt"/>
                  <a:cs typeface="Arial" pitchFamily="34" charset="0"/>
                </a:rPr>
                <a:t>Clock</a:t>
              </a:r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Computer Architecture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5" name="Action Button: Back or Previous 4">
            <a:hlinkClick r:id="rId3" action="ppaction://hlinksldjump" highlightClick="1"/>
          </p:cNvPr>
          <p:cNvSpPr/>
          <p:nvPr/>
        </p:nvSpPr>
        <p:spPr bwMode="auto">
          <a:xfrm>
            <a:off x="8458200" y="6248400"/>
            <a:ext cx="444416" cy="444416"/>
          </a:xfrm>
          <a:prstGeom prst="actionButtonBackPrevious">
            <a:avLst/>
          </a:prstGeom>
          <a:solidFill>
            <a:schemeClr val="accent5">
              <a:lumMod val="75000"/>
            </a:schemeClr>
          </a:solidFill>
          <a:ln w="6350">
            <a:solidFill>
              <a:schemeClr val="accent5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sp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433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values stored as bits</a:t>
            </a:r>
          </a:p>
          <a:p>
            <a:pPr lvl="2"/>
            <a:r>
              <a:rPr lang="en-US" dirty="0" smtClean="0"/>
              <a:t>On wires, in memory cells, etc.</a:t>
            </a:r>
            <a:endParaRPr lang="en-US" dirty="0"/>
          </a:p>
          <a:p>
            <a:r>
              <a:rPr lang="en-US" i="1" dirty="0" smtClean="0"/>
              <a:t>Gates</a:t>
            </a:r>
            <a:r>
              <a:rPr lang="en-US" dirty="0" smtClean="0"/>
              <a:t> are logic elements that combine values of bits to produce other bits</a:t>
            </a:r>
          </a:p>
          <a:p>
            <a:pPr lvl="2"/>
            <a:r>
              <a:rPr lang="en-US" dirty="0" smtClean="0"/>
              <a:t>And, Or, </a:t>
            </a:r>
            <a:r>
              <a:rPr lang="en-US" dirty="0" err="1" smtClean="0"/>
              <a:t>Xor</a:t>
            </a:r>
            <a:r>
              <a:rPr lang="en-US" dirty="0" smtClean="0"/>
              <a:t>, addition, subtraction, comparison, etc.</a:t>
            </a:r>
          </a:p>
          <a:p>
            <a:r>
              <a:rPr lang="en-US" dirty="0" smtClean="0"/>
              <a:t>Latches capture bit values on wires and keep them until reset</a:t>
            </a:r>
          </a:p>
          <a:p>
            <a:pPr lvl="2"/>
            <a:r>
              <a:rPr lang="en-US" dirty="0" smtClean="0"/>
              <a:t>So long as power stays on</a:t>
            </a:r>
          </a:p>
          <a:p>
            <a:r>
              <a:rPr lang="en-US" dirty="0" smtClean="0"/>
              <a:t>Setting of latches is triggered by a clock, which allow data into the latches only when the results of combinatorial logic elements has stabilized.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Computer Architecture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380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Computer Architecture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777144" y="1817132"/>
            <a:ext cx="2647776" cy="369332"/>
          </a:xfrm>
          <a:prstGeom prst="rect">
            <a:avLst/>
          </a:prstGeom>
          <a:solidFill>
            <a:srgbClr val="990000"/>
          </a:solidFill>
          <a:ln>
            <a:solidFill>
              <a:srgbClr val="99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FFFFCC"/>
                </a:solidFill>
                <a:latin typeface="Calibri" pitchFamily="34" charset="0"/>
              </a:rPr>
              <a:t>Reading Assignment: §4.2</a:t>
            </a:r>
          </a:p>
        </p:txBody>
      </p:sp>
    </p:spTree>
    <p:extLst>
      <p:ext uri="{BB962C8B-B14F-4D97-AF65-F5344CB8AC3E}">
        <p14:creationId xmlns:p14="http://schemas.microsoft.com/office/powerpoint/2010/main" val="3309869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Charles Babbage “engines”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Introduction to Computer Architecture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2050" name="Picture 2" descr="http://history-computer.com/Babbage/Images/analiytical_engine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9" y="1295399"/>
            <a:ext cx="4591733" cy="461010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vilnia.bravehost.com/isu_WEB/images/DifferenceEngine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1466849"/>
            <a:ext cx="3343275" cy="42672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6162554" y="5732589"/>
            <a:ext cx="1686167" cy="276999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lang="en-US" sz="1800" dirty="0" smtClean="0">
                <a:latin typeface="Calibri" pitchFamily="34" charset="0"/>
              </a:rPr>
              <a:t>Difference engine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704626" y="5905500"/>
            <a:ext cx="1639680" cy="276999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lang="en-US" sz="1800" dirty="0" smtClean="0">
                <a:latin typeface="Calibri" pitchFamily="34" charset="0"/>
              </a:rPr>
              <a:t>Analytical engine</a:t>
            </a:r>
          </a:p>
        </p:txBody>
      </p:sp>
      <p:sp>
        <p:nvSpPr>
          <p:cNvPr id="12" name="Text Box 37"/>
          <p:cNvSpPr txBox="1">
            <a:spLocks noChangeArrowheads="1"/>
          </p:cNvSpPr>
          <p:nvPr/>
        </p:nvSpPr>
        <p:spPr bwMode="auto">
          <a:xfrm>
            <a:off x="3974286" y="5905500"/>
            <a:ext cx="2140522" cy="72385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 anchor="ctr" anchorCtr="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smtClean="0">
                <a:solidFill>
                  <a:schemeClr val="accent2"/>
                </a:solidFill>
                <a:latin typeface="Calibri" pitchFamily="34" charset="0"/>
              </a:rPr>
              <a:t>Data values represented</a:t>
            </a:r>
            <a:br>
              <a:rPr lang="en-GB" sz="1600" b="1" dirty="0" smtClean="0">
                <a:solidFill>
                  <a:schemeClr val="accent2"/>
                </a:solidFill>
                <a:latin typeface="Calibri" pitchFamily="34" charset="0"/>
              </a:rPr>
            </a:br>
            <a:r>
              <a:rPr lang="en-GB" sz="1600" b="1" dirty="0" smtClean="0">
                <a:solidFill>
                  <a:schemeClr val="accent2"/>
                </a:solidFill>
                <a:latin typeface="Calibri" pitchFamily="34" charset="0"/>
              </a:rPr>
              <a:t>by rotational positions of</a:t>
            </a:r>
            <a:br>
              <a:rPr lang="en-GB" sz="1600" b="1" dirty="0" smtClean="0">
                <a:solidFill>
                  <a:schemeClr val="accent2"/>
                </a:solidFill>
                <a:latin typeface="Calibri" pitchFamily="34" charset="0"/>
              </a:rPr>
            </a:br>
            <a:r>
              <a:rPr lang="en-GB" sz="1600" b="1" dirty="0" smtClean="0">
                <a:solidFill>
                  <a:schemeClr val="accent2"/>
                </a:solidFill>
                <a:latin typeface="Calibri" pitchFamily="34" charset="0"/>
              </a:rPr>
              <a:t>wheels and dials</a:t>
            </a:r>
            <a:endParaRPr lang="en-GB" sz="1600" b="1" dirty="0">
              <a:solidFill>
                <a:schemeClr val="accent2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8989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Jacquard Loom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Computer Architecture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AutoShape 2" descr="data:image/jpeg;base64,/9j/4AAQSkZJRgABAQAAAQABAAD/2wCEAAkGBhQSERUUExQVFRQWGBwaFxgXGBwYHxcYGxgaHBoYGBoXGyYfGhojGhoaHy8gIycpLCwsGh4xNTAqNSYrLCkBCQoKDgwOGg8PGiwkHyQpLCwsLCwsLCwsKSwpLCwpLCwpLCwsKSwsKSwpKSwpLCksLCwsLCwpLCwsLCwsLCwsKf/AABEIALYBFAMBIgACEQEDEQH/xAAcAAACAgMBAQAAAAAAAAAAAAAEBQMGAAIHAQj/xABMEAABAwIDBAYGBwUECQQDAAABAgMRACEEEjEFQVFhBhMicYGRMqGxwdHwBxQjQlLh8SRicpKyFXOCgxYzNEOio7PC0pPD0/IlU2P/xAAZAQADAQEBAAAAAAAAAAAAAAABAgMABAX/xAAmEQACAgICAQMFAQEAAAAAAAAAAQIRITEDEkEiUWETMkJx8DME/9oADAMBAAIRAxEAPwCj7Ww4Q8tKdAbeQ40IpUU46SNftDneP6U0mWi3z7qkjoYevZDkA5SRYyL6jzoZbEazTZrZ2OYXiW0K6wYQAu3CkhJTMjPCtJsL2pjgcW648WMQwErCSohaVJMbrKBMc6W2th6+xUFLPAGL3EjxHCsVh2Vek1B4tqKfUZHsqwdLNjoZbC0AJzKIIEx6JO/uqvg+ynTTVi0CP7DBBLbhJ/CpMcd4JG7lQ31J5AkDMnkQoeq4pygKS8QZIuUgCTGWNw+YrHEKBNjH3d0WuK1j9cWKWNn9aCSnIR3iaiVgHWj2ZI5XBp2nEXAJEkga798zehdmYmUxJlO885+FGxXaIMNgusTK0ZTx0NRPbOU2ZBPhanSKmbHz30Q9vcT4LZinhKhFzc291R4zYDrZteNIvPcRVnaTzP50UEmLTfdOhvv3j40tgsqGztjuPgzaDEq+Z4VBj+j7rR0ngU3nuI99dBYZkARB1+TTBnDQNPH30rnQd7OabP2Q68FDKcwi5FvE1rtDo28zdaCgHQ6g9xGh5V1dtnfc1upuQfmKX6jHpVk5NszZbr5UmCYi8W8T3eNZtXo09hz2kkA6KFwZ3SNDyNdXKI31sojLwNvLjW+o7BSOVbJwDz8iCQmBmNombSddK92t0ddaAKkyn8SbjuPDxrqDgHqt88aAd2mBYJIO+6OXFYPOj3YP2c82Rg3XAUQSBGukHma32p0fcQmfTG+JOX41dPr4P/2Tx09KoVY3SJk2+7560ezBopOw8G6tSkpmIkzoL86K2lsFxKSsSR94D7ul6sa8YB3Ty14a1ucVA7OaeAifbW7MVOinbHbXmKQCR8aYbR2Q4pOYCFAEkDePeasCsSAb68dL8TQrj4VMaec1uzNdaKfgkqC4vB+fCjH8Gopnhz3b6brxAJtJH5VEheY2FuEU9sFiBhlWcwYtNHu4QqbIzXAkDmKMWArRVt1vjWoARqaJn8Chhsladd/spscMSlQk6H2Ual0LSFAg8Dx8/KvECaFgYhbSqN/rrKtDaBFZTJgbQV0mEYlwcx4dlNK1qsYFNukbn7S6OY/pT7qWgWPcY8qktFXs6E2qXNvmP9yk/wDKXUnSW+2+/DJ95+e6l6NtMl3bRDiUh5hPVZ+wVkNEFKUrg5r6Rvo7bjgXtsKSQpP1VJBSQRvGorS0wR3/AHwJPpERDCP4j/QapKTarx9ISJZb/iV/RVKUiw7qMPtC9kS8TJcUEIlNiSCSoQAfvDca1bTKZCWxbcgcOKiYqV5tILgKh2jJ7KuyTHAGREVjam8tlGwucqv/ABoqh2pHmGT6BkTINkpEab8tD7IR2SeKiPL9aLYWmUwTBIAsrjFjAoXZBspPOfP9KKEkmhlliicONKhHC1H4Vnh87qDYiRs0kTFF4ZntTEDdf4Vo1htIt87qZYdoJEb95oMZIlaGm4UcE3t3/PqrVhAEWO6J9v50YGhFRkOiOIG/nFJ+mO0FsYbO0cqitKdAbGZsQeHtp6kVXfpESPqf+Yn/ALjQjsYpw6Y4of7xPihH/jUqenWK4t/yRPkRVeAkmRuHtNSdUnh6q6Oq9g0Pf9NsQZkNH/CR4+lUOC28orXLbZKiVE5b3gR3DWlKWRa1S4H0z3e8UaQrQxe6RAGOqZga/ZA+GtD/ANuovDbV/wD+enrpe7h1KcIQMxKjAAme4DfUi9hvhZbLLgcSnMUlCgoJgHMUkSE3F+dP1RzuQSdrt2hDQ/y59c1INtJn0Gz/AII9lJlJg8KkCaPVA7DZe2EHVKP5I861c2o2fuo/lNKzFRrSIodUbsMDtFv8KP5fdFbMY8CSlKJiJiI+RSgt0Q2wQBIMEiJtIuJHEWPlWaGjlhf1uLZuNh3zu760kq1BHM/rWwTwEVso+dKdCQNhsQQQAePtpzhXJHu/WkeHFyO+nWEGgPGg9EGOGTbQedZWqXLW07xWVhArbyJxDh/ejySmhUYfdvIjzEe+p8diM7rhse2rTgDA9QFbIUJBiI366cqTwdDRdl4QF7bkgH7JAEif92YInfYVm19nNs7YUG20NpOHSSEJCRJJkkJAubeVDo6QNB3a5UVJDoTkCm1gyAsQoZewbj0orTpN0nw/9qdcHApsspTICjBkm4Anhu30JO7Fis/3wCdP0fYIO8KV60H4VSggW5iY76tXSnbDOJaQlpeY5jYAjdG8DjFKtjXKgRICUQeUSfC4HnWUqiP1bYIxs6SvtApUUqAzEGyRyO+bcaIXspoCOyByVw49mD3mrC02kbo8/jSXpA6Qk/vQnQqgXk3HfwvFRU3JlOtCPGtthaQ1cyFE2IAm0GBeeHHfuA2Ke0r50NTJeUHQQmyk5TYjKArMTHAADzoXCLCcx07O4idUzryJrpWCc44HzKAb8+FMcMI8dfkUn2cTBBUDEb51SDu748KZpeiLXrMksDXCIE755/nTBpIPD8vOgMKZ9lN8MgRoTypGOglsTHz6qIWNPYKhSII3VNm8qk9jHhEVV/pF/wBj/wA1HsVVlUTVZ+kQfsfc4j/u+NNFZQtnNG9T3D31PNQoRrzj31KBaukotEzaq2wY7Q7vhWgUBUmzzChxy+8UECWjtnQvBs7PZQ6tsZcQhC04hKCpWZaQeoWBKgSr0MohZOUjNGZZgdoq/wBIn3OoeEYYAoCUlwDKzCilKzNo7IJVcWmRSZjp7j0tYRtOzlFDKklBCXSHsjK0oghMGx6y03QDupdgOm2MTtV3EjBKL7jQQpgJcBCQloZgMpWP9Wk6fe7qajkLp0t6HI2q2vEMJS2UoPVOZSlWJUPxAxlRIKQpQzEnckDNw0o5113AfSLtBtTqUbMWZcU5lIdPVlYCymAibqKl3/HwArk+NeKlrJTkJUo5bjKSZiDe2lMrADKNezWuWa3QjjpRAdF+jToiCkY7ENB1gKUkJjMUlMfbFEdttJzJI1EEwQKj+lraTb2LbU2rMhLSUhUdlUOOSW1aLSCSJFpBAJij9mdOMSzs1OHbwSwOq6tDwK9XJAcA6uJKlyIVrFVfprtteIcaz4Y4bqmkNpQQodhKlZD2gDoY03VNjw2JFqrxKa1UJNTRYUDqA8I3c+PtpxhTPDx+NLML97x9tNsKNwos5xjh8OSJ94+NZWMskpEA+H61lKAmw7KELcSklQCyZMiU/dPdz5VGu6t+h8qFcuZhOnAX+YHlUbJKZ7VpndafYKnZ2vjZ05aftNtxoWEHvlon31B08bDm1mEKEpW0c149FBIvrrFVroz0qLo2kp5wHrcPlHYMrWkZUmUJypSEg6wO0OFNele323Ns4dSScoRknKRdaSBAVeJUkaUWc6TTKxtVrItQTNlEXE6E+4RRexnpBkJnfcDhFie/fQfTfFlBJTaXli95iffRGyCY1jxjh+8BSSVwKqXqoftrBFr+I/8AKkPSZmWoCoOYXkW0vZU8N/nTlLv7x/mP/wAlJ+kpzNRJJJHHiOKiPk1HjXqGk8FaZ2dmQ2OuMrcynXsgyN6rgiDWK2DCiA4ogEgWF7kaE8RQ6MQApGayc6TPJJv5A02ULCLe7fXWkycq8AezGerd13X7IvBII845+urCwBx7u7iOdJGW/tgB+FWu/tA60+w7XZjT1++iSeRnhdaZ4cxxoDDCOfh3b6ZYeeEVOQyDGlX9/D8qlApXjNodXk0SFOJBJgAJCk5jfvCf8RO6mhHGphPFVWenyf2I/wAaPfVkI5cvCq70/Sfqav4kz66aO0ZHLhOgj9a3SlQ3jy/OtGiSTHL30Rkt+c10DLJ6hlX4k+X51NhkwvwPtFRIBkeHtqfCel4H3VjPR3fAPYgN7NAZaskZZfIkfU3LmGTl7N/vXtzCZhx5PSF1XUoLqsMOwHrRDYzZy2LwkWy1YMLg3SjZv2ywDEQ2iw+puGASkzYRedaUowq/9IVJ65QWcKO1kbmLWy5Y9VFHIOtm43EjE4ojDIkraJH1gCPsEAR9neQAZrgHSVJGLxAUnKoPOSJmD1ipEwJgzeL19DYDAOnEYoDEOWLU/ZNGZZGvY3C1q+f+l/8At2JBMnr3QTESetVJgWF6KAIxrUs1iU6V7mv8+umCd22ftB7+zMKkYZzKEYSF9ayAcrrBBAzlQzQIkCJE1QvpbdX9ezKbKCWm+ypSVfeWJlBI/Sr9spt87Jwyg62E9Xhco6lUj7VnLKuuveJ7ImDpVH+mFh1OMR1i0rJaQQUo6uwdcFwVqkzN531NhhsoqSr90ev4VI2DvM9w/OtTUiTQOpIDw037z7ae4WI4GkWHuo959v5U5w7tqzOesj3AYmEflyFZUGHT2d1ZSmAstoE2oJhPWhWdX3iANAQI1jXUb6OnjQeD2St5teVJgOKvoJgWKjYUiO7keEaYjaHVZktKItlUASAdbEAwdd4ovZ7qsQ83lzKdKRcquCDrJNgBekqsEsyYggRczf8ASnPR54sYrMEkwIhIm5SAfWY8ad1RFN3ZJtlssk/WAVHOd4XeBxNejaSkzklJ7kqvIG83vAqT6QiogFSFN9vQkH7s2Ke+hcIAUL7JzEJjQ/fSo85MbqRJNWN3zQQNvvlIWHYTmyWab9IiRZR0N7zQuN2i6pMLcJSVAQG0JM6i6TI9GtdmMFTGWP8AfhQsTYApUISDxHfU2JwROUel9okmJsLi8iRv8q1JCtugDEluG8vpSsKTFwqUZddZozZzedYSskDmdbWFeYvYvbUodqZMb9dfXRWzG0h0daVpSCQopAKkyInKq3Ax33p16lgHenkg2vhg2ABI8Sbc71onDvkA5XJi9+UbzT3pTsJLeQtLDrbhSAsWnswJSbgwCSJN50qTDSI0nedJ40FrJpyV4EP9nPn7jnioefpVjOHUpSW05ipUkDNrAk3JjQVbmm/SPf6xVe2G3+2MTwc/6RoMyeAFeyMU2Vq9EQCq8gJJKUiypIkHdRuwsA/iFrS06poJguELVICs3ogHtK7J1ge+zbablrEf3Tfh9ov20s6BCHMTe5DX/u0LxZvBa33urYWpIJyIJGYyTlST2ibnTWuT7S2w7iw644+ERBSzKgFSTZA0kc737yOpbYwHXMlsOKbBsooAJKYum+k8ReuWbV2MlDYWjMkGeyoyYB1PZEaaUYNeRXFtYIOjSAt9CVAESJB0VEm9X/buzWVtDJltbskHKoRa2lc02Y6W3EuC8EGNJgi01dukG30NYNlLaZcfGcGSOrQhRb0FlLUtC03sEokDtTWlFuSoKdRyVZBvfUWPganxmx3Wm0vZoCoMJ+6DcFU8bWpWjGySTqTPias+HxaVsIbGQr1ULSENnNEgb4PeSeNM20MqkjoPRbaeCfw+CU/1La0uKbdSt0gHLh3Mq8q12STl0tMjhVT6TOzjHXGUpbAJQ2EZFDIkQDIKkqkCZv5i1n6HdJG04bBgNOlSMQ8t9Q6sDOpp8HtOOIgwtGsCBYyIqq9Jnyt59ZdGfrCRHVqKjBAJDalJFiTZRGlzWbIxjl2Ofoz2xhnUYkY1DK3m8hQVBKS4kJUMiRbMvMBuk5hSHb/RdpSlLCurWtRVkEZUZySExqEC6QeVT/RW6CxtD7NbjhaSJCQpKU/aKlcqESoJuJjLNA7QxsOIKRIkJkEKClLJISSVacPmS3JPBlBNNi/A4L7IGUoUdTIkngZ0GUxF5k0scSpS8iUkkbhc6CeNNthvhSlE2EqUOGnan+EEGTpTXYqcqlOAgyqDIuoZAQQYkGQd2+hKTjbKQhGUUgvox0mbRhnMNikupWjIWYW6CpIdQVIKUrCQQJKVQBrwFb9OX8PiAHkIfSEoyZVKKyVZlKBzLUuEweO8bzS/bSM7gcVlBSpLZykkKWSTlTOpCbmBbNfdU2xyXQpsqSU6FKtSAmJAEAXCd2+lcnVmXGk8FLaxMm+vGmmG2eVoKxYAnXfFSYrZHZQSnIoJykRqpJMnnzv2Rcx2QZ9mIPVQEqPbIiSOBtHfE0W/YpD2kIMJcr1F+6Pdy8aatbLKQCLK1n30u2aoddxBWZ7idR7asrOznE2deZQsQClSiSD+8G0qCTyUQeVF2Tj1rJ7hScotWVNhBCdx7tPCvKNkGsgZTVs6AYdX1ZxaHMh65YKSnMLBF4zJnXfIqroBtPAfrT7obiSlggb3nO7RAE+c1I7p+DMbsABbizlJKVZMqcgCyDBIkjnbhpS/o0zl2jF9FDv7APjTZ/EKK0iTKpMjlBPqMeNbYTD/ALa0d+RQVbeNPUqPCs3gkKPpOT2R/eA/8JBpTswEmLaU4+k/0R/En2KpXsQdu/D8qy+wD+5CvZiSUqGozm1MVNLLOUZzOWyVHcJvJ4FQ8aE2MmM/JZqwJbsBp2jbzoydCxKfiEKSqAVkQN50Nx6o8qcJwsIt6UWvckC4HETuvUG0EBJSeKfbNvKjXh9mVDcCd2g310cWckuQg2X0mCZ61BUgJJSlJjtxEyRYXJgfhA31YsKUqgjQgEGOVc8QDEgju7t9X7Y+GKEISdUi/fwHsoSXk0X4G6GzlUOVVrZIjFMfwuR/6ao9tWxtIv4fPOq1sxM4tuNwc/pj31Fllpjnbh+wxF7ltkf81dC9ArHEH+79jnxonbqPsXeaWf8AqqofoMm+I72/Yuk8G8D3a2NLTSlixG+M0cLAG5skd9LOlPQVtAaXicS4c11IbaA7UFRvMpFjcpJnvtH0y2kAlDA1WUlZ1ypzADTxP+HnTl3pIh51aXRlQvtNH8TZTbXfI3wN02klYVmScnXg53t9hljOhIJyoSEZkgQpRJudTCCk33ndoKmsnnTjbeLDjiyCCM6jmSIBlRggbgBHzFJQq9WisE5NsjNXHYLSF4ZbkEuBPV2zSSoylICbklUX+FVJxFMNjbSyBaMxSD2wQYIW3KkxHGI8Qd1aStG43TyHsMZgQokoBhI3FRJuk7h8aTvLWkmCQDI8JuD41Y2sAsMwfTssDxkDlp5nlSkrDilESASo34FQsfAUE7Z0T410RL0Z6SvYQudUsJDqcjgKQoLRw7QMHW440TjWUjDJ6lUZ3M0feAKSItoAUEDx40nxDAEFO86cATbnTXBg9SEEaKzK7wVBAO/7yj+tnS7NHNTinfsazmyqVqLCIAk3zTzEa76v+AwKU4ZtSo7KLlOUyJKhBULKvFuO+qAwlRJiOyTvgHsgkSbzYRTX6+stJQs5UJmBpqZvGp9ldXJxd0kiEZuORbiO3iA4DlAIJj+K9uAiD3DWtukGNdaxYdBElIy2sANRBtM38q2dYHVLUBAtrrJUImbzlSah2ljA71KSDnB7Vp7NpPqmK5+VLtR18cL47exg9jnQ0oqUJdcCuyCSlKoVkE6aaSZ8zU+0NpNlooAcQsylKijJqCCCoXI1rx7DJWWUBMZSrNKsxWpV02A7ISkXkmcp4gU22qUoZIV2lKsmbknjfxPKuVtWhp3FtexRNn4RYIUARBkX8jFNU4UnVRjlFTYfDBOlp3fIooJjdVmzz5SNsCoITlUSSCbx8PmZrKJbbtWVhlJgwVpTfondki3+sV52+FKA3Q+y9t9UgpgntL0O8kR7KjVnqcjqi74QJAJVeLhIEx+8eUR41JhB+0NTqQony09dKsJjAlALiSgriFd2iTN062ozZ2JJxCBM+WhBtbnG6lZNi/6SW+xf8SfYaS7KOVU6W7/VTz6SbJHen30mwykoHbMEp57xvgQbcKKfpM1lCvBq7Tv94q1WdDd0c1f9ip+edKcPg0AkgrVmUScrZFzMjtRaad4R6TBQQANSRaBGgM7zWm7JLYi2i3mSRvAHhYAeFR4teVpYIOhHnMaU0xzY3CcxHkDPstQmLw8pKdJmPf8APOung+1sjybRXsHsp11H2aJEiTAG47zr3Cr42NTE+rSlWxwQlCQSEjUAm17+umrChNK3ZRQ6hzLspGutV7Yx/amv7tz2Ip+zAJ48qR7M/wBsaiwyuD/hFSZT8WM9qY9ChiG7SlDUa3PWHMJ0MSnzPCtOgtziO9v+ldZtzYxSXH84iIy5fxOcZ3ZuG4VB0QxaGnHEqKQHACFEgAFAMgza4M6/dNL4D4DukGy0uvIWF5FxlCYSc8GUznsLki4M6QYpB0iw2LexKsMkLdSFEtBIAzoUeytShAM6RuIUmJTFdBYwaXVRlClLhIMbiRA00m9NIawbqm2yYWIBntJWYm/BRnTSaaMhHjRxN/ofiipTeQdYkFZbBGYpAlSgdDHAGq6pvy3V2bpDsX7ZD6VERqBMzlOhnQpsRbxmuR4ljKpafwqI8ifhVISvZuSKWUDZgd0d5pyx0TcQtgvDKl6FDectjfgSDMUnyWrqxZaxGAw3WhWcNJKCk5SCEgWVcD0d/LfWm6EirYpxgAWck2AAnkDr41TG2SVq8Sq/O47s1WHaDimmyVKOaLFVio6Zt9zBNJcOkgKVzAHrNJBUjv5HfVEeEMPtg/iSSOQPwmmbbwBUlY3woptMHeOPMUFhmv2lWtkK5XCD8KLx+HUFk6Zu13hV6pYvGsM0TlBVexM6305jlNTtNhMKuIBIUTJAAJsPAio2kWlQkA6TryFZjcaUoC15e32Up5JiVHvKR5cKouWWicuDjWWMWcXhnMOoKELAVAVN1RYyBHDu7qXbUbQkg4dAklVyUqBBNhqYtl1pd9aLpzaBJAgWifX46096S4QIwLJG9KDqT6cuHUa6C1rCpuNZvZFy8LSFmDxr4dQspkDS0SDANwNdBJ4CmuL2hnV2jEGACdIsaL2BsdTjCFdmCmNLyDHDWBxpHiJRiihZAAXJJExJEm/nSYbuhJa3stGzujYdbzElLmqJ0A/eHP1WoF1koUUqEEaj4cQatLSvkUH0jRnbSuO0JtH3d5PDcfGuePK+2RZ8S64EJxITYkV7S3GsgrMEEbiRHqOlZXWSSwFJuaX4XaYZQpQSkuZ1AE7hO7hxpoAAKrBYlwg/iJt3/lU4Kz0eaXWmhjitovO2UojkLU56M45LPVKcMJSVEmdZJ3b6TKbgd9vy5CjFOjqW0KSkjXfJzLIA14nTup5pUc8JNttjDbzreIczoW4UkmYERfco20JjhHOhsGlCUkNlRk3lWbXTS0d1TbT2KpIbDjOQQqApUDUScqbjXQmlyni2QhCUqG7KnKJneSbm28nUUlYKSLRsbZrKyAcQ3P4RIVqdzgHEC1OcbsdDKCqVTpJiI8uXtrmSnXHnChRAKQTpO8WtHHnT/YzriUKAdcN9CowCL2HG9TlB7AmgnENkpCspCSoCTabGNe4+VE4HBhaFLWsJQkgEAgKI35Ztu1JGlJlYxwqIWpSgJNyTe4GvfQ21VLTZcgQIBtIWJJI5iAK6eN1CiU1cixuYRlL4SysXE5CoLuQRKlQkCbbgK2eZQk9t1lEcXU35ZUkkeVUAYhQVmBII0KbEeIvpV02OjrGkO5EdYQcxyjtGSkzGsxNK1Qe14GbT7WQq61MbiErvuGUqSmfCarpVJSRZX3TpBkEcqd4jBZkXJKt3LkB8/BDjIAVm0AMjlI9dTeysNMeq6WNOlbTiVTEqClAJOkXQnMZJBi3hSbEvjEvNpYQE9oDMhMAbs3aJPZF77u+hWQhLDq0ArUClIgEhJKkmVKOpsBx4QBTr6PEkF8xBhA7gS5I8bHwHChSWQX4Lv0XwgZOHbBJDZQJNpy39gpf052gUjLJzH0e+Lcv0NMtmqlxGmu+w0IE8r6VWemCsy3HJgNKQmSR9/NJ5aJ1jU1o5EeCzbbcHUqIMjLIPEESPUa5D0nwmV0OfceSFiPxRCwP8QnxFdBd2gl3AFSFElLakqk2lEejBiwg1ScMn64wtkRnZVmaJ3pPZKSecA+VMvS7H2qKqdRVzG00HDNIDgBSwhNtyyslYV/CmdN57qq2N2Q416acvLlx7udM8IppLbQUcpIlRy5iAFrMpBso5QIvBmJF6pLKJxtMbN7D67MpTwxDKAsJySkqUjqU+kZgDr0R6WkaUo2zgvqeJcazFbSFqTmI/Asp3WvE+NXvo8hK2W+rSUNkAAGCYd2jhkBSstis/VyTFrwLAVUOkzmbEPb5ecMf5qvnyofAVayLtkuBbyyDq2v8Ao/Xypm02pQAcCuzYKSM8iJCYJG7S9C7GwoGKAA9NJAtYnKbacYtRmIxSm4CXUkDQSFKb4pmDEGRY1js4X6cg/wBRMpGilaZrQPxK4bz4Uo27dzKJhIAE+fhaD3k08wGISnO4u4QJP7x0CL6lRjyNVh/EFa1KOqjPnwoxJ/8ATLFE+EVGYH8M+IUCPaad4rbCnmktqAyoAFpuEDKmd1hw1quokrHh7acYQD1008pHJDyX3o6wW8K1axBOmgJJSfH31V+lWx/tlLk3GY8rRa/L2V0FjDgMBG4IgeCYHuqpdIe0FKIMFAAPfmHtKagnkakwfYWNU1DTl2zEKvZMXTa9/VJpl0gxhyyFpyqBGWQCLz2h+9Ex+7SPYu0U9UAswU2AAkq7o3Rap9ppV2kkAQD2RuN9SNTTPjjdnG+WT9IJ1M1lY87lgSNOFZT2UTCBekJQQuTbter9DT8JM2FK3MLJBIOo8iBU4Ojv5laNllM313VFtBRSrDg8Ek/zz769xuGT1oyqJB9E23G4sa26Soh9rhA/qp27olxxw7L30nfQ8ElCphKp1ESUEG4voaqTmzlgoBQodpMdkwbg6xw3UZtF9YA6smd8TpQyMc8oALJGVaCJvfMBv76RWUdXQjCSnELMbo7tKdbIWTmvumLbzB8beqjUdIytxbZbbXlnVCZOg18RUreMQQUpa6syCSm/HQH3Gg7a0JoV41nLzMjTvNWXpNsNDrWYQlaEgXEhQH3VaeBBm9B4fZTK1AlxxRKgQkpCRY2kgmdOVMekT5DcAEgqEnl7qk3TVFIJNOznjuzMokm5NgPmTu86Y4TaDiEhKVEACABwHhTH+zutUE5kpsfSOUEyBE8YPqqQ9G1jRMjkQZ9dX7XsjVALW2XgfTUL8vhQu08SqUEHVKidDeOffTF3Zi0fcUP8JpfjXEgonSFjvlIgCNaCy0OnhkGFxK+r6sGEKUCUgAAkEXsL3FE4TabjTighZRmCZ0v6XEc6HZZcUgaITa+qjJFx+HjRDLI6xY1snWDpOnqotZMniyz9ENuunGsJW4SlTiQQrmYA84rz6UezABgKT2hOuVQi3KaU4VRQsLQAFJIKTG8XFWTp+Ap8iAUlOhvYqMeoVqpiN2R9D2B/ZBnRanp5DKgeUCuf7HxKmX0ibLyzAmQqCnUXN9KvuDe6vZikJSAC4pIAtZSW83vquYHBoS82rILLT5BQt5VvcKY8+kPo4UtFdituQogQCAeB+b1SMDg3cU4gJQgQ0Ug2SmEgjMtSzA1uSRXX+mACsM6T/wDqgz+JKcpnxTPiK5My2lRaaBF0qBEz6SliDzuDWjhBlb2XzZrgQ0UIIKUrwzbZAn/VPBRcKQZAKwXIOnWR3ULazs4lxQ0LiiO7OTPOj3VZusWDYKIAygiAYtI4RQG0VS4rv91GIP0PdqQA2sGACCDuF+VLsfh75yQCRMQB4pyiIjfWPYxBwqBJnKBpvETSLHYpy7YUchg5fhv13ChBYLvlUSPF4wqORJ7MzrqYifAWoZQjnvqwdHOh31ppThWUZVR6M2tzG80Fg9huOulluMyVEXMaEDXvvT2csm5ZZDgW5lW7TximWCSAQSoJGbUmBUjuzPqyyjEKCbzaTM2gWE+jvqLHsocYWtBgC4CrG0acRrQbsywdHxu3W04dTqFpWlIiUkGVbhI5xVadx4ewzcXJUAfnvqj4TaaktuNACHCgk8MkkRu3+oUb0WYKsUkbhJ1pXGlZk7aGreCyOqG4HTkf1ozFOnKTMnne/vqfpBhSPtEQLAHncAe2h8Fs519sEZcp13QQe+gppqxJ8T7YF2NJKrTYRWVPjcH1aygmSIk8SQDv769qiyhep0jGdImUH7FkKX+NQzHwkR5AVTOk+0DiT9ortAzbWOce+ocRjlHs6CdB8dTSrBNFx3IPSVYE3AvqY3CoRiehKkj3B4QKIOYBKVFIFr3G8mZOlZ0mP2rJ+fSpm1hsrYSAvWdCJOYG4015ChcThM5BUFSnl437VVapojB3FoalfhQG0HISYvp6jNeddG4/yKPvNZ9a7v5Fj3ULbKVBEbLeV1Tgvm3crcuVEtOKBJyi/h699RDHRuHrHurU48Tu/m+IoXIDUBxgMSc6ZA1G+mfSBv7L/Gn1qHxqsN40TOU+BT6r0+2hiC5h1rAOQuApNtU5RETOvuqck20wpxSpCxaEhSZ4HdrdOnzvrXME6E1vi8AoIS6VZkFMyE+jIGsn18qCGLHBRHIfNqbKwKknsKcx7kEBxaec6d00mdSAW5MXVc30Sqjjik8F/wAhPuoLHBKskSMpkyhXwrR2O4qsHisaFMlLd1CwtAF9b+dQpxSUrSVG4TB77XNQrcIOVPgBY/kK2Z2dmMqgxoNw87k1ZIi3WhocchMyfOw03k2HiaP2x0vaxLuZKXE9m+YW10ETpOpilacKCZIE8gPab7qnWjjJ75Naids1f6R9hLMDLnUbAzMG8zBkEDQRCda9wLudaAAe0oDhqQBWpbTM5QDxih8Ut0LBbWAYzBOUk9kzPCO+K1Gs6L0gxGbD4oDdMTf0kg765RhUqaxCVG9yRAiT7LfCrJ/pohLC0ulS3nJC8iUgC0AAzA0GsnWQKrzuKBuCYF4vyn1ezlSoa0w58pSiOtAQY1BKgdLpAIBjgRNqSnEhbq4Jym4mxIFvkVNinApCu40DgxCt0QaZKhW8mgdPYTfUzG+491TYtSlHNlIAjje/515g0guJvoJPf+tM1jyoipWWz6O3M2EdTvCr+Y+ND9GGv/ybp0TKiO/OLe2teg7+VbiLAFIPD0T69RQvR98pxYvqog89ffSPyOlgM+kNsfWONjPKFH41Ultgi4vFqs/TZ4qxKhGlvf7TVfDetZaCIEm9PujlsU3zpGGjI5mrFsQftTM8Va2vH5U09MSBcekjP7Os8I/qFB9CXT9ondY+Jn4Uw6Qn9nX3AeagPaaD6IJADkamPVPxrkX+bL/kBdJ8KevkBV0g28R7q9p5tApzDMQDHvNZVYS9KEkslOG0VOuSkQkm4FwPHiSaL6OtnrVOW7MAD/ET7q9bMKUALA6cK86PviVyYkj1zTrZSSpKxmxAUsQLKVeOZ5zUbhFKtodJU51KCTKlEx+HkDmM+QqRva7a1BKSSSN4jdNVILAZlretDXoMUGaySsr1JmvQKADQNW0FbNbRxLaFoHVutGcqFykpnSFJ1g7j6q2NRzFYwgwOx3QVSShJH3VkW4ECZEcaLw2xgjerz9lNiYrRaprNmSATgxxX/Ma1OEB3q/mV8aNUONaBNYNkCMKlPoiKw1OBvrTJNExGDwqdSprTqSa9yc6ADCmoMQwDqAe8TRGWK0JoBAlsAaJA7hUf1cGQbSNYmPCQDRihUeSsEVPYRcn0SN0ndzAFz6qHRgXBMZRaJFjfXdwp2W61SgTRAK28K5EFQAGkeA4cBRSWlRczR/VVGpokWFYBL0exCW3ypa0pSlBm8G8ewCfEUt2Nj/2xsiQlTtuN1W9ZFeNbNMQoyJuAT2je5k89AKndwEohIylN094NAKGfSFtSn3Da59w40hxD5b9IeumuzsMvtFZ1i3CBebnj6vCtHNiJzFXWKkmfRSSO4kEisjWV9AzH0LBUzJESZveBYU4wSQMWwkEGFGSDPL2g15jOj4yygHNzOvEma86IbLdVjW0pAzSZJuEpi6zG4D3VnlAWC6bfcBZTlIIUoX8Z91C9HgQ4rmn31p0oS5h8rMJWlISQpIN7Rv0rXoxii6pXbSiE/ei9xbUVDq+lFey7JhG2nj1kATAE9+vvrKxx3MSbTy3xab1lUjGkJKWRLgytcurIhVgBaIJrXY7M9ZMHtR6r1lZRhthlJ9UEnZzeoSBPKvE4FO4R6qysqpFs9GEvY1qUmayspWGyUTE1O2JrKyigWT/VTxFeJw3dWVlBjETjdR9UaysoBskU3atFN1lZWEs2QxNbjDRWVlMg2eONRwqFKb6VlZQYTPq061o7hTxrKygEj6g1GpiK9rKxjTLetepisrKxrJUMk763Rgr661lZWAenBRvr1vB31rKysEkRh761KnC86ysrM1kOLwa47CgO8T+la7O2diWkENvhAVc5REnmqJi1ZWVvAlkmDYdgl5wrUdCVFUDvVehcTsCVFaSATNjppFq9rKzwMmH4LAkIAmYtWVlZRAf/2Q=="/>
          <p:cNvSpPr>
            <a:spLocks noChangeAspect="1" noChangeArrowheads="1"/>
          </p:cNvSpPr>
          <p:nvPr/>
        </p:nvSpPr>
        <p:spPr bwMode="auto">
          <a:xfrm>
            <a:off x="63500" y="-839788"/>
            <a:ext cx="2628900" cy="1733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76" name="Picture 4" descr="http://www.pianola.org/images/display_area%20graphics/historyjpgs_napole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765" y="1524000"/>
            <a:ext cx="4762500" cy="314325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://t3.gstatic.com/images?q=tbn:ANd9GcTHAatuvgDm2qkCsuIz8qqgaJEWi3yrmRp9lD4DJ68bvR2wG-oc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4390" y="1524000"/>
            <a:ext cx="2819400" cy="355244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86851" y="5076445"/>
            <a:ext cx="2788327" cy="553998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lang="en-US" sz="1800" dirty="0" smtClean="0">
                <a:solidFill>
                  <a:schemeClr val="accent2"/>
                </a:solidFill>
                <a:latin typeface="Calibri" pitchFamily="34" charset="0"/>
              </a:rPr>
              <a:t>Punched cards for controlling</a:t>
            </a:r>
            <a:br>
              <a:rPr lang="en-US" sz="1800" dirty="0" smtClean="0">
                <a:solidFill>
                  <a:schemeClr val="accent2"/>
                </a:solidFill>
                <a:latin typeface="Calibri" pitchFamily="34" charset="0"/>
              </a:rPr>
            </a:br>
            <a:r>
              <a:rPr lang="en-US" sz="1800" dirty="0" smtClean="0">
                <a:solidFill>
                  <a:schemeClr val="accent2"/>
                </a:solidFill>
                <a:latin typeface="Calibri" pitchFamily="34" charset="0"/>
              </a:rPr>
              <a:t>patterns of woven cloth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54693" y="5353444"/>
            <a:ext cx="2618794" cy="830997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lang="en-US" sz="1800" dirty="0" smtClean="0">
                <a:solidFill>
                  <a:srgbClr val="C00000"/>
                </a:solidFill>
                <a:latin typeface="Calibri" pitchFamily="34" charset="0"/>
              </a:rPr>
              <a:t>Punched cards were part of</a:t>
            </a:r>
            <a:br>
              <a:rPr lang="en-US" sz="1800" dirty="0" smtClean="0">
                <a:solidFill>
                  <a:srgbClr val="C00000"/>
                </a:solidFill>
                <a:latin typeface="Calibri" pitchFamily="34" charset="0"/>
              </a:rPr>
            </a:br>
            <a:r>
              <a:rPr lang="en-US" sz="1800" dirty="0" smtClean="0">
                <a:solidFill>
                  <a:srgbClr val="C00000"/>
                </a:solidFill>
                <a:latin typeface="Calibri" pitchFamily="34" charset="0"/>
              </a:rPr>
              <a:t>Babbage’s design for data</a:t>
            </a:r>
            <a:br>
              <a:rPr lang="en-US" sz="1800" dirty="0" smtClean="0">
                <a:solidFill>
                  <a:srgbClr val="C00000"/>
                </a:solidFill>
                <a:latin typeface="Calibri" pitchFamily="34" charset="0"/>
              </a:rPr>
            </a:br>
            <a:r>
              <a:rPr lang="en-US" sz="1800" dirty="0" smtClean="0">
                <a:solidFill>
                  <a:srgbClr val="C00000"/>
                </a:solidFill>
                <a:latin typeface="Calibri" pitchFamily="34" charset="0"/>
              </a:rPr>
              <a:t>entry and program control</a:t>
            </a:r>
          </a:p>
        </p:txBody>
      </p:sp>
    </p:spTree>
    <p:extLst>
      <p:ext uri="{BB962C8B-B14F-4D97-AF65-F5344CB8AC3E}">
        <p14:creationId xmlns:p14="http://schemas.microsoft.com/office/powerpoint/2010/main" val="1094984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Punched card tabulating equipment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Computer Architecture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6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537867" y="1847971"/>
            <a:ext cx="3692071" cy="2743974"/>
            <a:chOff x="537865" y="1856270"/>
            <a:chExt cx="3692071" cy="2743974"/>
          </a:xfrm>
        </p:grpSpPr>
        <p:pic>
          <p:nvPicPr>
            <p:cNvPr id="8" name="Picture 8" descr="http://upload.wikimedia.org/wikipedia/commons/thumb/4/4e/HollerithMachine.CHM.jpg/220px-HollerithMachine.CHM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7865" y="1856270"/>
              <a:ext cx="3692071" cy="2466975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1580606" y="4323245"/>
              <a:ext cx="1606595" cy="276999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none" lIns="0" tIns="0" rIns="0" bIns="0" rtlCol="0" anchor="ctr" anchorCtr="1">
              <a:spAutoFit/>
            </a:bodyPr>
            <a:lstStyle/>
            <a:p>
              <a:pPr algn="ctr"/>
              <a:r>
                <a:rPr lang="en-US" sz="1800" dirty="0" smtClean="0">
                  <a:latin typeface="Calibri" pitchFamily="34" charset="0"/>
                </a:rPr>
                <a:t>Late 19</a:t>
              </a:r>
              <a:r>
                <a:rPr lang="en-US" sz="1800" baseline="30000" dirty="0" smtClean="0">
                  <a:latin typeface="Calibri" pitchFamily="34" charset="0"/>
                </a:rPr>
                <a:t>th</a:t>
              </a:r>
              <a:r>
                <a:rPr lang="en-US" sz="1800" dirty="0" smtClean="0">
                  <a:latin typeface="Calibri" pitchFamily="34" charset="0"/>
                </a:rPr>
                <a:t> century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181600" y="1524000"/>
            <a:ext cx="3352799" cy="3418038"/>
            <a:chOff x="5181600" y="1524000"/>
            <a:chExt cx="3352799" cy="3418038"/>
          </a:xfrm>
        </p:grpSpPr>
        <p:pic>
          <p:nvPicPr>
            <p:cNvPr id="9" name="Picture 10" descr="http://archive.computerhistory.org/resources/still-image/ibm/IBM_Card_Computing/IBM.CardComputing.19xx.102645479.lg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81600" y="1524000"/>
              <a:ext cx="3352799" cy="3131514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6065060" y="4665039"/>
              <a:ext cx="1585883" cy="276999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none" lIns="0" tIns="0" rIns="0" bIns="0" rtlCol="0" anchor="ctr" anchorCtr="1">
              <a:spAutoFit/>
            </a:bodyPr>
            <a:lstStyle/>
            <a:p>
              <a:pPr algn="ctr"/>
              <a:r>
                <a:rPr lang="en-US" sz="1800" dirty="0" smtClean="0">
                  <a:latin typeface="Calibri" pitchFamily="34" charset="0"/>
                </a:rPr>
                <a:t>Mid 20</a:t>
              </a:r>
              <a:r>
                <a:rPr lang="en-US" sz="1800" baseline="30000" dirty="0" smtClean="0">
                  <a:latin typeface="Calibri" pitchFamily="34" charset="0"/>
                </a:rPr>
                <a:t>th</a:t>
              </a:r>
              <a:r>
                <a:rPr lang="en-US" sz="1800" dirty="0" smtClean="0">
                  <a:latin typeface="Calibri" pitchFamily="34" charset="0"/>
                </a:rPr>
                <a:t> century</a:t>
              </a: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2286000" y="5410200"/>
            <a:ext cx="49301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Data stored in trays (i.e., “files”) of punched cards</a:t>
            </a:r>
            <a:br>
              <a:rPr lang="en-US" sz="1800" dirty="0" smtClean="0">
                <a:latin typeface="Calibri" pitchFamily="34" charset="0"/>
              </a:rPr>
            </a:br>
            <a:r>
              <a:rPr lang="en-US" sz="1800" dirty="0" smtClean="0">
                <a:latin typeface="Calibri" pitchFamily="34" charset="0"/>
              </a:rPr>
              <a:t>algorithms coded into plug-boards to operate on</a:t>
            </a:r>
            <a:br>
              <a:rPr lang="en-US" sz="1800" dirty="0" smtClean="0">
                <a:latin typeface="Calibri" pitchFamily="34" charset="0"/>
              </a:rPr>
            </a:br>
            <a:r>
              <a:rPr lang="en-US" sz="1800" dirty="0" smtClean="0">
                <a:latin typeface="Calibri" pitchFamily="34" charset="0"/>
              </a:rPr>
              <a:t>data, punch new cards, etc.</a:t>
            </a:r>
          </a:p>
        </p:txBody>
      </p:sp>
    </p:spTree>
    <p:extLst>
      <p:ext uri="{BB962C8B-B14F-4D97-AF65-F5344CB8AC3E}">
        <p14:creationId xmlns:p14="http://schemas.microsoft.com/office/powerpoint/2010/main" val="186489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7F7F7F"/>
                </a:solidFill>
              </a:rPr>
              <a:t>Before electronic computers</a:t>
            </a:r>
          </a:p>
          <a:p>
            <a:r>
              <a:rPr lang="en-US" dirty="0"/>
              <a:t>Logic and gates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Latches and Registers</a:t>
            </a:r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Introduction to Computer Architecture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777144" y="1817132"/>
            <a:ext cx="2647776" cy="369332"/>
          </a:xfrm>
          <a:prstGeom prst="rect">
            <a:avLst/>
          </a:prstGeom>
          <a:solidFill>
            <a:srgbClr val="990000"/>
          </a:solidFill>
          <a:ln>
            <a:solidFill>
              <a:srgbClr val="99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FFFFCC"/>
                </a:solidFill>
                <a:latin typeface="Calibri" pitchFamily="34" charset="0"/>
              </a:rPr>
              <a:t>Reading Assignment: §4.2</a:t>
            </a:r>
          </a:p>
        </p:txBody>
      </p:sp>
    </p:spTree>
    <p:extLst>
      <p:ext uri="{BB962C8B-B14F-4D97-AF65-F5344CB8AC3E}">
        <p14:creationId xmlns:p14="http://schemas.microsoft.com/office/powerpoint/2010/main" val="3940668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Overview of Logic Design</a:t>
            </a:r>
          </a:p>
        </p:txBody>
      </p:sp>
      <p:sp>
        <p:nvSpPr>
          <p:cNvPr id="286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US" dirty="0"/>
              <a:t>Fundamental Hardware Requirements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Communication</a:t>
            </a:r>
          </a:p>
          <a:p>
            <a:pPr lvl="2">
              <a:lnSpc>
                <a:spcPct val="110000"/>
              </a:lnSpc>
            </a:pPr>
            <a:r>
              <a:rPr lang="en-US" dirty="0"/>
              <a:t>How to get values from one place to another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Computation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Storage</a:t>
            </a:r>
          </a:p>
          <a:p>
            <a:pPr>
              <a:lnSpc>
                <a:spcPct val="110000"/>
              </a:lnSpc>
            </a:pPr>
            <a:r>
              <a:rPr lang="en-US" dirty="0"/>
              <a:t>Bits are Our Friends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Everything expressed in terms of values 0 and 1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Communication</a:t>
            </a:r>
          </a:p>
          <a:p>
            <a:pPr lvl="2">
              <a:lnSpc>
                <a:spcPct val="110000"/>
              </a:lnSpc>
            </a:pPr>
            <a:r>
              <a:rPr lang="en-US" dirty="0"/>
              <a:t>Low or high voltage on wire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Computation</a:t>
            </a:r>
          </a:p>
          <a:p>
            <a:pPr lvl="2">
              <a:lnSpc>
                <a:spcPct val="110000"/>
              </a:lnSpc>
            </a:pPr>
            <a:r>
              <a:rPr lang="en-US" dirty="0"/>
              <a:t>Compute Boolean functions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Storage</a:t>
            </a:r>
          </a:p>
          <a:p>
            <a:pPr lvl="2">
              <a:lnSpc>
                <a:spcPct val="110000"/>
              </a:lnSpc>
            </a:pPr>
            <a:r>
              <a:rPr lang="en-US" dirty="0"/>
              <a:t>Store bits of </a:t>
            </a:r>
            <a:r>
              <a:rPr lang="en-US" dirty="0" smtClean="0"/>
              <a:t>information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Computer Architecture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646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6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6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86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86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867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67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867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867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Digital Signals</a:t>
            </a:r>
          </a:p>
        </p:txBody>
      </p:sp>
      <p:sp>
        <p:nvSpPr>
          <p:cNvPr id="294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918" y="3740727"/>
            <a:ext cx="8306223" cy="2703757"/>
          </a:xfrm>
        </p:spPr>
        <p:txBody>
          <a:bodyPr>
            <a:normAutofit fontScale="92500"/>
          </a:bodyPr>
          <a:lstStyle/>
          <a:p>
            <a:pPr lvl="1"/>
            <a:r>
              <a:rPr lang="en-US" dirty="0"/>
              <a:t>Use voltage thresholds to extract discrete values from continuous signal</a:t>
            </a:r>
          </a:p>
          <a:p>
            <a:pPr lvl="1"/>
            <a:r>
              <a:rPr lang="en-US" dirty="0"/>
              <a:t>Simplest version: 1-bit signal</a:t>
            </a:r>
          </a:p>
          <a:p>
            <a:pPr lvl="2"/>
            <a:r>
              <a:rPr lang="en-US" dirty="0"/>
              <a:t>Either high range (1) or low range (0)</a:t>
            </a:r>
          </a:p>
          <a:p>
            <a:pPr lvl="2"/>
            <a:r>
              <a:rPr lang="en-US" dirty="0"/>
              <a:t>With guard range between them</a:t>
            </a:r>
          </a:p>
          <a:p>
            <a:pPr lvl="1"/>
            <a:r>
              <a:rPr lang="en-US" dirty="0"/>
              <a:t>Not strongly affected by noise or low quality circuit elements</a:t>
            </a:r>
          </a:p>
          <a:p>
            <a:pPr lvl="2"/>
            <a:r>
              <a:rPr lang="en-US" dirty="0"/>
              <a:t>Can make circuits simple, small, and </a:t>
            </a:r>
            <a:r>
              <a:rPr lang="en-US" dirty="0" smtClean="0"/>
              <a:t>fast</a:t>
            </a:r>
            <a:endParaRPr lang="en-US" dirty="0"/>
          </a:p>
        </p:txBody>
      </p:sp>
      <p:grpSp>
        <p:nvGrpSpPr>
          <p:cNvPr id="294935" name="Group 23"/>
          <p:cNvGrpSpPr>
            <a:grpSpLocks/>
          </p:cNvGrpSpPr>
          <p:nvPr/>
        </p:nvGrpSpPr>
        <p:grpSpPr bwMode="auto">
          <a:xfrm>
            <a:off x="855263" y="1294622"/>
            <a:ext cx="6164887" cy="2455647"/>
            <a:chOff x="778" y="563"/>
            <a:chExt cx="3878" cy="1544"/>
          </a:xfrm>
        </p:grpSpPr>
        <p:sp>
          <p:nvSpPr>
            <p:cNvPr id="294916" name="Rectangle 4"/>
            <p:cNvSpPr>
              <a:spLocks noChangeArrowheads="1"/>
            </p:cNvSpPr>
            <p:nvPr/>
          </p:nvSpPr>
          <p:spPr bwMode="auto">
            <a:xfrm>
              <a:off x="1440" y="944"/>
              <a:ext cx="3216" cy="29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 anchor="ctr">
              <a:spAutoFit/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94917" name="Rectangle 5"/>
            <p:cNvSpPr>
              <a:spLocks noChangeArrowheads="1"/>
            </p:cNvSpPr>
            <p:nvPr/>
          </p:nvSpPr>
          <p:spPr bwMode="auto">
            <a:xfrm>
              <a:off x="1440" y="1504"/>
              <a:ext cx="3216" cy="29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 anchor="ctr">
              <a:spAutoFit/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94918" name="Line 6"/>
            <p:cNvSpPr>
              <a:spLocks noChangeShapeType="1"/>
            </p:cNvSpPr>
            <p:nvPr/>
          </p:nvSpPr>
          <p:spPr bwMode="auto">
            <a:xfrm flipV="1">
              <a:off x="1440" y="953"/>
              <a:ext cx="0" cy="816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none" w="sm" len="sm"/>
            </a:ln>
            <a:effectLst/>
          </p:spPr>
          <p:txBody>
            <a:bodyPr lIns="45720" rIns="45720" anchor="ctr">
              <a:spAutoFit/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94919" name="Line 7"/>
            <p:cNvSpPr>
              <a:spLocks noChangeShapeType="1"/>
            </p:cNvSpPr>
            <p:nvPr/>
          </p:nvSpPr>
          <p:spPr bwMode="auto">
            <a:xfrm flipV="1">
              <a:off x="1440" y="1769"/>
              <a:ext cx="3216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none" w="sm" len="sm"/>
            </a:ln>
            <a:effectLst/>
          </p:spPr>
          <p:txBody>
            <a:bodyPr lIns="45720" rIns="45720" anchor="ctr">
              <a:spAutoFit/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94920" name="Text Box 8"/>
            <p:cNvSpPr txBox="1">
              <a:spLocks noChangeArrowheads="1"/>
            </p:cNvSpPr>
            <p:nvPr/>
          </p:nvSpPr>
          <p:spPr bwMode="auto">
            <a:xfrm>
              <a:off x="778" y="1241"/>
              <a:ext cx="664" cy="29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720" rIns="45720">
              <a:spAutoFit/>
            </a:bodyPr>
            <a:lstStyle/>
            <a:p>
              <a:pPr algn="r"/>
              <a:r>
                <a:rPr lang="en-US">
                  <a:latin typeface="+mn-lt"/>
                </a:rPr>
                <a:t>Voltage</a:t>
              </a:r>
            </a:p>
          </p:txBody>
        </p:sp>
        <p:sp>
          <p:nvSpPr>
            <p:cNvPr id="294921" name="Text Box 9"/>
            <p:cNvSpPr txBox="1">
              <a:spLocks noChangeArrowheads="1"/>
            </p:cNvSpPr>
            <p:nvPr/>
          </p:nvSpPr>
          <p:spPr bwMode="auto">
            <a:xfrm>
              <a:off x="2684" y="1817"/>
              <a:ext cx="456" cy="29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720" rIns="45720">
              <a:spAutoFit/>
            </a:bodyPr>
            <a:lstStyle/>
            <a:p>
              <a:r>
                <a:rPr lang="en-US">
                  <a:latin typeface="+mn-lt"/>
                </a:rPr>
                <a:t>Time</a:t>
              </a:r>
            </a:p>
          </p:txBody>
        </p:sp>
        <p:sp>
          <p:nvSpPr>
            <p:cNvPr id="294922" name="Freeform 10"/>
            <p:cNvSpPr>
              <a:spLocks/>
            </p:cNvSpPr>
            <p:nvPr/>
          </p:nvSpPr>
          <p:spPr bwMode="auto">
            <a:xfrm>
              <a:off x="1446" y="1185"/>
              <a:ext cx="3210" cy="290"/>
            </a:xfrm>
            <a:custGeom>
              <a:avLst/>
              <a:gdLst/>
              <a:ahLst/>
              <a:cxnLst>
                <a:cxn ang="0">
                  <a:pos x="0" y="606"/>
                </a:cxn>
                <a:cxn ang="0">
                  <a:pos x="102" y="588"/>
                </a:cxn>
                <a:cxn ang="0">
                  <a:pos x="258" y="630"/>
                </a:cxn>
                <a:cxn ang="0">
                  <a:pos x="390" y="618"/>
                </a:cxn>
                <a:cxn ang="0">
                  <a:pos x="450" y="594"/>
                </a:cxn>
                <a:cxn ang="0">
                  <a:pos x="564" y="624"/>
                </a:cxn>
                <a:cxn ang="0">
                  <a:pos x="750" y="600"/>
                </a:cxn>
                <a:cxn ang="0">
                  <a:pos x="768" y="582"/>
                </a:cxn>
                <a:cxn ang="0">
                  <a:pos x="792" y="570"/>
                </a:cxn>
                <a:cxn ang="0">
                  <a:pos x="870" y="498"/>
                </a:cxn>
                <a:cxn ang="0">
                  <a:pos x="948" y="426"/>
                </a:cxn>
                <a:cxn ang="0">
                  <a:pos x="1080" y="294"/>
                </a:cxn>
                <a:cxn ang="0">
                  <a:pos x="1272" y="132"/>
                </a:cxn>
                <a:cxn ang="0">
                  <a:pos x="1332" y="60"/>
                </a:cxn>
                <a:cxn ang="0">
                  <a:pos x="1368" y="42"/>
                </a:cxn>
                <a:cxn ang="0">
                  <a:pos x="1674" y="54"/>
                </a:cxn>
                <a:cxn ang="0">
                  <a:pos x="1890" y="0"/>
                </a:cxn>
                <a:cxn ang="0">
                  <a:pos x="2106" y="60"/>
                </a:cxn>
                <a:cxn ang="0">
                  <a:pos x="2208" y="204"/>
                </a:cxn>
                <a:cxn ang="0">
                  <a:pos x="2376" y="420"/>
                </a:cxn>
                <a:cxn ang="0">
                  <a:pos x="2508" y="534"/>
                </a:cxn>
                <a:cxn ang="0">
                  <a:pos x="2526" y="552"/>
                </a:cxn>
                <a:cxn ang="0">
                  <a:pos x="2616" y="570"/>
                </a:cxn>
                <a:cxn ang="0">
                  <a:pos x="2814" y="582"/>
                </a:cxn>
                <a:cxn ang="0">
                  <a:pos x="2832" y="600"/>
                </a:cxn>
                <a:cxn ang="0">
                  <a:pos x="2886" y="618"/>
                </a:cxn>
                <a:cxn ang="0">
                  <a:pos x="3210" y="594"/>
                </a:cxn>
              </a:cxnLst>
              <a:rect l="0" t="0" r="r" b="b"/>
              <a:pathLst>
                <a:path w="3210" h="635">
                  <a:moveTo>
                    <a:pt x="0" y="606"/>
                  </a:moveTo>
                  <a:cubicBezTo>
                    <a:pt x="34" y="601"/>
                    <a:pt x="68" y="596"/>
                    <a:pt x="102" y="588"/>
                  </a:cubicBezTo>
                  <a:cubicBezTo>
                    <a:pt x="159" y="595"/>
                    <a:pt x="204" y="619"/>
                    <a:pt x="258" y="630"/>
                  </a:cubicBezTo>
                  <a:cubicBezTo>
                    <a:pt x="296" y="628"/>
                    <a:pt x="350" y="635"/>
                    <a:pt x="390" y="618"/>
                  </a:cubicBezTo>
                  <a:cubicBezTo>
                    <a:pt x="410" y="610"/>
                    <a:pt x="450" y="594"/>
                    <a:pt x="450" y="594"/>
                  </a:cubicBezTo>
                  <a:cubicBezTo>
                    <a:pt x="495" y="598"/>
                    <a:pt x="528" y="600"/>
                    <a:pt x="564" y="624"/>
                  </a:cubicBezTo>
                  <a:cubicBezTo>
                    <a:pt x="707" y="618"/>
                    <a:pt x="670" y="627"/>
                    <a:pt x="750" y="600"/>
                  </a:cubicBezTo>
                  <a:cubicBezTo>
                    <a:pt x="756" y="594"/>
                    <a:pt x="761" y="587"/>
                    <a:pt x="768" y="582"/>
                  </a:cubicBezTo>
                  <a:cubicBezTo>
                    <a:pt x="775" y="577"/>
                    <a:pt x="785" y="576"/>
                    <a:pt x="792" y="570"/>
                  </a:cubicBezTo>
                  <a:cubicBezTo>
                    <a:pt x="818" y="548"/>
                    <a:pt x="837" y="509"/>
                    <a:pt x="870" y="498"/>
                  </a:cubicBezTo>
                  <a:cubicBezTo>
                    <a:pt x="894" y="474"/>
                    <a:pt x="920" y="445"/>
                    <a:pt x="948" y="426"/>
                  </a:cubicBezTo>
                  <a:cubicBezTo>
                    <a:pt x="982" y="375"/>
                    <a:pt x="1029" y="328"/>
                    <a:pt x="1080" y="294"/>
                  </a:cubicBezTo>
                  <a:cubicBezTo>
                    <a:pt x="1126" y="217"/>
                    <a:pt x="1203" y="184"/>
                    <a:pt x="1272" y="132"/>
                  </a:cubicBezTo>
                  <a:cubicBezTo>
                    <a:pt x="1297" y="113"/>
                    <a:pt x="1308" y="79"/>
                    <a:pt x="1332" y="60"/>
                  </a:cubicBezTo>
                  <a:cubicBezTo>
                    <a:pt x="1342" y="52"/>
                    <a:pt x="1357" y="49"/>
                    <a:pt x="1368" y="42"/>
                  </a:cubicBezTo>
                  <a:cubicBezTo>
                    <a:pt x="1490" y="50"/>
                    <a:pt x="1538" y="59"/>
                    <a:pt x="1674" y="54"/>
                  </a:cubicBezTo>
                  <a:cubicBezTo>
                    <a:pt x="1746" y="40"/>
                    <a:pt x="1820" y="23"/>
                    <a:pt x="1890" y="0"/>
                  </a:cubicBezTo>
                  <a:cubicBezTo>
                    <a:pt x="2003" y="6"/>
                    <a:pt x="2022" y="4"/>
                    <a:pt x="2106" y="60"/>
                  </a:cubicBezTo>
                  <a:cubicBezTo>
                    <a:pt x="2138" y="108"/>
                    <a:pt x="2168" y="164"/>
                    <a:pt x="2208" y="204"/>
                  </a:cubicBezTo>
                  <a:cubicBezTo>
                    <a:pt x="2233" y="278"/>
                    <a:pt x="2315" y="374"/>
                    <a:pt x="2376" y="420"/>
                  </a:cubicBezTo>
                  <a:cubicBezTo>
                    <a:pt x="2405" y="478"/>
                    <a:pt x="2462" y="495"/>
                    <a:pt x="2508" y="534"/>
                  </a:cubicBezTo>
                  <a:cubicBezTo>
                    <a:pt x="2515" y="539"/>
                    <a:pt x="2519" y="548"/>
                    <a:pt x="2526" y="552"/>
                  </a:cubicBezTo>
                  <a:cubicBezTo>
                    <a:pt x="2547" y="564"/>
                    <a:pt x="2595" y="567"/>
                    <a:pt x="2616" y="570"/>
                  </a:cubicBezTo>
                  <a:cubicBezTo>
                    <a:pt x="2688" y="564"/>
                    <a:pt x="2743" y="568"/>
                    <a:pt x="2814" y="582"/>
                  </a:cubicBezTo>
                  <a:cubicBezTo>
                    <a:pt x="2820" y="588"/>
                    <a:pt x="2824" y="596"/>
                    <a:pt x="2832" y="600"/>
                  </a:cubicBezTo>
                  <a:cubicBezTo>
                    <a:pt x="2849" y="608"/>
                    <a:pt x="2886" y="618"/>
                    <a:pt x="2886" y="618"/>
                  </a:cubicBezTo>
                  <a:cubicBezTo>
                    <a:pt x="2997" y="613"/>
                    <a:pt x="3100" y="594"/>
                    <a:pt x="3210" y="594"/>
                  </a:cubicBezTo>
                </a:path>
              </a:pathLst>
            </a:custGeom>
            <a:noFill/>
            <a:ln w="19050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sm" len="sm"/>
            </a:ln>
            <a:effectLst/>
          </p:spPr>
          <p:txBody>
            <a:bodyPr wrap="square" lIns="45720" rIns="45720" anchor="ctr">
              <a:spAutoFit/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94923" name="Line 11"/>
            <p:cNvSpPr>
              <a:spLocks noChangeShapeType="1"/>
            </p:cNvSpPr>
            <p:nvPr/>
          </p:nvSpPr>
          <p:spPr bwMode="auto">
            <a:xfrm>
              <a:off x="1440" y="624"/>
              <a:ext cx="0" cy="192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none" w="sm" len="sm"/>
            </a:ln>
            <a:effectLst/>
          </p:spPr>
          <p:txBody>
            <a:bodyPr wrap="none" lIns="45720" rIns="45720" anchor="ctr">
              <a:spAutoFit/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94924" name="Line 12"/>
            <p:cNvSpPr>
              <a:spLocks noChangeShapeType="1"/>
            </p:cNvSpPr>
            <p:nvPr/>
          </p:nvSpPr>
          <p:spPr bwMode="auto">
            <a:xfrm>
              <a:off x="2256" y="624"/>
              <a:ext cx="0" cy="192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none" w="sm" len="sm"/>
            </a:ln>
            <a:effectLst/>
          </p:spPr>
          <p:txBody>
            <a:bodyPr wrap="none" lIns="45720" rIns="45720" anchor="ctr">
              <a:spAutoFit/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94925" name="Line 13"/>
            <p:cNvSpPr>
              <a:spLocks noChangeShapeType="1"/>
            </p:cNvSpPr>
            <p:nvPr/>
          </p:nvSpPr>
          <p:spPr bwMode="auto">
            <a:xfrm>
              <a:off x="2688" y="624"/>
              <a:ext cx="0" cy="192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none" w="sm" len="sm"/>
            </a:ln>
            <a:effectLst/>
          </p:spPr>
          <p:txBody>
            <a:bodyPr wrap="none" lIns="45720" rIns="45720" anchor="ctr">
              <a:spAutoFit/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94926" name="Line 14"/>
            <p:cNvSpPr>
              <a:spLocks noChangeShapeType="1"/>
            </p:cNvSpPr>
            <p:nvPr/>
          </p:nvSpPr>
          <p:spPr bwMode="auto">
            <a:xfrm>
              <a:off x="3600" y="624"/>
              <a:ext cx="0" cy="192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none" w="sm" len="sm"/>
            </a:ln>
            <a:effectLst/>
          </p:spPr>
          <p:txBody>
            <a:bodyPr wrap="none" lIns="45720" rIns="45720" anchor="ctr">
              <a:spAutoFit/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94927" name="Line 15"/>
            <p:cNvSpPr>
              <a:spLocks noChangeShapeType="1"/>
            </p:cNvSpPr>
            <p:nvPr/>
          </p:nvSpPr>
          <p:spPr bwMode="auto">
            <a:xfrm>
              <a:off x="3888" y="624"/>
              <a:ext cx="0" cy="192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none" w="sm" len="sm"/>
            </a:ln>
            <a:effectLst/>
          </p:spPr>
          <p:txBody>
            <a:bodyPr wrap="none" lIns="45720" rIns="45720" anchor="ctr">
              <a:spAutoFit/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94928" name="Line 16"/>
            <p:cNvSpPr>
              <a:spLocks noChangeShapeType="1"/>
            </p:cNvSpPr>
            <p:nvPr/>
          </p:nvSpPr>
          <p:spPr bwMode="auto">
            <a:xfrm>
              <a:off x="4656" y="624"/>
              <a:ext cx="0" cy="192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none" w="sm" len="sm"/>
            </a:ln>
            <a:effectLst/>
          </p:spPr>
          <p:txBody>
            <a:bodyPr wrap="none" lIns="45720" rIns="45720" anchor="ctr">
              <a:spAutoFit/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94929" name="Line 17"/>
            <p:cNvSpPr>
              <a:spLocks noChangeShapeType="1"/>
            </p:cNvSpPr>
            <p:nvPr/>
          </p:nvSpPr>
          <p:spPr bwMode="auto">
            <a:xfrm>
              <a:off x="1440" y="720"/>
              <a:ext cx="816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lIns="45720" rIns="45720" anchor="ctr">
              <a:spAutoFit/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94930" name="Line 18"/>
            <p:cNvSpPr>
              <a:spLocks noChangeShapeType="1"/>
            </p:cNvSpPr>
            <p:nvPr/>
          </p:nvSpPr>
          <p:spPr bwMode="auto">
            <a:xfrm>
              <a:off x="2688" y="720"/>
              <a:ext cx="912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lIns="45720" rIns="45720" anchor="ctr">
              <a:spAutoFit/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94931" name="Line 19"/>
            <p:cNvSpPr>
              <a:spLocks noChangeShapeType="1"/>
            </p:cNvSpPr>
            <p:nvPr/>
          </p:nvSpPr>
          <p:spPr bwMode="auto">
            <a:xfrm>
              <a:off x="3888" y="720"/>
              <a:ext cx="768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lIns="45720" rIns="45720" anchor="ctr">
              <a:spAutoFit/>
            </a:bodyPr>
            <a:lstStyle/>
            <a:p>
              <a:endParaRPr lang="en-US">
                <a:latin typeface="+mn-lt"/>
              </a:endParaRPr>
            </a:p>
          </p:txBody>
        </p:sp>
        <p:sp useBgFill="1">
          <p:nvSpPr>
            <p:cNvPr id="294932" name="Text Box 20"/>
            <p:cNvSpPr txBox="1">
              <a:spLocks noChangeArrowheads="1"/>
            </p:cNvSpPr>
            <p:nvPr/>
          </p:nvSpPr>
          <p:spPr bwMode="auto">
            <a:xfrm>
              <a:off x="1667" y="563"/>
              <a:ext cx="253" cy="290"/>
            </a:xfrm>
            <a:prstGeom prst="rect">
              <a:avLst/>
            </a:prstGeom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algn="ctr"/>
              <a:r>
                <a:rPr lang="en-US" dirty="0">
                  <a:latin typeface="+mn-lt"/>
                </a:rPr>
                <a:t>0</a:t>
              </a:r>
            </a:p>
          </p:txBody>
        </p:sp>
        <p:sp useBgFill="1">
          <p:nvSpPr>
            <p:cNvPr id="294933" name="Text Box 21"/>
            <p:cNvSpPr txBox="1">
              <a:spLocks noChangeArrowheads="1"/>
            </p:cNvSpPr>
            <p:nvPr/>
          </p:nvSpPr>
          <p:spPr bwMode="auto">
            <a:xfrm>
              <a:off x="3024" y="563"/>
              <a:ext cx="253" cy="290"/>
            </a:xfrm>
            <a:prstGeom prst="rect">
              <a:avLst/>
            </a:prstGeom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algn="ctr"/>
              <a:r>
                <a:rPr lang="en-US" dirty="0">
                  <a:latin typeface="+mn-lt"/>
                </a:rPr>
                <a:t>1</a:t>
              </a:r>
            </a:p>
          </p:txBody>
        </p:sp>
        <p:sp useBgFill="1">
          <p:nvSpPr>
            <p:cNvPr id="294934" name="Text Box 22"/>
            <p:cNvSpPr txBox="1">
              <a:spLocks noChangeArrowheads="1"/>
            </p:cNvSpPr>
            <p:nvPr/>
          </p:nvSpPr>
          <p:spPr bwMode="auto">
            <a:xfrm>
              <a:off x="4163" y="563"/>
              <a:ext cx="253" cy="290"/>
            </a:xfrm>
            <a:prstGeom prst="rect">
              <a:avLst/>
            </a:prstGeom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algn="ctr"/>
              <a:r>
                <a:rPr lang="en-US">
                  <a:latin typeface="+mn-lt"/>
                </a:rPr>
                <a:t>0</a:t>
              </a:r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Computer Architecture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609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heme/theme1.xml><?xml version="1.0" encoding="utf-8"?>
<a:theme xmlns:a="http://schemas.openxmlformats.org/drawingml/2006/main" name="Template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tx1"/>
        </a:solidFill>
        <a:ln w="25400">
          <a:solidFill>
            <a:schemeClr val="tx1"/>
          </a:solidFill>
          <a:round/>
          <a:headEnd/>
          <a:tailEnd/>
        </a:ln>
        <a:effectLst/>
      </a:spPr>
      <a:bodyPr wrap="none" anchor="ctr">
        <a:spAutoFit/>
      </a:bodyPr>
      <a:lstStyle>
        <a:defPPr>
          <a:defRPr/>
        </a:defPPr>
      </a:lstStyle>
    </a:spDef>
    <a:lnDef>
      <a:spPr bwMode="auto">
        <a:noFill/>
        <a:ln w="12700">
          <a:solidFill>
            <a:srgbClr val="000000"/>
          </a:solidFill>
          <a:miter lim="800000"/>
          <a:headEnd type="none" w="med" len="med"/>
          <a:tailEnd type="triangl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36</TotalTime>
  <Words>1911</Words>
  <Application>Microsoft Office PowerPoint</Application>
  <PresentationFormat>On-screen Show (4:3)</PresentationFormat>
  <Paragraphs>779</Paragraphs>
  <Slides>36</Slides>
  <Notes>36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8" baseType="lpstr">
      <vt:lpstr>ＭＳ Ｐゴシック</vt:lpstr>
      <vt:lpstr>Arial</vt:lpstr>
      <vt:lpstr>Arial Narrow</vt:lpstr>
      <vt:lpstr>Calibri</vt:lpstr>
      <vt:lpstr>Courier New</vt:lpstr>
      <vt:lpstr>Garamond</vt:lpstr>
      <vt:lpstr>Times New Roman</vt:lpstr>
      <vt:lpstr>Wingdings</vt:lpstr>
      <vt:lpstr>Wingdings 2</vt:lpstr>
      <vt:lpstr>Wingdings 3</vt:lpstr>
      <vt:lpstr>Template</vt:lpstr>
      <vt:lpstr>Chart</vt:lpstr>
      <vt:lpstr>Introduction to the Architecture of Computers</vt:lpstr>
      <vt:lpstr>Today</vt:lpstr>
      <vt:lpstr>Before electronic computers</vt:lpstr>
      <vt:lpstr>Charles Babbage “engines”</vt:lpstr>
      <vt:lpstr>Jacquard Loom</vt:lpstr>
      <vt:lpstr>Punched card tabulating equipment</vt:lpstr>
      <vt:lpstr>Today</vt:lpstr>
      <vt:lpstr>Overview of Logic Design</vt:lpstr>
      <vt:lpstr>Digital Signals</vt:lpstr>
      <vt:lpstr>Computing with Logic Gates</vt:lpstr>
      <vt:lpstr>Combinational Circuits</vt:lpstr>
      <vt:lpstr>Bit Equality and Exclusive OR</vt:lpstr>
      <vt:lpstr>Word Equality</vt:lpstr>
      <vt:lpstr>Bit-Level Multiplexor</vt:lpstr>
      <vt:lpstr>Word Multiplexor</vt:lpstr>
      <vt:lpstr>Decoder</vt:lpstr>
      <vt:lpstr>Single-bit adder</vt:lpstr>
      <vt:lpstr>Single-bit adder (cont.)</vt:lpstr>
      <vt:lpstr>Multi-bit adder</vt:lpstr>
      <vt:lpstr>Arithmetic Logic Unit (single-bit example)</vt:lpstr>
      <vt:lpstr>Modern Arithmetic-Logic Unit (ALU)</vt:lpstr>
      <vt:lpstr>Questions?</vt:lpstr>
      <vt:lpstr>Today</vt:lpstr>
      <vt:lpstr>Storing 1 Bit</vt:lpstr>
      <vt:lpstr>Storing 1 Bit (continued)</vt:lpstr>
      <vt:lpstr>Physical Analogy</vt:lpstr>
      <vt:lpstr>Storing and Accessing 1 Bit</vt:lpstr>
      <vt:lpstr>1-Bit Latch</vt:lpstr>
      <vt:lpstr>Definition — Clock</vt:lpstr>
      <vt:lpstr>Register</vt:lpstr>
      <vt:lpstr>Register Operation</vt:lpstr>
      <vt:lpstr>(Finite) State Machine</vt:lpstr>
      <vt:lpstr>Finite State Machine Example</vt:lpstr>
      <vt:lpstr>Register File</vt:lpstr>
      <vt:lpstr>Summary</vt:lpstr>
      <vt:lpstr>Questions?</vt:lpstr>
    </vt:vector>
  </TitlesOfParts>
  <Company>Worcester Polytechnic Institute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7, Introduction to Computer Architecture</dc:title>
  <dc:creator>Hugh C. Lauer</dc:creator>
  <dc:description>Redesign of slides created by Randal E. Bryant and David R. O'Hallaron</dc:description>
  <cp:lastModifiedBy>Hugh C. Lauer</cp:lastModifiedBy>
  <cp:revision>7</cp:revision>
  <cp:lastPrinted>1999-09-20T15:19:18Z</cp:lastPrinted>
  <dcterms:created xsi:type="dcterms:W3CDTF">2017-12-04T00:43:29Z</dcterms:created>
  <dcterms:modified xsi:type="dcterms:W3CDTF">2017-12-06T16:04:22Z</dcterms:modified>
</cp:coreProperties>
</file>