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  <p:sldId id="659" r:id="rId45"/>
    <p:sldId id="660" r:id="rId46"/>
    <p:sldId id="661" r:id="rId47"/>
    <p:sldId id="662" r:id="rId48"/>
    <p:sldId id="663" r:id="rId49"/>
    <p:sldId id="664" r:id="rId50"/>
    <p:sldId id="665" r:id="rId51"/>
    <p:sldId id="666" r:id="rId52"/>
    <p:sldId id="667" r:id="rId53"/>
    <p:sldId id="668" r:id="rId54"/>
    <p:sldId id="669" r:id="rId55"/>
    <p:sldId id="670" r:id="rId56"/>
    <p:sldId id="671" r:id="rId57"/>
    <p:sldId id="672" r:id="rId58"/>
    <p:sldId id="673" r:id="rId59"/>
    <p:sldId id="674" r:id="rId60"/>
    <p:sldId id="675" r:id="rId61"/>
    <p:sldId id="676" r:id="rId62"/>
  </p:sldIdLst>
  <p:sldSz cx="9144000" cy="6858000" type="screen4x3"/>
  <p:notesSz cx="7302500" cy="9586913"/>
  <p:custDataLst>
    <p:tags r:id="rId6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101" d="100"/>
          <a:sy n="101" d="100"/>
        </p:scale>
        <p:origin x="450" y="114"/>
      </p:cViewPr>
      <p:guideLst>
        <p:guide orient="horz" pos="220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5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8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0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4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38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9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4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12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84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1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02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14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6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64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5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3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0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8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32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04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5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3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4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9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31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9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287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9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12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58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2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59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40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36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860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4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998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366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5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88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548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79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1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9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53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67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040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00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486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6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569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883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9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2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Linking and Loading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026178" y="6615856"/>
            <a:ext cx="1091646" cy="153888"/>
          </a:xfrm>
        </p:spPr>
        <p:txBody>
          <a:bodyPr/>
          <a:lstStyle/>
          <a:p>
            <a:r>
              <a:rPr lang="en-US" dirty="0"/>
              <a:t>Linking and Loading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821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Relocatable</a:t>
            </a:r>
            <a:r>
              <a:rPr lang="en-US" dirty="0" smtClean="0"/>
              <a:t> object file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Contains code and data in a form that can be combined with other </a:t>
            </a:r>
            <a:r>
              <a:rPr lang="en-US" dirty="0" err="1" smtClean="0"/>
              <a:t>relocatable</a:t>
            </a:r>
            <a:r>
              <a:rPr lang="en-US" dirty="0" smtClean="0"/>
              <a:t> object files to form executable object file.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Each </a:t>
            </a:r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b="1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</a:t>
            </a:r>
            <a:r>
              <a:rPr lang="en-US" b="1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Executable 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Contains code and data in a form that can be copied directly into memory and then executed.</a:t>
            </a:r>
          </a:p>
          <a:p>
            <a:pPr lvl="2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Shared object file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/>
              <a:t> </a:t>
            </a:r>
            <a:r>
              <a:rPr lang="en-US" dirty="0" smtClean="0"/>
              <a:t>file)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Special type of </a:t>
            </a:r>
            <a:r>
              <a:rPr lang="en-US" dirty="0" err="1" smtClean="0"/>
              <a:t>relocatable</a:t>
            </a:r>
            <a:r>
              <a:rPr lang="en-US" dirty="0" smtClean="0"/>
              <a:t> object file that can be loaded into memory and linked dynamically, at either load time or run-time.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38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pPr lvl="1"/>
            <a:r>
              <a:rPr lang="en-US" dirty="0" smtClean="0"/>
              <a:t>Originally proposed by AT&amp;T System V Unix</a:t>
            </a:r>
          </a:p>
          <a:p>
            <a:pPr lvl="1"/>
            <a:r>
              <a:rPr lang="en-US" dirty="0" smtClean="0"/>
              <a:t>Later adopted by BSD Unix variants and Linux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err="1" smtClean="0"/>
              <a:t>Relocatable</a:t>
            </a:r>
            <a:r>
              <a:rPr lang="en-US" dirty="0" smtClean="0"/>
              <a:t> object files (</a:t>
            </a:r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b="1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/>
              <a:t>(</a:t>
            </a:r>
            <a:r>
              <a:rPr lang="en-US" b="1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b="1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48287" cy="5381625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Elf header</a:t>
            </a:r>
          </a:p>
          <a:p>
            <a:pPr lvl="1">
              <a:lnSpc>
                <a:spcPct val="11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 smtClean="0"/>
              <a:t>Word size, byte ordering, file type </a:t>
            </a:r>
            <a:r>
              <a:rPr lang="en-GB" sz="1600" dirty="0"/>
              <a:t>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GB" sz="1600" dirty="0"/>
              <a:t>, exec,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r>
              <a:rPr lang="en-GB" sz="1600" dirty="0" smtClean="0"/>
              <a:t>), machine type, etc</a:t>
            </a:r>
            <a:r>
              <a:rPr lang="en-GB" sz="16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11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/>
              <a:t>Page size, virtual addresses memory segments (sections), segment sizes.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/>
              <a:t>Code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 err="1" smtClean="0">
                <a:latin typeface="Courier New" pitchFamily="49" charset="0"/>
              </a:rPr>
              <a:t>rodata</a:t>
            </a:r>
            <a:r>
              <a:rPr lang="en-GB" sz="2000" dirty="0" smtClean="0">
                <a:latin typeface="Courier New" pitchFamily="49" charset="0"/>
              </a:rPr>
              <a:t> </a:t>
            </a:r>
            <a:r>
              <a:rPr lang="en-GB" sz="2000" dirty="0" smtClean="0"/>
              <a:t>section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1" u="sng" dirty="0" smtClean="0"/>
              <a:t>R</a:t>
            </a:r>
            <a:r>
              <a:rPr lang="en-GB" sz="1800" dirty="0" smtClean="0"/>
              <a:t>ead </a:t>
            </a:r>
            <a:r>
              <a:rPr lang="en-GB" sz="1800" b="1" u="sng" dirty="0" smtClean="0"/>
              <a:t>O</a:t>
            </a:r>
            <a:r>
              <a:rPr lang="en-GB" sz="1800" dirty="0" smtClean="0"/>
              <a:t>nly data: jump tables, </a:t>
            </a:r>
            <a:r>
              <a:rPr lang="en-GB" sz="1800" dirty="0" err="1" smtClean="0"/>
              <a:t>vtables</a:t>
            </a:r>
            <a:r>
              <a:rPr lang="en-GB" sz="1800" dirty="0" smtClean="0"/>
              <a:t>, etc., ...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smtClean="0">
                <a:latin typeface="Courier New" pitchFamily="49" charset="0"/>
              </a:rPr>
              <a:t>.</a:t>
            </a:r>
            <a:r>
              <a:rPr lang="en-GB" sz="2000" dirty="0">
                <a:latin typeface="Courier New" pitchFamily="49" charset="0"/>
              </a:rPr>
              <a:t>data</a:t>
            </a:r>
            <a:r>
              <a:rPr lang="en-GB" sz="2000" dirty="0"/>
              <a:t> section</a:t>
            </a:r>
          </a:p>
          <a:p>
            <a:pPr lvl="1">
              <a:lnSpc>
                <a:spcPct val="11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600" dirty="0"/>
              <a:t>Initialized global </a:t>
            </a:r>
            <a:r>
              <a:rPr lang="en-GB" sz="1600" dirty="0" smtClean="0"/>
              <a:t>&amp; static variables</a:t>
            </a:r>
            <a:endParaRPr lang="en-GB" sz="1600" dirty="0"/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11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700" dirty="0"/>
              <a:t>Uninitialized global </a:t>
            </a:r>
            <a:r>
              <a:rPr lang="en-GB" sz="1700" dirty="0" smtClean="0"/>
              <a:t>&amp; static variables</a:t>
            </a:r>
            <a:endParaRPr lang="en-GB" sz="1700" dirty="0"/>
          </a:p>
          <a:p>
            <a:pPr lvl="1">
              <a:lnSpc>
                <a:spcPct val="11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700" dirty="0"/>
              <a:t>“Block </a:t>
            </a:r>
            <a:r>
              <a:rPr lang="en-GB" sz="1700" dirty="0" smtClean="0"/>
              <a:t>Storage Start”</a:t>
            </a:r>
            <a:endParaRPr lang="en-GB" sz="1700" dirty="0"/>
          </a:p>
          <a:p>
            <a:pPr lvl="1">
              <a:lnSpc>
                <a:spcPct val="11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7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110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700" dirty="0"/>
              <a:t>Has section header but occupies no </a:t>
            </a:r>
            <a:r>
              <a:rPr lang="en-GB" sz="1700" dirty="0" smtClean="0"/>
              <a:t>space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+mn-lt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+mn-lt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+mn-lt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</a:t>
            </a:r>
            <a:r>
              <a:rPr lang="en-GB" sz="1600" b="1" dirty="0">
                <a:latin typeface="+mn-lt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74057" y="6196426"/>
            <a:ext cx="1688283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See §7.4, p. 674</a:t>
            </a:r>
          </a:p>
        </p:txBody>
      </p:sp>
    </p:spTree>
    <p:extLst>
      <p:ext uri="{BB962C8B-B14F-4D97-AF65-F5344CB8AC3E}">
        <p14:creationId xmlns:p14="http://schemas.microsoft.com/office/powerpoint/2010/main" val="2103053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</a:t>
            </a:r>
            <a:r>
              <a:rPr lang="en-GB" sz="2800" dirty="0"/>
              <a:t>(</a:t>
            </a:r>
            <a:r>
              <a:rPr lang="en-GB" sz="2800" dirty="0" smtClean="0"/>
              <a:t>continued)</a:t>
            </a:r>
            <a:endParaRPr lang="en-GB" sz="28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>
            <a:normAutofit fontScale="92500" lnSpcReduction="10000"/>
          </a:bodyPr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48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</a:t>
            </a:r>
            <a:r>
              <a:rPr lang="en-GB" b="1" dirty="0"/>
              <a:t>referenced</a:t>
            </a:r>
            <a:r>
              <a:rPr lang="en-GB" dirty="0"/>
              <a:t> by other modules.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 lvl="2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</a:t>
            </a:r>
            <a:r>
              <a:rPr lang="en-GB" b="1" dirty="0"/>
              <a:t>defined</a:t>
            </a:r>
            <a:r>
              <a:rPr lang="en-GB" dirty="0"/>
              <a:t> by some other module.</a:t>
            </a:r>
          </a:p>
          <a:p>
            <a:pPr lvl="2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variables 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33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Resolving Symbols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979613"/>
            <a:ext cx="2938923" cy="192136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buf[2]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494953" y="3582986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1981200"/>
            <a:ext cx="3076781" cy="3739999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solidFill>
                <a:srgbClr val="DBF2DA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537664" y="5418667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swap.c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6001" y="1269999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1109131" y="1811075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>
            <a:off x="1032137" y="2056607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736599" y="4219602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6200000" flipV="1">
            <a:off x="752737" y="3766869"/>
            <a:ext cx="914402" cy="158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74266" y="1269999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External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>
            <a:off x="6021388" y="1827213"/>
            <a:ext cx="455613" cy="1588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391400" y="1269999"/>
            <a:ext cx="67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Local</a:t>
            </a:r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 rot="5400000">
            <a:off x="6645720" y="1738402"/>
            <a:ext cx="1180069" cy="981927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967371" y="326445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 bwMode="auto">
          <a:xfrm rot="10800000" flipV="1">
            <a:off x="6080623" y="3449121"/>
            <a:ext cx="886749" cy="5279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2371474" y="4267200"/>
            <a:ext cx="173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Linker knows</a:t>
            </a:r>
          </a:p>
          <a:p>
            <a:pPr algn="r"/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nothing of temp</a:t>
            </a:r>
          </a:p>
        </p:txBody>
      </p:sp>
      <p:cxnSp>
        <p:nvCxnSpPr>
          <p:cNvPr id="32" name="Straight Arrow Connector 31"/>
          <p:cNvCxnSpPr>
            <a:stCxn id="28" idx="3"/>
          </p:cNvCxnSpPr>
          <p:nvPr/>
        </p:nvCxnSpPr>
        <p:spPr bwMode="auto">
          <a:xfrm flipV="1">
            <a:off x="4101819" y="4114800"/>
            <a:ext cx="1384581" cy="475566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538371" y="14155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990000"/>
                </a:solidFill>
                <a:latin typeface="Calibri" pitchFamily="34" charset="0"/>
              </a:rPr>
              <a:t>Global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rot="16200000" flipH="1">
            <a:off x="3903125" y="1845730"/>
            <a:ext cx="729739" cy="608011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Action Button: Return 4">
            <a:hlinkClick r:id="" action="ppaction://hlinkshowjump?jump=lastslideviewed" highlightClick="1"/>
          </p:cNvPr>
          <p:cNvSpPr/>
          <p:nvPr/>
        </p:nvSpPr>
        <p:spPr bwMode="auto">
          <a:xfrm>
            <a:off x="8153400" y="6248400"/>
            <a:ext cx="521344" cy="521344"/>
          </a:xfrm>
          <a:prstGeom prst="actionButtonReturn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8" grpId="0"/>
      <p:bldP spid="23" grpId="0"/>
      <p:bldP spid="28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Relocating Code and Data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174" y="5565775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97934" y="4738689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swap.o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342" y="47863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57342" y="2309813"/>
            <a:ext cx="2422525" cy="3190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57342" y="29575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57342" y="34909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48237" y="2136774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57342" y="5003800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*bufp0=&amp;buf[0]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257342" y="4024313"/>
            <a:ext cx="2422525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257342" y="455771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4936209" y="1306513"/>
            <a:ext cx="3064791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730316" y="2309813"/>
            <a:ext cx="304800" cy="2247900"/>
          </a:xfrm>
          <a:prstGeom prst="rightBrace">
            <a:avLst>
              <a:gd name="adj1" fmla="val 5976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068413" y="3224742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778299" y="5464175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257342" y="5414963"/>
            <a:ext cx="2422525" cy="6858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.symtab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730316" y="4557713"/>
            <a:ext cx="3048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068413" y="4696354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257342" y="5233988"/>
            <a:ext cx="2422525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8068413" y="5140854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.bss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4038600" y="4106070"/>
            <a:ext cx="836613" cy="1587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4038600" y="2971800"/>
            <a:ext cx="836613" cy="392113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4038600" y="4849813"/>
            <a:ext cx="836613" cy="409575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257342" y="2633663"/>
            <a:ext cx="2422525" cy="319087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727141" y="5249863"/>
            <a:ext cx="304800" cy="2206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173" y="5791200"/>
            <a:ext cx="2276856" cy="228600"/>
          </a:xfrm>
          <a:prstGeom prst="rect">
            <a:avLst/>
          </a:prstGeom>
          <a:solidFill>
            <a:srgbClr val="D5F1CF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static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Courier New" pitchFamily="49" charset="0"/>
              </a:rPr>
              <a:t>int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Courier New" pitchFamily="49" charset="0"/>
              </a:rPr>
              <a:t> *bufp1</a:t>
            </a:r>
            <a:endParaRPr lang="en-GB" sz="1600" b="1" dirty="0">
              <a:latin typeface="Courier New" pitchFamily="49" charset="0"/>
              <a:ea typeface="msgothic" charset="0"/>
              <a:cs typeface="Courier New" pitchFamily="49" charset="0"/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19400" y="5791200"/>
            <a:ext cx="733191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 bwMode="auto">
          <a:xfrm rot="10800000">
            <a:off x="2819400" y="5968654"/>
            <a:ext cx="829948" cy="5083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3615969" y="6292335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Even though private to swap, requires allocation in .</a:t>
            </a:r>
            <a:r>
              <a:rPr lang="en-US" sz="1800" dirty="0" err="1" smtClean="0">
                <a:latin typeface="Calibri" pitchFamily="34" charset="0"/>
              </a:rPr>
              <a:t>bss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 bwMode="auto">
          <a:xfrm>
            <a:off x="8229600" y="5794375"/>
            <a:ext cx="572004" cy="572004"/>
          </a:xfrm>
          <a:prstGeom prst="actionButtonBackPrevious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/>
      <p:bldP spid="18440" grpId="0" animBg="1"/>
      <p:bldP spid="18441" grpId="0" animBg="1"/>
      <p:bldP spid="18442" grpId="0" animBg="1"/>
      <p:bldP spid="18443" grpId="0"/>
      <p:bldP spid="18445" grpId="0" animBg="1"/>
      <p:bldP spid="18448" grpId="0" animBg="1"/>
      <p:bldP spid="18450" grpId="0" animBg="1"/>
      <p:bldP spid="18452" grpId="0"/>
      <p:bldP spid="18453" grpId="0" animBg="1"/>
      <p:bldP spid="18454" grpId="0"/>
      <p:bldP spid="18462" grpId="0" animBg="1"/>
      <p:bldP spid="18463" grpId="0" animBg="1"/>
      <p:bldP spid="18464" grpId="0"/>
      <p:bldP spid="18465" grpId="0" animBg="1"/>
      <p:bldP spid="18466" grpId="0"/>
      <p:bldP spid="18467" grpId="0" animBg="1"/>
      <p:bldP spid="18468" grpId="0" animBg="1"/>
      <p:bldP spid="18469" grpId="0" animBg="1"/>
      <p:bldP spid="18470" grpId="0" animBg="1"/>
      <p:bldP spid="18471" grpId="0" animBg="1"/>
      <p:bldP spid="43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1524000"/>
            <a:ext cx="1836057" cy="218175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[2]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=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{1,2};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Info (main)</a:t>
            </a:r>
            <a:endParaRPr lang="en-GB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24200" y="5638800"/>
            <a:ext cx="4008126" cy="1024064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00000000 &lt;buf&gt;: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 pitchFamily="49" charset="0"/>
                <a:ea typeface="msgothic" charset="0"/>
                <a:cs typeface="msgothic" charset="0"/>
              </a:rPr>
              <a:t>   0:   01 00 00 00 02 00 00 00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2426" y="6107113"/>
            <a:ext cx="24679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–r -d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02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219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38400" y="1524000"/>
            <a:ext cx="6659493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8d 4c 24 04      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4:	83 e4 f0         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a:	55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89 e5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d:	51               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19:	31 c0           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1b:	59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20:	c3               ret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16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1524000"/>
            <a:ext cx="2249632" cy="243804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[2]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=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{0xdeadbeef, </a:t>
            </a: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/>
            </a:r>
            <a:b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</a:b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		1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};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 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Info (main </a:t>
            </a:r>
            <a:r>
              <a:rPr lang="en-GB" dirty="0" smtClean="0">
                <a:sym typeface="Symbol"/>
              </a:rPr>
              <a:t> x86_64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743200" y="4648200"/>
            <a:ext cx="6343701" cy="1255538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urier New" pitchFamily="49" charset="0"/>
                <a:ea typeface="msgothic" charset="0"/>
                <a:cs typeface="msgothic" charset="0"/>
              </a:rPr>
              <a:t>0000000000000000 &lt;</a:t>
            </a:r>
            <a:r>
              <a:rPr lang="en-US" sz="1600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US" sz="1600" dirty="0">
                <a:latin typeface="Courier New" pitchFamily="49" charset="0"/>
                <a:ea typeface="msgothic" charset="0"/>
                <a:cs typeface="msgothic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urier New" pitchFamily="49" charset="0"/>
                <a:ea typeface="msgothic" charset="0"/>
                <a:cs typeface="msgothic" charset="0"/>
              </a:rPr>
              <a:t>   0:	</a:t>
            </a:r>
            <a:r>
              <a:rPr lang="en-US" sz="1600" dirty="0" err="1">
                <a:latin typeface="Courier New" pitchFamily="49" charset="0"/>
                <a:ea typeface="msgothic" charset="0"/>
                <a:cs typeface="msgothic" charset="0"/>
              </a:rPr>
              <a:t>ef</a:t>
            </a:r>
            <a:r>
              <a:rPr lang="en-US" sz="1600" dirty="0">
                <a:latin typeface="Courier New" pitchFamily="49" charset="0"/>
                <a:ea typeface="msgothic" charset="0"/>
                <a:cs typeface="msgothic" charset="0"/>
              </a:rPr>
              <a:t>                  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out    %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,(%dx)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urier New" pitchFamily="49" charset="0"/>
                <a:ea typeface="msgothic" charset="0"/>
                <a:cs typeface="msgothic" charset="0"/>
              </a:rPr>
              <a:t>   1:	be ad de 01 00       	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   $0x1dead,%esi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82426" y="6107113"/>
            <a:ext cx="2467961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–r -d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02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1219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main.o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780211" y="1524000"/>
            <a:ext cx="6220270" cy="2640724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Disassembly of section .text: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0000000000000000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 0:	55                   	push   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rbp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 1:	48 89 e5             	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,%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rbp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 4:	b8 00 00 00 00       	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  $0x0,%eax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 9:	e8 00 00 00 00       	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callq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e &lt;main+0xe&gt;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			a: R_X86_64_PC32	swap-0x4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 e:	b8 00 00 00 00       	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  $0x0,%eax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13:	5d                   	pop    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rbp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 14:	c3                   	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retq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5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Case study: Library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interpositioning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369457"/>
            <a:ext cx="3396379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§7.1 – §7.12</a:t>
            </a:r>
          </a:p>
        </p:txBody>
      </p:sp>
    </p:spTree>
    <p:extLst>
      <p:ext uri="{BB962C8B-B14F-4D97-AF65-F5344CB8AC3E}">
        <p14:creationId xmlns:p14="http://schemas.microsoft.com/office/powerpoint/2010/main" val="284910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81000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</a:t>
            </a:r>
            <a:r>
              <a:rPr lang="en-GB" dirty="0" smtClean="0">
                <a:latin typeface="Courier New" pitchFamily="49" charset="0"/>
              </a:rPr>
              <a:t>.text</a:t>
            </a:r>
            <a:r>
              <a:rPr lang="en-GB" dirty="0"/>
              <a:t>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" y="1634065"/>
            <a:ext cx="2819400" cy="4260783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endParaRPr lang="en-GB" sz="18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 *bufp0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=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buf[0];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n>
                <a:solidFill>
                  <a:srgbClr val="F7F5CD"/>
                </a:solidFill>
              </a:ln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185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851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95600" y="1634065"/>
            <a:ext cx="6172200" cy="44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.text: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00000000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18:	8b 08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1a:	89 10                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1c:	5d                   	pop    %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US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04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638" y="381000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</a:t>
            </a:r>
            <a:r>
              <a:rPr lang="en-GB" dirty="0" smtClean="0">
                <a:latin typeface="Courier New" pitchFamily="49" charset="0"/>
              </a:rPr>
              <a:t>.text </a:t>
            </a:r>
            <a:r>
              <a:rPr lang="en-GB" dirty="0" smtClean="0">
                <a:latin typeface="Calibri"/>
              </a:rPr>
              <a:t>– x86_64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" y="1634065"/>
            <a:ext cx="2819400" cy="4260783"/>
          </a:xfrm>
          <a:prstGeom prst="rect">
            <a:avLst/>
          </a:prstGeom>
          <a:solidFill>
            <a:srgbClr val="F6F5B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endParaRPr lang="en-GB" sz="18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 *bufp0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= 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&amp;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buf[0];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n>
                <a:solidFill>
                  <a:srgbClr val="F7F5CD"/>
                </a:solidFill>
              </a:ln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&amp;buf[1];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185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0851" y="12647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swap.o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95600" y="1634065"/>
            <a:ext cx="6172200" cy="356623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0000000000000000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0:	55                   	push   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rbp</a:t>
            </a:r>
            <a:endParaRPr lang="en-GB" sz="1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1:	48 89 e5            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rsp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,%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rbp</a:t>
            </a:r>
            <a:endParaRPr lang="en-GB" sz="1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4:	48 c7 05 00 00 00 00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movq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$0x0,0x0(%rip</a:t>
            </a:r>
            <a:r>
              <a:rPr lang="en-GB" sz="1000" dirty="0" smtClean="0">
                <a:latin typeface="Courier New" pitchFamily="49" charset="0"/>
                <a:ea typeface="msgothic" charset="0"/>
                <a:cs typeface="msgothic" charset="0"/>
              </a:rPr>
              <a:t>)    # 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f &lt;swap+0xf&gt;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b:	00 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			7: R_X86_64_PC32	.bss-0x8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			b: R_X86_64_32S	buf+0x4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f:	48 8b 05 00 00 00 00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0x0(%rip),%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rax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000" dirty="0" smtClean="0">
                <a:latin typeface="Courier New" pitchFamily="49" charset="0"/>
                <a:ea typeface="msgothic" charset="0"/>
                <a:cs typeface="msgothic" charset="0"/>
              </a:rPr>
              <a:t>   # 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16 &lt;swap+0x16&gt;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			12: R_X86_64_PC32	bufp0-0x4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16:	8b 00               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rax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endParaRPr lang="en-GB" sz="1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18:	89 45 fc            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%eax,-0x4(%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rbp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1b:	48 8b 05 00 00 00 00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0x0(%rip),%</a:t>
            </a:r>
            <a:r>
              <a:rPr lang="en-GB" sz="1000" dirty="0" err="1" smtClean="0">
                <a:latin typeface="Courier New" pitchFamily="49" charset="0"/>
                <a:ea typeface="msgothic" charset="0"/>
                <a:cs typeface="msgothic" charset="0"/>
              </a:rPr>
              <a:t>rax</a:t>
            </a:r>
            <a:r>
              <a:rPr lang="en-GB" sz="1000" dirty="0" smtClean="0">
                <a:latin typeface="Courier New" pitchFamily="49" charset="0"/>
                <a:ea typeface="msgothic" charset="0"/>
                <a:cs typeface="msgothic" charset="0"/>
              </a:rPr>
              <a:t>    # 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22 &lt;swap+0x22&gt;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			1e: R_X86_64_PC32	bufp0-0x4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22:	48 8b 15 00 00 00 00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0x0(%rip),%</a:t>
            </a:r>
            <a:r>
              <a:rPr lang="en-GB" sz="1000" dirty="0" err="1" smtClean="0">
                <a:latin typeface="Courier New" pitchFamily="49" charset="0"/>
                <a:ea typeface="msgothic" charset="0"/>
                <a:cs typeface="msgothic" charset="0"/>
              </a:rPr>
              <a:t>rdx</a:t>
            </a:r>
            <a:r>
              <a:rPr lang="en-GB" sz="1000" dirty="0" smtClean="0">
                <a:latin typeface="Courier New" pitchFamily="49" charset="0"/>
                <a:ea typeface="msgothic" charset="0"/>
                <a:cs typeface="msgothic" charset="0"/>
              </a:rPr>
              <a:t>    # 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29 &lt;swap+0x29&gt;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			25: R_X86_64_PC32	.bss-0x4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29:	8b 12               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rdx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endParaRPr lang="en-GB" sz="1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2b:	89 10               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rax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2d:	48 8b 05 00 00 00 00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0x0(%rip),%</a:t>
            </a:r>
            <a:r>
              <a:rPr lang="en-GB" sz="1000" dirty="0" err="1" smtClean="0">
                <a:latin typeface="Courier New" pitchFamily="49" charset="0"/>
                <a:ea typeface="msgothic" charset="0"/>
                <a:cs typeface="msgothic" charset="0"/>
              </a:rPr>
              <a:t>rax</a:t>
            </a:r>
            <a:r>
              <a:rPr lang="en-GB" sz="1000" dirty="0" smtClean="0">
                <a:latin typeface="Courier New" pitchFamily="49" charset="0"/>
                <a:ea typeface="msgothic" charset="0"/>
                <a:cs typeface="msgothic" charset="0"/>
              </a:rPr>
              <a:t>    # 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34 &lt;swap+0x34&gt;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			30: R_X86_64_PC32	.bss-0x4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34:	8b 55 fc            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-0x4(%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rbp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endParaRPr lang="en-GB" sz="1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37:	89 10               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rax</a:t>
            </a: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39:	90                  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nop</a:t>
            </a:r>
            <a:endParaRPr lang="en-GB" sz="1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3a:	5d                   	pop    %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rbp</a:t>
            </a:r>
            <a:endParaRPr lang="en-GB" sz="10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urier New" pitchFamily="49" charset="0"/>
                <a:ea typeface="msgothic" charset="0"/>
                <a:cs typeface="msgothic" charset="0"/>
              </a:rPr>
              <a:t>  3b:	c3                   	</a:t>
            </a:r>
            <a:r>
              <a:rPr lang="en-GB" sz="1000" dirty="0" err="1">
                <a:latin typeface="Courier New" pitchFamily="49" charset="0"/>
                <a:ea typeface="msgothic" charset="0"/>
                <a:cs typeface="msgothic" charset="0"/>
              </a:rPr>
              <a:t>retq</a:t>
            </a:r>
            <a:endParaRPr lang="en-GB" sz="10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06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36562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</a:t>
            </a:r>
            <a:r>
              <a:rPr lang="en-GB" dirty="0"/>
              <a:t>Info </a:t>
            </a:r>
            <a:r>
              <a:rPr lang="en-GB" dirty="0" smtClean="0"/>
              <a:t>(swap, .</a:t>
            </a:r>
            <a:r>
              <a:rPr lang="en-GB" dirty="0" smtClean="0">
                <a:latin typeface="Courier New" pitchFamily="49" charset="0"/>
              </a:rPr>
              <a:t>data</a:t>
            </a:r>
            <a:r>
              <a:rPr lang="en-GB" dirty="0"/>
              <a:t>)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75100" y="1804988"/>
            <a:ext cx="4787900" cy="1704975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00000000 &lt;bufp0&gt;: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0:   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0: R_386_32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16466" y="1808163"/>
            <a:ext cx="3200400" cy="4000392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extern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endParaRPr lang="en-GB" sz="18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*bufp0 =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        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[0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bufp1 = &amp;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985" y="14594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swap.c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Action Button: Back or Previous 8">
            <a:hlinkClick r:id="rId3" action="ppaction://hlinksldjump" highlightClick="1"/>
          </p:cNvPr>
          <p:cNvSpPr/>
          <p:nvPr/>
        </p:nvSpPr>
        <p:spPr bwMode="auto">
          <a:xfrm>
            <a:off x="8229600" y="5794375"/>
            <a:ext cx="572004" cy="572004"/>
          </a:xfrm>
          <a:prstGeom prst="actionButtonBackPrevious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1870"/>
            <a:ext cx="8918575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Executable </a:t>
            </a:r>
            <a:r>
              <a:rPr lang="en-GB" dirty="0" smtClean="0"/>
              <a:t>Before/After </a:t>
            </a:r>
            <a:r>
              <a:rPr lang="en-GB" dirty="0"/>
              <a:t>Relocation (.</a:t>
            </a:r>
            <a:r>
              <a:rPr lang="en-GB" dirty="0">
                <a:latin typeface="Courier New" pitchFamily="49" charset="0"/>
              </a:rPr>
              <a:t>text</a:t>
            </a:r>
            <a:r>
              <a:rPr lang="en-GB" dirty="0"/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4759" y="2819400"/>
            <a:ext cx="8254481" cy="3798092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08048380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8048380:	8d 4c 24 04          	lea    0x4(%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8048384:	83 e4 f0             	and    $0xfffffff0,%esp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8048387:	ff 71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pushl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804838a: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804838b: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804838d:	51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804838e: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    	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8048391:	e8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b0 48 83 08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	call   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80483b0 &lt;swap&gt;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8048396:	83 c4 04             	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8048399:	31 c0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xor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eax,%eax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804839b:	59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804839d:	8d 61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         	lea    0xfffffffc(%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80483a0:	c3                   	ret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44759" y="990600"/>
            <a:ext cx="5795474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0000000 &lt;main&gt;: </a:t>
            </a:r>
            <a:endParaRPr lang="en-GB" sz="1600" b="1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83 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04         sub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11:	e8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fc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ff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ff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call   12 &lt;main+0x12&gt;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70C0"/>
                </a:solidFill>
                <a:latin typeface="Courier New" pitchFamily="49" charset="0"/>
                <a:ea typeface="msgothic" charset="0"/>
                <a:cs typeface="msgothic" charset="0"/>
              </a:rPr>
              <a:t>12: R_386_PC32	swap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16:	83 c4 04         add    $0x4,%esp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. . .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286933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0x8048396 + 0x1a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0x80483b0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300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3810000"/>
            <a:ext cx="8131050" cy="2872198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080483b0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80483bb:	55                   	push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80483bc:	89 e5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esp,%ebp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80483be: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30 96 04 08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$0x8049624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0x8049630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96 04 08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80483c8:	8b 08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),%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ecx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80483ca:	89 10               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edx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,(%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eax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80483cc:	5d                   	pop    %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ebp</a:t>
            </a: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80483cd:	89 0d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24 96 04 08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%ecx,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0x8049624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80483d3:	c3                   	ret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00" y="533400"/>
            <a:ext cx="6172200" cy="3103671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0:	8b 15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0x0,%edx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6:	a1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   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 0x4,%eax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7: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e:	c7 05 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00 00 00 00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	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movl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 $0x4,0x0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15: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10: R_386_32	.</a:t>
            </a:r>
            <a:r>
              <a:rPr lang="en-GB" sz="1600" dirty="0" err="1" smtClean="0">
                <a:solidFill>
                  <a:srgbClr val="00B05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endParaRPr lang="en-GB" sz="1600" dirty="0" smtClean="0">
              <a:solidFill>
                <a:srgbClr val="00B05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14: R_386_32	</a:t>
            </a:r>
            <a:r>
              <a:rPr lang="en-GB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GB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. . 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1d:	89 0d 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04 00 00 00    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gothic" charset="0"/>
                <a:cs typeface="msgothic" charset="0"/>
              </a:rPr>
              <a:t>mov</a:t>
            </a: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  %ecx,0x4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			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1f: R_386_32	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buf</a:t>
            </a:r>
            <a:endParaRPr lang="en-US" sz="1600" dirty="0" smtClean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smtClean="0">
                <a:latin typeface="Courier New" pitchFamily="49" charset="0"/>
                <a:ea typeface="msgothic" charset="0"/>
                <a:cs typeface="msgothic" charset="0"/>
              </a:rPr>
              <a:t>  23:	c3                   	ret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68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74637"/>
            <a:ext cx="8691562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Executable After Relocation (.</a:t>
            </a:r>
            <a:r>
              <a:rPr lang="en-GB">
                <a:latin typeface="Courier New" pitchFamily="49" charset="0"/>
              </a:rPr>
              <a:t>data</a:t>
            </a:r>
            <a:r>
              <a:rPr lang="en-GB"/>
              <a:t>)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33400" y="1722437"/>
            <a:ext cx="5181600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Disassembly of section .data: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08049620 &lt;</a:t>
            </a:r>
            <a:r>
              <a:rPr lang="en-GB" sz="1600" dirty="0" err="1" smtClean="0">
                <a:latin typeface="Courier New" pitchFamily="49" charset="0"/>
                <a:ea typeface="msgothic" charset="0"/>
                <a:cs typeface="msgothic" charset="0"/>
              </a:rPr>
              <a:t>buf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8049620</a:t>
            </a: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:       01 00 00 00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08049628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  <a:ea typeface="msgothic" charset="0"/>
                <a:cs typeface="msgothic" charset="0"/>
              </a:rPr>
              <a:t> 8049628:      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20 96 04 08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Action Button: Back or Previous 6">
            <a:hlinkClick r:id="rId3" action="ppaction://hlinksldjump" highlightClick="1"/>
          </p:cNvPr>
          <p:cNvSpPr/>
          <p:nvPr/>
        </p:nvSpPr>
        <p:spPr bwMode="auto">
          <a:xfrm>
            <a:off x="8229600" y="5794375"/>
            <a:ext cx="572004" cy="572004"/>
          </a:xfrm>
          <a:prstGeom prst="actionButtonBackPrevious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0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Strong and Weak Symbols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49388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strong or 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</a:t>
            </a:r>
            <a:r>
              <a:rPr lang="en-GB" dirty="0" smtClean="0"/>
              <a:t>procedures/functions </a:t>
            </a:r>
            <a:r>
              <a:rPr lang="en-GB" dirty="0"/>
              <a:t>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5883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5883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2184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0867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2672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5787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37660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1264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3407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5846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37676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05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</a:t>
            </a:r>
            <a:r>
              <a:rPr lang="en-GB" i="1" dirty="0" smtClean="0"/>
              <a:t>of same name </a:t>
            </a:r>
            <a:r>
              <a:rPr lang="en-GB" dirty="0" smtClean="0"/>
              <a:t>are not allowed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2: Given one strong symbol and multiple weak symbols of same name, choose the strong symbol</a:t>
            </a:r>
            <a:endParaRPr lang="en-GB" dirty="0"/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 smtClean="0">
                <a:latin typeface="Courier New" pitchFamily="49" charset="0"/>
              </a:rPr>
              <a:t>fno</a:t>
            </a:r>
            <a:r>
              <a:rPr lang="en-GB" b="1" dirty="0" smtClean="0">
                <a:latin typeface="Courier New" pitchFamily="49" charset="0"/>
              </a:rPr>
              <a:t>-common</a:t>
            </a:r>
            <a:endParaRPr lang="en-GB" b="1" dirty="0">
              <a:latin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</a:t>
            </a:r>
            <a:r>
              <a:rPr lang="en-GB" sz="1800" b="0" i="1" dirty="0">
                <a:latin typeface="Calibri" pitchFamily="34" charset="0"/>
                <a:ea typeface="msgothic" charset="0"/>
                <a:cs typeface="msgothic" charset="0"/>
              </a:rPr>
              <a:t>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b="0" i="1" dirty="0">
                <a:latin typeface="Calibri" pitchFamily="34" charset="0"/>
                <a:ea typeface="msgothic" charset="0"/>
                <a:cs typeface="msgothic" charset="0"/>
              </a:rPr>
              <a:t>might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800" b="0" i="1" u="sng" dirty="0">
                <a:latin typeface="Calibri" pitchFamily="34" charset="0"/>
                <a:ea typeface="msgothic" charset="0"/>
                <a:cs typeface="msgothic" charset="0"/>
              </a:rPr>
              <a:t>will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15323" y="3504601"/>
            <a:ext cx="2377189" cy="369332"/>
          </a:xfrm>
          <a:prstGeom prst="rect">
            <a:avLst/>
          </a:prstGeom>
          <a:solidFill>
            <a:srgbClr val="F0C2C2"/>
          </a:solidFill>
          <a:ln>
            <a:solidFill>
              <a:srgbClr val="DB6F6F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alibri" pitchFamily="34" charset="0"/>
                <a:ea typeface="msgothic" charset="0"/>
                <a:cs typeface="msgothic" charset="0"/>
              </a:rPr>
              <a:t>Choice of </a:t>
            </a:r>
            <a:r>
              <a:rPr lang="en-US" sz="16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US" sz="1800" b="0" dirty="0">
                <a:latin typeface="Calibri" pitchFamily="34" charset="0"/>
                <a:ea typeface="msgothic" charset="0"/>
                <a:cs typeface="msgothic" charset="0"/>
              </a:rPr>
              <a:t> is </a:t>
            </a:r>
            <a:r>
              <a:rPr lang="en-US" sz="1800" b="0" dirty="0" smtClean="0">
                <a:latin typeface="Calibri" pitchFamily="34" charset="0"/>
                <a:ea typeface="msgothic" charset="0"/>
                <a:cs typeface="msgothic" charset="0"/>
              </a:rPr>
              <a:t>arbitrary!</a:t>
            </a:r>
            <a:endParaRPr lang="en-US" sz="1800" b="0" dirty="0">
              <a:latin typeface="Calibri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99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C Program</a:t>
            </a:r>
            <a:endParaRPr lang="en-US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928813"/>
            <a:ext cx="2955106" cy="203132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buf[2] = {1, 2};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main() 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swap();</a:t>
            </a:r>
          </a:p>
          <a:p>
            <a:r>
              <a:rPr lang="en-US" sz="1800" dirty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>
                <a:latin typeface="Courier New"/>
                <a:cs typeface="Courier New"/>
              </a:rPr>
              <a:t>} 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447800"/>
            <a:ext cx="1305666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main.c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648200" y="1447800"/>
            <a:ext cx="1292842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swap.c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3079689" cy="3970318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extern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buf</a:t>
            </a:r>
            <a:r>
              <a:rPr lang="en-US" sz="1800" dirty="0">
                <a:latin typeface="Courier New"/>
                <a:cs typeface="Courier New"/>
              </a:rPr>
              <a:t>[];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*bufp0 = &amp;buf[0];</a:t>
            </a:r>
          </a:p>
          <a:p>
            <a:r>
              <a:rPr lang="en-US" sz="1800" dirty="0">
                <a:latin typeface="Courier New"/>
                <a:cs typeface="Courier New"/>
              </a:rPr>
              <a:t>static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*bufp1;</a:t>
            </a:r>
          </a:p>
          <a:p>
            <a:endParaRPr lang="en-US" sz="1800" dirty="0">
              <a:solidFill>
                <a:srgbClr val="F7F5CD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void swap()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temp;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  bufp1 = &amp;buf[1];</a:t>
            </a:r>
          </a:p>
          <a:p>
            <a:r>
              <a:rPr lang="en-US" sz="1800" dirty="0">
                <a:latin typeface="Courier New"/>
                <a:cs typeface="Courier New"/>
              </a:rPr>
              <a:t>  temp = *bufp0;</a:t>
            </a:r>
          </a:p>
          <a:p>
            <a:r>
              <a:rPr lang="en-US" sz="1800" dirty="0">
                <a:latin typeface="Courier New"/>
                <a:cs typeface="Courier New"/>
              </a:rPr>
              <a:t>  *bufp0 = *bufp1;</a:t>
            </a:r>
          </a:p>
          <a:p>
            <a:r>
              <a:rPr lang="en-US" sz="1800" dirty="0">
                <a:latin typeface="Courier New"/>
                <a:cs typeface="Courier New"/>
              </a:rPr>
              <a:t>  *bufp1 = temp;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55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Preprocessor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4716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990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12167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255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C00000"/>
                </a:solidFill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48200" y="4495800"/>
            <a:ext cx="2941831" cy="14773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70C0"/>
                </a:solidFill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rot="5400000">
            <a:off x="750571" y="3722370"/>
            <a:ext cx="1546859" cy="158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 flipV="1">
            <a:off x="1905000" y="2948939"/>
            <a:ext cx="2743200" cy="154316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820987" y="2948940"/>
            <a:ext cx="2208213" cy="1546862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800996" y="3957509"/>
            <a:ext cx="1067595" cy="1588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sp useBgFill="1">
        <p:nvSpPr>
          <p:cNvPr id="20" name="TextBox 19"/>
          <p:cNvSpPr txBox="1"/>
          <p:nvPr/>
        </p:nvSpPr>
        <p:spPr>
          <a:xfrm>
            <a:off x="1398385" y="3593068"/>
            <a:ext cx="183896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-DINITIALIZE</a:t>
            </a:r>
          </a:p>
        </p:txBody>
      </p:sp>
      <p:sp useBgFill="1">
        <p:nvSpPr>
          <p:cNvPr id="21" name="TextBox 20"/>
          <p:cNvSpPr txBox="1"/>
          <p:nvPr/>
        </p:nvSpPr>
        <p:spPr>
          <a:xfrm>
            <a:off x="3645136" y="3962400"/>
            <a:ext cx="25270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no initialization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5500" y="6246524"/>
            <a:ext cx="527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#include causes C preprocessor to insert file verbatim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.h Files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91200" y="3738265"/>
            <a:ext cx="3124200" cy="25958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happens: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-o p c1.c c2.c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 ??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-o p c1.c c2.c \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-DINITIALIZE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cs typeface="Courier New" pitchFamily="49" charset="0"/>
              </a:rPr>
              <a:t> ??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825500" y="1624013"/>
            <a:ext cx="2803973" cy="1477328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f()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g+1;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1430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c1.c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4572000" y="986135"/>
            <a:ext cx="1659429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global.h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648200" y="1393180"/>
            <a:ext cx="2941831" cy="203132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INITIALIZE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 = 23;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1;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#else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g;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init =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endif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8300" y="3757613"/>
            <a:ext cx="5285421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global.h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main() 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if (!init)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g = 37;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t = f();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printf</a:t>
            </a:r>
            <a:r>
              <a:rPr lang="en-US" sz="1800" dirty="0" smtClean="0">
                <a:latin typeface="Courier New"/>
                <a:cs typeface="Courier New"/>
              </a:rPr>
              <a:t>("Calling f yields %d\n", t);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return 0;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4800" y="3276600"/>
            <a:ext cx="922047" cy="46166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c2.c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/>
              <a:t> </a:t>
            </a:r>
            <a:r>
              <a:rPr lang="en-US" dirty="0" smtClean="0"/>
              <a:t>if you </a:t>
            </a:r>
            <a:r>
              <a:rPr lang="en-US" dirty="0" smtClean="0"/>
              <a:t>can</a:t>
            </a:r>
          </a:p>
          <a:p>
            <a:pPr lvl="2"/>
            <a:r>
              <a:rPr lang="en-US" dirty="0" smtClean="0"/>
              <a:t>I.e., when it is not shared with other modules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Initialize if you define a global </a:t>
            </a:r>
            <a:r>
              <a:rPr lang="en-US" dirty="0" smtClean="0"/>
              <a:t>variable</a:t>
            </a:r>
          </a:p>
          <a:p>
            <a:pPr lvl="2"/>
            <a:r>
              <a:rPr lang="en-US" dirty="0" smtClean="0"/>
              <a:t>Always, always, always … 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</a:t>
            </a:r>
            <a:r>
              <a:rPr lang="en-US" i="1" dirty="0" smtClean="0"/>
              <a:t>whenever</a:t>
            </a:r>
            <a:r>
              <a:rPr lang="en-US" dirty="0" smtClean="0"/>
              <a:t> you want access to an external global </a:t>
            </a:r>
            <a:r>
              <a:rPr lang="en-US" dirty="0" smtClean="0"/>
              <a:t>variable</a:t>
            </a:r>
          </a:p>
          <a:p>
            <a:pPr lvl="2"/>
            <a:r>
              <a:rPr lang="en-US" dirty="0" smtClean="0"/>
              <a:t>Helps avoid surprises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6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5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</a:t>
            </a:r>
            <a:r>
              <a:rPr lang="en-GB"/>
              <a:t>far</a:t>
            </a:r>
            <a:r>
              <a:rPr lang="en-GB" smtClean="0"/>
              <a:t>: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56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04938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9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73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8 MB archive of </a:t>
            </a:r>
            <a:r>
              <a:rPr lang="en-GB" sz="1800" dirty="0" smtClean="0"/>
              <a:t>1392 </a:t>
            </a:r>
            <a:r>
              <a:rPr lang="en-GB" sz="1800" dirty="0"/>
              <a:t>object 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1 MB archive of </a:t>
            </a:r>
            <a:r>
              <a:rPr lang="en-GB" sz="1800" dirty="0" smtClean="0"/>
              <a:t>401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65138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usr/lib/libc.a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5853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93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4765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797300" y="5518150"/>
            <a:ext cx="457475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289425" y="5378450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25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Programs are translated and linked using a </a:t>
            </a:r>
            <a:r>
              <a:rPr lang="en-US" sz="2000" i="1" dirty="0">
                <a:latin typeface="Calibri"/>
                <a:cs typeface="Calibri"/>
              </a:rPr>
              <a:t>compiler driver</a:t>
            </a:r>
            <a:r>
              <a:rPr lang="en-US" sz="20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b="1" dirty="0" err="1" smtClean="0">
                <a:latin typeface="Courier New" charset="0"/>
              </a:rPr>
              <a:t>linux</a:t>
            </a:r>
            <a:r>
              <a:rPr lang="en-US" sz="1800" b="1" dirty="0" smtClean="0">
                <a:latin typeface="Courier New" charset="0"/>
              </a:rPr>
              <a:t>&gt; </a:t>
            </a:r>
            <a:r>
              <a:rPr lang="en-US" sz="1800" b="1" i="1" dirty="0" err="1">
                <a:latin typeface="Courier New" charset="0"/>
              </a:rPr>
              <a:t>gcc</a:t>
            </a:r>
            <a:r>
              <a:rPr lang="en-US" sz="1800" b="1" i="1" dirty="0">
                <a:latin typeface="Courier New" charset="0"/>
              </a:rPr>
              <a:t> -O2 -g -o p </a:t>
            </a:r>
            <a:r>
              <a:rPr lang="en-US" sz="1800" b="1" i="1" dirty="0" err="1">
                <a:latin typeface="Courier New" charset="0"/>
              </a:rPr>
              <a:t>main.c</a:t>
            </a:r>
            <a:r>
              <a:rPr lang="en-US" sz="1800" b="1" i="1" dirty="0">
                <a:latin typeface="Courier New" charset="0"/>
              </a:rPr>
              <a:t> </a:t>
            </a:r>
            <a:r>
              <a:rPr lang="en-US" sz="1800" b="1" i="1" dirty="0" err="1">
                <a:latin typeface="Courier New" charset="0"/>
              </a:rPr>
              <a:t>swap.c</a:t>
            </a:r>
            <a:endParaRPr lang="en-US" sz="1800" b="1" i="1" dirty="0">
              <a:latin typeface="Courier New" charset="0"/>
            </a:endParaRPr>
          </a:p>
          <a:p>
            <a:pPr lvl="1"/>
            <a:r>
              <a:rPr lang="en-US" sz="1800" b="1" dirty="0" err="1" smtClean="0">
                <a:latin typeface="Courier New" charset="0"/>
              </a:rPr>
              <a:t>linux</a:t>
            </a:r>
            <a:r>
              <a:rPr lang="en-US" sz="1800" b="1" dirty="0" smtClean="0">
                <a:latin typeface="Courier New" charset="0"/>
              </a:rPr>
              <a:t>&gt; </a:t>
            </a:r>
            <a:r>
              <a:rPr lang="en-US" sz="1800" b="1" i="1" dirty="0">
                <a:latin typeface="Courier New" charset="0"/>
              </a:rPr>
              <a:t>./p</a:t>
            </a: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main.c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 dirty="0">
                <a:latin typeface="Calibri"/>
                <a:cs typeface="Calibri"/>
              </a:rPr>
              <a:t>(</a:t>
            </a:r>
            <a:r>
              <a:rPr lang="en-US" sz="1800" dirty="0" err="1">
                <a:latin typeface="Calibri"/>
                <a:cs typeface="Calibri"/>
              </a:rPr>
              <a:t>cpp</a:t>
            </a:r>
            <a:r>
              <a:rPr lang="en-US" sz="18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swap.c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199039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ourier New"/>
                <a:cs typeface="Courier New"/>
              </a:rPr>
              <a:t>swap.o</a:t>
            </a: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413125" y="5789613"/>
            <a:ext cx="32318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dirty="0" err="1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886200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 dirty="0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dirty="0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 dirty="0">
                <a:solidFill>
                  <a:srgbClr val="C00000"/>
                </a:solidFill>
                <a:latin typeface="Courier New"/>
                <a:cs typeface="Courier New"/>
              </a:rPr>
              <a:t> and </a:t>
            </a:r>
            <a:r>
              <a:rPr lang="en-US" sz="1800" i="1" dirty="0" err="1" smtClean="0">
                <a:solidFill>
                  <a:srgbClr val="C00000"/>
                </a:solidFill>
                <a:latin typeface="Courier New"/>
                <a:cs typeface="Courier New"/>
              </a:rPr>
              <a:t>swap.c</a:t>
            </a:r>
            <a:r>
              <a:rPr lang="en-US" sz="1800" i="1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sz="1800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7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/>
      <p:bldP spid="228357" grpId="0" animBg="1"/>
      <p:bldP spid="228358" grpId="0" animBg="1"/>
      <p:bldP spid="228359" grpId="0"/>
      <p:bldP spid="228360" grpId="0"/>
      <p:bldP spid="228361" grpId="0" animBg="1"/>
      <p:bldP spid="228362" grpId="0"/>
      <p:bldP spid="228363" grpId="0"/>
      <p:bldP spid="228364" grpId="0"/>
      <p:bldP spid="228365" grpId="0" animBg="1"/>
      <p:bldP spid="228366" grpId="0" animBg="1"/>
      <p:bldP spid="228367" grpId="0" animBg="1"/>
      <p:bldP spid="228368" grpId="0" animBg="1"/>
      <p:bldP spid="228369" grpId="0" animBg="1"/>
      <p:bldP spid="228370" grpId="0" animBg="1"/>
      <p:bldP spid="228371" grpId="0"/>
      <p:bldP spid="228372" grpId="0"/>
      <p:bldP spid="2283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>
            <a:normAutofit fontScale="925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</a:t>
            </a:r>
            <a:r>
              <a:rPr lang="en-GB" b="1" i="1" dirty="0"/>
              <a:t>command line </a:t>
            </a:r>
            <a:r>
              <a:rPr lang="en-GB" b="1" i="1" dirty="0" smtClean="0"/>
              <a:t>order</a:t>
            </a:r>
            <a:endParaRPr lang="en-GB" b="1" i="1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</a:t>
            </a:r>
            <a:r>
              <a:rPr lang="en-GB" dirty="0" smtClean="0"/>
              <a:t>references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 err="1" smtClean="0"/>
              <a:t>obj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</a:t>
            </a:r>
            <a:r>
              <a:rPr lang="en-GB" dirty="0" smtClean="0"/>
              <a:t>error</a:t>
            </a:r>
            <a:endParaRPr lang="en-GB" dirty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5410200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7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“undefined reference” mean?</a:t>
            </a:r>
          </a:p>
          <a:p>
            <a:pPr lvl="1"/>
            <a:r>
              <a:rPr lang="en-US" dirty="0" smtClean="0"/>
              <a:t>I.e., when compiling your </a:t>
            </a:r>
            <a:r>
              <a:rPr lang="en-US" i="1" dirty="0" smtClean="0"/>
              <a:t>C</a:t>
            </a:r>
            <a:r>
              <a:rPr lang="en-US" dirty="0" smtClean="0"/>
              <a:t> or </a:t>
            </a:r>
            <a:r>
              <a:rPr lang="en-US" i="1" dirty="0" smtClean="0"/>
              <a:t>C++</a:t>
            </a:r>
            <a:r>
              <a:rPr lang="en-US" dirty="0" smtClean="0"/>
              <a:t> program</a:t>
            </a:r>
          </a:p>
          <a:p>
            <a:pPr lvl="1"/>
            <a:endParaRPr lang="en-US" dirty="0"/>
          </a:p>
          <a:p>
            <a:r>
              <a:rPr lang="en-US" dirty="0" smtClean="0"/>
              <a:t>How do you fix 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076950" y="2738438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esp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66377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outside 32-bit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address space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505200" y="1595216"/>
            <a:ext cx="1204474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0x100000000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567113" y="6189452"/>
            <a:ext cx="1111500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latin typeface="Courier New" pitchFamily="49" charset="0"/>
                <a:ea typeface="msgothic" charset="0"/>
                <a:cs typeface="msgothic" charset="0"/>
              </a:rPr>
              <a:t>0x08048000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594100" y="3498907"/>
            <a:ext cx="1111500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0xf7e9ddc0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13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 std </a:t>
            </a:r>
            <a:r>
              <a:rPr lang="en-GB" b="1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 lvl="2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>
              <a:solidFill>
                <a:srgbClr val="000004"/>
              </a:solidFill>
            </a:endParaRPr>
          </a:p>
          <a:p>
            <a:pPr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000004"/>
                </a:solidFill>
              </a:rPr>
              <a:t>Modern </a:t>
            </a:r>
            <a:r>
              <a:rPr lang="en-GB" dirty="0">
                <a:solidFill>
                  <a:srgbClr val="000004"/>
                </a:solidFill>
              </a:rPr>
              <a:t>s</a:t>
            </a:r>
            <a:r>
              <a:rPr lang="en-GB" dirty="0" smtClean="0">
                <a:solidFill>
                  <a:srgbClr val="000004"/>
                </a:solidFill>
              </a:rPr>
              <a:t>olution</a:t>
            </a:r>
            <a:r>
              <a:rPr lang="en-GB" dirty="0">
                <a:solidFill>
                  <a:srgbClr val="000004"/>
                </a:solidFill>
              </a:rPr>
              <a:t>: Shared Libraries 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lnSpc>
                <a:spcPct val="11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b="1" dirty="0">
                <a:latin typeface="Courier New"/>
                <a:cs typeface="Courier New"/>
              </a:rPr>
              <a:t>.so</a:t>
            </a:r>
            <a:r>
              <a:rPr lang="en-GB" dirty="0"/>
              <a:t> files</a:t>
            </a:r>
          </a:p>
          <a:p>
            <a:pPr lvl="1">
              <a:lnSpc>
                <a:spcPct val="11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lnSpc>
                <a:spcPct val="110000"/>
              </a:lnSpc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3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</a:t>
            </a:r>
            <a:r>
              <a:rPr lang="en-GB" sz="2800" dirty="0" smtClean="0"/>
              <a:t>(continued)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lnSpc>
                <a:spcPct val="120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</a:t>
            </a:r>
            <a:r>
              <a:rPr lang="en-GB" sz="2500" dirty="0"/>
              <a:t> </a:t>
            </a:r>
            <a:r>
              <a:rPr lang="en-GB" dirty="0" smtClean="0"/>
              <a:t>interface</a:t>
            </a:r>
            <a:endParaRPr lang="en-GB" dirty="0" smtClean="0">
              <a:latin typeface="Courier New" pitchFamily="49" charset="0"/>
            </a:endParaRPr>
          </a:p>
          <a:p>
            <a:pPr lvl="2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lnSpc>
                <a:spcPct val="120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 (in OS course!)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8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041650" y="3974825"/>
            <a:ext cx="42862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91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</a:t>
            </a:r>
            <a:r>
              <a:rPr lang="en-GB" dirty="0" smtClean="0"/>
              <a:t>Run-time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1323975"/>
            <a:ext cx="8081356" cy="5018939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dlfcn.h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x[2] = {1, 2};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y[2] = {3, 4};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z[2];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main()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*handle;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void (*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*,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char *error;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dynamically load the shared lib that contains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handle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("./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", RTLD_LAZY);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(!handle)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}</a:t>
            </a:r>
            <a:endParaRPr lang="en-GB" sz="1600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1704" y="6342914"/>
            <a:ext cx="20130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15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57926" cy="5018939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get a pointer to the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 function we just loaded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dlsym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(handle, "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((error =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 != NULL)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error);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Now we can call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()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just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like any other function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(x, y, z, 2);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printf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("z = [%d %d]\n", z[0], z[1]);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/* unload the shared library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if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dlclose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(handle) &lt; 0)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fprintf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stderr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, "%s\n",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dlerror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	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	exit(1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   return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88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1: Modularity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Program can be written as a collection of smaller source files, rather than one monolithic mass.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Especially amenable to team development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Can build libraries of common functions (more on this later)</a:t>
            </a:r>
          </a:p>
          <a:p>
            <a:pPr lvl="2"/>
            <a:r>
              <a:rPr lang="en-US" dirty="0" smtClean="0"/>
              <a:t>e.g., Math library, standard C library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7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7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</a:p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pPr lvl="1"/>
            <a:endParaRPr lang="en-GB" dirty="0" smtClean="0"/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are statically linked 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2"/>
            <a:r>
              <a:rPr lang="en-GB" dirty="0" smtClean="0"/>
              <a:t>Interpose calls to </a:t>
            </a:r>
            <a:r>
              <a:rPr lang="en-GB" dirty="0" err="1" smtClean="0"/>
              <a:t>libc</a:t>
            </a:r>
            <a:r>
              <a:rPr lang="en-GB" dirty="0" smtClean="0"/>
              <a:t> functions.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pPr lvl="2"/>
            <a:r>
              <a:rPr lang="en-GB" dirty="0" smtClean="0"/>
              <a:t>Automatically encrypt otherwise unencrypted network connections.</a:t>
            </a:r>
          </a:p>
          <a:p>
            <a:r>
              <a:rPr lang="en-GB" dirty="0" smtClean="0"/>
              <a:t>Monitoring and Profiling</a:t>
            </a:r>
          </a:p>
          <a:p>
            <a:pPr lvl="1"/>
            <a:r>
              <a:rPr lang="en-GB" dirty="0" smtClean="0"/>
              <a:t>Count number of calls to functions</a:t>
            </a:r>
          </a:p>
          <a:p>
            <a:pPr lvl="1"/>
            <a:r>
              <a:rPr lang="en-GB" dirty="0" smtClean="0"/>
              <a:t>Characterize call sites and arguments to functions</a:t>
            </a:r>
          </a:p>
          <a:p>
            <a:pPr lvl="1"/>
            <a:r>
              <a:rPr lang="en-GB" dirty="0" err="1" smtClean="0"/>
              <a:t>Malloc</a:t>
            </a:r>
            <a:r>
              <a:rPr lang="en-GB" dirty="0" smtClean="0"/>
              <a:t> tracing</a:t>
            </a:r>
          </a:p>
          <a:p>
            <a:pPr lvl="2"/>
            <a:r>
              <a:rPr lang="en-GB" dirty="0" smtClean="0"/>
              <a:t>Detecting memory leaks</a:t>
            </a:r>
          </a:p>
          <a:p>
            <a:pPr lvl="2"/>
            <a:r>
              <a:rPr lang="en-GB" b="1" dirty="0" smtClean="0">
                <a:solidFill>
                  <a:srgbClr val="C00000"/>
                </a:solidFill>
              </a:rPr>
              <a:t>Generating address traces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43806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Goal: trace the addresses and sizes of the allocated and freed blocks, without modifying the source code. </a:t>
            </a:r>
          </a:p>
          <a:p>
            <a:endParaRPr lang="en-US" dirty="0" smtClean="0"/>
          </a:p>
          <a:p>
            <a:r>
              <a:rPr lang="en-US" dirty="0" smtClean="0"/>
              <a:t>Three solutions: interpose on the </a:t>
            </a:r>
            <a:r>
              <a:rPr lang="en-US" dirty="0" smtClean="0">
                <a:latin typeface="Courier New"/>
                <a:cs typeface="Courier New"/>
              </a:rPr>
              <a:t>lib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free</a:t>
            </a:r>
            <a:r>
              <a:rPr lang="en-US" dirty="0" smtClean="0"/>
              <a:t> functions at </a:t>
            </a:r>
          </a:p>
          <a:p>
            <a:pPr lvl="1"/>
            <a:r>
              <a:rPr lang="en-US" dirty="0" smtClean="0"/>
              <a:t>compile time, </a:t>
            </a:r>
          </a:p>
          <a:p>
            <a:pPr lvl="1"/>
            <a:r>
              <a:rPr lang="en-US" dirty="0" smtClean="0"/>
              <a:t>link time, and/or</a:t>
            </a:r>
          </a:p>
          <a:p>
            <a:pPr lvl="1"/>
            <a:r>
              <a:rPr lang="en-US" dirty="0" smtClean="0"/>
              <a:t>load/run time. 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3104" y="1410522"/>
            <a:ext cx="4198896" cy="2961453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stdio.h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stdlib.h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malloc.h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main()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free(malloc(10));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printf("hello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, world\</a:t>
            </a:r>
            <a:r>
              <a:rPr lang="en-US" sz="1800" dirty="0" err="1" smtClean="0">
                <a:latin typeface="Courier New" pitchFamily="49" charset="0"/>
                <a:ea typeface="msgothic" charset="0"/>
                <a:cs typeface="msgothic" charset="0"/>
              </a:rPr>
              <a:t>n</a:t>
            </a: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    exit(0);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 smtClean="0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7680" y="4002643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38701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/* Compile-time interposition of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and free using C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preprocessor. A local </a:t>
            </a:r>
            <a:r>
              <a:rPr lang="en-US" sz="1800" dirty="0" err="1" smtClean="0"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latin typeface="Courier New"/>
                <a:cs typeface="Courier New"/>
              </a:rPr>
              <a:t> file defines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(free)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as wrappers </a:t>
            </a:r>
            <a:r>
              <a:rPr lang="en-US" sz="1800" dirty="0" err="1" smtClean="0">
                <a:latin typeface="Courier New"/>
                <a:cs typeface="Courier New"/>
              </a:rPr>
              <a:t>mymalloc</a:t>
            </a:r>
            <a:r>
              <a:rPr lang="en-US" sz="1800" dirty="0" smtClean="0">
                <a:latin typeface="Courier New"/>
                <a:cs typeface="Courier New"/>
              </a:rPr>
              <a:t> (</a:t>
            </a:r>
            <a:r>
              <a:rPr lang="en-US" sz="1800" dirty="0" err="1" smtClean="0">
                <a:latin typeface="Courier New"/>
                <a:cs typeface="Courier New"/>
              </a:rPr>
              <a:t>myfree</a:t>
            </a:r>
            <a:r>
              <a:rPr lang="en-US" sz="1800" dirty="0" smtClean="0">
                <a:latin typeface="Courier New"/>
                <a:cs typeface="Courier New"/>
              </a:rPr>
              <a:t>) respectively.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malloc.h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/*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</a:t>
            </a:r>
            <a:r>
              <a:rPr lang="en-US" sz="1800" dirty="0" err="1" smtClean="0">
                <a:latin typeface="Courier New"/>
                <a:cs typeface="Courier New"/>
              </a:rPr>
              <a:t>mymalloc</a:t>
            </a:r>
            <a:r>
              <a:rPr lang="en-US" sz="1800" dirty="0" smtClean="0">
                <a:latin typeface="Courier New"/>
                <a:cs typeface="Courier New"/>
              </a:rPr>
              <a:t> -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wrapper function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*</a:t>
            </a:r>
            <a:r>
              <a:rPr lang="en-US" sz="1800" dirty="0" err="1" smtClean="0">
                <a:latin typeface="Courier New"/>
                <a:cs typeface="Courier New"/>
              </a:rPr>
              <a:t>mymalloc(size_t</a:t>
            </a:r>
            <a:r>
              <a:rPr lang="en-US" sz="1800" dirty="0" smtClean="0">
                <a:latin typeface="Courier New"/>
                <a:cs typeface="Courier New"/>
              </a:rPr>
              <a:t> size,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void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 = </a:t>
            </a:r>
            <a:r>
              <a:rPr lang="en-US" sz="1800" dirty="0" err="1" smtClean="0">
                <a:latin typeface="Courier New"/>
                <a:cs typeface="Courier New"/>
              </a:rPr>
              <a:t>malloc(size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printf("%s:%d</a:t>
            </a:r>
            <a:r>
              <a:rPr lang="en-US" sz="1800" dirty="0" smtClean="0">
                <a:latin typeface="Courier New"/>
                <a:cs typeface="Courier New"/>
              </a:rPr>
              <a:t>: </a:t>
            </a:r>
            <a:r>
              <a:rPr lang="en-US" sz="1800" dirty="0" err="1" smtClean="0">
                <a:latin typeface="Courier New"/>
                <a:cs typeface="Courier New"/>
              </a:rPr>
              <a:t>malloc(%d</a:t>
            </a:r>
            <a:r>
              <a:rPr lang="en-US" sz="1800" dirty="0" smtClean="0">
                <a:latin typeface="Courier New"/>
                <a:cs typeface="Courier New"/>
              </a:rPr>
              <a:t>)=%</a:t>
            </a:r>
            <a:r>
              <a:rPr lang="en-US" sz="1800" dirty="0" err="1" smtClean="0">
                <a:latin typeface="Courier New"/>
                <a:cs typeface="Courier New"/>
              </a:rPr>
              <a:t>p\n</a:t>
            </a:r>
            <a:r>
              <a:rPr lang="en-US" sz="1800" dirty="0" smtClean="0">
                <a:latin typeface="Courier New"/>
                <a:cs typeface="Courier New"/>
              </a:rPr>
              <a:t>", file, line, (</a:t>
            </a:r>
            <a:r>
              <a:rPr lang="en-US" sz="1800" dirty="0" err="1" smtClean="0">
                <a:latin typeface="Courier New"/>
                <a:cs typeface="Courier New"/>
              </a:rPr>
              <a:t>int)size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return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5514" y="6372999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9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#define </a:t>
            </a:r>
            <a:r>
              <a:rPr lang="en-US" sz="1800" dirty="0" err="1" smtClean="0">
                <a:latin typeface="Courier New"/>
                <a:cs typeface="Courier New"/>
              </a:rPr>
              <a:t>malloc(size</a:t>
            </a:r>
            <a:r>
              <a:rPr lang="en-US" sz="1800" dirty="0" smtClean="0">
                <a:latin typeface="Courier New"/>
                <a:cs typeface="Courier New"/>
              </a:rPr>
              <a:t>) </a:t>
            </a:r>
            <a:r>
              <a:rPr lang="en-US" sz="1800" dirty="0" err="1" smtClean="0">
                <a:latin typeface="Courier New"/>
                <a:cs typeface="Courier New"/>
              </a:rPr>
              <a:t>mymalloc(size</a:t>
            </a:r>
            <a:r>
              <a:rPr lang="en-US" sz="1800" dirty="0" smtClean="0">
                <a:latin typeface="Courier New"/>
                <a:cs typeface="Courier New"/>
              </a:rPr>
              <a:t>, __FILE__, __LINE__ 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#define </a:t>
            </a:r>
            <a:r>
              <a:rPr lang="en-US" sz="1800" dirty="0" err="1" smtClean="0">
                <a:latin typeface="Courier New"/>
                <a:cs typeface="Courier New"/>
              </a:rPr>
              <a:t>free(ptr</a:t>
            </a:r>
            <a:r>
              <a:rPr lang="en-US" sz="1800" dirty="0" smtClean="0">
                <a:latin typeface="Courier New"/>
                <a:cs typeface="Courier New"/>
              </a:rPr>
              <a:t>) </a:t>
            </a:r>
            <a:r>
              <a:rPr lang="en-US" sz="1800" dirty="0" err="1" smtClean="0">
                <a:latin typeface="Courier New"/>
                <a:cs typeface="Courier New"/>
              </a:rPr>
              <a:t>myfree(ptr</a:t>
            </a:r>
            <a:r>
              <a:rPr lang="en-US" sz="1800" dirty="0" smtClean="0">
                <a:latin typeface="Courier New"/>
                <a:cs typeface="Courier New"/>
              </a:rPr>
              <a:t>, __FILE__, __LINE__ )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*</a:t>
            </a:r>
            <a:r>
              <a:rPr lang="en-US" sz="1800" dirty="0" err="1" smtClean="0">
                <a:latin typeface="Courier New"/>
                <a:cs typeface="Courier New"/>
              </a:rPr>
              <a:t>mymalloc(size_t</a:t>
            </a:r>
            <a:r>
              <a:rPr lang="en-US" sz="1800" dirty="0" smtClean="0">
                <a:latin typeface="Courier New"/>
                <a:cs typeface="Courier New"/>
              </a:rPr>
              <a:t> size,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myfree(void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, char *file,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line);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-DCOMPILETIME -</a:t>
            </a:r>
            <a:r>
              <a:rPr lang="en-US" sz="1800" dirty="0" err="1" smtClean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-I.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mymalloc.o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./</a:t>
            </a:r>
            <a:r>
              <a:rPr lang="en-US" sz="1800" dirty="0" err="1" smtClean="0">
                <a:latin typeface="Courier New"/>
                <a:cs typeface="Courier New"/>
              </a:rPr>
              <a:t>helloc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hello.c:7: malloc(10)=0x501010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hello.c:7: 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600200"/>
            <a:ext cx="8558382" cy="5078314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 err="1" smtClean="0">
                <a:latin typeface="Courier New"/>
                <a:cs typeface="Courier New"/>
              </a:rPr>
              <a:t>ifdef</a:t>
            </a:r>
            <a:r>
              <a:rPr lang="en-US" sz="1800" dirty="0" smtClean="0">
                <a:latin typeface="Courier New"/>
                <a:cs typeface="Courier New"/>
              </a:rPr>
              <a:t> LINKTIME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/* Link-time interposition of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and free using the static linker's (ld) "--wrap symbol" flag.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stdio.h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*__</a:t>
            </a:r>
            <a:r>
              <a:rPr lang="en-US" sz="1800" dirty="0" err="1" smtClean="0">
                <a:latin typeface="Courier New"/>
                <a:cs typeface="Courier New"/>
              </a:rPr>
              <a:t>real_malloc(size_t</a:t>
            </a:r>
            <a:r>
              <a:rPr lang="en-US" sz="1800" dirty="0" smtClean="0">
                <a:latin typeface="Courier New"/>
                <a:cs typeface="Courier New"/>
              </a:rPr>
              <a:t> size);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__</a:t>
            </a:r>
            <a:r>
              <a:rPr lang="en-US" sz="1800" dirty="0" err="1" smtClean="0">
                <a:latin typeface="Courier New"/>
                <a:cs typeface="Courier New"/>
              </a:rPr>
              <a:t>real_free(void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/*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 __</a:t>
            </a:r>
            <a:r>
              <a:rPr lang="en-US" sz="1800" dirty="0" err="1" smtClean="0">
                <a:latin typeface="Courier New"/>
                <a:cs typeface="Courier New"/>
              </a:rPr>
              <a:t>wrap_malloc</a:t>
            </a:r>
            <a:r>
              <a:rPr lang="en-US" sz="1800" dirty="0" smtClean="0">
                <a:latin typeface="Courier New"/>
                <a:cs typeface="Courier New"/>
              </a:rPr>
              <a:t> - </a:t>
            </a:r>
            <a:r>
              <a:rPr lang="en-US" sz="1800" dirty="0" err="1" smtClean="0">
                <a:latin typeface="Courier New"/>
                <a:cs typeface="Courier New"/>
              </a:rPr>
              <a:t>malloc</a:t>
            </a:r>
            <a:r>
              <a:rPr lang="en-US" sz="1800" dirty="0" smtClean="0">
                <a:latin typeface="Courier New"/>
                <a:cs typeface="Courier New"/>
              </a:rPr>
              <a:t> wrapper function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*__</a:t>
            </a:r>
            <a:r>
              <a:rPr lang="en-US" sz="1800" dirty="0" err="1" smtClean="0">
                <a:latin typeface="Courier New"/>
                <a:cs typeface="Courier New"/>
              </a:rPr>
              <a:t>wrap_malloc(size_t</a:t>
            </a:r>
            <a:r>
              <a:rPr lang="en-US" sz="1800" dirty="0" smtClean="0">
                <a:latin typeface="Courier New"/>
                <a:cs typeface="Courier New"/>
              </a:rPr>
              <a:t> size)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void *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 = __</a:t>
            </a:r>
            <a:r>
              <a:rPr lang="en-US" sz="1800" dirty="0" err="1" smtClean="0">
                <a:latin typeface="Courier New"/>
                <a:cs typeface="Courier New"/>
              </a:rPr>
              <a:t>real_malloc(size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printf("malloc(%d</a:t>
            </a:r>
            <a:r>
              <a:rPr lang="en-US" sz="1800" dirty="0" smtClean="0">
                <a:latin typeface="Courier New"/>
                <a:cs typeface="Courier New"/>
              </a:rPr>
              <a:t>) = %</a:t>
            </a:r>
            <a:r>
              <a:rPr lang="en-US" sz="1800" dirty="0" err="1" smtClean="0">
                <a:latin typeface="Courier New"/>
                <a:cs typeface="Courier New"/>
              </a:rPr>
              <a:t>p\n</a:t>
            </a:r>
            <a:r>
              <a:rPr lang="en-US" sz="1800" dirty="0" smtClean="0">
                <a:latin typeface="Courier New"/>
                <a:cs typeface="Courier New"/>
              </a:rPr>
              <a:t>", (</a:t>
            </a:r>
            <a:r>
              <a:rPr lang="en-US" sz="1800" dirty="0" err="1" smtClean="0">
                <a:latin typeface="Courier New"/>
                <a:cs typeface="Courier New"/>
              </a:rPr>
              <a:t>int)size</a:t>
            </a:r>
            <a:r>
              <a:rPr lang="en-US" sz="1800" dirty="0" smtClean="0">
                <a:latin typeface="Courier New"/>
                <a:cs typeface="Courier New"/>
              </a:rPr>
              <a:t>,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    return </a:t>
            </a:r>
            <a:r>
              <a:rPr lang="en-US" sz="1800" dirty="0" err="1" smtClean="0">
                <a:latin typeface="Courier New"/>
                <a:cs typeface="Courier New"/>
              </a:rPr>
              <a:t>ptr</a:t>
            </a:r>
            <a:r>
              <a:rPr lang="en-US" sz="18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5514" y="6309182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2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4191000"/>
            <a:ext cx="8305799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</a:t>
            </a:r>
          </a:p>
          <a:p>
            <a:r>
              <a:rPr lang="en-US" dirty="0" smtClean="0"/>
              <a:t>Telling linker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tells it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b="1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wrap_malloc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</a:t>
            </a:r>
            <a:r>
              <a:rPr lang="en-US" dirty="0" smtClean="0"/>
              <a:t> </a:t>
            </a:r>
            <a:r>
              <a:rPr lang="en-US" b="1" dirty="0" smtClean="0">
                <a:latin typeface="Courier New"/>
                <a:cs typeface="Courier New"/>
              </a:rPr>
              <a:t>__</a:t>
            </a:r>
            <a:r>
              <a:rPr lang="en-US" b="1" dirty="0" err="1" smtClean="0">
                <a:latin typeface="Courier New"/>
                <a:cs typeface="Courier New"/>
              </a:rPr>
              <a:t>real_malloc</a:t>
            </a:r>
            <a:r>
              <a:rPr lang="en-US" b="1" dirty="0" smtClean="0"/>
              <a:t> </a:t>
            </a:r>
            <a:r>
              <a:rPr lang="en-US" dirty="0" smtClean="0"/>
              <a:t>should be resolved as </a:t>
            </a:r>
            <a:r>
              <a:rPr lang="en-US" b="1" dirty="0" err="1" smtClean="0">
                <a:latin typeface="Courier New"/>
                <a:cs typeface="Courier New"/>
              </a:rPr>
              <a:t>malloc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1" y="1300877"/>
            <a:ext cx="7896225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-DLINKTIME -</a:t>
            </a:r>
            <a:r>
              <a:rPr lang="en-US" sz="1800" dirty="0" err="1" smtClean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</a:t>
            </a:r>
            <a:r>
              <a:rPr lang="en-US" sz="1800" dirty="0" err="1" smtClean="0">
                <a:latin typeface="Courier New"/>
                <a:cs typeface="Courier New"/>
              </a:rPr>
              <a:t>Wl,--wrap,malloc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Wl,--wrap,free</a:t>
            </a:r>
            <a:r>
              <a:rPr lang="en-US" sz="1800" dirty="0" smtClean="0">
                <a:latin typeface="Courier New"/>
                <a:cs typeface="Courier New"/>
              </a:rPr>
              <a:t> \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mymalloc.o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./</a:t>
            </a:r>
            <a:r>
              <a:rPr lang="en-US" sz="1800" dirty="0" err="1" smtClean="0">
                <a:latin typeface="Courier New"/>
                <a:cs typeface="Courier New"/>
              </a:rPr>
              <a:t>hellol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malloc(10) = 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87713"/>
            <a:ext cx="7543800" cy="649408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#</a:t>
            </a:r>
            <a:r>
              <a:rPr lang="en-US" sz="1600" dirty="0" err="1" smtClean="0">
                <a:latin typeface="Courier New"/>
                <a:cs typeface="Courier New"/>
              </a:rPr>
              <a:t>ifdef</a:t>
            </a:r>
            <a:r>
              <a:rPr lang="en-US" sz="1600" dirty="0" smtClean="0">
                <a:latin typeface="Courier New"/>
                <a:cs typeface="Courier New"/>
              </a:rPr>
              <a:t> RUNTIME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/* Run-time interposition of 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 and free based 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* dynamic linker's (ld-</a:t>
            </a:r>
            <a:r>
              <a:rPr lang="en-US" sz="1600" dirty="0" err="1" smtClean="0">
                <a:latin typeface="Courier New"/>
                <a:cs typeface="Courier New"/>
              </a:rPr>
              <a:t>linux.so</a:t>
            </a:r>
            <a:r>
              <a:rPr lang="en-US" sz="1600" dirty="0" smtClean="0">
                <a:latin typeface="Courier New"/>
                <a:cs typeface="Courier New"/>
              </a:rPr>
              <a:t>) LD_PRELOAD mechanism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#define _GNU_SOURCE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stdlib.h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#include &lt;</a:t>
            </a:r>
            <a:r>
              <a:rPr lang="en-US" sz="1600" dirty="0" err="1" smtClean="0">
                <a:latin typeface="Courier New"/>
                <a:cs typeface="Courier New"/>
              </a:rPr>
              <a:t>dlfcn.h</a:t>
            </a:r>
            <a:r>
              <a:rPr lang="en-US" sz="1600" dirty="0" smtClean="0">
                <a:latin typeface="Courier New"/>
                <a:cs typeface="Courier New"/>
              </a:rPr>
              <a:t>&gt;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void *</a:t>
            </a:r>
            <a:r>
              <a:rPr lang="en-US" sz="1600" dirty="0" err="1" smtClean="0">
                <a:latin typeface="Courier New"/>
                <a:cs typeface="Courier New"/>
              </a:rPr>
              <a:t>malloc(size_t</a:t>
            </a:r>
            <a:r>
              <a:rPr lang="en-US" sz="1600" dirty="0" smtClean="0">
                <a:latin typeface="Courier New"/>
                <a:cs typeface="Courier New"/>
              </a:rPr>
              <a:t> size)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static void *(*</a:t>
            </a:r>
            <a:r>
              <a:rPr lang="en-US" sz="1600" dirty="0" err="1" smtClean="0">
                <a:latin typeface="Courier New"/>
                <a:cs typeface="Courier New"/>
              </a:rPr>
              <a:t>mallocp)(size_t</a:t>
            </a:r>
            <a:r>
              <a:rPr lang="en-US" sz="1600" dirty="0" smtClean="0">
                <a:latin typeface="Courier New"/>
                <a:cs typeface="Courier New"/>
              </a:rPr>
              <a:t> size);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char *error;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void *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/* get address of </a:t>
            </a:r>
            <a:r>
              <a:rPr lang="en-US" sz="1600" dirty="0" err="1" smtClean="0">
                <a:latin typeface="Courier New"/>
                <a:cs typeface="Courier New"/>
              </a:rPr>
              <a:t>libc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if (!</a:t>
            </a:r>
            <a:r>
              <a:rPr lang="en-US" sz="1600" dirty="0" err="1" smtClean="0">
                <a:latin typeface="Courier New"/>
                <a:cs typeface="Courier New"/>
              </a:rPr>
              <a:t>mallocp</a:t>
            </a:r>
            <a:r>
              <a:rPr lang="en-US" sz="16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</a:t>
            </a:r>
            <a:r>
              <a:rPr lang="en-US" sz="1600" dirty="0" err="1" smtClean="0">
                <a:latin typeface="Courier New"/>
                <a:cs typeface="Courier New"/>
              </a:rPr>
              <a:t>mallocp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dlsym(RTLD_NEXT</a:t>
            </a:r>
            <a:r>
              <a:rPr lang="en-US" sz="1600" dirty="0" smtClean="0">
                <a:latin typeface="Courier New"/>
                <a:cs typeface="Courier New"/>
              </a:rPr>
              <a:t>, "</a:t>
            </a:r>
            <a:r>
              <a:rPr lang="en-US" sz="1600" dirty="0" err="1" smtClean="0">
                <a:latin typeface="Courier New"/>
                <a:cs typeface="Courier New"/>
              </a:rPr>
              <a:t>malloc</a:t>
            </a:r>
            <a:r>
              <a:rPr lang="en-US" sz="1600" dirty="0" smtClean="0">
                <a:latin typeface="Courier New"/>
                <a:cs typeface="Courier New"/>
              </a:rPr>
              <a:t>");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if ((error = </a:t>
            </a:r>
            <a:r>
              <a:rPr lang="en-US" sz="1600" dirty="0" err="1" smtClean="0">
                <a:latin typeface="Courier New"/>
                <a:cs typeface="Courier New"/>
              </a:rPr>
              <a:t>dlerror</a:t>
            </a:r>
            <a:r>
              <a:rPr lang="en-US" sz="1600" dirty="0" smtClean="0">
                <a:latin typeface="Courier New"/>
                <a:cs typeface="Courier New"/>
              </a:rPr>
              <a:t>()) != NULL) 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    </a:t>
            </a:r>
            <a:r>
              <a:rPr lang="en-US" sz="1600" dirty="0" err="1" smtClean="0">
                <a:latin typeface="Courier New"/>
                <a:cs typeface="Courier New"/>
              </a:rPr>
              <a:t>fputs(error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stderr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      exit(1);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 = </a:t>
            </a:r>
            <a:r>
              <a:rPr lang="en-US" sz="1600" dirty="0" err="1" smtClean="0">
                <a:latin typeface="Courier New"/>
                <a:cs typeface="Courier New"/>
              </a:rPr>
              <a:t>mallocp(size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printf("malloc(%d</a:t>
            </a:r>
            <a:r>
              <a:rPr lang="en-US" sz="1600" dirty="0" smtClean="0">
                <a:latin typeface="Courier New"/>
                <a:cs typeface="Courier New"/>
              </a:rPr>
              <a:t>) = %</a:t>
            </a:r>
            <a:r>
              <a:rPr lang="en-US" sz="1600" dirty="0" err="1" smtClean="0">
                <a:latin typeface="Courier New"/>
                <a:cs typeface="Courier New"/>
              </a:rPr>
              <a:t>p\n</a:t>
            </a:r>
            <a:r>
              <a:rPr lang="en-US" sz="1600" dirty="0" smtClean="0">
                <a:latin typeface="Courier New"/>
                <a:cs typeface="Courier New"/>
              </a:rPr>
              <a:t>", (</a:t>
            </a:r>
            <a:r>
              <a:rPr lang="en-US" sz="1600" dirty="0" err="1" smtClean="0">
                <a:latin typeface="Courier New"/>
                <a:cs typeface="Courier New"/>
              </a:rPr>
              <a:t>int)size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return </a:t>
            </a:r>
            <a:r>
              <a:rPr lang="en-US" sz="1600" dirty="0" err="1" smtClean="0">
                <a:latin typeface="Courier New"/>
                <a:cs typeface="Courier New"/>
              </a:rPr>
              <a:t>ptr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3716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en-US" dirty="0" smtClean="0"/>
              <a:t>Load/Run-time </a:t>
            </a:r>
            <a:br>
              <a:rPr lang="en-US" dirty="0" smtClean="0"/>
            </a:b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3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305799" cy="1981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malloc)</a:t>
            </a:r>
            <a:r>
              <a:rPr lang="en-US" dirty="0" err="1" smtClean="0"/>
              <a:t>by</a:t>
            </a:r>
            <a:r>
              <a:rPr lang="en-US" dirty="0" smtClean="0"/>
              <a:t> looking in </a:t>
            </a:r>
            <a:r>
              <a:rPr lang="en-US" dirty="0" err="1" smtClean="0">
                <a:latin typeface="Courier New"/>
                <a:cs typeface="Courier New"/>
              </a:rPr>
              <a:t>libdl.so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libdl.so</a:t>
            </a:r>
            <a:r>
              <a:rPr lang="en-US" dirty="0" smtClean="0"/>
              <a:t> necessary to resolve references to the </a:t>
            </a:r>
            <a:r>
              <a:rPr lang="en-US" b="1" dirty="0" err="1" smtClean="0">
                <a:latin typeface="Courier New"/>
                <a:cs typeface="Courier New"/>
              </a:rPr>
              <a:t>dlopen</a:t>
            </a:r>
            <a:r>
              <a:rPr lang="en-US" dirty="0" smtClean="0"/>
              <a:t> functions.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8391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-DRUNTIME -shared -</a:t>
            </a:r>
            <a:r>
              <a:rPr lang="en-US" sz="1800" dirty="0" err="1" smtClean="0">
                <a:latin typeface="Courier New"/>
                <a:cs typeface="Courier New"/>
              </a:rPr>
              <a:t>fPIC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mymalloc.so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mymalloc.c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gcc</a:t>
            </a:r>
            <a:r>
              <a:rPr lang="en-US" sz="1800" dirty="0" smtClean="0">
                <a:latin typeface="Courier New"/>
                <a:cs typeface="Courier New"/>
              </a:rPr>
              <a:t> -O2 -Wall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hello.c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 smtClean="0">
                <a:latin typeface="Courier New"/>
                <a:cs typeface="Courier New"/>
              </a:rPr>
              <a:t>runr</a:t>
            </a:r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(LD_PRELOAD="/usr/lib64/libdl.so ./</a:t>
            </a:r>
            <a:r>
              <a:rPr lang="en-US" sz="1800" dirty="0" err="1" smtClean="0">
                <a:latin typeface="Courier New"/>
                <a:cs typeface="Courier New"/>
              </a:rPr>
              <a:t>mymalloc.so</a:t>
            </a:r>
            <a:r>
              <a:rPr lang="en-US" sz="1800" dirty="0" smtClean="0">
                <a:latin typeface="Courier New"/>
                <a:cs typeface="Courier New"/>
              </a:rPr>
              <a:t>" ./</a:t>
            </a:r>
            <a:r>
              <a:rPr lang="en-US" sz="1800" dirty="0" err="1" smtClean="0">
                <a:latin typeface="Courier New"/>
                <a:cs typeface="Courier New"/>
              </a:rPr>
              <a:t>hellor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malloc(10) = 0x501010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free(0x501010)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hello,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Linkers?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 2: Efficiency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dirty="0" smtClean="0"/>
              <a:t>Change one source file, compile, and then </a:t>
            </a:r>
            <a:r>
              <a:rPr lang="en-US" dirty="0" err="1" smtClean="0"/>
              <a:t>relink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No need to recompile other source files.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Space: Libraries </a:t>
            </a:r>
          </a:p>
          <a:p>
            <a:pPr lvl="2"/>
            <a:r>
              <a:rPr lang="en-US" dirty="0" smtClean="0"/>
              <a:t>Common functions can be aggregated into a single file...</a:t>
            </a:r>
          </a:p>
          <a:p>
            <a:pPr lvl="2"/>
            <a:r>
              <a:rPr lang="en-US" dirty="0" smtClean="0"/>
              <a:t>Yet executable files and running memory images contain only code for the functions they actually use.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Compile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 Resolution</a:t>
            </a:r>
          </a:p>
          <a:p>
            <a:pPr lvl="1"/>
            <a:r>
              <a:rPr lang="en-US" dirty="0" smtClean="0"/>
              <a:t>I.e., connect declared/defined objects with references to them in other modules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Relocation</a:t>
            </a:r>
          </a:p>
          <a:p>
            <a:pPr lvl="1"/>
            <a:r>
              <a:rPr lang="en-US" dirty="0" smtClean="0"/>
              <a:t>I.e., reposition code within executable image and change values of internal pointers to match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3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</a:t>
            </a:r>
            <a:endParaRPr lang="en-US" dirty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Step 1. Symbol resolution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Programs define and reference </a:t>
            </a:r>
            <a:r>
              <a:rPr lang="en-US" i="1" dirty="0" smtClean="0"/>
              <a:t>symbols</a:t>
            </a:r>
            <a:r>
              <a:rPr lang="en-US" dirty="0" smtClean="0"/>
              <a:t> (variables and functions):</a:t>
            </a:r>
          </a:p>
          <a:p>
            <a:pPr lvl="2">
              <a:lnSpc>
                <a:spcPct val="120000"/>
              </a:lnSpc>
            </a:pPr>
            <a:r>
              <a:rPr lang="en-US" sz="1800" b="1" dirty="0" smtClean="0">
                <a:latin typeface="Courier New" charset="0"/>
              </a:rPr>
              <a:t>void swap() {…}   /* define symbol "swap" */</a:t>
            </a:r>
          </a:p>
          <a:p>
            <a:pPr lvl="2">
              <a:lnSpc>
                <a:spcPct val="120000"/>
              </a:lnSpc>
            </a:pPr>
            <a:r>
              <a:rPr lang="en-US" sz="1800" b="1" dirty="0" smtClean="0">
                <a:latin typeface="Courier New" charset="0"/>
              </a:rPr>
              <a:t>swap();           /* reference symbol "swap" */</a:t>
            </a:r>
          </a:p>
          <a:p>
            <a:pPr lvl="2">
              <a:lnSpc>
                <a:spcPct val="120000"/>
              </a:lnSpc>
            </a:pPr>
            <a:r>
              <a:rPr lang="en-US" sz="1800" b="1" dirty="0" err="1" smtClean="0">
                <a:latin typeface="Courier New" charset="0"/>
              </a:rPr>
              <a:t>int</a:t>
            </a:r>
            <a:r>
              <a:rPr lang="en-US" sz="1800" b="1" dirty="0" smtClean="0">
                <a:latin typeface="Courier New" charset="0"/>
              </a:rPr>
              <a:t> *</a:t>
            </a:r>
            <a:r>
              <a:rPr lang="en-US" sz="1800" b="1" dirty="0" err="1" smtClean="0">
                <a:latin typeface="Courier New" charset="0"/>
              </a:rPr>
              <a:t>xp</a:t>
            </a:r>
            <a:r>
              <a:rPr lang="en-US" sz="1800" b="1" dirty="0" smtClean="0">
                <a:latin typeface="Courier New" charset="0"/>
              </a:rPr>
              <a:t> = &amp;x;     /* define symbol "</a:t>
            </a:r>
            <a:r>
              <a:rPr lang="en-US" sz="1800" b="1" dirty="0" err="1" smtClean="0">
                <a:latin typeface="Courier New" charset="0"/>
              </a:rPr>
              <a:t>xp</a:t>
            </a:r>
            <a:r>
              <a:rPr lang="en-US" sz="1800" b="1" dirty="0" smtClean="0">
                <a:latin typeface="Courier New" charset="0"/>
              </a:rPr>
              <a:t>", reference</a:t>
            </a:r>
            <a:br>
              <a:rPr lang="en-US" sz="1800" b="1" dirty="0" smtClean="0">
                <a:latin typeface="Courier New" charset="0"/>
              </a:rPr>
            </a:br>
            <a:r>
              <a:rPr lang="en-US" sz="1800" b="1" dirty="0" smtClean="0">
                <a:latin typeface="Courier New" charset="0"/>
              </a:rPr>
              <a:t>			   								symbol "x" */</a:t>
            </a:r>
            <a:endParaRPr lang="en-US" sz="1800" b="1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Symbol definitions are stored (by compiler) in </a:t>
            </a:r>
            <a:r>
              <a:rPr lang="en-US" i="1" dirty="0" smtClean="0"/>
              <a:t>symbol table</a:t>
            </a:r>
            <a:r>
              <a:rPr lang="en-US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Symbol table is an array of </a:t>
            </a:r>
            <a:r>
              <a:rPr lang="en-US" sz="1800" b="1" dirty="0" err="1">
                <a:latin typeface="Courier New" charset="0"/>
              </a:rPr>
              <a:t>structs</a:t>
            </a:r>
            <a:endParaRPr lang="en-US" sz="1800" b="1" dirty="0">
              <a:latin typeface="Courier New" charset="0"/>
            </a:endParaRPr>
          </a:p>
          <a:p>
            <a:pPr lvl="2">
              <a:lnSpc>
                <a:spcPct val="120000"/>
              </a:lnSpc>
            </a:pPr>
            <a:r>
              <a:rPr lang="en-US" dirty="0" smtClean="0"/>
              <a:t>Each entry includes name, size, and location of whatever the symbol refers to.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</a:rPr>
              <a:t>During symbol resolution step, the linker associates each symbol reference with exactly one symbol definition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3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6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Linkers Do? </a:t>
            </a:r>
            <a:r>
              <a:rPr lang="en-US" sz="2800" dirty="0">
                <a:solidFill>
                  <a:srgbClr val="000000"/>
                </a:solidFill>
              </a:rPr>
              <a:t>(continued)</a:t>
            </a:r>
            <a:endParaRPr 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2. Relocation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Merge separate code and data sections into single sections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Relocate symbols from their relative locations in the </a:t>
            </a:r>
            <a:r>
              <a:rPr lang="en-US" b="1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 all references to these symbols to reflect their new positions.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Linking and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65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18</TotalTime>
  <Words>4445</Words>
  <Application>Microsoft Office PowerPoint</Application>
  <PresentationFormat>On-screen Show (4:3)</PresentationFormat>
  <Paragraphs>1245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ＭＳ Ｐゴシック</vt:lpstr>
      <vt:lpstr>Arial</vt:lpstr>
      <vt:lpstr>Arial Narrow</vt:lpstr>
      <vt:lpstr>Calibri</vt:lpstr>
      <vt:lpstr>Courier New</vt:lpstr>
      <vt:lpstr>Garamond</vt:lpstr>
      <vt:lpstr>msgothic</vt:lpstr>
      <vt:lpstr>Symbol</vt:lpstr>
      <vt:lpstr>Times New Roman</vt:lpstr>
      <vt:lpstr>Wingdings</vt:lpstr>
      <vt:lpstr>Wingdings 2</vt:lpstr>
      <vt:lpstr>Template</vt:lpstr>
      <vt:lpstr>Linking and Loading</vt:lpstr>
      <vt:lpstr>Today</vt:lpstr>
      <vt:lpstr>Example C Program</vt:lpstr>
      <vt:lpstr>Static Linking</vt:lpstr>
      <vt:lpstr>Why Linkers?</vt:lpstr>
      <vt:lpstr>Why Linkers? (continued)</vt:lpstr>
      <vt:lpstr>What Do Linkers Do?</vt:lpstr>
      <vt:lpstr>What Do Linkers Do?</vt:lpstr>
      <vt:lpstr>What Do Linkers Do? (continued)</vt:lpstr>
      <vt:lpstr>Three Kinds of Object Files (Modules)</vt:lpstr>
      <vt:lpstr>Executable and Linkable Format (ELF)</vt:lpstr>
      <vt:lpstr>ELF Object File Format</vt:lpstr>
      <vt:lpstr>ELF Object File Format (continued)</vt:lpstr>
      <vt:lpstr>Linker Symbols </vt:lpstr>
      <vt:lpstr>Resolving Symbols</vt:lpstr>
      <vt:lpstr>Questions?</vt:lpstr>
      <vt:lpstr>Relocating Code and Data</vt:lpstr>
      <vt:lpstr>Relocation Info (main)</vt:lpstr>
      <vt:lpstr>Relocation Info (main  x86_64)</vt:lpstr>
      <vt:lpstr>Relocation Info (swap, .text)</vt:lpstr>
      <vt:lpstr>Relocation Info (swap, .text – x86_64)</vt:lpstr>
      <vt:lpstr>Relocation Info (swap, .data)</vt:lpstr>
      <vt:lpstr>Executable Before/After Relocation (.text)</vt:lpstr>
      <vt:lpstr>PowerPoint Presentation</vt:lpstr>
      <vt:lpstr>Executable After Relocation (.data)</vt:lpstr>
      <vt:lpstr>Questions?</vt:lpstr>
      <vt:lpstr>Strong and Weak Symbols</vt:lpstr>
      <vt:lpstr>Linker’s Symbol Rules</vt:lpstr>
      <vt:lpstr>Linker Puzzles</vt:lpstr>
      <vt:lpstr>Role of .h Files</vt:lpstr>
      <vt:lpstr>Running Preprocessor</vt:lpstr>
      <vt:lpstr>Role of .h Files (continued)</vt:lpstr>
      <vt:lpstr>Global Variables</vt:lpstr>
      <vt:lpstr>Questions?</vt:lpstr>
      <vt:lpstr>Packaging Commonly Used Functions</vt:lpstr>
      <vt:lpstr>Solution: Static Libraries</vt:lpstr>
      <vt:lpstr>Creating Static Libraries</vt:lpstr>
      <vt:lpstr>Commonly Used Libraries</vt:lpstr>
      <vt:lpstr>Linking with Static Libraries</vt:lpstr>
      <vt:lpstr>Using Static Libraries</vt:lpstr>
      <vt:lpstr>Questions?</vt:lpstr>
      <vt:lpstr>Quiz question</vt:lpstr>
      <vt:lpstr>Loading Executable Object Files</vt:lpstr>
      <vt:lpstr>Shared Libraries</vt:lpstr>
      <vt:lpstr>Shared Libraries (continued)</vt:lpstr>
      <vt:lpstr>Dynamic Linking at Load-time</vt:lpstr>
      <vt:lpstr>Dynamic Linking at Run-time</vt:lpstr>
      <vt:lpstr>Dynamic Linking at Run-time</vt:lpstr>
      <vt:lpstr>Questions?</vt:lpstr>
      <vt:lpstr>Today</vt:lpstr>
      <vt:lpstr>Case Study: Library Interpositioning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Interpositioning Recap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7, Linking and Loading</dc:title>
  <dc:creator>Hugh C. Lauer</dc:creator>
  <dc:description>Redesign of slides created by Randal E. Bryant and David R. O'Hallaron</dc:description>
  <cp:lastModifiedBy>Hugh C. Lauer</cp:lastModifiedBy>
  <cp:revision>2</cp:revision>
  <cp:lastPrinted>1999-09-20T15:19:18Z</cp:lastPrinted>
  <dcterms:created xsi:type="dcterms:W3CDTF">2017-11-30T22:26:50Z</dcterms:created>
  <dcterms:modified xsi:type="dcterms:W3CDTF">2017-12-04T17:46:36Z</dcterms:modified>
</cp:coreProperties>
</file>