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616" r:id="rId2"/>
    <p:sldId id="617" r:id="rId3"/>
    <p:sldId id="618" r:id="rId4"/>
    <p:sldId id="619" r:id="rId5"/>
    <p:sldId id="620" r:id="rId6"/>
    <p:sldId id="621" r:id="rId7"/>
    <p:sldId id="622" r:id="rId8"/>
    <p:sldId id="623" r:id="rId9"/>
    <p:sldId id="624" r:id="rId10"/>
    <p:sldId id="625" r:id="rId11"/>
    <p:sldId id="626" r:id="rId12"/>
    <p:sldId id="627" r:id="rId13"/>
    <p:sldId id="628" r:id="rId14"/>
    <p:sldId id="629" r:id="rId15"/>
    <p:sldId id="630" r:id="rId16"/>
    <p:sldId id="631" r:id="rId17"/>
    <p:sldId id="632" r:id="rId18"/>
    <p:sldId id="633" r:id="rId19"/>
    <p:sldId id="634" r:id="rId20"/>
    <p:sldId id="635" r:id="rId21"/>
    <p:sldId id="636" r:id="rId22"/>
    <p:sldId id="637" r:id="rId23"/>
    <p:sldId id="638" r:id="rId24"/>
    <p:sldId id="639" r:id="rId25"/>
    <p:sldId id="640" r:id="rId26"/>
    <p:sldId id="641" r:id="rId27"/>
    <p:sldId id="642" r:id="rId28"/>
    <p:sldId id="643" r:id="rId29"/>
    <p:sldId id="644" r:id="rId30"/>
    <p:sldId id="645" r:id="rId31"/>
    <p:sldId id="646" r:id="rId32"/>
    <p:sldId id="647" r:id="rId33"/>
    <p:sldId id="648" r:id="rId34"/>
    <p:sldId id="649" r:id="rId35"/>
    <p:sldId id="650" r:id="rId36"/>
    <p:sldId id="651" r:id="rId37"/>
    <p:sldId id="652" r:id="rId38"/>
    <p:sldId id="653" r:id="rId39"/>
    <p:sldId id="654" r:id="rId40"/>
    <p:sldId id="655" r:id="rId41"/>
    <p:sldId id="656" r:id="rId42"/>
    <p:sldId id="657" r:id="rId43"/>
    <p:sldId id="658" r:id="rId44"/>
    <p:sldId id="659" r:id="rId45"/>
    <p:sldId id="660" r:id="rId46"/>
  </p:sldIdLst>
  <p:sldSz cx="9144000" cy="6858000" type="screen4x3"/>
  <p:notesSz cx="7302500" cy="9586913"/>
  <p:custDataLst>
    <p:tags r:id="rId4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F95"/>
    <a:srgbClr val="C0EAB8"/>
    <a:srgbClr val="F2F09C"/>
    <a:srgbClr val="F2F2F2"/>
    <a:srgbClr val="DBDBDB"/>
    <a:srgbClr val="F5F5BD"/>
    <a:srgbClr val="CFEFC9"/>
    <a:srgbClr val="F0C2C2"/>
    <a:srgbClr val="D4D4F4"/>
    <a:srgbClr val="A8A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4" autoAdjust="0"/>
    <p:restoredTop sz="94626" autoAdjust="0"/>
  </p:normalViewPr>
  <p:slideViewPr>
    <p:cSldViewPr snapToObjects="1">
      <p:cViewPr varScale="1">
        <p:scale>
          <a:sx n="90" d="100"/>
          <a:sy n="90" d="100"/>
        </p:scale>
        <p:origin x="990" y="108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2970" y="-96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67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20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1151-53C9-4D64-8AAE-89A32F2B2A25}" type="slidenum">
              <a:rPr lang="en-US"/>
              <a:pPr/>
              <a:t>1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784"/>
            <a:ext cx="5355167" cy="4314111"/>
          </a:xfrm>
        </p:spPr>
        <p:txBody>
          <a:bodyPr/>
          <a:lstStyle/>
          <a:p>
            <a:r>
              <a:rPr lang="en-US" dirty="0" smtClean="0"/>
              <a:t>Note:– This topic is presented in a different order from the slides.</a:t>
            </a:r>
          </a:p>
          <a:p>
            <a:endParaRPr lang="en-US" dirty="0"/>
          </a:p>
          <a:p>
            <a:r>
              <a:rPr lang="en-US" dirty="0" smtClean="0"/>
              <a:t>We start with slides 1 &amp; 2, then skip to slide 54 and continue thru the end, then back to slide 3 thru 53.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02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05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AB6DE6-0CCA-45CE-B188-57C745203276}" type="slidenum">
              <a:rPr lang="en-US"/>
              <a:pPr/>
              <a:t>12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98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13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94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43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46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077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81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80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90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1288" y="400050"/>
            <a:ext cx="4789487" cy="3594100"/>
          </a:xfrm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123" y="4247555"/>
            <a:ext cx="6952232" cy="518034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383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411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548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494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529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340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718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565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09613"/>
            <a:ext cx="4832350" cy="3624262"/>
          </a:xfrm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3" y="4572145"/>
            <a:ext cx="5386817" cy="4331161"/>
          </a:xfrm>
          <a:noFill/>
          <a:ln/>
        </p:spPr>
        <p:txBody>
          <a:bodyPr lIns="90882" tIns="45440" rIns="90882" bIns="45440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9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09613"/>
            <a:ext cx="4832350" cy="3624262"/>
          </a:xfrm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3" y="4572145"/>
            <a:ext cx="5386817" cy="4331161"/>
          </a:xfrm>
          <a:noFill/>
          <a:ln/>
        </p:spPr>
        <p:txBody>
          <a:bodyPr lIns="90882" tIns="45440" rIns="90882" bIns="45440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48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655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09613"/>
            <a:ext cx="4832350" cy="3624262"/>
          </a:xfrm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3" y="4572145"/>
            <a:ext cx="5386817" cy="4331161"/>
          </a:xfrm>
          <a:noFill/>
          <a:ln/>
        </p:spPr>
        <p:txBody>
          <a:bodyPr lIns="90882" tIns="45440" rIns="90882" bIns="45440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630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09613"/>
            <a:ext cx="4832350" cy="3624262"/>
          </a:xfrm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3" y="4572145"/>
            <a:ext cx="5386817" cy="4331161"/>
          </a:xfrm>
          <a:noFill/>
          <a:ln/>
        </p:spPr>
        <p:txBody>
          <a:bodyPr lIns="90882" tIns="45440" rIns="90882" bIns="45440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422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09613"/>
            <a:ext cx="4832350" cy="3624262"/>
          </a:xfrm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3" y="4572145"/>
            <a:ext cx="5386817" cy="4331161"/>
          </a:xfrm>
          <a:noFill/>
          <a:ln/>
        </p:spPr>
        <p:txBody>
          <a:bodyPr lIns="90882" tIns="45440" rIns="90882" bIns="45440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061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09613"/>
            <a:ext cx="4832350" cy="3624262"/>
          </a:xfrm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3" y="4572145"/>
            <a:ext cx="5386817" cy="4331161"/>
          </a:xfrm>
          <a:noFill/>
          <a:ln/>
        </p:spPr>
        <p:txBody>
          <a:bodyPr lIns="90882" tIns="45440" rIns="90882" bIns="45440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621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09613"/>
            <a:ext cx="4832350" cy="3624262"/>
          </a:xfrm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3" y="4572145"/>
            <a:ext cx="5386817" cy="4331161"/>
          </a:xfrm>
          <a:noFill/>
          <a:ln/>
        </p:spPr>
        <p:txBody>
          <a:bodyPr lIns="90882" tIns="45440" rIns="90882" bIns="45440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094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09613"/>
            <a:ext cx="4832350" cy="3624262"/>
          </a:xfrm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3" y="4572145"/>
            <a:ext cx="5386817" cy="4331161"/>
          </a:xfrm>
          <a:noFill/>
          <a:ln/>
        </p:spPr>
        <p:txBody>
          <a:bodyPr lIns="90882" tIns="45440" rIns="90882" bIns="45440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766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09613"/>
            <a:ext cx="4832350" cy="3624262"/>
          </a:xfrm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3" y="4572145"/>
            <a:ext cx="5386817" cy="4331161"/>
          </a:xfrm>
          <a:noFill/>
          <a:ln/>
        </p:spPr>
        <p:txBody>
          <a:bodyPr lIns="90882" tIns="45440" rIns="90882" bIns="45440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11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09613"/>
            <a:ext cx="4832350" cy="3624262"/>
          </a:xfrm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3" y="4572145"/>
            <a:ext cx="5386817" cy="4331161"/>
          </a:xfrm>
          <a:noFill/>
          <a:ln/>
        </p:spPr>
        <p:txBody>
          <a:bodyPr lIns="90882" tIns="45440" rIns="90882" bIns="45440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385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075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49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903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924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64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419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202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309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10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42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34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95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75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97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 defTabSz="457200"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 defTabSz="457200">
              <a:defRPr>
                <a:latin typeface="Calibri" pitchFamily="34" charset="0"/>
              </a:defRPr>
            </a:lvl4pPr>
            <a:lvl5pPr defTabSz="457200"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1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1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98448"/>
            <a:ext cx="4247958" cy="1134670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wrap="none" lIns="25400" tIns="25400" rIns="25400" bIns="25400">
            <a:sp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/*Click to edit Master text styles</a:t>
            </a:r>
            <a:br>
              <a:rPr lang="en-US" dirty="0" smtClean="0"/>
            </a:br>
            <a:r>
              <a:rPr lang="en-US" dirty="0" smtClean="0"/>
              <a:t>	comments are in red */</a:t>
            </a:r>
          </a:p>
          <a:p>
            <a:pPr lvl="0"/>
            <a:r>
              <a:rPr lang="en-US" dirty="0" smtClean="0"/>
              <a:t>Code is in black</a:t>
            </a:r>
          </a:p>
          <a:p>
            <a:pPr lvl="0"/>
            <a:r>
              <a:rPr lang="en-US" dirty="0" smtClean="0"/>
              <a:t>/*Resizes to fit code*/</a:t>
            </a:r>
          </a:p>
        </p:txBody>
      </p:sp>
    </p:spTree>
    <p:extLst>
      <p:ext uri="{BB962C8B-B14F-4D97-AF65-F5344CB8AC3E}">
        <p14:creationId xmlns:p14="http://schemas.microsoft.com/office/powerpoint/2010/main" val="131149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Code and alternative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28800"/>
            <a:ext cx="3886200" cy="2862072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524000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1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0600" y="1845425"/>
            <a:ext cx="3886200" cy="2862072"/>
          </a:xfrm>
          <a:solidFill>
            <a:srgbClr val="C0EAB8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800600" y="1540625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7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57" r:id="rId4"/>
    <p:sldLayoutId id="2147483656" r:id="rId5"/>
    <p:sldLayoutId id="2147483655" r:id="rId6"/>
    <p:sldLayoutId id="2147483662" r:id="rId7"/>
    <p:sldLayoutId id="2147483663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timing>
    <p:tnLst>
      <p:par>
        <p:cTn id="1" dur="indefinite" restart="never" nodeType="tmRoot"/>
      </p:par>
    </p:tnLst>
  </p:timing>
  <p:hf hdr="0"/>
  <p:txStyles>
    <p:titleStyle>
      <a:lvl1pPr marL="119063" indent="-119063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2pPr>
      <a:lvl3pPr marL="1143000" indent="-228600" algn="l" defTabSz="457200" rtl="0" eaLnBrk="1" fontAlgn="base" hangingPunct="1">
        <a:spcBef>
          <a:spcPts val="45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defTabSz="457200" rtl="0" eaLnBrk="1" fontAlgn="base" hangingPunct="1">
        <a:spcBef>
          <a:spcPts val="4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defTabSz="457200" rtl="0" eaLnBrk="1" fontAlgn="base" hangingPunct="1">
        <a:spcBef>
          <a:spcPts val="350"/>
        </a:spcBef>
        <a:spcAft>
          <a:spcPct val="0"/>
        </a:spcAft>
        <a:buChar char="»"/>
        <a:defRPr sz="18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b="0" dirty="0" smtClean="0"/>
              <a:t>More on </a:t>
            </a:r>
            <a:r>
              <a:rPr lang="en-US" b="0" dirty="0"/>
              <a:t>Memory Hierarchy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Professor Hugh C. Lauer</a:t>
            </a:r>
            <a:br>
              <a:rPr lang="en-US" sz="2400" dirty="0"/>
            </a:br>
            <a:r>
              <a:rPr lang="en-US" sz="2400" dirty="0" smtClean="0"/>
              <a:t>CS-2011, </a:t>
            </a:r>
            <a:r>
              <a:rPr lang="en-US" sz="2400" dirty="0"/>
              <a:t>Machine Organization and Assembly Language</a:t>
            </a:r>
          </a:p>
          <a:p>
            <a:r>
              <a:rPr lang="en-US" sz="1200" dirty="0"/>
              <a:t>(Slides include </a:t>
            </a:r>
            <a:r>
              <a:rPr lang="en-US" sz="1200" dirty="0" smtClean="0"/>
              <a:t>copyright materials from </a:t>
            </a:r>
            <a:r>
              <a:rPr lang="en-US" sz="1200" i="1" dirty="0" smtClean="0"/>
              <a:t>Computer Systems: A Programmer’s Perspective</a:t>
            </a:r>
            <a:r>
              <a:rPr lang="en-US" sz="1200" dirty="0" smtClean="0"/>
              <a:t>, by Bryant and O’Hallaron, and from </a:t>
            </a:r>
            <a:r>
              <a:rPr lang="en-US" sz="1200" i="1" dirty="0" smtClean="0"/>
              <a:t>The C Programming Language</a:t>
            </a:r>
            <a:r>
              <a:rPr lang="en-US" sz="1200" dirty="0" smtClean="0"/>
              <a:t>, by Kernighan and Ritchie)</a:t>
            </a:r>
            <a:endParaRPr lang="en-US" sz="120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4055033" y="6615856"/>
            <a:ext cx="1033937" cy="153888"/>
          </a:xfrm>
        </p:spPr>
        <p:txBody>
          <a:bodyPr/>
          <a:lstStyle/>
          <a:p>
            <a:r>
              <a:rPr lang="en-US" smtClean="0"/>
              <a:t>More on Memory Hierarchy</a:t>
            </a:r>
            <a:endParaRPr lang="en-US" dirty="0">
              <a:latin typeface="+mn-lt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76200" y="6615856"/>
            <a:ext cx="1179810" cy="153888"/>
          </a:xfrm>
        </p:spPr>
        <p:txBody>
          <a:bodyPr/>
          <a:lstStyle/>
          <a:p>
            <a:r>
              <a:rPr lang="en-US" smtClean="0">
                <a:latin typeface="+mn-lt"/>
              </a:rPr>
              <a:t>CS-2011, B-Term 2017</a:t>
            </a:r>
            <a:endParaRPr lang="en-US" dirty="0">
              <a:latin typeface="+mn-lt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990781" y="6615856"/>
            <a:ext cx="65723" cy="153888"/>
          </a:xfrm>
        </p:spPr>
        <p:txBody>
          <a:bodyPr/>
          <a:lstStyle/>
          <a:p>
            <a:fld id="{CEF07275-A34F-4845-9371-CAAC7967A479}" type="slidenum">
              <a:rPr lang="en-US">
                <a:latin typeface="+mn-lt"/>
              </a:rPr>
              <a:pPr/>
              <a:t>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67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Nonvolatile Memories</a:t>
            </a:r>
            <a:endParaRPr lang="en-US" dirty="0"/>
          </a:p>
        </p:txBody>
      </p:sp>
      <p:sp>
        <p:nvSpPr>
          <p:cNvPr id="122885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7896225" cy="526732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DRAM and SRAM are volatile memories</a:t>
            </a:r>
          </a:p>
          <a:p>
            <a:pPr lvl="1"/>
            <a:r>
              <a:rPr lang="en-US" dirty="0" smtClean="0"/>
              <a:t>Lose information if powered off.</a:t>
            </a:r>
          </a:p>
          <a:p>
            <a:r>
              <a:rPr lang="en-US" dirty="0" smtClean="0"/>
              <a:t>Nonvolatile memories retain value even if powered off</a:t>
            </a:r>
          </a:p>
          <a:p>
            <a:pPr lvl="1"/>
            <a:r>
              <a:rPr lang="en-US" dirty="0" smtClean="0"/>
              <a:t>Read-only memory (</a:t>
            </a:r>
            <a:r>
              <a:rPr lang="en-US" dirty="0" smtClean="0">
                <a:solidFill>
                  <a:srgbClr val="FF0000"/>
                </a:solidFill>
              </a:rPr>
              <a:t>ROM</a:t>
            </a:r>
            <a:r>
              <a:rPr lang="en-US" dirty="0" smtClean="0"/>
              <a:t>): programmed during production</a:t>
            </a:r>
          </a:p>
          <a:p>
            <a:pPr lvl="1"/>
            <a:r>
              <a:rPr lang="en-US" dirty="0" smtClean="0"/>
              <a:t>Programmable ROM (</a:t>
            </a:r>
            <a:r>
              <a:rPr lang="en-US" dirty="0" smtClean="0">
                <a:solidFill>
                  <a:srgbClr val="FF0000"/>
                </a:solidFill>
              </a:rPr>
              <a:t>PROM</a:t>
            </a:r>
            <a:r>
              <a:rPr lang="en-US" dirty="0" smtClean="0"/>
              <a:t>): can be programmed once</a:t>
            </a:r>
          </a:p>
          <a:p>
            <a:pPr lvl="1"/>
            <a:r>
              <a:rPr lang="en-US" dirty="0" err="1" smtClean="0"/>
              <a:t>Eraseable</a:t>
            </a:r>
            <a:r>
              <a:rPr lang="en-US" dirty="0" smtClean="0"/>
              <a:t> PROM (</a:t>
            </a:r>
            <a:r>
              <a:rPr lang="en-US" dirty="0" smtClean="0">
                <a:solidFill>
                  <a:srgbClr val="FF0000"/>
                </a:solidFill>
              </a:rPr>
              <a:t>EPROM</a:t>
            </a:r>
            <a:r>
              <a:rPr lang="en-US" dirty="0" smtClean="0"/>
              <a:t>): can be bulk erased (UV, X-Ray)</a:t>
            </a:r>
          </a:p>
          <a:p>
            <a:pPr lvl="1"/>
            <a:r>
              <a:rPr lang="en-US" dirty="0" smtClean="0"/>
              <a:t>Electrically </a:t>
            </a:r>
            <a:r>
              <a:rPr lang="en-US" dirty="0" err="1" smtClean="0"/>
              <a:t>eraseable</a:t>
            </a:r>
            <a:r>
              <a:rPr lang="en-US" dirty="0" smtClean="0"/>
              <a:t> PROM (</a:t>
            </a:r>
            <a:r>
              <a:rPr lang="en-US" dirty="0" smtClean="0">
                <a:solidFill>
                  <a:srgbClr val="FF0000"/>
                </a:solidFill>
              </a:rPr>
              <a:t>EEPROM</a:t>
            </a:r>
            <a:r>
              <a:rPr lang="en-US" dirty="0" smtClean="0"/>
              <a:t>): electronic erase capability</a:t>
            </a:r>
          </a:p>
          <a:p>
            <a:pPr lvl="1"/>
            <a:r>
              <a:rPr lang="en-US" dirty="0" smtClean="0"/>
              <a:t>Flash memory: </a:t>
            </a:r>
            <a:r>
              <a:rPr lang="en-US" dirty="0" err="1" smtClean="0"/>
              <a:t>EEPROMs</a:t>
            </a:r>
            <a:r>
              <a:rPr lang="en-US" dirty="0" smtClean="0"/>
              <a:t> with partial (sector) erase capability</a:t>
            </a:r>
          </a:p>
          <a:p>
            <a:pPr lvl="2"/>
            <a:r>
              <a:rPr lang="en-US" dirty="0" smtClean="0"/>
              <a:t>Wears out after about 100,000 </a:t>
            </a:r>
            <a:r>
              <a:rPr lang="en-US" dirty="0" err="1" smtClean="0"/>
              <a:t>erasings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Uses for Nonvolatile Memories</a:t>
            </a:r>
          </a:p>
          <a:p>
            <a:pPr lvl="1"/>
            <a:r>
              <a:rPr lang="en-US" dirty="0" smtClean="0"/>
              <a:t>Firmware programs stored in a ROM (BIOS, controllers for disks, network cards, graphics accelerators, security subsystems,…)</a:t>
            </a:r>
          </a:p>
          <a:p>
            <a:pPr lvl="1"/>
            <a:r>
              <a:rPr lang="en-US" dirty="0" smtClean="0"/>
              <a:t>Solid state disks (replace rotating disks in thumb drives, smart phones, mp3 players, tablets, laptops,…)</a:t>
            </a:r>
          </a:p>
          <a:p>
            <a:pPr lvl="1"/>
            <a:r>
              <a:rPr lang="en-US" dirty="0" smtClean="0"/>
              <a:t>Disk caches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8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86" name="Rectangle 26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Traditional Bus Structure Connecting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CPU and Memory</a:t>
            </a:r>
          </a:p>
        </p:txBody>
      </p:sp>
      <p:sp>
        <p:nvSpPr>
          <p:cNvPr id="66587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396875" y="1504950"/>
            <a:ext cx="7896225" cy="4972050"/>
          </a:xfrm>
        </p:spPr>
        <p:txBody>
          <a:bodyPr/>
          <a:lstStyle/>
          <a:p>
            <a:r>
              <a:rPr lang="en-US" dirty="0">
                <a:latin typeface="+mn-lt"/>
              </a:rPr>
              <a:t>A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bus</a:t>
            </a:r>
            <a:r>
              <a:rPr lang="en-US" dirty="0">
                <a:latin typeface="+mn-lt"/>
              </a:rPr>
              <a:t> is a collection of parallel wires that carry address, data, and control signals.</a:t>
            </a:r>
          </a:p>
          <a:p>
            <a:r>
              <a:rPr lang="en-US" dirty="0">
                <a:latin typeface="+mn-lt"/>
              </a:rPr>
              <a:t>Buses are typically shared by multiple devices.</a:t>
            </a:r>
          </a:p>
        </p:txBody>
      </p:sp>
      <p:sp>
        <p:nvSpPr>
          <p:cNvPr id="66565" name="Rectangle 5"/>
          <p:cNvSpPr>
            <a:spLocks noChangeAspect="1" noChangeArrowheads="1"/>
          </p:cNvSpPr>
          <p:nvPr/>
        </p:nvSpPr>
        <p:spPr bwMode="auto">
          <a:xfrm>
            <a:off x="7637463" y="5337175"/>
            <a:ext cx="1049337" cy="105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M</a:t>
            </a:r>
            <a:r>
              <a:rPr lang="en-US" sz="1600" dirty="0" smtClean="0">
                <a:latin typeface="+mn-lt"/>
              </a:rPr>
              <a:t>ain</a:t>
            </a:r>
            <a:endParaRPr lang="en-US" sz="1600" dirty="0">
              <a:latin typeface="+mn-lt"/>
            </a:endParaRP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memory</a:t>
            </a:r>
          </a:p>
        </p:txBody>
      </p:sp>
      <p:sp>
        <p:nvSpPr>
          <p:cNvPr id="66566" name="AutoShape 6"/>
          <p:cNvSpPr>
            <a:spLocks noChangeAspect="1" noChangeArrowheads="1"/>
          </p:cNvSpPr>
          <p:nvPr/>
        </p:nvSpPr>
        <p:spPr bwMode="auto">
          <a:xfrm>
            <a:off x="5880100" y="5511800"/>
            <a:ext cx="1720850" cy="615950"/>
          </a:xfrm>
          <a:prstGeom prst="leftRightArrow">
            <a:avLst>
              <a:gd name="adj1" fmla="val 50000"/>
              <a:gd name="adj2" fmla="val 55876"/>
            </a:avLst>
          </a:prstGeom>
          <a:solidFill>
            <a:srgbClr val="F0C2C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6567" name="Rectangle 7"/>
          <p:cNvSpPr>
            <a:spLocks noChangeAspect="1" noChangeArrowheads="1"/>
          </p:cNvSpPr>
          <p:nvPr/>
        </p:nvSpPr>
        <p:spPr bwMode="auto">
          <a:xfrm>
            <a:off x="4824413" y="5548313"/>
            <a:ext cx="1049337" cy="666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+mn-lt"/>
              </a:rPr>
              <a:t>I/O 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+mn-lt"/>
              </a:rPr>
              <a:t>bridge</a:t>
            </a:r>
          </a:p>
        </p:txBody>
      </p:sp>
      <p:sp>
        <p:nvSpPr>
          <p:cNvPr id="66568" name="AutoShape 8"/>
          <p:cNvSpPr>
            <a:spLocks noChangeAspect="1" noChangeArrowheads="1"/>
          </p:cNvSpPr>
          <p:nvPr/>
        </p:nvSpPr>
        <p:spPr bwMode="auto">
          <a:xfrm>
            <a:off x="3143250" y="5511800"/>
            <a:ext cx="1676400" cy="615950"/>
          </a:xfrm>
          <a:prstGeom prst="leftRightArrow">
            <a:avLst>
              <a:gd name="adj1" fmla="val 50000"/>
              <a:gd name="adj2" fmla="val 54433"/>
            </a:avLst>
          </a:prstGeom>
          <a:solidFill>
            <a:srgbClr val="A8A8E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6569" name="Rectangle 9"/>
          <p:cNvSpPr>
            <a:spLocks noChangeAspect="1" noChangeArrowheads="1"/>
          </p:cNvSpPr>
          <p:nvPr/>
        </p:nvSpPr>
        <p:spPr bwMode="auto">
          <a:xfrm>
            <a:off x="950913" y="5548313"/>
            <a:ext cx="2162175" cy="666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B</a:t>
            </a:r>
            <a:r>
              <a:rPr lang="en-US" sz="1600" dirty="0" smtClean="0">
                <a:latin typeface="+mn-lt"/>
              </a:rPr>
              <a:t>us </a:t>
            </a:r>
            <a:r>
              <a:rPr lang="en-US" sz="1600" dirty="0">
                <a:latin typeface="+mn-lt"/>
              </a:rPr>
              <a:t>interface</a:t>
            </a:r>
          </a:p>
        </p:txBody>
      </p:sp>
      <p:sp>
        <p:nvSpPr>
          <p:cNvPr id="66570" name="Rectangle 10"/>
          <p:cNvSpPr>
            <a:spLocks noChangeAspect="1" noChangeArrowheads="1"/>
          </p:cNvSpPr>
          <p:nvPr/>
        </p:nvSpPr>
        <p:spPr bwMode="auto">
          <a:xfrm>
            <a:off x="2008188" y="4017963"/>
            <a:ext cx="788987" cy="176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6571" name="Rectangle 11"/>
          <p:cNvSpPr>
            <a:spLocks noChangeAspect="1" noChangeArrowheads="1"/>
          </p:cNvSpPr>
          <p:nvPr/>
        </p:nvSpPr>
        <p:spPr bwMode="auto">
          <a:xfrm>
            <a:off x="2008188" y="4194175"/>
            <a:ext cx="788987" cy="176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6572" name="Rectangle 12"/>
          <p:cNvSpPr>
            <a:spLocks noChangeAspect="1" noChangeArrowheads="1"/>
          </p:cNvSpPr>
          <p:nvPr/>
        </p:nvSpPr>
        <p:spPr bwMode="auto">
          <a:xfrm>
            <a:off x="2008188" y="4370388"/>
            <a:ext cx="788987" cy="174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6573" name="Rectangle 13"/>
          <p:cNvSpPr>
            <a:spLocks noChangeAspect="1" noChangeArrowheads="1"/>
          </p:cNvSpPr>
          <p:nvPr/>
        </p:nvSpPr>
        <p:spPr bwMode="auto">
          <a:xfrm>
            <a:off x="2008188" y="4545013"/>
            <a:ext cx="788987" cy="176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6574" name="Rectangle 14"/>
          <p:cNvSpPr>
            <a:spLocks noChangeAspect="1" noChangeArrowheads="1"/>
          </p:cNvSpPr>
          <p:nvPr/>
        </p:nvSpPr>
        <p:spPr bwMode="auto">
          <a:xfrm>
            <a:off x="2008188" y="4721225"/>
            <a:ext cx="788987" cy="176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6575" name="AutoShape 15"/>
          <p:cNvSpPr>
            <a:spLocks noChangeAspect="1" noChangeArrowheads="1"/>
          </p:cNvSpPr>
          <p:nvPr/>
        </p:nvSpPr>
        <p:spPr bwMode="auto">
          <a:xfrm>
            <a:off x="2900363" y="4017963"/>
            <a:ext cx="512762" cy="439737"/>
          </a:xfrm>
          <a:prstGeom prst="rightArrow">
            <a:avLst>
              <a:gd name="adj1" fmla="val 50000"/>
              <a:gd name="adj2" fmla="val 291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6576" name="AutoShape 16"/>
          <p:cNvSpPr>
            <a:spLocks noChangeAspect="1" noChangeArrowheads="1"/>
          </p:cNvSpPr>
          <p:nvPr/>
        </p:nvSpPr>
        <p:spPr bwMode="auto">
          <a:xfrm flipH="1">
            <a:off x="2797175" y="4457700"/>
            <a:ext cx="512763" cy="439738"/>
          </a:xfrm>
          <a:prstGeom prst="rightArrow">
            <a:avLst>
              <a:gd name="adj1" fmla="val 50000"/>
              <a:gd name="adj2" fmla="val 291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6577" name="Rectangle 17"/>
          <p:cNvSpPr>
            <a:spLocks noChangeAspect="1" noChangeArrowheads="1"/>
          </p:cNvSpPr>
          <p:nvPr/>
        </p:nvSpPr>
        <p:spPr bwMode="auto">
          <a:xfrm>
            <a:off x="3413125" y="3843338"/>
            <a:ext cx="614363" cy="1230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ALU</a:t>
            </a:r>
          </a:p>
        </p:txBody>
      </p:sp>
      <p:sp>
        <p:nvSpPr>
          <p:cNvPr id="66578" name="Text Box 18"/>
          <p:cNvSpPr txBox="1">
            <a:spLocks noChangeAspect="1" noChangeArrowheads="1"/>
          </p:cNvSpPr>
          <p:nvPr/>
        </p:nvSpPr>
        <p:spPr bwMode="auto">
          <a:xfrm>
            <a:off x="1841500" y="3671680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R</a:t>
            </a:r>
            <a:r>
              <a:rPr lang="en-US" sz="1600" dirty="0" smtClean="0">
                <a:latin typeface="+mn-lt"/>
              </a:rPr>
              <a:t>egister </a:t>
            </a:r>
            <a:r>
              <a:rPr lang="en-US" sz="1600" dirty="0">
                <a:latin typeface="+mn-lt"/>
              </a:rPr>
              <a:t>file</a:t>
            </a:r>
          </a:p>
        </p:txBody>
      </p:sp>
      <p:sp>
        <p:nvSpPr>
          <p:cNvPr id="66579" name="AutoShape 19"/>
          <p:cNvSpPr>
            <a:spLocks noChangeAspect="1" noChangeArrowheads="1"/>
          </p:cNvSpPr>
          <p:nvPr/>
        </p:nvSpPr>
        <p:spPr bwMode="auto">
          <a:xfrm>
            <a:off x="2093913" y="4915694"/>
            <a:ext cx="703262" cy="596106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5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6580" name="Rectangle 20"/>
          <p:cNvSpPr>
            <a:spLocks noChangeAspect="1" noChangeArrowheads="1"/>
          </p:cNvSpPr>
          <p:nvPr/>
        </p:nvSpPr>
        <p:spPr bwMode="auto">
          <a:xfrm>
            <a:off x="776288" y="3578225"/>
            <a:ext cx="3427412" cy="28130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6581" name="Text Box 21"/>
          <p:cNvSpPr txBox="1">
            <a:spLocks noChangeAspect="1" noChangeArrowheads="1"/>
          </p:cNvSpPr>
          <p:nvPr/>
        </p:nvSpPr>
        <p:spPr bwMode="auto">
          <a:xfrm>
            <a:off x="744538" y="3250198"/>
            <a:ext cx="94128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CPU chip</a:t>
            </a:r>
          </a:p>
        </p:txBody>
      </p:sp>
      <p:sp>
        <p:nvSpPr>
          <p:cNvPr id="66582" name="Text Box 22"/>
          <p:cNvSpPr txBox="1">
            <a:spLocks noChangeAspect="1" noChangeArrowheads="1"/>
          </p:cNvSpPr>
          <p:nvPr/>
        </p:nvSpPr>
        <p:spPr bwMode="auto">
          <a:xfrm>
            <a:off x="4348163" y="4746417"/>
            <a:ext cx="11423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S</a:t>
            </a:r>
            <a:r>
              <a:rPr lang="en-US" sz="1600" dirty="0" smtClean="0">
                <a:latin typeface="+mn-lt"/>
              </a:rPr>
              <a:t>ystem </a:t>
            </a:r>
            <a:r>
              <a:rPr lang="en-US" sz="1600" dirty="0">
                <a:latin typeface="+mn-lt"/>
              </a:rPr>
              <a:t>bus</a:t>
            </a:r>
          </a:p>
        </p:txBody>
      </p:sp>
      <p:sp>
        <p:nvSpPr>
          <p:cNvPr id="66583" name="Line 23"/>
          <p:cNvSpPr>
            <a:spLocks noChangeAspect="1" noChangeShapeType="1"/>
          </p:cNvSpPr>
          <p:nvPr/>
        </p:nvSpPr>
        <p:spPr bwMode="auto">
          <a:xfrm flipH="1">
            <a:off x="4027488" y="5073650"/>
            <a:ext cx="792162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6584" name="Text Box 24"/>
          <p:cNvSpPr txBox="1">
            <a:spLocks noChangeAspect="1" noChangeArrowheads="1"/>
          </p:cNvSpPr>
          <p:nvPr/>
        </p:nvSpPr>
        <p:spPr bwMode="auto">
          <a:xfrm>
            <a:off x="6019800" y="4746417"/>
            <a:ext cx="126598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M</a:t>
            </a:r>
            <a:r>
              <a:rPr lang="en-US" sz="1600" dirty="0" smtClean="0">
                <a:latin typeface="+mn-lt"/>
              </a:rPr>
              <a:t>emory </a:t>
            </a:r>
            <a:r>
              <a:rPr lang="en-US" sz="1600" dirty="0">
                <a:latin typeface="+mn-lt"/>
              </a:rPr>
              <a:t>bus</a:t>
            </a:r>
          </a:p>
        </p:txBody>
      </p:sp>
      <p:sp>
        <p:nvSpPr>
          <p:cNvPr id="66585" name="Line 25"/>
          <p:cNvSpPr>
            <a:spLocks noChangeAspect="1" noChangeShapeType="1"/>
          </p:cNvSpPr>
          <p:nvPr/>
        </p:nvSpPr>
        <p:spPr bwMode="auto">
          <a:xfrm>
            <a:off x="6664325" y="5073650"/>
            <a:ext cx="0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245534" cy="153888"/>
          </a:xfrm>
        </p:spPr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55033" y="6615856"/>
            <a:ext cx="1033937" cy="153888"/>
          </a:xfrm>
        </p:spPr>
        <p:txBody>
          <a:bodyPr/>
          <a:lstStyle/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925058" y="6615856"/>
            <a:ext cx="131446" cy="153888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1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Organization — 2005 era Pentium</a:t>
            </a:r>
            <a:endParaRPr lang="en-US" dirty="0"/>
          </a:p>
        </p:txBody>
      </p:sp>
      <p:sp>
        <p:nvSpPr>
          <p:cNvPr id="5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246563" y="6615113"/>
            <a:ext cx="650875" cy="153987"/>
          </a:xfrm>
        </p:spPr>
        <p:txBody>
          <a:bodyPr/>
          <a:lstStyle/>
          <a:p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52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615113"/>
            <a:ext cx="461963" cy="153987"/>
          </a:xfrm>
        </p:spPr>
        <p:txBody>
          <a:bodyPr/>
          <a:lstStyle/>
          <a:p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8100" y="6615113"/>
            <a:ext cx="128588" cy="153987"/>
          </a:xfrm>
        </p:spPr>
        <p:txBody>
          <a:bodyPr/>
          <a:lstStyle/>
          <a:p>
            <a:fld id="{49254168-BA44-4609-94D9-679C18344977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876300" y="1295400"/>
            <a:ext cx="7391400" cy="4927600"/>
            <a:chOff x="838200" y="1295400"/>
            <a:chExt cx="7391400" cy="4927600"/>
          </a:xfrm>
        </p:grpSpPr>
        <p:sp>
          <p:nvSpPr>
            <p:cNvPr id="376835" name="Rectangle 3"/>
            <p:cNvSpPr>
              <a:spLocks noChangeArrowheads="1"/>
            </p:cNvSpPr>
            <p:nvPr/>
          </p:nvSpPr>
          <p:spPr bwMode="auto">
            <a:xfrm>
              <a:off x="5562600" y="3733800"/>
              <a:ext cx="838200" cy="838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1" hangingPunct="1"/>
              <a:r>
                <a:rPr lang="en-US" sz="1900" dirty="0">
                  <a:latin typeface="+mn-lt"/>
                </a:rPr>
                <a:t>ISA bridge</a:t>
              </a:r>
            </a:p>
          </p:txBody>
        </p:sp>
        <p:sp>
          <p:nvSpPr>
            <p:cNvPr id="376836" name="Rectangle 4"/>
            <p:cNvSpPr>
              <a:spLocks noChangeArrowheads="1"/>
            </p:cNvSpPr>
            <p:nvPr/>
          </p:nvSpPr>
          <p:spPr bwMode="auto">
            <a:xfrm>
              <a:off x="6781800" y="3962400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1" hangingPunct="1"/>
              <a:r>
                <a:rPr lang="en-US" sz="1200" dirty="0">
                  <a:latin typeface="+mn-lt"/>
                </a:rPr>
                <a:t>IDE disk</a:t>
              </a:r>
            </a:p>
          </p:txBody>
        </p:sp>
        <p:sp>
          <p:nvSpPr>
            <p:cNvPr id="376837" name="AutoShape 5"/>
            <p:cNvSpPr>
              <a:spLocks noChangeArrowheads="1"/>
            </p:cNvSpPr>
            <p:nvPr/>
          </p:nvSpPr>
          <p:spPr bwMode="auto">
            <a:xfrm>
              <a:off x="6400800" y="4076700"/>
              <a:ext cx="381000" cy="1524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838" name="Rectangle 6"/>
            <p:cNvSpPr>
              <a:spLocks noChangeArrowheads="1"/>
            </p:cNvSpPr>
            <p:nvPr/>
          </p:nvSpPr>
          <p:spPr bwMode="auto">
            <a:xfrm>
              <a:off x="4229100" y="1295400"/>
              <a:ext cx="1066800" cy="838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1" hangingPunct="1"/>
              <a:r>
                <a:rPr lang="en-US" sz="1900" dirty="0">
                  <a:latin typeface="+mn-lt"/>
                </a:rPr>
                <a:t>Main Memory</a:t>
              </a:r>
            </a:p>
          </p:txBody>
        </p:sp>
        <p:sp>
          <p:nvSpPr>
            <p:cNvPr id="376839" name="Rectangle 7"/>
            <p:cNvSpPr>
              <a:spLocks noChangeArrowheads="1"/>
            </p:cNvSpPr>
            <p:nvPr/>
          </p:nvSpPr>
          <p:spPr bwMode="auto">
            <a:xfrm>
              <a:off x="2501226" y="2962244"/>
              <a:ext cx="1218667" cy="400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000" dirty="0">
                  <a:latin typeface="+mn-lt"/>
                </a:rPr>
                <a:t>Processor</a:t>
              </a:r>
            </a:p>
          </p:txBody>
        </p:sp>
        <p:sp>
          <p:nvSpPr>
            <p:cNvPr id="376840" name="Rectangle 8"/>
            <p:cNvSpPr>
              <a:spLocks noChangeArrowheads="1"/>
            </p:cNvSpPr>
            <p:nvPr/>
          </p:nvSpPr>
          <p:spPr bwMode="auto">
            <a:xfrm>
              <a:off x="1104900" y="2743200"/>
              <a:ext cx="838200" cy="838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1" hangingPunct="1"/>
              <a:r>
                <a:rPr lang="en-US" sz="2000" dirty="0">
                  <a:latin typeface="+mn-lt"/>
                </a:rPr>
                <a:t>Level 2 cache</a:t>
              </a:r>
            </a:p>
          </p:txBody>
        </p:sp>
        <p:sp>
          <p:nvSpPr>
            <p:cNvPr id="376841" name="AutoShape 9"/>
            <p:cNvSpPr>
              <a:spLocks noChangeArrowheads="1"/>
            </p:cNvSpPr>
            <p:nvPr/>
          </p:nvSpPr>
          <p:spPr bwMode="auto">
            <a:xfrm>
              <a:off x="3719892" y="2914650"/>
              <a:ext cx="623507" cy="495300"/>
            </a:xfrm>
            <a:prstGeom prst="leftRightArrow">
              <a:avLst>
                <a:gd name="adj1" fmla="val 50000"/>
                <a:gd name="adj2" fmla="val 276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842" name="Rectangle 10"/>
            <p:cNvSpPr>
              <a:spLocks noChangeArrowheads="1"/>
            </p:cNvSpPr>
            <p:nvPr/>
          </p:nvSpPr>
          <p:spPr bwMode="auto">
            <a:xfrm>
              <a:off x="4343400" y="2743200"/>
              <a:ext cx="838200" cy="838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1" hangingPunct="1"/>
              <a:r>
                <a:rPr lang="en-US" sz="1900" dirty="0">
                  <a:latin typeface="+mn-lt"/>
                </a:rPr>
                <a:t>Bridge</a:t>
              </a:r>
            </a:p>
          </p:txBody>
        </p:sp>
        <p:sp>
          <p:nvSpPr>
            <p:cNvPr id="376843" name="AutoShape 11"/>
            <p:cNvSpPr>
              <a:spLocks noChangeArrowheads="1"/>
            </p:cNvSpPr>
            <p:nvPr/>
          </p:nvSpPr>
          <p:spPr bwMode="auto">
            <a:xfrm>
              <a:off x="1943100" y="2933700"/>
              <a:ext cx="558126" cy="457200"/>
            </a:xfrm>
            <a:prstGeom prst="leftRightArrow">
              <a:avLst>
                <a:gd name="adj1" fmla="val 50000"/>
                <a:gd name="adj2" fmla="val 2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844" name="AutoShape 12"/>
            <p:cNvSpPr>
              <a:spLocks noChangeArrowheads="1"/>
            </p:cNvSpPr>
            <p:nvPr/>
          </p:nvSpPr>
          <p:spPr bwMode="auto">
            <a:xfrm>
              <a:off x="4395788" y="2133600"/>
              <a:ext cx="733425" cy="609600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76845" name="Rectangle 13"/>
            <p:cNvSpPr>
              <a:spLocks noChangeArrowheads="1"/>
            </p:cNvSpPr>
            <p:nvPr/>
          </p:nvSpPr>
          <p:spPr bwMode="auto">
            <a:xfrm>
              <a:off x="7848600" y="297180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200" b="1" dirty="0" err="1">
                  <a:latin typeface="+mn-lt"/>
                </a:rPr>
                <a:t>Moni</a:t>
              </a:r>
              <a:r>
                <a:rPr lang="en-US" sz="1200" b="1" dirty="0">
                  <a:latin typeface="+mn-lt"/>
                </a:rPr>
                <a:t>-</a:t>
              </a:r>
              <a:br>
                <a:rPr lang="en-US" sz="1200" b="1" dirty="0">
                  <a:latin typeface="+mn-lt"/>
                </a:rPr>
              </a:br>
              <a:r>
                <a:rPr lang="en-US" sz="1200" b="1" dirty="0">
                  <a:latin typeface="+mn-lt"/>
                </a:rPr>
                <a:t>tor</a:t>
              </a:r>
            </a:p>
          </p:txBody>
        </p:sp>
        <p:sp>
          <p:nvSpPr>
            <p:cNvPr id="376846" name="Rectangle 14"/>
            <p:cNvSpPr>
              <a:spLocks noChangeArrowheads="1"/>
            </p:cNvSpPr>
            <p:nvPr/>
          </p:nvSpPr>
          <p:spPr bwMode="auto">
            <a:xfrm>
              <a:off x="6477000" y="2743200"/>
              <a:ext cx="1066800" cy="838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1" hangingPunct="1"/>
              <a:r>
                <a:rPr lang="en-US" sz="1900" dirty="0">
                  <a:latin typeface="+mn-lt"/>
                </a:rPr>
                <a:t>Graphics card</a:t>
              </a:r>
            </a:p>
          </p:txBody>
        </p:sp>
        <p:sp>
          <p:nvSpPr>
            <p:cNvPr id="376847" name="AutoShape 15"/>
            <p:cNvSpPr>
              <a:spLocks noChangeArrowheads="1"/>
            </p:cNvSpPr>
            <p:nvPr/>
          </p:nvSpPr>
          <p:spPr bwMode="auto">
            <a:xfrm rot="-5400000">
              <a:off x="7620000" y="3009900"/>
              <a:ext cx="152400" cy="3048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76848" name="AutoShape 16"/>
            <p:cNvSpPr>
              <a:spLocks noChangeArrowheads="1"/>
            </p:cNvSpPr>
            <p:nvPr/>
          </p:nvSpPr>
          <p:spPr bwMode="auto">
            <a:xfrm>
              <a:off x="5178226" y="2876550"/>
              <a:ext cx="1295400" cy="571500"/>
            </a:xfrm>
            <a:prstGeom prst="leftRightArrow">
              <a:avLst>
                <a:gd name="adj1" fmla="val 48889"/>
                <a:gd name="adj2" fmla="val 3278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49" name="Group 17"/>
            <p:cNvGrpSpPr>
              <a:grpSpLocks/>
            </p:cNvGrpSpPr>
            <p:nvPr/>
          </p:nvGrpSpPr>
          <p:grpSpPr bwMode="auto">
            <a:xfrm>
              <a:off x="1828802" y="4191000"/>
              <a:ext cx="1717676" cy="2032000"/>
              <a:chOff x="1152" y="2640"/>
              <a:chExt cx="1082" cy="1280"/>
            </a:xfrm>
          </p:grpSpPr>
          <p:grpSp>
            <p:nvGrpSpPr>
              <p:cNvPr id="376850" name="Group 18"/>
              <p:cNvGrpSpPr>
                <a:grpSpLocks/>
              </p:cNvGrpSpPr>
              <p:nvPr/>
            </p:nvGrpSpPr>
            <p:grpSpPr bwMode="auto">
              <a:xfrm>
                <a:off x="1152" y="2880"/>
                <a:ext cx="1082" cy="1040"/>
                <a:chOff x="1152" y="2880"/>
                <a:chExt cx="1082" cy="1040"/>
              </a:xfrm>
            </p:grpSpPr>
            <p:sp>
              <p:nvSpPr>
                <p:cNvPr id="376851" name="Rectangle 19"/>
                <p:cNvSpPr>
                  <a:spLocks noChangeArrowheads="1"/>
                </p:cNvSpPr>
                <p:nvPr/>
              </p:nvSpPr>
              <p:spPr bwMode="auto">
                <a:xfrm>
                  <a:off x="1632" y="2880"/>
                  <a:ext cx="336" cy="3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 sz="2000" dirty="0">
                      <a:latin typeface="+mn-lt"/>
                    </a:rPr>
                    <a:t>USB</a:t>
                  </a:r>
                </a:p>
              </p:txBody>
            </p:sp>
            <p:sp>
              <p:nvSpPr>
                <p:cNvPr id="376852" name="Rectangle 20"/>
                <p:cNvSpPr>
                  <a:spLocks noChangeArrowheads="1"/>
                </p:cNvSpPr>
                <p:nvPr/>
              </p:nvSpPr>
              <p:spPr bwMode="auto">
                <a:xfrm>
                  <a:off x="1800" y="3552"/>
                  <a:ext cx="434" cy="36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/>
                  <a:r>
                    <a:rPr lang="en-US" sz="1600" dirty="0">
                      <a:latin typeface="+mn-lt"/>
                    </a:rPr>
                    <a:t>Key-</a:t>
                  </a:r>
                  <a:br>
                    <a:rPr lang="en-US" sz="1600" dirty="0">
                      <a:latin typeface="+mn-lt"/>
                    </a:rPr>
                  </a:br>
                  <a:r>
                    <a:rPr lang="en-US" sz="1600" dirty="0">
                      <a:latin typeface="+mn-lt"/>
                    </a:rPr>
                    <a:t>board</a:t>
                  </a:r>
                </a:p>
              </p:txBody>
            </p:sp>
            <p:sp>
              <p:nvSpPr>
                <p:cNvPr id="376853" name="Rectangle 21"/>
                <p:cNvSpPr>
                  <a:spLocks noChangeArrowheads="1"/>
                </p:cNvSpPr>
                <p:nvPr/>
              </p:nvSpPr>
              <p:spPr bwMode="auto">
                <a:xfrm>
                  <a:off x="1291" y="3552"/>
                  <a:ext cx="485" cy="21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/>
                  <a:r>
                    <a:rPr lang="en-US" sz="1600" dirty="0">
                      <a:latin typeface="+mn-lt"/>
                    </a:rPr>
                    <a:t>Mouse</a:t>
                  </a:r>
                </a:p>
              </p:txBody>
            </p:sp>
            <p:sp>
              <p:nvSpPr>
                <p:cNvPr id="376854" name="Line 22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6855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1152" y="3408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6856" name="Line 24"/>
                <p:cNvSpPr>
                  <a:spLocks noChangeShapeType="1"/>
                </p:cNvSpPr>
                <p:nvPr/>
              </p:nvSpPr>
              <p:spPr bwMode="auto">
                <a:xfrm>
                  <a:off x="2017" y="340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6857" name="Line 25"/>
                <p:cNvSpPr>
                  <a:spLocks noChangeShapeType="1"/>
                </p:cNvSpPr>
                <p:nvPr/>
              </p:nvSpPr>
              <p:spPr bwMode="auto">
                <a:xfrm>
                  <a:off x="1533" y="340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6858" name="Line 26"/>
                <p:cNvSpPr>
                  <a:spLocks noChangeShapeType="1"/>
                </p:cNvSpPr>
                <p:nvPr/>
              </p:nvSpPr>
              <p:spPr bwMode="auto">
                <a:xfrm>
                  <a:off x="1239" y="340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6859" name="Line 27"/>
                <p:cNvSpPr>
                  <a:spLocks noChangeShapeType="1"/>
                </p:cNvSpPr>
                <p:nvPr/>
              </p:nvSpPr>
              <p:spPr bwMode="auto">
                <a:xfrm>
                  <a:off x="1152" y="340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6860" name="AutoShape 28"/>
              <p:cNvSpPr>
                <a:spLocks noChangeArrowheads="1"/>
              </p:cNvSpPr>
              <p:nvPr/>
            </p:nvSpPr>
            <p:spPr bwMode="auto">
              <a:xfrm>
                <a:off x="1752" y="2640"/>
                <a:ext cx="96" cy="240"/>
              </a:xfrm>
              <a:prstGeom prst="downArrow">
                <a:avLst>
                  <a:gd name="adj1" fmla="val 50000"/>
                  <a:gd name="adj2" fmla="val 6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376861" name="Group 29"/>
            <p:cNvGrpSpPr>
              <a:grpSpLocks/>
            </p:cNvGrpSpPr>
            <p:nvPr/>
          </p:nvGrpSpPr>
          <p:grpSpPr bwMode="auto">
            <a:xfrm>
              <a:off x="990600" y="4191000"/>
              <a:ext cx="533400" cy="914400"/>
              <a:chOff x="624" y="2640"/>
              <a:chExt cx="336" cy="576"/>
            </a:xfrm>
          </p:grpSpPr>
          <p:sp>
            <p:nvSpPr>
              <p:cNvPr id="376862" name="Rectangle 30"/>
              <p:cNvSpPr>
                <a:spLocks noChangeArrowheads="1"/>
              </p:cNvSpPr>
              <p:nvPr/>
            </p:nvSpPr>
            <p:spPr bwMode="auto">
              <a:xfrm>
                <a:off x="624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sz="1800" dirty="0">
                    <a:latin typeface="+mn-lt"/>
                  </a:rPr>
                  <a:t>Ether-</a:t>
                </a:r>
                <a:br>
                  <a:rPr lang="en-US" sz="1800" dirty="0">
                    <a:latin typeface="+mn-lt"/>
                  </a:rPr>
                </a:br>
                <a:r>
                  <a:rPr lang="en-US" sz="1800" dirty="0">
                    <a:latin typeface="+mn-lt"/>
                  </a:rPr>
                  <a:t>net</a:t>
                </a:r>
              </a:p>
            </p:txBody>
          </p:sp>
          <p:sp>
            <p:nvSpPr>
              <p:cNvPr id="376863" name="AutoShape 31"/>
              <p:cNvSpPr>
                <a:spLocks noChangeArrowheads="1"/>
              </p:cNvSpPr>
              <p:nvPr/>
            </p:nvSpPr>
            <p:spPr bwMode="auto">
              <a:xfrm>
                <a:off x="696" y="2640"/>
                <a:ext cx="192" cy="240"/>
              </a:xfrm>
              <a:prstGeom prst="downArrow">
                <a:avLst>
                  <a:gd name="adj1" fmla="val 50000"/>
                  <a:gd name="adj2" fmla="val 3125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376864" name="Group 32"/>
            <p:cNvGrpSpPr>
              <a:grpSpLocks/>
            </p:cNvGrpSpPr>
            <p:nvPr/>
          </p:nvGrpSpPr>
          <p:grpSpPr bwMode="auto">
            <a:xfrm>
              <a:off x="1752600" y="4191000"/>
              <a:ext cx="533400" cy="914400"/>
              <a:chOff x="1104" y="2640"/>
              <a:chExt cx="336" cy="576"/>
            </a:xfrm>
          </p:grpSpPr>
          <p:sp>
            <p:nvSpPr>
              <p:cNvPr id="376865" name="Rectangle 33"/>
              <p:cNvSpPr>
                <a:spLocks noChangeArrowheads="1"/>
              </p:cNvSpPr>
              <p:nvPr/>
            </p:nvSpPr>
            <p:spPr bwMode="auto">
              <a:xfrm>
                <a:off x="1104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sz="2000" dirty="0">
                    <a:latin typeface="+mn-lt"/>
                  </a:rPr>
                  <a:t>SCSI</a:t>
                </a:r>
              </a:p>
            </p:txBody>
          </p:sp>
          <p:sp>
            <p:nvSpPr>
              <p:cNvPr id="376866" name="AutoShape 34"/>
              <p:cNvSpPr>
                <a:spLocks noChangeArrowheads="1"/>
              </p:cNvSpPr>
              <p:nvPr/>
            </p:nvSpPr>
            <p:spPr bwMode="auto">
              <a:xfrm>
                <a:off x="1170" y="2640"/>
                <a:ext cx="204" cy="240"/>
              </a:xfrm>
              <a:prstGeom prst="downArrow">
                <a:avLst>
                  <a:gd name="adj1" fmla="val 50000"/>
                  <a:gd name="adj2" fmla="val 29412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376867" name="Group 35"/>
            <p:cNvGrpSpPr>
              <a:grpSpLocks/>
            </p:cNvGrpSpPr>
            <p:nvPr/>
          </p:nvGrpSpPr>
          <p:grpSpPr bwMode="auto">
            <a:xfrm>
              <a:off x="838200" y="3581400"/>
              <a:ext cx="4724400" cy="674688"/>
              <a:chOff x="528" y="2256"/>
              <a:chExt cx="2976" cy="425"/>
            </a:xfrm>
          </p:grpSpPr>
          <p:sp>
            <p:nvSpPr>
              <p:cNvPr id="376868" name="AutoShape 36"/>
              <p:cNvSpPr>
                <a:spLocks noChangeArrowheads="1"/>
              </p:cNvSpPr>
              <p:nvPr/>
            </p:nvSpPr>
            <p:spPr bwMode="auto">
              <a:xfrm>
                <a:off x="2928" y="2256"/>
                <a:ext cx="143" cy="336"/>
              </a:xfrm>
              <a:prstGeom prst="upArrow">
                <a:avLst>
                  <a:gd name="adj1" fmla="val 50000"/>
                  <a:gd name="adj2" fmla="val 58741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76869" name="AutoShape 37"/>
              <p:cNvSpPr>
                <a:spLocks noChangeArrowheads="1"/>
              </p:cNvSpPr>
              <p:nvPr/>
            </p:nvSpPr>
            <p:spPr bwMode="auto">
              <a:xfrm>
                <a:off x="528" y="2544"/>
                <a:ext cx="2976" cy="137"/>
              </a:xfrm>
              <a:prstGeom prst="leftRightArrow">
                <a:avLst>
                  <a:gd name="adj1" fmla="val 69444"/>
                  <a:gd name="adj2" fmla="val 9191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76870" name="Group 38"/>
            <p:cNvGrpSpPr>
              <a:grpSpLocks/>
            </p:cNvGrpSpPr>
            <p:nvPr/>
          </p:nvGrpSpPr>
          <p:grpSpPr bwMode="auto">
            <a:xfrm>
              <a:off x="4600575" y="4572002"/>
              <a:ext cx="2746375" cy="1600201"/>
              <a:chOff x="2898" y="2880"/>
              <a:chExt cx="1730" cy="1008"/>
            </a:xfrm>
          </p:grpSpPr>
          <p:sp>
            <p:nvSpPr>
              <p:cNvPr id="376871" name="Rectangle 39"/>
              <p:cNvSpPr>
                <a:spLocks noChangeArrowheads="1"/>
              </p:cNvSpPr>
              <p:nvPr/>
            </p:nvSpPr>
            <p:spPr bwMode="auto">
              <a:xfrm>
                <a:off x="2898" y="3520"/>
                <a:ext cx="538" cy="21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r>
                  <a:rPr lang="en-US" sz="1600" dirty="0">
                    <a:latin typeface="+mn-lt"/>
                  </a:rPr>
                  <a:t>Modem</a:t>
                </a:r>
              </a:p>
            </p:txBody>
          </p:sp>
          <p:sp>
            <p:nvSpPr>
              <p:cNvPr id="376872" name="Rectangle 40"/>
              <p:cNvSpPr>
                <a:spLocks noChangeArrowheads="1"/>
              </p:cNvSpPr>
              <p:nvPr/>
            </p:nvSpPr>
            <p:spPr bwMode="auto">
              <a:xfrm>
                <a:off x="3539" y="3520"/>
                <a:ext cx="457" cy="3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r>
                  <a:rPr lang="en-US" sz="1600" dirty="0">
                    <a:latin typeface="+mn-lt"/>
                  </a:rPr>
                  <a:t>Sound</a:t>
                </a:r>
                <a:br>
                  <a:rPr lang="en-US" sz="1600" dirty="0">
                    <a:latin typeface="+mn-lt"/>
                  </a:rPr>
                </a:br>
                <a:r>
                  <a:rPr lang="en-US" sz="1600" dirty="0">
                    <a:latin typeface="+mn-lt"/>
                  </a:rPr>
                  <a:t>card</a:t>
                </a:r>
              </a:p>
            </p:txBody>
          </p:sp>
          <p:sp>
            <p:nvSpPr>
              <p:cNvPr id="376873" name="Rectangle 41"/>
              <p:cNvSpPr>
                <a:spLocks noChangeArrowheads="1"/>
              </p:cNvSpPr>
              <p:nvPr/>
            </p:nvSpPr>
            <p:spPr bwMode="auto">
              <a:xfrm>
                <a:off x="4123" y="3520"/>
                <a:ext cx="485" cy="21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r>
                  <a:rPr lang="en-US" sz="1600" dirty="0">
                    <a:latin typeface="+mn-lt"/>
                  </a:rPr>
                  <a:t>Printer</a:t>
                </a:r>
              </a:p>
            </p:txBody>
          </p:sp>
          <p:grpSp>
            <p:nvGrpSpPr>
              <p:cNvPr id="376874" name="Group 42"/>
              <p:cNvGrpSpPr>
                <a:grpSpLocks/>
              </p:cNvGrpSpPr>
              <p:nvPr/>
            </p:nvGrpSpPr>
            <p:grpSpPr bwMode="auto">
              <a:xfrm>
                <a:off x="2900" y="2880"/>
                <a:ext cx="1728" cy="631"/>
                <a:chOff x="2900" y="2880"/>
                <a:chExt cx="1728" cy="631"/>
              </a:xfrm>
            </p:grpSpPr>
            <p:sp>
              <p:nvSpPr>
                <p:cNvPr id="376875" name="AutoShape 43"/>
                <p:cNvSpPr>
                  <a:spLocks noChangeArrowheads="1"/>
                </p:cNvSpPr>
                <p:nvPr/>
              </p:nvSpPr>
              <p:spPr bwMode="auto">
                <a:xfrm>
                  <a:off x="3148" y="3326"/>
                  <a:ext cx="39" cy="178"/>
                </a:xfrm>
                <a:prstGeom prst="upDownArrow">
                  <a:avLst>
                    <a:gd name="adj1" fmla="val 50000"/>
                    <a:gd name="adj2" fmla="val 91282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76876" name="AutoShape 44"/>
                <p:cNvSpPr>
                  <a:spLocks noChangeArrowheads="1"/>
                </p:cNvSpPr>
                <p:nvPr/>
              </p:nvSpPr>
              <p:spPr bwMode="auto">
                <a:xfrm>
                  <a:off x="3749" y="3319"/>
                  <a:ext cx="39" cy="178"/>
                </a:xfrm>
                <a:prstGeom prst="upDownArrow">
                  <a:avLst>
                    <a:gd name="adj1" fmla="val 50000"/>
                    <a:gd name="adj2" fmla="val 91282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76877" name="AutoShape 45"/>
                <p:cNvSpPr>
                  <a:spLocks noChangeArrowheads="1"/>
                </p:cNvSpPr>
                <p:nvPr/>
              </p:nvSpPr>
              <p:spPr bwMode="auto">
                <a:xfrm>
                  <a:off x="4346" y="3333"/>
                  <a:ext cx="39" cy="178"/>
                </a:xfrm>
                <a:prstGeom prst="upDownArrow">
                  <a:avLst>
                    <a:gd name="adj1" fmla="val 50000"/>
                    <a:gd name="adj2" fmla="val 91282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76878" name="AutoShape 46"/>
                <p:cNvSpPr>
                  <a:spLocks noChangeArrowheads="1"/>
                </p:cNvSpPr>
                <p:nvPr/>
              </p:nvSpPr>
              <p:spPr bwMode="auto">
                <a:xfrm>
                  <a:off x="2900" y="2880"/>
                  <a:ext cx="1728" cy="460"/>
                </a:xfrm>
                <a:custGeom>
                  <a:avLst/>
                  <a:gdLst>
                    <a:gd name="G0" fmla="+- 10250 0 0"/>
                    <a:gd name="G1" fmla="+- 10538 0 0"/>
                    <a:gd name="G2" fmla="+- 3428 0 0"/>
                    <a:gd name="G3" fmla="+- 21600 0 10250"/>
                    <a:gd name="G4" fmla="+- 21600 0 10538"/>
                    <a:gd name="G5" fmla="*/ G0 21600 G3"/>
                    <a:gd name="G6" fmla="*/ G1 21600 G3"/>
                    <a:gd name="G7" fmla="*/ G2 G3 21600"/>
                    <a:gd name="G8" fmla="*/ 10800 21600 G3"/>
                    <a:gd name="G9" fmla="*/ G4 21600 G3"/>
                    <a:gd name="G10" fmla="+- 21600 0 G7"/>
                    <a:gd name="G11" fmla="+- G5 0 G8"/>
                    <a:gd name="G12" fmla="+- G6 0 G8"/>
                    <a:gd name="G13" fmla="*/ G12 G7 G11"/>
                    <a:gd name="G14" fmla="+- 21600 0 G13"/>
                    <a:gd name="G15" fmla="+- G0 0 10800"/>
                    <a:gd name="G16" fmla="+- G1 0 10800"/>
                    <a:gd name="G17" fmla="*/ G2 G16 G15"/>
                    <a:gd name="T0" fmla="*/ 10800 w 21600"/>
                    <a:gd name="T1" fmla="*/ 0 h 21600"/>
                    <a:gd name="T2" fmla="*/ 0 w 21600"/>
                    <a:gd name="T3" fmla="*/ 20553 h 21600"/>
                    <a:gd name="T4" fmla="*/ 10800 w 21600"/>
                    <a:gd name="T5" fmla="*/ 21052 h 21600"/>
                    <a:gd name="T6" fmla="*/ 21600 w 21600"/>
                    <a:gd name="T7" fmla="*/ 20553 h 21600"/>
                    <a:gd name="T8" fmla="*/ 17694720 60000 65536"/>
                    <a:gd name="T9" fmla="*/ 11796480 60000 65536"/>
                    <a:gd name="T10" fmla="*/ 5898240 60000 65536"/>
                    <a:gd name="T11" fmla="*/ 0 60000 65536"/>
                    <a:gd name="T12" fmla="*/ G13 w 21600"/>
                    <a:gd name="T13" fmla="*/ G6 h 21600"/>
                    <a:gd name="T14" fmla="*/ G14 w 21600"/>
                    <a:gd name="T15" fmla="*/ G9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0800" y="0"/>
                      </a:moveTo>
                      <a:lnTo>
                        <a:pt x="10250" y="3428"/>
                      </a:lnTo>
                      <a:lnTo>
                        <a:pt x="10538" y="3428"/>
                      </a:lnTo>
                      <a:lnTo>
                        <a:pt x="10538" y="20055"/>
                      </a:lnTo>
                      <a:lnTo>
                        <a:pt x="1801" y="20055"/>
                      </a:lnTo>
                      <a:lnTo>
                        <a:pt x="1801" y="19507"/>
                      </a:lnTo>
                      <a:lnTo>
                        <a:pt x="0" y="20553"/>
                      </a:lnTo>
                      <a:lnTo>
                        <a:pt x="1801" y="21600"/>
                      </a:lnTo>
                      <a:lnTo>
                        <a:pt x="1801" y="21052"/>
                      </a:lnTo>
                      <a:lnTo>
                        <a:pt x="19799" y="21052"/>
                      </a:lnTo>
                      <a:lnTo>
                        <a:pt x="19799" y="21600"/>
                      </a:lnTo>
                      <a:lnTo>
                        <a:pt x="21600" y="20553"/>
                      </a:lnTo>
                      <a:lnTo>
                        <a:pt x="19799" y="19507"/>
                      </a:lnTo>
                      <a:lnTo>
                        <a:pt x="19799" y="20055"/>
                      </a:lnTo>
                      <a:lnTo>
                        <a:pt x="11062" y="20055"/>
                      </a:lnTo>
                      <a:lnTo>
                        <a:pt x="11062" y="3428"/>
                      </a:lnTo>
                      <a:lnTo>
                        <a:pt x="11350" y="342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76879" name="Text Box 47"/>
            <p:cNvSpPr txBox="1">
              <a:spLocks noChangeArrowheads="1"/>
            </p:cNvSpPr>
            <p:nvPr/>
          </p:nvSpPr>
          <p:spPr bwMode="auto">
            <a:xfrm>
              <a:off x="2117725" y="3778250"/>
              <a:ext cx="83343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PCI bus</a:t>
              </a:r>
            </a:p>
          </p:txBody>
        </p:sp>
        <p:sp>
          <p:nvSpPr>
            <p:cNvPr id="376880" name="Text Box 48"/>
            <p:cNvSpPr txBox="1">
              <a:spLocks noChangeArrowheads="1"/>
            </p:cNvSpPr>
            <p:nvPr/>
          </p:nvSpPr>
          <p:spPr bwMode="auto">
            <a:xfrm>
              <a:off x="4914900" y="4965700"/>
              <a:ext cx="8445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ISA bus</a:t>
              </a:r>
            </a:p>
          </p:txBody>
        </p:sp>
        <p:sp>
          <p:nvSpPr>
            <p:cNvPr id="376881" name="Text Box 49"/>
            <p:cNvSpPr txBox="1">
              <a:spLocks noChangeArrowheads="1"/>
            </p:cNvSpPr>
            <p:nvPr/>
          </p:nvSpPr>
          <p:spPr bwMode="auto">
            <a:xfrm>
              <a:off x="5253045" y="2673350"/>
              <a:ext cx="114576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 dirty="0" smtClean="0">
                  <a:latin typeface="+mn-lt"/>
                </a:rPr>
                <a:t>PCI Express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376882" name="AutoShape 50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82000" y="6079068"/>
            <a:ext cx="533400" cy="533400"/>
          </a:xfrm>
          <a:prstGeom prst="actionButtonReturn">
            <a:avLst/>
          </a:prstGeom>
          <a:solidFill>
            <a:schemeClr val="accent1"/>
          </a:solidFill>
          <a:ln w="31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16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Memory Read Transaction (1)</a:t>
            </a:r>
          </a:p>
        </p:txBody>
      </p:sp>
      <p:sp>
        <p:nvSpPr>
          <p:cNvPr id="67617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396875" y="1324977"/>
            <a:ext cx="7896225" cy="4972050"/>
          </a:xfrm>
        </p:spPr>
        <p:txBody>
          <a:bodyPr/>
          <a:lstStyle/>
          <a:p>
            <a:r>
              <a:rPr lang="en-US" dirty="0">
                <a:latin typeface="+mn-lt"/>
              </a:rPr>
              <a:t>CPU places address A on the memory bus.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6767513" y="37338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+mn-lt"/>
            </a:endParaRPr>
          </a:p>
        </p:txBody>
      </p:sp>
      <p:sp>
        <p:nvSpPr>
          <p:cNvPr id="67589" name="AutoShape 5"/>
          <p:cNvSpPr>
            <a:spLocks noChangeArrowheads="1"/>
          </p:cNvSpPr>
          <p:nvPr/>
        </p:nvSpPr>
        <p:spPr bwMode="auto">
          <a:xfrm>
            <a:off x="5243513" y="40005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+mn-lt"/>
            </a:endParaRP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4329113" y="3978275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 </a:t>
            </a:r>
          </a:p>
          <a:p>
            <a:pPr>
              <a:lnSpc>
                <a:spcPct val="100000"/>
              </a:lnSpc>
            </a:pPr>
            <a:endParaRPr lang="en-US" sz="1600">
              <a:latin typeface="+mn-lt"/>
            </a:endParaRPr>
          </a:p>
        </p:txBody>
      </p:sp>
      <p:sp>
        <p:nvSpPr>
          <p:cNvPr id="67591" name="AutoShape 7"/>
          <p:cNvSpPr>
            <a:spLocks noChangeArrowheads="1"/>
          </p:cNvSpPr>
          <p:nvPr/>
        </p:nvSpPr>
        <p:spPr bwMode="auto">
          <a:xfrm>
            <a:off x="2871788" y="40005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1887538" y="2667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1887538" y="2819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1887538" y="2971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1887538" y="3124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1887538" y="3276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7597" name="AutoShape 13"/>
          <p:cNvSpPr>
            <a:spLocks noChangeArrowheads="1"/>
          </p:cNvSpPr>
          <p:nvPr/>
        </p:nvSpPr>
        <p:spPr bwMode="auto">
          <a:xfrm>
            <a:off x="2660650" y="2667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7598" name="AutoShape 14"/>
          <p:cNvSpPr>
            <a:spLocks noChangeArrowheads="1"/>
          </p:cNvSpPr>
          <p:nvPr/>
        </p:nvSpPr>
        <p:spPr bwMode="auto">
          <a:xfrm flipH="1">
            <a:off x="2571750" y="3048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3105150" y="25146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ALU</a:t>
            </a:r>
          </a:p>
        </p:txBody>
      </p: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1657719" y="23453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R</a:t>
            </a:r>
            <a:r>
              <a:rPr lang="en-US" sz="1600" dirty="0" smtClean="0">
                <a:latin typeface="+mn-lt"/>
              </a:rPr>
              <a:t>egister </a:t>
            </a:r>
            <a:r>
              <a:rPr lang="en-US" sz="1600" dirty="0">
                <a:latin typeface="+mn-lt"/>
              </a:rPr>
              <a:t>file</a:t>
            </a:r>
          </a:p>
        </p:txBody>
      </p:sp>
      <p:sp>
        <p:nvSpPr>
          <p:cNvPr id="67601" name="AutoShape 17"/>
          <p:cNvSpPr>
            <a:spLocks noChangeArrowheads="1"/>
          </p:cNvSpPr>
          <p:nvPr/>
        </p:nvSpPr>
        <p:spPr bwMode="auto">
          <a:xfrm>
            <a:off x="1962150" y="35052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7602" name="Line 18"/>
          <p:cNvSpPr>
            <a:spLocks noChangeShapeType="1"/>
          </p:cNvSpPr>
          <p:nvPr/>
        </p:nvSpPr>
        <p:spPr bwMode="auto">
          <a:xfrm>
            <a:off x="2800350" y="4267200"/>
            <a:ext cx="3962400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7603" name="Rectangle 19"/>
          <p:cNvSpPr>
            <a:spLocks noChangeArrowheads="1"/>
          </p:cNvSpPr>
          <p:nvPr/>
        </p:nvSpPr>
        <p:spPr bwMode="auto">
          <a:xfrm>
            <a:off x="971550" y="3978275"/>
            <a:ext cx="1873250" cy="577850"/>
          </a:xfrm>
          <a:prstGeom prst="rect">
            <a:avLst/>
          </a:prstGeom>
          <a:solidFill>
            <a:srgbClr val="D4D4F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B</a:t>
            </a:r>
            <a:r>
              <a:rPr lang="en-US" sz="1600" dirty="0" smtClean="0">
                <a:latin typeface="+mn-lt"/>
              </a:rPr>
              <a:t>us </a:t>
            </a:r>
            <a:r>
              <a:rPr lang="en-US" sz="1600" dirty="0">
                <a:latin typeface="+mn-lt"/>
              </a:rPr>
              <a:t>interface</a:t>
            </a:r>
          </a:p>
        </p:txBody>
      </p:sp>
      <p:sp>
        <p:nvSpPr>
          <p:cNvPr id="67604" name="Text Box 20"/>
          <p:cNvSpPr txBox="1">
            <a:spLocks noChangeArrowheads="1"/>
          </p:cNvSpPr>
          <p:nvPr/>
        </p:nvSpPr>
        <p:spPr bwMode="auto">
          <a:xfrm>
            <a:off x="5771288" y="3808998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i="1">
                <a:latin typeface="+mn-lt"/>
              </a:rPr>
              <a:t>A</a:t>
            </a:r>
          </a:p>
        </p:txBody>
      </p:sp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7673975" y="3611563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0</a:t>
            </a:r>
          </a:p>
        </p:txBody>
      </p:sp>
      <p:sp>
        <p:nvSpPr>
          <p:cNvPr id="67606" name="Text Box 22"/>
          <p:cNvSpPr txBox="1">
            <a:spLocks noChangeArrowheads="1"/>
          </p:cNvSpPr>
          <p:nvPr/>
        </p:nvSpPr>
        <p:spPr bwMode="auto">
          <a:xfrm>
            <a:off x="7658100" y="4113798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A</a:t>
            </a:r>
          </a:p>
        </p:txBody>
      </p:sp>
      <p:sp>
        <p:nvSpPr>
          <p:cNvPr id="67607" name="Rectangle 23"/>
          <p:cNvSpPr>
            <a:spLocks noChangeArrowheads="1"/>
          </p:cNvSpPr>
          <p:nvPr/>
        </p:nvSpPr>
        <p:spPr bwMode="auto">
          <a:xfrm>
            <a:off x="6762750" y="4206875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>
                <a:latin typeface="+mn-lt"/>
              </a:rPr>
              <a:t>x</a:t>
            </a:r>
          </a:p>
        </p:txBody>
      </p:sp>
      <p:sp>
        <p:nvSpPr>
          <p:cNvPr id="67608" name="Text Box 24"/>
          <p:cNvSpPr txBox="1">
            <a:spLocks noChangeArrowheads="1"/>
          </p:cNvSpPr>
          <p:nvPr/>
        </p:nvSpPr>
        <p:spPr bwMode="auto">
          <a:xfrm>
            <a:off x="6492338" y="3472448"/>
            <a:ext cx="13910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M</a:t>
            </a:r>
            <a:r>
              <a:rPr lang="en-US" sz="1600" dirty="0" smtClean="0">
                <a:latin typeface="+mn-lt"/>
              </a:rPr>
              <a:t>ain </a:t>
            </a:r>
            <a:r>
              <a:rPr lang="en-US" sz="1600" dirty="0">
                <a:latin typeface="+mn-lt"/>
              </a:rPr>
              <a:t>memory</a:t>
            </a:r>
          </a:p>
        </p:txBody>
      </p:sp>
      <p:sp>
        <p:nvSpPr>
          <p:cNvPr id="67609" name="Text Box 25"/>
          <p:cNvSpPr txBox="1">
            <a:spLocks noChangeArrowheads="1"/>
          </p:cNvSpPr>
          <p:nvPr/>
        </p:nvSpPr>
        <p:spPr bwMode="auto">
          <a:xfrm>
            <a:off x="4259045" y="3701048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I/O bridge</a:t>
            </a:r>
          </a:p>
        </p:txBody>
      </p:sp>
      <p:sp>
        <p:nvSpPr>
          <p:cNvPr id="67610" name="Text Box 26"/>
          <p:cNvSpPr txBox="1">
            <a:spLocks noChangeArrowheads="1"/>
          </p:cNvSpPr>
          <p:nvPr/>
        </p:nvSpPr>
        <p:spPr bwMode="auto">
          <a:xfrm>
            <a:off x="1225679" y="2999373"/>
            <a:ext cx="62998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%</a:t>
            </a:r>
            <a:r>
              <a:rPr lang="en-US" sz="1600" dirty="0" err="1">
                <a:latin typeface="+mn-lt"/>
              </a:rPr>
              <a:t>eax</a:t>
            </a:r>
            <a:endParaRPr lang="en-US" sz="1600" dirty="0">
              <a:latin typeface="+mn-lt"/>
            </a:endParaRPr>
          </a:p>
        </p:txBody>
      </p:sp>
      <p:sp>
        <p:nvSpPr>
          <p:cNvPr id="67612" name="Text Box 28"/>
          <p:cNvSpPr txBox="1">
            <a:spLocks noChangeArrowheads="1"/>
          </p:cNvSpPr>
          <p:nvPr/>
        </p:nvSpPr>
        <p:spPr bwMode="auto">
          <a:xfrm>
            <a:off x="4629150" y="2438400"/>
            <a:ext cx="2719014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FF0000"/>
                </a:solidFill>
                <a:latin typeface="+mn-lt"/>
              </a:rPr>
              <a:t>Load operation</a:t>
            </a:r>
            <a:r>
              <a:rPr lang="en-US" sz="1600" dirty="0">
                <a:latin typeface="+mn-lt"/>
              </a:rPr>
              <a:t>: </a:t>
            </a:r>
            <a:r>
              <a:rPr lang="en-US" sz="1600" dirty="0" err="1">
                <a:latin typeface="+mn-lt"/>
              </a:rPr>
              <a:t>movl</a:t>
            </a:r>
            <a:r>
              <a:rPr lang="en-US" sz="1600" dirty="0">
                <a:latin typeface="+mn-lt"/>
              </a:rPr>
              <a:t> A, %</a:t>
            </a:r>
            <a:r>
              <a:rPr lang="en-US" sz="1600" dirty="0" err="1">
                <a:latin typeface="+mn-lt"/>
              </a:rPr>
              <a:t>eax</a:t>
            </a:r>
            <a:endParaRPr lang="en-US" sz="1600" dirty="0">
              <a:latin typeface="+mn-lt"/>
            </a:endParaRPr>
          </a:p>
          <a:p>
            <a:pPr algn="l">
              <a:lnSpc>
                <a:spcPct val="100000"/>
              </a:lnSpc>
            </a:pPr>
            <a:endParaRPr lang="en-US" sz="1600" dirty="0"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55033" y="6615856"/>
            <a:ext cx="1033937" cy="153888"/>
          </a:xfrm>
        </p:spPr>
        <p:txBody>
          <a:bodyPr/>
          <a:lstStyle/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925058" y="6615856"/>
            <a:ext cx="131446" cy="153888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8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Memory Read Transaction (2)</a:t>
            </a:r>
          </a:p>
        </p:txBody>
      </p:sp>
      <p:sp>
        <p:nvSpPr>
          <p:cNvPr id="68637" name="Rectangle 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Main memory reads A from the memory bus, retrieves word </a:t>
            </a:r>
            <a:r>
              <a:rPr lang="en-US" dirty="0" err="1">
                <a:latin typeface="+mn-lt"/>
              </a:rPr>
              <a:t>x</a:t>
            </a:r>
            <a:r>
              <a:rPr lang="en-US" dirty="0">
                <a:latin typeface="+mn-lt"/>
              </a:rPr>
              <a:t>, and places it on the bus.</a:t>
            </a:r>
          </a:p>
        </p:txBody>
      </p:sp>
      <p:sp>
        <p:nvSpPr>
          <p:cNvPr id="68612" name="AutoShape 4"/>
          <p:cNvSpPr>
            <a:spLocks noChangeArrowheads="1"/>
          </p:cNvSpPr>
          <p:nvPr/>
        </p:nvSpPr>
        <p:spPr bwMode="auto">
          <a:xfrm>
            <a:off x="5248275" y="4005262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+mn-lt"/>
            </a:endParaRP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4333875" y="3983037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+mn-lt"/>
            </a:endParaRPr>
          </a:p>
        </p:txBody>
      </p:sp>
      <p:sp>
        <p:nvSpPr>
          <p:cNvPr id="68614" name="AutoShape 6"/>
          <p:cNvSpPr>
            <a:spLocks noChangeArrowheads="1"/>
          </p:cNvSpPr>
          <p:nvPr/>
        </p:nvSpPr>
        <p:spPr bwMode="auto">
          <a:xfrm>
            <a:off x="2876550" y="4005262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1892300" y="26638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1892300" y="28162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1892300" y="29686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1892300" y="31210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8619" name="Rectangle 11"/>
          <p:cNvSpPr>
            <a:spLocks noChangeArrowheads="1"/>
          </p:cNvSpPr>
          <p:nvPr/>
        </p:nvSpPr>
        <p:spPr bwMode="auto">
          <a:xfrm>
            <a:off x="1892300" y="32734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8620" name="AutoShape 12"/>
          <p:cNvSpPr>
            <a:spLocks noChangeArrowheads="1"/>
          </p:cNvSpPr>
          <p:nvPr/>
        </p:nvSpPr>
        <p:spPr bwMode="auto">
          <a:xfrm>
            <a:off x="2665413" y="266382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8621" name="AutoShape 13"/>
          <p:cNvSpPr>
            <a:spLocks noChangeArrowheads="1"/>
          </p:cNvSpPr>
          <p:nvPr/>
        </p:nvSpPr>
        <p:spPr bwMode="auto">
          <a:xfrm flipH="1">
            <a:off x="2576513" y="304482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3109913" y="2511425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+mn-lt"/>
              </a:rPr>
              <a:t>ALU</a:t>
            </a:r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1689100" y="2342148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R</a:t>
            </a:r>
            <a:r>
              <a:rPr lang="en-US" sz="1600" dirty="0" smtClean="0">
                <a:latin typeface="+mn-lt"/>
              </a:rPr>
              <a:t>egister </a:t>
            </a:r>
            <a:r>
              <a:rPr lang="en-US" sz="1600" dirty="0">
                <a:latin typeface="+mn-lt"/>
              </a:rPr>
              <a:t>file</a:t>
            </a:r>
          </a:p>
        </p:txBody>
      </p:sp>
      <p:sp>
        <p:nvSpPr>
          <p:cNvPr id="68624" name="AutoShape 16"/>
          <p:cNvSpPr>
            <a:spLocks noChangeArrowheads="1"/>
          </p:cNvSpPr>
          <p:nvPr/>
        </p:nvSpPr>
        <p:spPr bwMode="auto">
          <a:xfrm>
            <a:off x="1966913" y="3502025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8625" name="Line 17"/>
          <p:cNvSpPr>
            <a:spLocks noChangeShapeType="1"/>
          </p:cNvSpPr>
          <p:nvPr/>
        </p:nvSpPr>
        <p:spPr bwMode="auto">
          <a:xfrm>
            <a:off x="2805113" y="4271962"/>
            <a:ext cx="3962400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68626" name="Rectangle 18"/>
          <p:cNvSpPr>
            <a:spLocks noChangeArrowheads="1"/>
          </p:cNvSpPr>
          <p:nvPr/>
        </p:nvSpPr>
        <p:spPr bwMode="auto">
          <a:xfrm>
            <a:off x="976313" y="3983037"/>
            <a:ext cx="1873250" cy="577850"/>
          </a:xfrm>
          <a:prstGeom prst="rect">
            <a:avLst/>
          </a:prstGeom>
          <a:solidFill>
            <a:srgbClr val="D4D4F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Bus interface</a:t>
            </a:r>
          </a:p>
        </p:txBody>
      </p:sp>
      <p:sp>
        <p:nvSpPr>
          <p:cNvPr id="68627" name="Text Box 19"/>
          <p:cNvSpPr txBox="1">
            <a:spLocks noChangeArrowheads="1"/>
          </p:cNvSpPr>
          <p:nvPr/>
        </p:nvSpPr>
        <p:spPr bwMode="auto">
          <a:xfrm>
            <a:off x="5792072" y="3729623"/>
            <a:ext cx="27924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i="1">
                <a:latin typeface="+mn-lt"/>
              </a:rPr>
              <a:t>x</a:t>
            </a:r>
          </a:p>
        </p:txBody>
      </p:sp>
      <p:sp>
        <p:nvSpPr>
          <p:cNvPr id="68628" name="Rectangle 20"/>
          <p:cNvSpPr>
            <a:spLocks noChangeArrowheads="1"/>
          </p:cNvSpPr>
          <p:nvPr/>
        </p:nvSpPr>
        <p:spPr bwMode="auto">
          <a:xfrm>
            <a:off x="6772275" y="3806825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+mn-lt"/>
            </a:endParaRPr>
          </a:p>
        </p:txBody>
      </p:sp>
      <p:sp>
        <p:nvSpPr>
          <p:cNvPr id="68629" name="Text Box 21"/>
          <p:cNvSpPr txBox="1">
            <a:spLocks noChangeArrowheads="1"/>
          </p:cNvSpPr>
          <p:nvPr/>
        </p:nvSpPr>
        <p:spPr bwMode="auto">
          <a:xfrm>
            <a:off x="7678738" y="3684588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0</a:t>
            </a:r>
          </a:p>
        </p:txBody>
      </p:sp>
      <p:sp>
        <p:nvSpPr>
          <p:cNvPr id="68630" name="Text Box 22"/>
          <p:cNvSpPr txBox="1">
            <a:spLocks noChangeArrowheads="1"/>
          </p:cNvSpPr>
          <p:nvPr/>
        </p:nvSpPr>
        <p:spPr bwMode="auto">
          <a:xfrm>
            <a:off x="7662863" y="4186823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A</a:t>
            </a:r>
          </a:p>
        </p:txBody>
      </p:sp>
      <p:sp>
        <p:nvSpPr>
          <p:cNvPr id="68631" name="Rectangle 23"/>
          <p:cNvSpPr>
            <a:spLocks noChangeArrowheads="1"/>
          </p:cNvSpPr>
          <p:nvPr/>
        </p:nvSpPr>
        <p:spPr bwMode="auto">
          <a:xfrm>
            <a:off x="6767513" y="4279900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dirty="0" err="1">
                <a:latin typeface="+mn-lt"/>
              </a:rPr>
              <a:t>x</a:t>
            </a:r>
            <a:endParaRPr lang="en-US" sz="1000" dirty="0">
              <a:latin typeface="+mn-lt"/>
            </a:endParaRPr>
          </a:p>
        </p:txBody>
      </p:sp>
      <p:sp>
        <p:nvSpPr>
          <p:cNvPr id="68632" name="Text Box 24"/>
          <p:cNvSpPr txBox="1">
            <a:spLocks noChangeArrowheads="1"/>
          </p:cNvSpPr>
          <p:nvPr/>
        </p:nvSpPr>
        <p:spPr bwMode="auto">
          <a:xfrm>
            <a:off x="6553200" y="3348336"/>
            <a:ext cx="1319711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M</a:t>
            </a:r>
            <a:r>
              <a:rPr lang="en-US" sz="1600" dirty="0" smtClean="0">
                <a:latin typeface="+mn-lt"/>
              </a:rPr>
              <a:t>ain </a:t>
            </a:r>
            <a:r>
              <a:rPr lang="en-US" sz="1600" dirty="0">
                <a:latin typeface="+mn-lt"/>
              </a:rPr>
              <a:t>memory</a:t>
            </a:r>
          </a:p>
        </p:txBody>
      </p:sp>
      <p:sp>
        <p:nvSpPr>
          <p:cNvPr id="68633" name="Text Box 25"/>
          <p:cNvSpPr txBox="1">
            <a:spLocks noChangeArrowheads="1"/>
          </p:cNvSpPr>
          <p:nvPr/>
        </p:nvSpPr>
        <p:spPr bwMode="auto">
          <a:xfrm>
            <a:off x="1230441" y="3012073"/>
            <a:ext cx="62998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%</a:t>
            </a:r>
            <a:r>
              <a:rPr lang="en-US" sz="1600" dirty="0" err="1">
                <a:latin typeface="+mn-lt"/>
              </a:rPr>
              <a:t>eax</a:t>
            </a:r>
            <a:endParaRPr lang="en-US" sz="1600" dirty="0">
              <a:latin typeface="+mn-lt"/>
            </a:endParaRPr>
          </a:p>
        </p:txBody>
      </p:sp>
      <p:sp>
        <p:nvSpPr>
          <p:cNvPr id="68634" name="Text Box 26"/>
          <p:cNvSpPr txBox="1">
            <a:spLocks noChangeArrowheads="1"/>
          </p:cNvSpPr>
          <p:nvPr/>
        </p:nvSpPr>
        <p:spPr bwMode="auto">
          <a:xfrm>
            <a:off x="4263807" y="3713748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+mn-lt"/>
              </a:rPr>
              <a:t>I/O bridge</a:t>
            </a:r>
          </a:p>
        </p:txBody>
      </p:sp>
      <p:sp>
        <p:nvSpPr>
          <p:cNvPr id="68635" name="Text Box 27"/>
          <p:cNvSpPr txBox="1">
            <a:spLocks noChangeArrowheads="1"/>
          </p:cNvSpPr>
          <p:nvPr/>
        </p:nvSpPr>
        <p:spPr bwMode="auto">
          <a:xfrm>
            <a:off x="4648200" y="2466975"/>
            <a:ext cx="2719014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FF0000"/>
                </a:solidFill>
                <a:latin typeface="+mn-lt"/>
              </a:rPr>
              <a:t>Load operation</a:t>
            </a:r>
            <a:r>
              <a:rPr lang="en-US" sz="1600" dirty="0">
                <a:latin typeface="+mn-lt"/>
              </a:rPr>
              <a:t>: </a:t>
            </a:r>
            <a:r>
              <a:rPr lang="en-US" sz="1600" dirty="0" err="1">
                <a:latin typeface="+mn-lt"/>
              </a:rPr>
              <a:t>movl</a:t>
            </a:r>
            <a:r>
              <a:rPr lang="en-US" sz="1600" dirty="0">
                <a:latin typeface="+mn-lt"/>
              </a:rPr>
              <a:t> A, %</a:t>
            </a:r>
            <a:r>
              <a:rPr lang="en-US" sz="1600" dirty="0" err="1">
                <a:latin typeface="+mn-lt"/>
              </a:rPr>
              <a:t>eax</a:t>
            </a:r>
            <a:endParaRPr lang="en-US" sz="1600" dirty="0">
              <a:latin typeface="+mn-lt"/>
            </a:endParaRPr>
          </a:p>
          <a:p>
            <a:pPr algn="l">
              <a:lnSpc>
                <a:spcPct val="100000"/>
              </a:lnSpc>
            </a:pPr>
            <a:endParaRPr lang="en-US" sz="1600" dirty="0"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55033" y="6615856"/>
            <a:ext cx="1033937" cy="153888"/>
          </a:xfrm>
        </p:spPr>
        <p:txBody>
          <a:bodyPr/>
          <a:lstStyle/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925058" y="6615856"/>
            <a:ext cx="131446" cy="153888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5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5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Read Transaction (3)</a:t>
            </a:r>
          </a:p>
        </p:txBody>
      </p:sp>
      <p:sp>
        <p:nvSpPr>
          <p:cNvPr id="69660" name="Rectangle 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 read word x from the bus and copies it into register </a:t>
            </a:r>
            <a:r>
              <a:rPr lang="en-US" dirty="0" smtClean="0"/>
              <a:t>%</a:t>
            </a:r>
            <a:r>
              <a:rPr lang="en-US" dirty="0" err="1"/>
              <a:t>r</a:t>
            </a:r>
            <a:r>
              <a:rPr lang="en-US" dirty="0" err="1" smtClean="0"/>
              <a:t>ax</a:t>
            </a:r>
            <a:r>
              <a:rPr lang="en-US" dirty="0"/>
              <a:t>.</a:t>
            </a:r>
          </a:p>
        </p:txBody>
      </p:sp>
      <p:sp>
        <p:nvSpPr>
          <p:cNvPr id="69636" name="AutoShape 4"/>
          <p:cNvSpPr>
            <a:spLocks noChangeArrowheads="1"/>
          </p:cNvSpPr>
          <p:nvPr/>
        </p:nvSpPr>
        <p:spPr bwMode="auto">
          <a:xfrm>
            <a:off x="5248275" y="39624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4333875" y="3994150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9638" name="AutoShape 6"/>
          <p:cNvSpPr>
            <a:spLocks noChangeArrowheads="1"/>
          </p:cNvSpPr>
          <p:nvPr/>
        </p:nvSpPr>
        <p:spPr bwMode="auto">
          <a:xfrm>
            <a:off x="2876550" y="3962400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1892300" y="26670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1892300" y="28194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1" name="Rectangle 9"/>
          <p:cNvSpPr>
            <a:spLocks noChangeArrowheads="1"/>
          </p:cNvSpPr>
          <p:nvPr/>
        </p:nvSpPr>
        <p:spPr bwMode="auto">
          <a:xfrm>
            <a:off x="1892300" y="29718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1892300" y="31242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dirty="0" err="1"/>
              <a:t>x</a:t>
            </a:r>
            <a:endParaRPr lang="en-US" sz="1000" dirty="0"/>
          </a:p>
        </p:txBody>
      </p:sp>
      <p:sp>
        <p:nvSpPr>
          <p:cNvPr id="69643" name="Rectangle 11"/>
          <p:cNvSpPr>
            <a:spLocks noChangeArrowheads="1"/>
          </p:cNvSpPr>
          <p:nvPr/>
        </p:nvSpPr>
        <p:spPr bwMode="auto">
          <a:xfrm>
            <a:off x="1892300" y="32766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4" name="AutoShape 12"/>
          <p:cNvSpPr>
            <a:spLocks noChangeArrowheads="1"/>
          </p:cNvSpPr>
          <p:nvPr/>
        </p:nvSpPr>
        <p:spPr bwMode="auto">
          <a:xfrm>
            <a:off x="2665413" y="2667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5" name="AutoShape 13"/>
          <p:cNvSpPr>
            <a:spLocks noChangeArrowheads="1"/>
          </p:cNvSpPr>
          <p:nvPr/>
        </p:nvSpPr>
        <p:spPr bwMode="auto">
          <a:xfrm flipH="1">
            <a:off x="2576513" y="3048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6" name="Rectangle 14"/>
          <p:cNvSpPr>
            <a:spLocks noChangeArrowheads="1"/>
          </p:cNvSpPr>
          <p:nvPr/>
        </p:nvSpPr>
        <p:spPr bwMode="auto">
          <a:xfrm>
            <a:off x="3109913" y="25146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ALU</a:t>
            </a:r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1689100" y="23453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R</a:t>
            </a:r>
            <a:r>
              <a:rPr lang="en-US" sz="1600" dirty="0" smtClean="0">
                <a:latin typeface="+mn-lt"/>
              </a:rPr>
              <a:t>egister </a:t>
            </a:r>
            <a:r>
              <a:rPr lang="en-US" sz="1600" dirty="0">
                <a:latin typeface="+mn-lt"/>
              </a:rPr>
              <a:t>file</a:t>
            </a:r>
          </a:p>
        </p:txBody>
      </p:sp>
      <p:sp>
        <p:nvSpPr>
          <p:cNvPr id="69648" name="AutoShape 16"/>
          <p:cNvSpPr>
            <a:spLocks noChangeArrowheads="1"/>
          </p:cNvSpPr>
          <p:nvPr/>
        </p:nvSpPr>
        <p:spPr bwMode="auto">
          <a:xfrm>
            <a:off x="1966913" y="35052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 flipV="1">
            <a:off x="2271713" y="3276600"/>
            <a:ext cx="0" cy="7620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51" name="Rectangle 19"/>
          <p:cNvSpPr>
            <a:spLocks noChangeArrowheads="1"/>
          </p:cNvSpPr>
          <p:nvPr/>
        </p:nvSpPr>
        <p:spPr bwMode="auto">
          <a:xfrm>
            <a:off x="6772275" y="3810000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6767513" y="4283075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/>
              <a:t>x</a:t>
            </a:r>
            <a:endParaRPr lang="en-US" sz="1000"/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6477000" y="3471446"/>
            <a:ext cx="149909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M</a:t>
            </a:r>
            <a:r>
              <a:rPr lang="en-US" sz="1600" dirty="0" smtClean="0">
                <a:latin typeface="+mn-lt"/>
              </a:rPr>
              <a:t>ain </a:t>
            </a:r>
            <a:r>
              <a:rPr lang="en-US" sz="1600" dirty="0">
                <a:latin typeface="+mn-lt"/>
              </a:rPr>
              <a:t>memory</a:t>
            </a:r>
          </a:p>
        </p:txBody>
      </p:sp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7678738" y="3671888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7662863" y="4175125"/>
            <a:ext cx="33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A</a:t>
            </a: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1230441" y="2999373"/>
            <a:ext cx="62998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%</a:t>
            </a:r>
            <a:r>
              <a:rPr lang="en-US" sz="1600" dirty="0" err="1">
                <a:latin typeface="+mn-lt"/>
              </a:rPr>
              <a:t>eax</a:t>
            </a:r>
            <a:endParaRPr lang="en-US" sz="1600" dirty="0">
              <a:latin typeface="+mn-lt"/>
            </a:endParaRPr>
          </a:p>
        </p:txBody>
      </p:sp>
      <p:sp>
        <p:nvSpPr>
          <p:cNvPr id="69657" name="Text Box 25"/>
          <p:cNvSpPr txBox="1">
            <a:spLocks noChangeArrowheads="1"/>
          </p:cNvSpPr>
          <p:nvPr/>
        </p:nvSpPr>
        <p:spPr bwMode="auto">
          <a:xfrm>
            <a:off x="4263807" y="3701048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I/O bridge</a:t>
            </a:r>
          </a:p>
        </p:txBody>
      </p:sp>
      <p:sp>
        <p:nvSpPr>
          <p:cNvPr id="69658" name="Text Box 26"/>
          <p:cNvSpPr txBox="1">
            <a:spLocks noChangeArrowheads="1"/>
          </p:cNvSpPr>
          <p:nvPr/>
        </p:nvSpPr>
        <p:spPr bwMode="auto">
          <a:xfrm>
            <a:off x="4648200" y="2438400"/>
            <a:ext cx="2984811" cy="58477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FF0000"/>
                </a:solidFill>
              </a:rPr>
              <a:t>Load operation</a:t>
            </a:r>
            <a:r>
              <a:rPr lang="en-US" sz="1600" dirty="0"/>
              <a:t>:</a:t>
            </a:r>
            <a:r>
              <a:rPr lang="en-US" sz="1600" dirty="0">
                <a:latin typeface="Times" charset="0"/>
              </a:rPr>
              <a:t> </a:t>
            </a:r>
            <a:r>
              <a:rPr lang="en-US" sz="1600" dirty="0" err="1">
                <a:latin typeface="Courier New" charset="0"/>
              </a:rPr>
              <a:t>movl</a:t>
            </a:r>
            <a:r>
              <a:rPr lang="en-US" sz="1600" dirty="0">
                <a:latin typeface="Courier New" charset="0"/>
              </a:rPr>
              <a:t> A, %</a:t>
            </a:r>
            <a:r>
              <a:rPr lang="en-US" sz="1600" dirty="0" err="1">
                <a:latin typeface="Courier New" charset="0"/>
              </a:rPr>
              <a:t>eax</a:t>
            </a:r>
            <a:endParaRPr lang="en-US" sz="1600" dirty="0">
              <a:latin typeface="Times" charset="0"/>
            </a:endParaRPr>
          </a:p>
          <a:p>
            <a:pPr algn="l"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9649" name="Rectangle 17"/>
          <p:cNvSpPr>
            <a:spLocks noChangeArrowheads="1"/>
          </p:cNvSpPr>
          <p:nvPr/>
        </p:nvSpPr>
        <p:spPr bwMode="auto">
          <a:xfrm>
            <a:off x="976313" y="3994150"/>
            <a:ext cx="1873250" cy="577850"/>
          </a:xfrm>
          <a:prstGeom prst="rect">
            <a:avLst/>
          </a:prstGeom>
          <a:solidFill>
            <a:srgbClr val="D4D4F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Bus interface</a:t>
            </a:r>
          </a:p>
        </p:txBody>
      </p:sp>
    </p:spTree>
    <p:extLst>
      <p:ext uri="{BB962C8B-B14F-4D97-AF65-F5344CB8AC3E}">
        <p14:creationId xmlns:p14="http://schemas.microsoft.com/office/powerpoint/2010/main" val="155548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40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Memory Write Transaction (1)</a:t>
            </a:r>
          </a:p>
        </p:txBody>
      </p:sp>
      <p:sp>
        <p:nvSpPr>
          <p:cNvPr id="90141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396875" y="1466578"/>
            <a:ext cx="7896225" cy="983248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+mn-lt"/>
              </a:rPr>
              <a:t> CPU places address A on bus. Main memory reads it and waits for the corresponding data word to arrive.</a:t>
            </a:r>
          </a:p>
        </p:txBody>
      </p:sp>
      <p:sp>
        <p:nvSpPr>
          <p:cNvPr id="90116" name="AutoShape 4"/>
          <p:cNvSpPr>
            <a:spLocks noChangeArrowheads="1"/>
          </p:cNvSpPr>
          <p:nvPr/>
        </p:nvSpPr>
        <p:spPr bwMode="auto">
          <a:xfrm>
            <a:off x="5248275" y="40005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+mn-lt"/>
            </a:endParaRP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4333875" y="3994150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+mn-lt"/>
            </a:endParaRPr>
          </a:p>
        </p:txBody>
      </p:sp>
      <p:sp>
        <p:nvSpPr>
          <p:cNvPr id="90118" name="AutoShape 6"/>
          <p:cNvSpPr>
            <a:spLocks noChangeArrowheads="1"/>
          </p:cNvSpPr>
          <p:nvPr/>
        </p:nvSpPr>
        <p:spPr bwMode="auto">
          <a:xfrm>
            <a:off x="2876550" y="4000500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1892300" y="26670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0120" name="Rectangle 8"/>
          <p:cNvSpPr>
            <a:spLocks noChangeArrowheads="1"/>
          </p:cNvSpPr>
          <p:nvPr/>
        </p:nvSpPr>
        <p:spPr bwMode="auto">
          <a:xfrm>
            <a:off x="1892300" y="28194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1892300" y="29718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0122" name="Rectangle 10"/>
          <p:cNvSpPr>
            <a:spLocks noChangeArrowheads="1"/>
          </p:cNvSpPr>
          <p:nvPr/>
        </p:nvSpPr>
        <p:spPr bwMode="auto">
          <a:xfrm>
            <a:off x="1892300" y="31242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>
                <a:latin typeface="+mn-lt"/>
              </a:rPr>
              <a:t>y</a:t>
            </a:r>
            <a:endParaRPr lang="en-US" sz="1000">
              <a:latin typeface="+mn-lt"/>
            </a:endParaRPr>
          </a:p>
        </p:txBody>
      </p:sp>
      <p:sp>
        <p:nvSpPr>
          <p:cNvPr id="90123" name="Rectangle 11"/>
          <p:cNvSpPr>
            <a:spLocks noChangeArrowheads="1"/>
          </p:cNvSpPr>
          <p:nvPr/>
        </p:nvSpPr>
        <p:spPr bwMode="auto">
          <a:xfrm>
            <a:off x="1892300" y="327660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0124" name="AutoShape 12"/>
          <p:cNvSpPr>
            <a:spLocks noChangeArrowheads="1"/>
          </p:cNvSpPr>
          <p:nvPr/>
        </p:nvSpPr>
        <p:spPr bwMode="auto">
          <a:xfrm>
            <a:off x="2665413" y="2667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0125" name="AutoShape 13"/>
          <p:cNvSpPr>
            <a:spLocks noChangeArrowheads="1"/>
          </p:cNvSpPr>
          <p:nvPr/>
        </p:nvSpPr>
        <p:spPr bwMode="auto">
          <a:xfrm flipH="1">
            <a:off x="2576513" y="3048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0126" name="Rectangle 14"/>
          <p:cNvSpPr>
            <a:spLocks noChangeArrowheads="1"/>
          </p:cNvSpPr>
          <p:nvPr/>
        </p:nvSpPr>
        <p:spPr bwMode="auto">
          <a:xfrm>
            <a:off x="3109913" y="25146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ALU</a:t>
            </a:r>
          </a:p>
        </p:txBody>
      </p:sp>
      <p:sp>
        <p:nvSpPr>
          <p:cNvPr id="90127" name="Text Box 15"/>
          <p:cNvSpPr txBox="1">
            <a:spLocks noChangeArrowheads="1"/>
          </p:cNvSpPr>
          <p:nvPr/>
        </p:nvSpPr>
        <p:spPr bwMode="auto">
          <a:xfrm>
            <a:off x="1658509" y="23453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R</a:t>
            </a:r>
            <a:r>
              <a:rPr lang="en-US" sz="1600" dirty="0" smtClean="0">
                <a:latin typeface="+mn-lt"/>
              </a:rPr>
              <a:t>egister </a:t>
            </a:r>
            <a:r>
              <a:rPr lang="en-US" sz="1600" dirty="0">
                <a:latin typeface="+mn-lt"/>
              </a:rPr>
              <a:t>file</a:t>
            </a:r>
          </a:p>
        </p:txBody>
      </p:sp>
      <p:sp>
        <p:nvSpPr>
          <p:cNvPr id="90128" name="AutoShape 16"/>
          <p:cNvSpPr>
            <a:spLocks noChangeArrowheads="1"/>
          </p:cNvSpPr>
          <p:nvPr/>
        </p:nvSpPr>
        <p:spPr bwMode="auto">
          <a:xfrm>
            <a:off x="1966913" y="35052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0129" name="Line 17"/>
          <p:cNvSpPr>
            <a:spLocks noChangeShapeType="1"/>
          </p:cNvSpPr>
          <p:nvPr/>
        </p:nvSpPr>
        <p:spPr bwMode="auto">
          <a:xfrm>
            <a:off x="2805113" y="4267200"/>
            <a:ext cx="3962400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0130" name="Rectangle 18"/>
          <p:cNvSpPr>
            <a:spLocks noChangeArrowheads="1"/>
          </p:cNvSpPr>
          <p:nvPr/>
        </p:nvSpPr>
        <p:spPr bwMode="auto">
          <a:xfrm>
            <a:off x="976313" y="3978275"/>
            <a:ext cx="1873250" cy="577850"/>
          </a:xfrm>
          <a:prstGeom prst="rect">
            <a:avLst/>
          </a:prstGeom>
          <a:solidFill>
            <a:srgbClr val="D4D4F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Bus interface</a:t>
            </a:r>
          </a:p>
        </p:txBody>
      </p:sp>
      <p:sp>
        <p:nvSpPr>
          <p:cNvPr id="90131" name="Text Box 19"/>
          <p:cNvSpPr txBox="1">
            <a:spLocks noChangeArrowheads="1"/>
          </p:cNvSpPr>
          <p:nvPr/>
        </p:nvSpPr>
        <p:spPr bwMode="auto">
          <a:xfrm>
            <a:off x="5776050" y="3808998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i="1">
                <a:latin typeface="+mn-lt"/>
              </a:rPr>
              <a:t>A</a:t>
            </a:r>
          </a:p>
        </p:txBody>
      </p:sp>
      <p:sp>
        <p:nvSpPr>
          <p:cNvPr id="90132" name="Rectangle 20"/>
          <p:cNvSpPr>
            <a:spLocks noChangeArrowheads="1"/>
          </p:cNvSpPr>
          <p:nvPr/>
        </p:nvSpPr>
        <p:spPr bwMode="auto">
          <a:xfrm>
            <a:off x="6772275" y="3810000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+mn-lt"/>
            </a:endParaRPr>
          </a:p>
        </p:txBody>
      </p:sp>
      <p:sp>
        <p:nvSpPr>
          <p:cNvPr id="90133" name="Rectangle 21"/>
          <p:cNvSpPr>
            <a:spLocks noChangeArrowheads="1"/>
          </p:cNvSpPr>
          <p:nvPr/>
        </p:nvSpPr>
        <p:spPr bwMode="auto">
          <a:xfrm>
            <a:off x="6767513" y="4283075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000">
              <a:latin typeface="+mn-lt"/>
            </a:endParaRPr>
          </a:p>
        </p:txBody>
      </p:sp>
      <p:sp>
        <p:nvSpPr>
          <p:cNvPr id="90134" name="Text Box 22"/>
          <p:cNvSpPr txBox="1">
            <a:spLocks noChangeArrowheads="1"/>
          </p:cNvSpPr>
          <p:nvPr/>
        </p:nvSpPr>
        <p:spPr bwMode="auto">
          <a:xfrm>
            <a:off x="6583971" y="3471446"/>
            <a:ext cx="13910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M</a:t>
            </a:r>
            <a:r>
              <a:rPr lang="en-US" sz="1600" dirty="0" smtClean="0">
                <a:latin typeface="+mn-lt"/>
              </a:rPr>
              <a:t>ain </a:t>
            </a:r>
            <a:r>
              <a:rPr lang="en-US" sz="1600" dirty="0">
                <a:latin typeface="+mn-lt"/>
              </a:rPr>
              <a:t>memory</a:t>
            </a:r>
          </a:p>
        </p:txBody>
      </p:sp>
      <p:sp>
        <p:nvSpPr>
          <p:cNvPr id="90135" name="Text Box 23"/>
          <p:cNvSpPr txBox="1">
            <a:spLocks noChangeArrowheads="1"/>
          </p:cNvSpPr>
          <p:nvPr/>
        </p:nvSpPr>
        <p:spPr bwMode="auto">
          <a:xfrm>
            <a:off x="7678738" y="3671888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0</a:t>
            </a:r>
          </a:p>
        </p:txBody>
      </p:sp>
      <p:sp>
        <p:nvSpPr>
          <p:cNvPr id="90136" name="Text Box 24"/>
          <p:cNvSpPr txBox="1">
            <a:spLocks noChangeArrowheads="1"/>
          </p:cNvSpPr>
          <p:nvPr/>
        </p:nvSpPr>
        <p:spPr bwMode="auto">
          <a:xfrm>
            <a:off x="7662863" y="4174123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A</a:t>
            </a:r>
          </a:p>
        </p:txBody>
      </p:sp>
      <p:sp>
        <p:nvSpPr>
          <p:cNvPr id="90137" name="Text Box 25"/>
          <p:cNvSpPr txBox="1">
            <a:spLocks noChangeArrowheads="1"/>
          </p:cNvSpPr>
          <p:nvPr/>
        </p:nvSpPr>
        <p:spPr bwMode="auto">
          <a:xfrm>
            <a:off x="1230441" y="2999373"/>
            <a:ext cx="62998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%</a:t>
            </a:r>
            <a:r>
              <a:rPr lang="en-US" sz="1600" dirty="0" err="1" smtClean="0">
                <a:latin typeface="+mn-lt"/>
              </a:rPr>
              <a:t>eax</a:t>
            </a:r>
            <a:endParaRPr lang="en-US" sz="1600" dirty="0">
              <a:latin typeface="+mn-lt"/>
            </a:endParaRPr>
          </a:p>
        </p:txBody>
      </p:sp>
      <p:sp>
        <p:nvSpPr>
          <p:cNvPr id="90138" name="Text Box 26"/>
          <p:cNvSpPr txBox="1">
            <a:spLocks noChangeArrowheads="1"/>
          </p:cNvSpPr>
          <p:nvPr/>
        </p:nvSpPr>
        <p:spPr bwMode="auto">
          <a:xfrm>
            <a:off x="4263807" y="3701048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I/O bridge</a:t>
            </a:r>
          </a:p>
        </p:txBody>
      </p:sp>
      <p:sp>
        <p:nvSpPr>
          <p:cNvPr id="90139" name="Text Box 27"/>
          <p:cNvSpPr txBox="1">
            <a:spLocks noChangeArrowheads="1"/>
          </p:cNvSpPr>
          <p:nvPr/>
        </p:nvSpPr>
        <p:spPr bwMode="auto">
          <a:xfrm>
            <a:off x="4648200" y="2438400"/>
            <a:ext cx="2758704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FF0000"/>
                </a:solidFill>
                <a:latin typeface="+mn-lt"/>
              </a:rPr>
              <a:t>Store operation</a:t>
            </a:r>
            <a:r>
              <a:rPr lang="en-US" sz="1600" dirty="0">
                <a:latin typeface="+mn-lt"/>
              </a:rPr>
              <a:t>: </a:t>
            </a:r>
            <a:r>
              <a:rPr lang="en-US" sz="1600" dirty="0" err="1">
                <a:latin typeface="+mn-lt"/>
              </a:rPr>
              <a:t>movl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%</a:t>
            </a:r>
            <a:r>
              <a:rPr lang="en-US" sz="1600" dirty="0" err="1" smtClean="0">
                <a:latin typeface="+mn-lt"/>
              </a:rPr>
              <a:t>rax</a:t>
            </a:r>
            <a:r>
              <a:rPr lang="en-US" sz="1600" dirty="0">
                <a:latin typeface="+mn-lt"/>
              </a:rPr>
              <a:t>, A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55033" y="6615856"/>
            <a:ext cx="1033937" cy="153888"/>
          </a:xfrm>
        </p:spPr>
        <p:txBody>
          <a:bodyPr/>
          <a:lstStyle/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925058" y="6615856"/>
            <a:ext cx="131446" cy="153888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4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65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Memory Write Transaction (2)</a:t>
            </a:r>
          </a:p>
        </p:txBody>
      </p:sp>
      <p:sp>
        <p:nvSpPr>
          <p:cNvPr id="91166" name="Rectangle 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 CPU places data word </a:t>
            </a:r>
            <a:r>
              <a:rPr lang="en-US" dirty="0" err="1">
                <a:latin typeface="+mn-lt"/>
              </a:rPr>
              <a:t>y</a:t>
            </a:r>
            <a:r>
              <a:rPr lang="en-US" dirty="0">
                <a:latin typeface="+mn-lt"/>
              </a:rPr>
              <a:t> on the bus.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6767513" y="38100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+mn-lt"/>
            </a:endParaRPr>
          </a:p>
        </p:txBody>
      </p:sp>
      <p:sp>
        <p:nvSpPr>
          <p:cNvPr id="91141" name="AutoShape 5"/>
          <p:cNvSpPr>
            <a:spLocks noChangeArrowheads="1"/>
          </p:cNvSpPr>
          <p:nvPr/>
        </p:nvSpPr>
        <p:spPr bwMode="auto">
          <a:xfrm>
            <a:off x="5243513" y="40005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+mn-lt"/>
            </a:endParaRP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4329113" y="3978275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+mn-lt"/>
            </a:endParaRPr>
          </a:p>
        </p:txBody>
      </p:sp>
      <p:sp>
        <p:nvSpPr>
          <p:cNvPr id="91143" name="AutoShape 7"/>
          <p:cNvSpPr>
            <a:spLocks noChangeArrowheads="1"/>
          </p:cNvSpPr>
          <p:nvPr/>
        </p:nvSpPr>
        <p:spPr bwMode="auto">
          <a:xfrm>
            <a:off x="2871788" y="40005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1887538" y="2667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1145" name="Rectangle 9"/>
          <p:cNvSpPr>
            <a:spLocks noChangeArrowheads="1"/>
          </p:cNvSpPr>
          <p:nvPr/>
        </p:nvSpPr>
        <p:spPr bwMode="auto">
          <a:xfrm>
            <a:off x="1887538" y="2819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1146" name="Rectangle 10"/>
          <p:cNvSpPr>
            <a:spLocks noChangeArrowheads="1"/>
          </p:cNvSpPr>
          <p:nvPr/>
        </p:nvSpPr>
        <p:spPr bwMode="auto">
          <a:xfrm>
            <a:off x="1887538" y="2971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1147" name="Rectangle 11"/>
          <p:cNvSpPr>
            <a:spLocks noChangeArrowheads="1"/>
          </p:cNvSpPr>
          <p:nvPr/>
        </p:nvSpPr>
        <p:spPr bwMode="auto">
          <a:xfrm>
            <a:off x="1887538" y="3124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dirty="0" err="1">
                <a:latin typeface="+mn-lt"/>
              </a:rPr>
              <a:t>y</a:t>
            </a:r>
            <a:endParaRPr lang="en-US" sz="1000" dirty="0">
              <a:latin typeface="+mn-lt"/>
            </a:endParaRPr>
          </a:p>
        </p:txBody>
      </p:sp>
      <p:sp>
        <p:nvSpPr>
          <p:cNvPr id="91148" name="Rectangle 12"/>
          <p:cNvSpPr>
            <a:spLocks noChangeArrowheads="1"/>
          </p:cNvSpPr>
          <p:nvPr/>
        </p:nvSpPr>
        <p:spPr bwMode="auto">
          <a:xfrm>
            <a:off x="1887538" y="3276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1149" name="AutoShape 13"/>
          <p:cNvSpPr>
            <a:spLocks noChangeArrowheads="1"/>
          </p:cNvSpPr>
          <p:nvPr/>
        </p:nvSpPr>
        <p:spPr bwMode="auto">
          <a:xfrm>
            <a:off x="2660650" y="2667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1150" name="AutoShape 14"/>
          <p:cNvSpPr>
            <a:spLocks noChangeArrowheads="1"/>
          </p:cNvSpPr>
          <p:nvPr/>
        </p:nvSpPr>
        <p:spPr bwMode="auto">
          <a:xfrm flipH="1">
            <a:off x="2571750" y="30480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1151" name="Rectangle 15"/>
          <p:cNvSpPr>
            <a:spLocks noChangeArrowheads="1"/>
          </p:cNvSpPr>
          <p:nvPr/>
        </p:nvSpPr>
        <p:spPr bwMode="auto">
          <a:xfrm>
            <a:off x="3105150" y="25146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ALU</a:t>
            </a:r>
          </a:p>
        </p:txBody>
      </p:sp>
      <p:sp>
        <p:nvSpPr>
          <p:cNvPr id="91152" name="Text Box 16"/>
          <p:cNvSpPr txBox="1">
            <a:spLocks noChangeArrowheads="1"/>
          </p:cNvSpPr>
          <p:nvPr/>
        </p:nvSpPr>
        <p:spPr bwMode="auto">
          <a:xfrm>
            <a:off x="1653747" y="23453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R</a:t>
            </a:r>
            <a:r>
              <a:rPr lang="en-US" sz="1600" dirty="0" smtClean="0">
                <a:latin typeface="+mn-lt"/>
              </a:rPr>
              <a:t>egister </a:t>
            </a:r>
            <a:r>
              <a:rPr lang="en-US" sz="1600" dirty="0">
                <a:latin typeface="+mn-lt"/>
              </a:rPr>
              <a:t>file</a:t>
            </a:r>
          </a:p>
        </p:txBody>
      </p:sp>
      <p:sp>
        <p:nvSpPr>
          <p:cNvPr id="91153" name="AutoShape 17"/>
          <p:cNvSpPr>
            <a:spLocks noChangeArrowheads="1"/>
          </p:cNvSpPr>
          <p:nvPr/>
        </p:nvSpPr>
        <p:spPr bwMode="auto">
          <a:xfrm>
            <a:off x="1962150" y="35052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1154" name="Rectangle 18"/>
          <p:cNvSpPr>
            <a:spLocks noChangeArrowheads="1"/>
          </p:cNvSpPr>
          <p:nvPr/>
        </p:nvSpPr>
        <p:spPr bwMode="auto">
          <a:xfrm>
            <a:off x="971550" y="3994150"/>
            <a:ext cx="1873250" cy="577850"/>
          </a:xfrm>
          <a:prstGeom prst="rect">
            <a:avLst/>
          </a:prstGeom>
          <a:solidFill>
            <a:srgbClr val="D4D4F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Bus interface</a:t>
            </a:r>
          </a:p>
        </p:txBody>
      </p:sp>
      <p:sp>
        <p:nvSpPr>
          <p:cNvPr id="91155" name="Text Box 19"/>
          <p:cNvSpPr txBox="1">
            <a:spLocks noChangeArrowheads="1"/>
          </p:cNvSpPr>
          <p:nvPr/>
        </p:nvSpPr>
        <p:spPr bwMode="auto">
          <a:xfrm>
            <a:off x="5783263" y="3824387"/>
            <a:ext cx="269626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i="1">
                <a:latin typeface="+mn-lt"/>
              </a:rPr>
              <a:t>y</a:t>
            </a:r>
          </a:p>
        </p:txBody>
      </p:sp>
      <p:sp>
        <p:nvSpPr>
          <p:cNvPr id="91156" name="Line 20"/>
          <p:cNvSpPr>
            <a:spLocks noChangeShapeType="1"/>
          </p:cNvSpPr>
          <p:nvPr/>
        </p:nvSpPr>
        <p:spPr bwMode="auto">
          <a:xfrm>
            <a:off x="2266950" y="3352800"/>
            <a:ext cx="0" cy="9144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1157" name="Line 21"/>
          <p:cNvSpPr>
            <a:spLocks noChangeShapeType="1"/>
          </p:cNvSpPr>
          <p:nvPr/>
        </p:nvSpPr>
        <p:spPr bwMode="auto">
          <a:xfrm>
            <a:off x="2266950" y="4267200"/>
            <a:ext cx="4495800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1158" name="Rectangle 22"/>
          <p:cNvSpPr>
            <a:spLocks noChangeArrowheads="1"/>
          </p:cNvSpPr>
          <p:nvPr/>
        </p:nvSpPr>
        <p:spPr bwMode="auto">
          <a:xfrm>
            <a:off x="6762750" y="4267200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1159" name="Text Box 23"/>
          <p:cNvSpPr txBox="1">
            <a:spLocks noChangeArrowheads="1"/>
          </p:cNvSpPr>
          <p:nvPr/>
        </p:nvSpPr>
        <p:spPr bwMode="auto">
          <a:xfrm>
            <a:off x="6518440" y="3471446"/>
            <a:ext cx="13910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M</a:t>
            </a:r>
            <a:r>
              <a:rPr lang="en-US" sz="1600" dirty="0" smtClean="0">
                <a:latin typeface="+mn-lt"/>
              </a:rPr>
              <a:t>ain </a:t>
            </a:r>
            <a:r>
              <a:rPr lang="en-US" sz="1600" dirty="0">
                <a:latin typeface="+mn-lt"/>
              </a:rPr>
              <a:t>memory</a:t>
            </a:r>
          </a:p>
        </p:txBody>
      </p:sp>
      <p:sp>
        <p:nvSpPr>
          <p:cNvPr id="91160" name="Text Box 24"/>
          <p:cNvSpPr txBox="1">
            <a:spLocks noChangeArrowheads="1"/>
          </p:cNvSpPr>
          <p:nvPr/>
        </p:nvSpPr>
        <p:spPr bwMode="auto">
          <a:xfrm>
            <a:off x="7673975" y="3687763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0</a:t>
            </a:r>
          </a:p>
        </p:txBody>
      </p:sp>
      <p:sp>
        <p:nvSpPr>
          <p:cNvPr id="91161" name="Text Box 25"/>
          <p:cNvSpPr txBox="1">
            <a:spLocks noChangeArrowheads="1"/>
          </p:cNvSpPr>
          <p:nvPr/>
        </p:nvSpPr>
        <p:spPr bwMode="auto">
          <a:xfrm>
            <a:off x="7658100" y="4189998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A</a:t>
            </a:r>
          </a:p>
        </p:txBody>
      </p:sp>
      <p:sp>
        <p:nvSpPr>
          <p:cNvPr id="91162" name="Text Box 26"/>
          <p:cNvSpPr txBox="1">
            <a:spLocks noChangeArrowheads="1"/>
          </p:cNvSpPr>
          <p:nvPr/>
        </p:nvSpPr>
        <p:spPr bwMode="auto">
          <a:xfrm>
            <a:off x="1225679" y="3015248"/>
            <a:ext cx="62998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%</a:t>
            </a:r>
            <a:r>
              <a:rPr lang="en-US" sz="1600" dirty="0" err="1">
                <a:latin typeface="+mn-lt"/>
              </a:rPr>
              <a:t>eax</a:t>
            </a:r>
            <a:endParaRPr lang="en-US" sz="1600" dirty="0">
              <a:latin typeface="+mn-lt"/>
            </a:endParaRPr>
          </a:p>
        </p:txBody>
      </p:sp>
      <p:sp>
        <p:nvSpPr>
          <p:cNvPr id="91163" name="Text Box 27"/>
          <p:cNvSpPr txBox="1">
            <a:spLocks noChangeArrowheads="1"/>
          </p:cNvSpPr>
          <p:nvPr/>
        </p:nvSpPr>
        <p:spPr bwMode="auto">
          <a:xfrm>
            <a:off x="4259045" y="3716923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I/O bridge</a:t>
            </a:r>
          </a:p>
        </p:txBody>
      </p:sp>
      <p:sp>
        <p:nvSpPr>
          <p:cNvPr id="91164" name="Text Box 28"/>
          <p:cNvSpPr txBox="1">
            <a:spLocks noChangeArrowheads="1"/>
          </p:cNvSpPr>
          <p:nvPr/>
        </p:nvSpPr>
        <p:spPr bwMode="auto">
          <a:xfrm>
            <a:off x="4652962" y="2438400"/>
            <a:ext cx="2758704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FF0000"/>
                </a:solidFill>
                <a:latin typeface="+mn-lt"/>
              </a:rPr>
              <a:t>Store operation</a:t>
            </a:r>
            <a:r>
              <a:rPr lang="en-US" sz="1600" dirty="0">
                <a:latin typeface="+mn-lt"/>
              </a:rPr>
              <a:t>: </a:t>
            </a:r>
            <a:r>
              <a:rPr lang="en-US" sz="1600" dirty="0" err="1">
                <a:latin typeface="+mn-lt"/>
              </a:rPr>
              <a:t>movl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%</a:t>
            </a:r>
            <a:r>
              <a:rPr lang="en-US" sz="1600" dirty="0" err="1" smtClean="0">
                <a:latin typeface="+mn-lt"/>
              </a:rPr>
              <a:t>rax</a:t>
            </a:r>
            <a:r>
              <a:rPr lang="en-US" sz="1600" dirty="0">
                <a:latin typeface="+mn-lt"/>
              </a:rPr>
              <a:t>, A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55033" y="6615856"/>
            <a:ext cx="1033937" cy="153888"/>
          </a:xfrm>
        </p:spPr>
        <p:txBody>
          <a:bodyPr/>
          <a:lstStyle/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925058" y="6615856"/>
            <a:ext cx="131446" cy="153888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79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Memory Write Transaction (3)</a:t>
            </a:r>
          </a:p>
        </p:txBody>
      </p:sp>
      <p:sp>
        <p:nvSpPr>
          <p:cNvPr id="92187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 Main memory reads data word </a:t>
            </a:r>
            <a:r>
              <a:rPr lang="en-US" dirty="0" err="1">
                <a:latin typeface="+mn-lt"/>
              </a:rPr>
              <a:t>y</a:t>
            </a:r>
            <a:r>
              <a:rPr lang="en-US" dirty="0">
                <a:latin typeface="+mn-lt"/>
              </a:rPr>
              <a:t> from the bus and stores it at address A.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6772275" y="3806825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+mn-lt"/>
            </a:endParaRPr>
          </a:p>
        </p:txBody>
      </p:sp>
      <p:sp>
        <p:nvSpPr>
          <p:cNvPr id="92165" name="AutoShape 5"/>
          <p:cNvSpPr>
            <a:spLocks noChangeArrowheads="1"/>
          </p:cNvSpPr>
          <p:nvPr/>
        </p:nvSpPr>
        <p:spPr bwMode="auto">
          <a:xfrm>
            <a:off x="5248275" y="3997325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+mn-lt"/>
            </a:endParaRP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4333875" y="3975100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+mn-lt"/>
            </a:endParaRPr>
          </a:p>
        </p:txBody>
      </p:sp>
      <p:sp>
        <p:nvSpPr>
          <p:cNvPr id="92167" name="AutoShape 7"/>
          <p:cNvSpPr>
            <a:spLocks noChangeArrowheads="1"/>
          </p:cNvSpPr>
          <p:nvPr/>
        </p:nvSpPr>
        <p:spPr bwMode="auto">
          <a:xfrm>
            <a:off x="2876550" y="3997325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1892300" y="26638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1892300" y="28162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2170" name="Rectangle 10"/>
          <p:cNvSpPr>
            <a:spLocks noChangeArrowheads="1"/>
          </p:cNvSpPr>
          <p:nvPr/>
        </p:nvSpPr>
        <p:spPr bwMode="auto">
          <a:xfrm>
            <a:off x="1892300" y="29686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2171" name="Rectangle 11"/>
          <p:cNvSpPr>
            <a:spLocks noChangeArrowheads="1"/>
          </p:cNvSpPr>
          <p:nvPr/>
        </p:nvSpPr>
        <p:spPr bwMode="auto">
          <a:xfrm>
            <a:off x="1892300" y="31210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dirty="0" err="1">
                <a:latin typeface="+mn-lt"/>
              </a:rPr>
              <a:t>y</a:t>
            </a:r>
            <a:endParaRPr lang="en-US" sz="1000" dirty="0">
              <a:latin typeface="+mn-lt"/>
            </a:endParaRPr>
          </a:p>
        </p:txBody>
      </p:sp>
      <p:sp>
        <p:nvSpPr>
          <p:cNvPr id="92172" name="Rectangle 12"/>
          <p:cNvSpPr>
            <a:spLocks noChangeArrowheads="1"/>
          </p:cNvSpPr>
          <p:nvPr/>
        </p:nvSpPr>
        <p:spPr bwMode="auto">
          <a:xfrm>
            <a:off x="1892300" y="3273425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2173" name="AutoShape 13"/>
          <p:cNvSpPr>
            <a:spLocks noChangeArrowheads="1"/>
          </p:cNvSpPr>
          <p:nvPr/>
        </p:nvSpPr>
        <p:spPr bwMode="auto">
          <a:xfrm>
            <a:off x="2665413" y="266382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2174" name="AutoShape 14"/>
          <p:cNvSpPr>
            <a:spLocks noChangeArrowheads="1"/>
          </p:cNvSpPr>
          <p:nvPr/>
        </p:nvSpPr>
        <p:spPr bwMode="auto">
          <a:xfrm flipH="1">
            <a:off x="2576513" y="304482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2175" name="Rectangle 15"/>
          <p:cNvSpPr>
            <a:spLocks noChangeArrowheads="1"/>
          </p:cNvSpPr>
          <p:nvPr/>
        </p:nvSpPr>
        <p:spPr bwMode="auto">
          <a:xfrm>
            <a:off x="3109913" y="2511425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ALU</a:t>
            </a:r>
          </a:p>
        </p:txBody>
      </p:sp>
      <p:sp>
        <p:nvSpPr>
          <p:cNvPr id="92176" name="Text Box 16"/>
          <p:cNvSpPr txBox="1">
            <a:spLocks noChangeArrowheads="1"/>
          </p:cNvSpPr>
          <p:nvPr/>
        </p:nvSpPr>
        <p:spPr bwMode="auto">
          <a:xfrm>
            <a:off x="1609725" y="2342148"/>
            <a:ext cx="114415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register file</a:t>
            </a:r>
          </a:p>
        </p:txBody>
      </p:sp>
      <p:sp>
        <p:nvSpPr>
          <p:cNvPr id="92177" name="AutoShape 17"/>
          <p:cNvSpPr>
            <a:spLocks noChangeArrowheads="1"/>
          </p:cNvSpPr>
          <p:nvPr/>
        </p:nvSpPr>
        <p:spPr bwMode="auto">
          <a:xfrm>
            <a:off x="1966913" y="3502025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2178" name="Rectangle 18"/>
          <p:cNvSpPr>
            <a:spLocks noChangeArrowheads="1"/>
          </p:cNvSpPr>
          <p:nvPr/>
        </p:nvSpPr>
        <p:spPr bwMode="auto">
          <a:xfrm>
            <a:off x="976313" y="3975100"/>
            <a:ext cx="1873250" cy="577850"/>
          </a:xfrm>
          <a:prstGeom prst="rect">
            <a:avLst/>
          </a:prstGeom>
          <a:solidFill>
            <a:srgbClr val="D4D4F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+mn-lt"/>
              </a:rPr>
              <a:t>bus interface</a:t>
            </a:r>
          </a:p>
        </p:txBody>
      </p:sp>
      <p:sp>
        <p:nvSpPr>
          <p:cNvPr id="92179" name="Rectangle 19"/>
          <p:cNvSpPr>
            <a:spLocks noChangeArrowheads="1"/>
          </p:cNvSpPr>
          <p:nvPr/>
        </p:nvSpPr>
        <p:spPr bwMode="auto">
          <a:xfrm>
            <a:off x="6767513" y="4264025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dirty="0" err="1">
                <a:solidFill>
                  <a:srgbClr val="000000"/>
                </a:solidFill>
                <a:latin typeface="+mn-lt"/>
              </a:rPr>
              <a:t>y</a:t>
            </a:r>
            <a:endParaRPr lang="en-US" sz="1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2180" name="Text Box 20"/>
          <p:cNvSpPr txBox="1">
            <a:spLocks noChangeArrowheads="1"/>
          </p:cNvSpPr>
          <p:nvPr/>
        </p:nvSpPr>
        <p:spPr bwMode="auto">
          <a:xfrm>
            <a:off x="6526213" y="3408948"/>
            <a:ext cx="13781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main memory</a:t>
            </a:r>
          </a:p>
        </p:txBody>
      </p:sp>
      <p:sp>
        <p:nvSpPr>
          <p:cNvPr id="92181" name="Text Box 21"/>
          <p:cNvSpPr txBox="1">
            <a:spLocks noChangeArrowheads="1"/>
          </p:cNvSpPr>
          <p:nvPr/>
        </p:nvSpPr>
        <p:spPr bwMode="auto">
          <a:xfrm>
            <a:off x="7678738" y="3668713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0</a:t>
            </a:r>
          </a:p>
        </p:txBody>
      </p:sp>
      <p:sp>
        <p:nvSpPr>
          <p:cNvPr id="92182" name="Text Box 22"/>
          <p:cNvSpPr txBox="1">
            <a:spLocks noChangeArrowheads="1"/>
          </p:cNvSpPr>
          <p:nvPr/>
        </p:nvSpPr>
        <p:spPr bwMode="auto">
          <a:xfrm>
            <a:off x="7662863" y="4170948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A</a:t>
            </a:r>
          </a:p>
        </p:txBody>
      </p:sp>
      <p:sp>
        <p:nvSpPr>
          <p:cNvPr id="92183" name="Text Box 23"/>
          <p:cNvSpPr txBox="1">
            <a:spLocks noChangeArrowheads="1"/>
          </p:cNvSpPr>
          <p:nvPr/>
        </p:nvSpPr>
        <p:spPr bwMode="auto">
          <a:xfrm>
            <a:off x="1196975" y="2996198"/>
            <a:ext cx="62998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%</a:t>
            </a:r>
            <a:r>
              <a:rPr lang="en-US" sz="1600" dirty="0" err="1">
                <a:latin typeface="+mn-lt"/>
              </a:rPr>
              <a:t>eax</a:t>
            </a:r>
            <a:endParaRPr lang="en-US" sz="1600" dirty="0">
              <a:latin typeface="+mn-lt"/>
            </a:endParaRPr>
          </a:p>
        </p:txBody>
      </p:sp>
      <p:sp>
        <p:nvSpPr>
          <p:cNvPr id="92184" name="Text Box 24"/>
          <p:cNvSpPr txBox="1">
            <a:spLocks noChangeArrowheads="1"/>
          </p:cNvSpPr>
          <p:nvPr/>
        </p:nvSpPr>
        <p:spPr bwMode="auto">
          <a:xfrm>
            <a:off x="4224338" y="3697873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I/O bridge</a:t>
            </a:r>
          </a:p>
        </p:txBody>
      </p:sp>
      <p:sp>
        <p:nvSpPr>
          <p:cNvPr id="92185" name="Text Box 25"/>
          <p:cNvSpPr txBox="1">
            <a:spLocks noChangeArrowheads="1"/>
          </p:cNvSpPr>
          <p:nvPr/>
        </p:nvSpPr>
        <p:spPr bwMode="auto">
          <a:xfrm>
            <a:off x="4638675" y="2466975"/>
            <a:ext cx="2758704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FF0000"/>
                </a:solidFill>
                <a:latin typeface="+mn-lt"/>
              </a:rPr>
              <a:t>Store operation</a:t>
            </a:r>
            <a:r>
              <a:rPr lang="en-US" sz="1600" dirty="0">
                <a:latin typeface="+mn-lt"/>
              </a:rPr>
              <a:t>: </a:t>
            </a:r>
            <a:r>
              <a:rPr lang="en-US" sz="1600" dirty="0" err="1">
                <a:latin typeface="+mn-lt"/>
              </a:rPr>
              <a:t>movl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%</a:t>
            </a:r>
            <a:r>
              <a:rPr lang="en-US" sz="1600" dirty="0" err="1" smtClean="0">
                <a:latin typeface="+mn-lt"/>
              </a:rPr>
              <a:t>rax</a:t>
            </a:r>
            <a:r>
              <a:rPr lang="en-US" sz="1600" dirty="0">
                <a:latin typeface="+mn-lt"/>
              </a:rPr>
              <a:t>, A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55033" y="6615856"/>
            <a:ext cx="1033937" cy="153888"/>
          </a:xfrm>
        </p:spPr>
        <p:txBody>
          <a:bodyPr/>
          <a:lstStyle/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925058" y="6615856"/>
            <a:ext cx="131446" cy="153888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9" name="Action Button: Back or Previous 28">
            <a:hlinkClick r:id="rId3" action="ppaction://hlinksldjump" highlightClick="1"/>
          </p:cNvPr>
          <p:cNvSpPr/>
          <p:nvPr/>
        </p:nvSpPr>
        <p:spPr bwMode="auto">
          <a:xfrm>
            <a:off x="8518234" y="6156424"/>
            <a:ext cx="184731" cy="461665"/>
          </a:xfrm>
          <a:prstGeom prst="actionButtonBackPrevious">
            <a:avLst/>
          </a:prstGeom>
          <a:solidFill>
            <a:srgbClr val="FFFFCC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653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Storage technologies and trends</a:t>
            </a:r>
          </a:p>
          <a:p>
            <a:r>
              <a:rPr lang="en-US" dirty="0"/>
              <a:t>Locality of reference</a:t>
            </a:r>
          </a:p>
          <a:p>
            <a:r>
              <a:rPr lang="en-US" dirty="0"/>
              <a:t>Caching in the memory hierarchy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77144" y="451700"/>
            <a:ext cx="3279359" cy="369332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FFCC"/>
                </a:solidFill>
                <a:latin typeface="Calibri" pitchFamily="34" charset="0"/>
              </a:rPr>
              <a:t>Reading Assignment: §6.1 – §6.5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962400" y="1981200"/>
            <a:ext cx="2670888" cy="302647"/>
            <a:chOff x="3962400" y="1981200"/>
            <a:chExt cx="2670888" cy="302647"/>
          </a:xfrm>
        </p:grpSpPr>
        <p:sp>
          <p:nvSpPr>
            <p:cNvPr id="8" name="TextBox 7"/>
            <p:cNvSpPr txBox="1"/>
            <p:nvPr/>
          </p:nvSpPr>
          <p:spPr>
            <a:xfrm>
              <a:off x="6172200" y="1981200"/>
              <a:ext cx="461088" cy="302647"/>
            </a:xfrm>
            <a:prstGeom prst="rect">
              <a:avLst/>
            </a:prstGeom>
            <a:solidFill>
              <a:srgbClr val="F0C2C2"/>
            </a:solidFill>
            <a:ln>
              <a:solidFill>
                <a:srgbClr val="D75B5B"/>
              </a:solidFill>
            </a:ln>
          </p:spPr>
          <p:txBody>
            <a:bodyPr wrap="none" lIns="25400" tIns="12700" rIns="25400" bIns="12700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First</a:t>
              </a: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 bwMode="auto">
            <a:xfrm flipH="1">
              <a:off x="3962400" y="2132524"/>
              <a:ext cx="2209800" cy="1076"/>
            </a:xfrm>
            <a:prstGeom prst="straightConnector1">
              <a:avLst/>
            </a:prstGeom>
            <a:noFill/>
            <a:ln w="25400">
              <a:solidFill>
                <a:srgbClr val="D75B5B"/>
              </a:solidFill>
              <a:miter lim="800000"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5777144" y="2514600"/>
            <a:ext cx="2818412" cy="302647"/>
            <a:chOff x="5777144" y="1981200"/>
            <a:chExt cx="2818412" cy="302647"/>
          </a:xfrm>
        </p:grpSpPr>
        <p:sp>
          <p:nvSpPr>
            <p:cNvPr id="13" name="TextBox 12"/>
            <p:cNvSpPr txBox="1"/>
            <p:nvPr/>
          </p:nvSpPr>
          <p:spPr>
            <a:xfrm>
              <a:off x="6172200" y="1981200"/>
              <a:ext cx="2423356" cy="30264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59E"/>
              </a:solidFill>
            </a:ln>
          </p:spPr>
          <p:txBody>
            <a:bodyPr wrap="none" lIns="25400" tIns="12700" rIns="25400" bIns="12700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Preparation for </a:t>
              </a:r>
              <a:r>
                <a:rPr lang="en-US" sz="1800" dirty="0" err="1" smtClean="0">
                  <a:latin typeface="Calibri" pitchFamily="34" charset="0"/>
                </a:rPr>
                <a:t>Cachelab</a:t>
              </a:r>
              <a:endParaRPr lang="en-US" sz="1800" dirty="0" smtClean="0">
                <a:latin typeface="Calibri" pitchFamily="34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 bwMode="auto">
            <a:xfrm flipH="1">
              <a:off x="5777144" y="2132524"/>
              <a:ext cx="395056" cy="0"/>
            </a:xfrm>
            <a:prstGeom prst="straightConnector1">
              <a:avLst/>
            </a:prstGeom>
            <a:noFill/>
            <a:ln w="25400">
              <a:solidFill>
                <a:srgbClr val="00759E"/>
              </a:solidFill>
              <a:miter lim="800000"/>
              <a:headEnd type="none" w="med" len="med"/>
              <a:tailEnd type="stealth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9158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What’s Inside A Disk Drive?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7200" y="1219200"/>
            <a:ext cx="8229600" cy="4793397"/>
            <a:chOff x="914400" y="1219200"/>
            <a:chExt cx="8229600" cy="4793397"/>
          </a:xfrm>
        </p:grpSpPr>
        <p:pic>
          <p:nvPicPr>
            <p:cNvPr id="106498" name="Picture 2" descr="disk"/>
            <p:cNvPicPr>
              <a:picLocks noChangeAspect="1" noChangeArrowheads="1"/>
            </p:cNvPicPr>
            <p:nvPr/>
          </p:nvPicPr>
          <p:blipFill>
            <a:blip r:embed="rId3"/>
            <a:srcRect l="11427" t="11632" b="8240"/>
            <a:stretch>
              <a:fillRect/>
            </a:stretch>
          </p:blipFill>
          <p:spPr bwMode="auto">
            <a:xfrm>
              <a:off x="1828800" y="1219200"/>
              <a:ext cx="6496050" cy="47244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06500" name="Text Box 4"/>
            <p:cNvSpPr txBox="1">
              <a:spLocks noChangeArrowheads="1"/>
            </p:cNvSpPr>
            <p:nvPr/>
          </p:nvSpPr>
          <p:spPr bwMode="auto">
            <a:xfrm>
              <a:off x="3733800" y="1219200"/>
              <a:ext cx="1132041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>
                  <a:solidFill>
                    <a:schemeClr val="tx1"/>
                  </a:solidFill>
                  <a:latin typeface="+mn-lt"/>
                </a:rPr>
                <a:t>Spindle</a:t>
              </a:r>
            </a:p>
          </p:txBody>
        </p:sp>
        <p:sp>
          <p:nvSpPr>
            <p:cNvPr id="106501" name="Line 5"/>
            <p:cNvSpPr>
              <a:spLocks noChangeShapeType="1"/>
            </p:cNvSpPr>
            <p:nvPr/>
          </p:nvSpPr>
          <p:spPr bwMode="auto">
            <a:xfrm>
              <a:off x="2590800" y="1752600"/>
              <a:ext cx="1828800" cy="16002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6502" name="Text Box 6"/>
            <p:cNvSpPr txBox="1">
              <a:spLocks noChangeArrowheads="1"/>
            </p:cNvSpPr>
            <p:nvPr/>
          </p:nvSpPr>
          <p:spPr bwMode="auto">
            <a:xfrm>
              <a:off x="2286000" y="1371600"/>
              <a:ext cx="74295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>
                  <a:solidFill>
                    <a:schemeClr val="tx1"/>
                  </a:solidFill>
                  <a:latin typeface="+mn-lt"/>
                </a:rPr>
                <a:t>Arm</a:t>
              </a:r>
            </a:p>
          </p:txBody>
        </p:sp>
        <p:sp>
          <p:nvSpPr>
            <p:cNvPr id="106503" name="Line 7"/>
            <p:cNvSpPr>
              <a:spLocks noChangeShapeType="1"/>
            </p:cNvSpPr>
            <p:nvPr/>
          </p:nvSpPr>
          <p:spPr bwMode="auto">
            <a:xfrm>
              <a:off x="1600200" y="2819400"/>
              <a:ext cx="2209800" cy="6096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6504" name="Text Box 8"/>
            <p:cNvSpPr txBox="1">
              <a:spLocks noChangeArrowheads="1"/>
            </p:cNvSpPr>
            <p:nvPr/>
          </p:nvSpPr>
          <p:spPr bwMode="auto">
            <a:xfrm>
              <a:off x="914400" y="2362200"/>
              <a:ext cx="1319213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>
                  <a:solidFill>
                    <a:schemeClr val="tx1"/>
                  </a:solidFill>
                  <a:latin typeface="+mn-lt"/>
                </a:rPr>
                <a:t>Actuator</a:t>
              </a:r>
            </a:p>
          </p:txBody>
        </p:sp>
        <p:sp>
          <p:nvSpPr>
            <p:cNvPr id="106505" name="Line 9"/>
            <p:cNvSpPr>
              <a:spLocks noChangeShapeType="1"/>
            </p:cNvSpPr>
            <p:nvPr/>
          </p:nvSpPr>
          <p:spPr bwMode="auto">
            <a:xfrm flipH="1">
              <a:off x="6629400" y="1981200"/>
              <a:ext cx="914400" cy="6096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6506" name="Text Box 10"/>
            <p:cNvSpPr txBox="1">
              <a:spLocks noChangeArrowheads="1"/>
            </p:cNvSpPr>
            <p:nvPr/>
          </p:nvSpPr>
          <p:spPr bwMode="auto">
            <a:xfrm>
              <a:off x="7315200" y="1524000"/>
              <a:ext cx="1164486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>
                  <a:solidFill>
                    <a:schemeClr val="tx1"/>
                  </a:solidFill>
                  <a:latin typeface="+mn-lt"/>
                </a:rPr>
                <a:t>Platters</a:t>
              </a:r>
            </a:p>
          </p:txBody>
        </p:sp>
        <p:sp>
          <p:nvSpPr>
            <p:cNvPr id="106507" name="Line 11"/>
            <p:cNvSpPr>
              <a:spLocks noChangeShapeType="1"/>
            </p:cNvSpPr>
            <p:nvPr/>
          </p:nvSpPr>
          <p:spPr bwMode="auto">
            <a:xfrm flipV="1">
              <a:off x="2286000" y="4572000"/>
              <a:ext cx="228600" cy="6096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6508" name="AutoShape 12"/>
            <p:cNvSpPr>
              <a:spLocks noChangeArrowheads="1"/>
            </p:cNvSpPr>
            <p:nvPr/>
          </p:nvSpPr>
          <p:spPr bwMode="auto">
            <a:xfrm flipH="1">
              <a:off x="5638800" y="4724400"/>
              <a:ext cx="1200498" cy="609600"/>
            </a:xfrm>
            <a:prstGeom prst="curvedUpArrow">
              <a:avLst>
                <a:gd name="adj1" fmla="val 57500"/>
                <a:gd name="adj2" fmla="val 98466"/>
                <a:gd name="adj3" fmla="val 33333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6509" name="Text Box 13"/>
            <p:cNvSpPr txBox="1">
              <a:spLocks noChangeArrowheads="1"/>
            </p:cNvSpPr>
            <p:nvPr/>
          </p:nvSpPr>
          <p:spPr bwMode="auto">
            <a:xfrm>
              <a:off x="6926794" y="4192588"/>
              <a:ext cx="2217206" cy="15696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dirty="0" smtClean="0">
                  <a:solidFill>
                    <a:schemeClr val="tx1"/>
                  </a:solidFill>
                  <a:latin typeface="+mn-lt"/>
                </a:rPr>
                <a:t>Electronics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dirty="0" smtClean="0">
                  <a:latin typeface="+mn-lt"/>
                </a:rPr>
                <a:t>(including a 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dirty="0" smtClean="0">
                  <a:latin typeface="+mn-lt"/>
                </a:rPr>
                <a:t>processor and memory!)</a:t>
              </a:r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06510" name="Line 14"/>
            <p:cNvSpPr>
              <a:spLocks noChangeShapeType="1"/>
            </p:cNvSpPr>
            <p:nvPr/>
          </p:nvSpPr>
          <p:spPr bwMode="auto">
            <a:xfrm>
              <a:off x="4419600" y="1676400"/>
              <a:ext cx="1219200" cy="10668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6511" name="Text Box 15"/>
            <p:cNvSpPr txBox="1">
              <a:spLocks noChangeArrowheads="1"/>
            </p:cNvSpPr>
            <p:nvPr/>
          </p:nvSpPr>
          <p:spPr bwMode="auto">
            <a:xfrm>
              <a:off x="1551504" y="5181600"/>
              <a:ext cx="1468992" cy="8309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>
                  <a:solidFill>
                    <a:schemeClr val="tx1"/>
                  </a:solidFill>
                  <a:latin typeface="+mn-lt"/>
                </a:rPr>
                <a:t>SCSI</a:t>
              </a:r>
            </a:p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>
                  <a:solidFill>
                    <a:schemeClr val="tx1"/>
                  </a:solidFill>
                  <a:latin typeface="+mn-lt"/>
                </a:rPr>
                <a:t>connector</a:t>
              </a:r>
            </a:p>
          </p:txBody>
        </p:sp>
      </p:grpSp>
      <p:sp>
        <p:nvSpPr>
          <p:cNvPr id="106512" name="Text Box 16"/>
          <p:cNvSpPr txBox="1">
            <a:spLocks noChangeArrowheads="1"/>
          </p:cNvSpPr>
          <p:nvPr/>
        </p:nvSpPr>
        <p:spPr bwMode="auto">
          <a:xfrm>
            <a:off x="5410200" y="6216650"/>
            <a:ext cx="345639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600" i="1" dirty="0">
                <a:solidFill>
                  <a:schemeClr val="tx1"/>
                </a:solidFill>
                <a:latin typeface="+mn-lt"/>
              </a:rPr>
              <a:t>Image courtesy of Seagate Technology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55033" y="6615856"/>
            <a:ext cx="1033937" cy="153888"/>
          </a:xfrm>
        </p:spPr>
        <p:txBody>
          <a:bodyPr/>
          <a:lstStyle/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925058" y="6615856"/>
            <a:ext cx="131446" cy="153888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99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29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Disk Geometry</a:t>
            </a:r>
            <a:endParaRPr lang="en-US">
              <a:latin typeface="+mn-lt"/>
            </a:endParaRPr>
          </a:p>
        </p:txBody>
      </p:sp>
      <p:sp>
        <p:nvSpPr>
          <p:cNvPr id="93230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7896225" cy="1630362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+mn-lt"/>
              </a:rPr>
              <a:t>Disks consist of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platters</a:t>
            </a:r>
            <a:r>
              <a:rPr lang="en-US" dirty="0" smtClean="0">
                <a:latin typeface="+mn-lt"/>
              </a:rPr>
              <a:t>, each with two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surfaces</a:t>
            </a:r>
            <a:r>
              <a:rPr lang="en-US" dirty="0" smtClean="0">
                <a:latin typeface="+mn-lt"/>
              </a:rPr>
              <a:t>.</a:t>
            </a:r>
          </a:p>
          <a:p>
            <a:r>
              <a:rPr lang="en-US" dirty="0" smtClean="0">
                <a:latin typeface="+mn-lt"/>
              </a:rPr>
              <a:t>Each surface consists of concentric rings called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tracks</a:t>
            </a:r>
            <a:r>
              <a:rPr lang="en-US" dirty="0" smtClean="0">
                <a:latin typeface="+mn-lt"/>
              </a:rPr>
              <a:t>.</a:t>
            </a:r>
          </a:p>
          <a:p>
            <a:r>
              <a:rPr lang="en-US" dirty="0" smtClean="0">
                <a:latin typeface="+mn-lt"/>
              </a:rPr>
              <a:t>Each track consists of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sectors</a:t>
            </a:r>
            <a:r>
              <a:rPr lang="en-US" dirty="0" smtClean="0">
                <a:latin typeface="+mn-lt"/>
              </a:rPr>
              <a:t> separated by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gaps</a:t>
            </a:r>
            <a:r>
              <a:rPr lang="en-US" dirty="0" smtClean="0">
                <a:latin typeface="+mn-lt"/>
              </a:rPr>
              <a:t>.</a:t>
            </a:r>
            <a:endParaRPr lang="en-US" dirty="0">
              <a:latin typeface="+mn-lt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793750" y="2992437"/>
            <a:ext cx="7098429" cy="3713163"/>
            <a:chOff x="793750" y="2992437"/>
            <a:chExt cx="7098429" cy="3713163"/>
          </a:xfrm>
        </p:grpSpPr>
        <p:sp>
          <p:nvSpPr>
            <p:cNvPr id="93188" name="Oval 4"/>
            <p:cNvSpPr>
              <a:spLocks noChangeArrowheads="1"/>
            </p:cNvSpPr>
            <p:nvPr/>
          </p:nvSpPr>
          <p:spPr bwMode="auto">
            <a:xfrm>
              <a:off x="2036763" y="3941762"/>
              <a:ext cx="1851025" cy="18129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3189" name="Oval 5"/>
            <p:cNvSpPr>
              <a:spLocks noChangeArrowheads="1"/>
            </p:cNvSpPr>
            <p:nvPr/>
          </p:nvSpPr>
          <p:spPr bwMode="auto">
            <a:xfrm>
              <a:off x="1066800" y="2992437"/>
              <a:ext cx="3790950" cy="371316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3190" name="Oval 6"/>
            <p:cNvSpPr>
              <a:spLocks noChangeArrowheads="1"/>
            </p:cNvSpPr>
            <p:nvPr/>
          </p:nvSpPr>
          <p:spPr bwMode="auto">
            <a:xfrm>
              <a:off x="1257300" y="3178175"/>
              <a:ext cx="3409950" cy="3340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3191" name="Oval 7"/>
            <p:cNvSpPr>
              <a:spLocks noChangeArrowheads="1"/>
            </p:cNvSpPr>
            <p:nvPr/>
          </p:nvSpPr>
          <p:spPr bwMode="auto">
            <a:xfrm>
              <a:off x="1447800" y="3363912"/>
              <a:ext cx="3030538" cy="29686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3192" name="Oval 8"/>
            <p:cNvSpPr>
              <a:spLocks noChangeArrowheads="1"/>
            </p:cNvSpPr>
            <p:nvPr/>
          </p:nvSpPr>
          <p:spPr bwMode="auto">
            <a:xfrm>
              <a:off x="1638300" y="3551237"/>
              <a:ext cx="2649538" cy="259556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3193" name="Oval 9"/>
            <p:cNvSpPr>
              <a:spLocks noChangeArrowheads="1"/>
            </p:cNvSpPr>
            <p:nvPr/>
          </p:nvSpPr>
          <p:spPr bwMode="auto">
            <a:xfrm>
              <a:off x="1827213" y="3736975"/>
              <a:ext cx="2270125" cy="2222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3194" name="Oval 10"/>
            <p:cNvSpPr>
              <a:spLocks noChangeArrowheads="1"/>
            </p:cNvSpPr>
            <p:nvPr/>
          </p:nvSpPr>
          <p:spPr bwMode="auto">
            <a:xfrm>
              <a:off x="2208213" y="4110037"/>
              <a:ext cx="1508125" cy="147796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3195" name="Oval 11"/>
            <p:cNvSpPr>
              <a:spLocks noChangeArrowheads="1"/>
            </p:cNvSpPr>
            <p:nvPr/>
          </p:nvSpPr>
          <p:spPr bwMode="auto">
            <a:xfrm>
              <a:off x="2408238" y="4275137"/>
              <a:ext cx="1128712" cy="1104900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+mn-lt"/>
                </a:rPr>
                <a:t>S</a:t>
              </a:r>
              <a:r>
                <a:rPr lang="en-US" sz="1600" dirty="0" smtClean="0">
                  <a:latin typeface="+mn-lt"/>
                </a:rPr>
                <a:t>pindle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93196" name="Text Box 12"/>
            <p:cNvSpPr txBox="1">
              <a:spLocks noChangeArrowheads="1"/>
            </p:cNvSpPr>
            <p:nvPr/>
          </p:nvSpPr>
          <p:spPr bwMode="auto">
            <a:xfrm>
              <a:off x="2535238" y="3319462"/>
              <a:ext cx="819327" cy="338554"/>
            </a:xfrm>
            <a:prstGeom prst="rect">
              <a:avLst/>
            </a:prstGeom>
            <a:solidFill>
              <a:srgbClr val="FFFFCC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+mn-lt"/>
                </a:rPr>
                <a:t>S</a:t>
              </a:r>
              <a:r>
                <a:rPr lang="en-US" sz="1600" dirty="0" smtClean="0">
                  <a:latin typeface="+mn-lt"/>
                </a:rPr>
                <a:t>urface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93197" name="Line 13"/>
            <p:cNvSpPr>
              <a:spLocks noChangeShapeType="1"/>
            </p:cNvSpPr>
            <p:nvPr/>
          </p:nvSpPr>
          <p:spPr bwMode="auto">
            <a:xfrm>
              <a:off x="1163638" y="3400425"/>
              <a:ext cx="990600" cy="676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3198" name="Line 14"/>
            <p:cNvSpPr>
              <a:spLocks noChangeShapeType="1"/>
            </p:cNvSpPr>
            <p:nvPr/>
          </p:nvSpPr>
          <p:spPr bwMode="auto">
            <a:xfrm>
              <a:off x="1436688" y="3400425"/>
              <a:ext cx="673100" cy="444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3199" name="Text Box 15"/>
            <p:cNvSpPr txBox="1">
              <a:spLocks noChangeArrowheads="1"/>
            </p:cNvSpPr>
            <p:nvPr/>
          </p:nvSpPr>
          <p:spPr bwMode="auto">
            <a:xfrm>
              <a:off x="793750" y="3110498"/>
              <a:ext cx="717965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 smtClean="0">
                  <a:latin typeface="+mn-lt"/>
                </a:rPr>
                <a:t>Tracks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93200" name="Oval 16"/>
            <p:cNvSpPr>
              <a:spLocks noChangeArrowheads="1"/>
            </p:cNvSpPr>
            <p:nvPr/>
          </p:nvSpPr>
          <p:spPr bwMode="auto">
            <a:xfrm>
              <a:off x="5675313" y="3970337"/>
              <a:ext cx="1851025" cy="181292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3201" name="Text Box 17"/>
            <p:cNvSpPr txBox="1">
              <a:spLocks noChangeArrowheads="1"/>
            </p:cNvSpPr>
            <p:nvPr/>
          </p:nvSpPr>
          <p:spPr bwMode="auto">
            <a:xfrm>
              <a:off x="6224588" y="3548062"/>
              <a:ext cx="797635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+mn-lt"/>
                </a:rPr>
                <a:t>T</a:t>
              </a:r>
              <a:r>
                <a:rPr lang="en-US" sz="1600" dirty="0" smtClean="0">
                  <a:latin typeface="+mn-lt"/>
                </a:rPr>
                <a:t>rack </a:t>
              </a:r>
              <a:r>
                <a:rPr lang="en-US" sz="1600" i="1" dirty="0" err="1">
                  <a:latin typeface="+mn-lt"/>
                </a:rPr>
                <a:t>k</a:t>
              </a:r>
              <a:endParaRPr lang="en-US" sz="1600" i="1" dirty="0">
                <a:latin typeface="+mn-lt"/>
              </a:endParaRPr>
            </a:p>
          </p:txBody>
        </p:sp>
        <p:grpSp>
          <p:nvGrpSpPr>
            <p:cNvPr id="2" name="Group 18"/>
            <p:cNvGrpSpPr>
              <a:grpSpLocks/>
            </p:cNvGrpSpPr>
            <p:nvPr/>
          </p:nvGrpSpPr>
          <p:grpSpPr bwMode="auto">
            <a:xfrm>
              <a:off x="6611938" y="3914775"/>
              <a:ext cx="1066800" cy="990600"/>
              <a:chOff x="4320" y="690"/>
              <a:chExt cx="672" cy="624"/>
            </a:xfrm>
          </p:grpSpPr>
          <p:sp>
            <p:nvSpPr>
              <p:cNvPr id="93203" name="Line 19"/>
              <p:cNvSpPr>
                <a:spLocks noChangeShapeType="1"/>
              </p:cNvSpPr>
              <p:nvPr/>
            </p:nvSpPr>
            <p:spPr bwMode="auto">
              <a:xfrm flipV="1">
                <a:off x="4320" y="690"/>
                <a:ext cx="0" cy="624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3204" name="Line 20"/>
              <p:cNvSpPr>
                <a:spLocks noChangeShapeType="1"/>
              </p:cNvSpPr>
              <p:nvPr/>
            </p:nvSpPr>
            <p:spPr bwMode="auto">
              <a:xfrm flipV="1">
                <a:off x="4320" y="720"/>
                <a:ext cx="336" cy="570"/>
              </a:xfrm>
              <a:prstGeom prst="line">
                <a:avLst/>
              </a:prstGeom>
              <a:noFill/>
              <a:ln w="76200">
                <a:solidFill>
                  <a:srgbClr val="FFFFCC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3205" name="Line 21"/>
              <p:cNvSpPr>
                <a:spLocks noChangeShapeType="1"/>
              </p:cNvSpPr>
              <p:nvPr/>
            </p:nvSpPr>
            <p:spPr bwMode="auto">
              <a:xfrm flipV="1">
                <a:off x="4320" y="1296"/>
                <a:ext cx="672" cy="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3206" name="Line 22"/>
              <p:cNvSpPr>
                <a:spLocks noChangeShapeType="1"/>
              </p:cNvSpPr>
              <p:nvPr/>
            </p:nvSpPr>
            <p:spPr bwMode="auto">
              <a:xfrm flipV="1">
                <a:off x="4320" y="960"/>
                <a:ext cx="576" cy="336"/>
              </a:xfrm>
              <a:prstGeom prst="line">
                <a:avLst/>
              </a:prstGeom>
              <a:noFill/>
              <a:ln w="76200">
                <a:solidFill>
                  <a:srgbClr val="FFFFCC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3" name="Group 23"/>
            <p:cNvGrpSpPr>
              <a:grpSpLocks/>
            </p:cNvGrpSpPr>
            <p:nvPr/>
          </p:nvGrpSpPr>
          <p:grpSpPr bwMode="auto">
            <a:xfrm flipV="1">
              <a:off x="6611938" y="4848225"/>
              <a:ext cx="1066800" cy="990600"/>
              <a:chOff x="4320" y="690"/>
              <a:chExt cx="672" cy="624"/>
            </a:xfrm>
          </p:grpSpPr>
          <p:sp>
            <p:nvSpPr>
              <p:cNvPr id="93208" name="Line 24"/>
              <p:cNvSpPr>
                <a:spLocks noChangeShapeType="1"/>
              </p:cNvSpPr>
              <p:nvPr/>
            </p:nvSpPr>
            <p:spPr bwMode="auto">
              <a:xfrm flipV="1">
                <a:off x="4320" y="690"/>
                <a:ext cx="0" cy="624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3209" name="Line 25"/>
              <p:cNvSpPr>
                <a:spLocks noChangeShapeType="1"/>
              </p:cNvSpPr>
              <p:nvPr/>
            </p:nvSpPr>
            <p:spPr bwMode="auto">
              <a:xfrm flipV="1">
                <a:off x="4320" y="720"/>
                <a:ext cx="336" cy="570"/>
              </a:xfrm>
              <a:prstGeom prst="line">
                <a:avLst/>
              </a:prstGeom>
              <a:noFill/>
              <a:ln w="76200">
                <a:solidFill>
                  <a:srgbClr val="FFFFCC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3210" name="Line 26"/>
              <p:cNvSpPr>
                <a:spLocks noChangeShapeType="1"/>
              </p:cNvSpPr>
              <p:nvPr/>
            </p:nvSpPr>
            <p:spPr bwMode="auto">
              <a:xfrm flipV="1">
                <a:off x="4320" y="1296"/>
                <a:ext cx="672" cy="0"/>
              </a:xfrm>
              <a:prstGeom prst="line">
                <a:avLst/>
              </a:prstGeom>
              <a:noFill/>
              <a:ln w="76200">
                <a:solidFill>
                  <a:srgbClr val="FFFFCC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3211" name="Line 27"/>
              <p:cNvSpPr>
                <a:spLocks noChangeShapeType="1"/>
              </p:cNvSpPr>
              <p:nvPr/>
            </p:nvSpPr>
            <p:spPr bwMode="auto">
              <a:xfrm flipV="1">
                <a:off x="4320" y="960"/>
                <a:ext cx="576" cy="336"/>
              </a:xfrm>
              <a:prstGeom prst="line">
                <a:avLst/>
              </a:prstGeom>
              <a:noFill/>
              <a:ln w="76200">
                <a:solidFill>
                  <a:srgbClr val="FFFFCC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4" name="Group 28"/>
            <p:cNvGrpSpPr>
              <a:grpSpLocks/>
            </p:cNvGrpSpPr>
            <p:nvPr/>
          </p:nvGrpSpPr>
          <p:grpSpPr bwMode="auto">
            <a:xfrm flipH="1" flipV="1">
              <a:off x="5545138" y="4848225"/>
              <a:ext cx="1066800" cy="990600"/>
              <a:chOff x="4320" y="690"/>
              <a:chExt cx="672" cy="624"/>
            </a:xfrm>
          </p:grpSpPr>
          <p:sp>
            <p:nvSpPr>
              <p:cNvPr id="93213" name="Line 29"/>
              <p:cNvSpPr>
                <a:spLocks noChangeShapeType="1"/>
              </p:cNvSpPr>
              <p:nvPr/>
            </p:nvSpPr>
            <p:spPr bwMode="auto">
              <a:xfrm flipV="1">
                <a:off x="4320" y="690"/>
                <a:ext cx="0" cy="624"/>
              </a:xfrm>
              <a:prstGeom prst="line">
                <a:avLst/>
              </a:prstGeom>
              <a:noFill/>
              <a:ln w="76200">
                <a:solidFill>
                  <a:srgbClr val="FFFFCC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3214" name="Line 30"/>
              <p:cNvSpPr>
                <a:spLocks noChangeShapeType="1"/>
              </p:cNvSpPr>
              <p:nvPr/>
            </p:nvSpPr>
            <p:spPr bwMode="auto">
              <a:xfrm flipV="1">
                <a:off x="4320" y="720"/>
                <a:ext cx="336" cy="570"/>
              </a:xfrm>
              <a:prstGeom prst="line">
                <a:avLst/>
              </a:prstGeom>
              <a:noFill/>
              <a:ln w="76200">
                <a:solidFill>
                  <a:srgbClr val="FFFFCC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3215" name="Line 31"/>
              <p:cNvSpPr>
                <a:spLocks noChangeShapeType="1"/>
              </p:cNvSpPr>
              <p:nvPr/>
            </p:nvSpPr>
            <p:spPr bwMode="auto">
              <a:xfrm flipV="1">
                <a:off x="4320" y="1296"/>
                <a:ext cx="672" cy="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3216" name="Line 32"/>
              <p:cNvSpPr>
                <a:spLocks noChangeShapeType="1"/>
              </p:cNvSpPr>
              <p:nvPr/>
            </p:nvSpPr>
            <p:spPr bwMode="auto">
              <a:xfrm flipV="1">
                <a:off x="4320" y="960"/>
                <a:ext cx="576" cy="336"/>
              </a:xfrm>
              <a:prstGeom prst="line">
                <a:avLst/>
              </a:prstGeom>
              <a:noFill/>
              <a:ln w="76200">
                <a:solidFill>
                  <a:srgbClr val="FFFFCC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5" name="Group 33"/>
            <p:cNvGrpSpPr>
              <a:grpSpLocks/>
            </p:cNvGrpSpPr>
            <p:nvPr/>
          </p:nvGrpSpPr>
          <p:grpSpPr bwMode="auto">
            <a:xfrm flipH="1">
              <a:off x="5545138" y="3914775"/>
              <a:ext cx="1066800" cy="990600"/>
              <a:chOff x="4320" y="690"/>
              <a:chExt cx="672" cy="624"/>
            </a:xfrm>
          </p:grpSpPr>
          <p:sp>
            <p:nvSpPr>
              <p:cNvPr id="93218" name="Line 34"/>
              <p:cNvSpPr>
                <a:spLocks noChangeShapeType="1"/>
              </p:cNvSpPr>
              <p:nvPr/>
            </p:nvSpPr>
            <p:spPr bwMode="auto">
              <a:xfrm flipV="1">
                <a:off x="4320" y="690"/>
                <a:ext cx="0" cy="624"/>
              </a:xfrm>
              <a:prstGeom prst="line">
                <a:avLst/>
              </a:prstGeom>
              <a:noFill/>
              <a:ln w="76200">
                <a:solidFill>
                  <a:srgbClr val="FFFFCC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3219" name="Line 35"/>
              <p:cNvSpPr>
                <a:spLocks noChangeShapeType="1"/>
              </p:cNvSpPr>
              <p:nvPr/>
            </p:nvSpPr>
            <p:spPr bwMode="auto">
              <a:xfrm flipV="1">
                <a:off x="4320" y="720"/>
                <a:ext cx="336" cy="570"/>
              </a:xfrm>
              <a:prstGeom prst="line">
                <a:avLst/>
              </a:prstGeom>
              <a:noFill/>
              <a:ln w="76200">
                <a:solidFill>
                  <a:srgbClr val="FFFFCC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3220" name="Line 36"/>
              <p:cNvSpPr>
                <a:spLocks noChangeShapeType="1"/>
              </p:cNvSpPr>
              <p:nvPr/>
            </p:nvSpPr>
            <p:spPr bwMode="auto">
              <a:xfrm flipV="1">
                <a:off x="4320" y="1296"/>
                <a:ext cx="672" cy="0"/>
              </a:xfrm>
              <a:prstGeom prst="line">
                <a:avLst/>
              </a:prstGeom>
              <a:noFill/>
              <a:ln w="76200">
                <a:solidFill>
                  <a:srgbClr val="FFFFCC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3221" name="Line 37"/>
              <p:cNvSpPr>
                <a:spLocks noChangeShapeType="1"/>
              </p:cNvSpPr>
              <p:nvPr/>
            </p:nvSpPr>
            <p:spPr bwMode="auto">
              <a:xfrm flipV="1">
                <a:off x="4320" y="960"/>
                <a:ext cx="576" cy="336"/>
              </a:xfrm>
              <a:prstGeom prst="line">
                <a:avLst/>
              </a:prstGeom>
              <a:noFill/>
              <a:ln w="76200">
                <a:solidFill>
                  <a:srgbClr val="FFFFCC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93222" name="Text Box 38"/>
            <p:cNvSpPr txBox="1">
              <a:spLocks noChangeArrowheads="1"/>
            </p:cNvSpPr>
            <p:nvPr/>
          </p:nvSpPr>
          <p:spPr bwMode="auto">
            <a:xfrm>
              <a:off x="6149975" y="6247398"/>
              <a:ext cx="801822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+mn-lt"/>
                </a:rPr>
                <a:t>S</a:t>
              </a:r>
              <a:r>
                <a:rPr lang="en-US" sz="1600" dirty="0" smtClean="0">
                  <a:latin typeface="+mn-lt"/>
                </a:rPr>
                <a:t>ectors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93223" name="Line 39"/>
            <p:cNvSpPr>
              <a:spLocks noChangeShapeType="1"/>
            </p:cNvSpPr>
            <p:nvPr/>
          </p:nvSpPr>
          <p:spPr bwMode="auto">
            <a:xfrm flipV="1">
              <a:off x="6383338" y="5791200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3224" name="Line 40"/>
            <p:cNvSpPr>
              <a:spLocks noChangeShapeType="1"/>
            </p:cNvSpPr>
            <p:nvPr/>
          </p:nvSpPr>
          <p:spPr bwMode="auto">
            <a:xfrm flipV="1">
              <a:off x="6840538" y="5791200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3225" name="AutoShape 41"/>
            <p:cNvSpPr>
              <a:spLocks noChangeArrowheads="1"/>
            </p:cNvSpPr>
            <p:nvPr/>
          </p:nvSpPr>
          <p:spPr bwMode="auto">
            <a:xfrm>
              <a:off x="4097338" y="4418261"/>
              <a:ext cx="1524000" cy="917079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3226" name="Text Box 42"/>
            <p:cNvSpPr txBox="1">
              <a:spLocks noChangeArrowheads="1"/>
            </p:cNvSpPr>
            <p:nvPr/>
          </p:nvSpPr>
          <p:spPr bwMode="auto">
            <a:xfrm>
              <a:off x="7286625" y="3551823"/>
              <a:ext cx="60555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 smtClean="0">
                  <a:latin typeface="+mn-lt"/>
                </a:rPr>
                <a:t>Gaps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93227" name="Line 43"/>
            <p:cNvSpPr>
              <a:spLocks noChangeShapeType="1"/>
            </p:cNvSpPr>
            <p:nvPr/>
          </p:nvSpPr>
          <p:spPr bwMode="auto">
            <a:xfrm flipH="1">
              <a:off x="7097713" y="3857625"/>
              <a:ext cx="247650" cy="219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3228" name="Line 44"/>
            <p:cNvSpPr>
              <a:spLocks noChangeShapeType="1"/>
            </p:cNvSpPr>
            <p:nvPr/>
          </p:nvSpPr>
          <p:spPr bwMode="auto">
            <a:xfrm flipV="1">
              <a:off x="7421563" y="3905250"/>
              <a:ext cx="190500" cy="514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055033" y="6615856"/>
            <a:ext cx="1033937" cy="153888"/>
          </a:xfrm>
        </p:spPr>
        <p:txBody>
          <a:bodyPr/>
          <a:lstStyle/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925058" y="6615856"/>
            <a:ext cx="131446" cy="153888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86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42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Disk Geometry </a:t>
            </a:r>
            <a:r>
              <a:rPr lang="en-US" sz="2800" dirty="0">
                <a:latin typeface="+mn-lt"/>
              </a:rPr>
              <a:t>(</a:t>
            </a:r>
            <a:r>
              <a:rPr lang="en-US" sz="2800" dirty="0" smtClean="0">
                <a:latin typeface="+mn-lt"/>
              </a:rPr>
              <a:t>Multiple-Platter </a:t>
            </a:r>
            <a:r>
              <a:rPr lang="en-US" sz="2800" dirty="0">
                <a:latin typeface="+mn-lt"/>
              </a:rPr>
              <a:t>View)</a:t>
            </a:r>
            <a:endParaRPr lang="en-US" dirty="0">
              <a:latin typeface="+mn-lt"/>
            </a:endParaRPr>
          </a:p>
        </p:txBody>
      </p:sp>
      <p:sp>
        <p:nvSpPr>
          <p:cNvPr id="94243" name="Rectangle 3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 Aligned tracks form a cylinder.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88034" y="2380248"/>
            <a:ext cx="4567932" cy="3056354"/>
            <a:chOff x="1866900" y="1897648"/>
            <a:chExt cx="4567932" cy="3056354"/>
          </a:xfrm>
        </p:grpSpPr>
        <p:sp>
          <p:nvSpPr>
            <p:cNvPr id="94212" name="Line 4"/>
            <p:cNvSpPr>
              <a:spLocks noChangeShapeType="1"/>
            </p:cNvSpPr>
            <p:nvPr/>
          </p:nvSpPr>
          <p:spPr bwMode="auto">
            <a:xfrm flipV="1">
              <a:off x="2914650" y="3502025"/>
              <a:ext cx="520700" cy="127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4213" name="Line 5"/>
            <p:cNvSpPr>
              <a:spLocks noChangeShapeType="1"/>
            </p:cNvSpPr>
            <p:nvPr/>
          </p:nvSpPr>
          <p:spPr bwMode="auto">
            <a:xfrm flipV="1">
              <a:off x="2914650" y="4086225"/>
              <a:ext cx="520700" cy="127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4214" name="AutoShape 6"/>
            <p:cNvSpPr>
              <a:spLocks noChangeArrowheads="1"/>
            </p:cNvSpPr>
            <p:nvPr/>
          </p:nvSpPr>
          <p:spPr bwMode="auto">
            <a:xfrm>
              <a:off x="4146550" y="4035425"/>
              <a:ext cx="381000" cy="635000"/>
            </a:xfrm>
            <a:prstGeom prst="can">
              <a:avLst>
                <a:gd name="adj" fmla="val 14244"/>
              </a:avLst>
            </a:prstGeom>
            <a:solidFill>
              <a:srgbClr val="00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4215" name="Oval 7"/>
            <p:cNvSpPr>
              <a:spLocks noChangeArrowheads="1"/>
            </p:cNvSpPr>
            <p:nvPr/>
          </p:nvSpPr>
          <p:spPr bwMode="auto">
            <a:xfrm>
              <a:off x="3117850" y="3844925"/>
              <a:ext cx="2387600" cy="431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4216" name="Line 8"/>
            <p:cNvSpPr>
              <a:spLocks noChangeShapeType="1"/>
            </p:cNvSpPr>
            <p:nvPr/>
          </p:nvSpPr>
          <p:spPr bwMode="auto">
            <a:xfrm flipV="1">
              <a:off x="2914650" y="2930525"/>
              <a:ext cx="520700" cy="127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4217" name="Text Box 9"/>
            <p:cNvSpPr txBox="1">
              <a:spLocks noChangeArrowheads="1"/>
            </p:cNvSpPr>
            <p:nvPr/>
          </p:nvSpPr>
          <p:spPr bwMode="auto">
            <a:xfrm>
              <a:off x="1866900" y="2529473"/>
              <a:ext cx="970009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+mn-lt"/>
                </a:rPr>
                <a:t>S</a:t>
              </a:r>
              <a:r>
                <a:rPr lang="en-US" sz="1600" dirty="0" smtClean="0">
                  <a:latin typeface="+mn-lt"/>
                </a:rPr>
                <a:t>urface </a:t>
              </a:r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94218" name="Text Box 10"/>
            <p:cNvSpPr txBox="1">
              <a:spLocks noChangeArrowheads="1"/>
            </p:cNvSpPr>
            <p:nvPr/>
          </p:nvSpPr>
          <p:spPr bwMode="auto">
            <a:xfrm>
              <a:off x="1866900" y="2875548"/>
              <a:ext cx="970009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+mn-lt"/>
                </a:rPr>
                <a:t>S</a:t>
              </a:r>
              <a:r>
                <a:rPr lang="en-US" sz="1600" dirty="0" smtClean="0">
                  <a:latin typeface="+mn-lt"/>
                </a:rPr>
                <a:t>urface </a:t>
              </a:r>
              <a:r>
                <a:rPr lang="en-US" sz="1600" dirty="0">
                  <a:latin typeface="+mn-lt"/>
                </a:rPr>
                <a:t>1</a:t>
              </a:r>
            </a:p>
          </p:txBody>
        </p:sp>
        <p:sp>
          <p:nvSpPr>
            <p:cNvPr id="94219" name="Text Box 11"/>
            <p:cNvSpPr txBox="1">
              <a:spLocks noChangeArrowheads="1"/>
            </p:cNvSpPr>
            <p:nvPr/>
          </p:nvSpPr>
          <p:spPr bwMode="auto">
            <a:xfrm>
              <a:off x="1866900" y="3100973"/>
              <a:ext cx="970009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+mn-lt"/>
                </a:rPr>
                <a:t>S</a:t>
              </a:r>
              <a:r>
                <a:rPr lang="en-US" sz="1600" dirty="0" smtClean="0">
                  <a:latin typeface="+mn-lt"/>
                </a:rPr>
                <a:t>urface </a:t>
              </a:r>
              <a:r>
                <a:rPr lang="en-US" sz="1600" dirty="0">
                  <a:latin typeface="+mn-lt"/>
                </a:rPr>
                <a:t>2</a:t>
              </a:r>
            </a:p>
          </p:txBody>
        </p:sp>
        <p:sp>
          <p:nvSpPr>
            <p:cNvPr id="94220" name="Text Box 12"/>
            <p:cNvSpPr txBox="1">
              <a:spLocks noChangeArrowheads="1"/>
            </p:cNvSpPr>
            <p:nvPr/>
          </p:nvSpPr>
          <p:spPr bwMode="auto">
            <a:xfrm>
              <a:off x="1866900" y="3447048"/>
              <a:ext cx="970009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+mn-lt"/>
                </a:rPr>
                <a:t>S</a:t>
              </a:r>
              <a:r>
                <a:rPr lang="en-US" sz="1600" dirty="0" smtClean="0">
                  <a:latin typeface="+mn-lt"/>
                </a:rPr>
                <a:t>urface </a:t>
              </a:r>
              <a:r>
                <a:rPr lang="en-US" sz="1600" dirty="0">
                  <a:latin typeface="+mn-lt"/>
                </a:rPr>
                <a:t>3</a:t>
              </a:r>
            </a:p>
          </p:txBody>
        </p:sp>
        <p:sp>
          <p:nvSpPr>
            <p:cNvPr id="94221" name="Text Box 13"/>
            <p:cNvSpPr txBox="1">
              <a:spLocks noChangeArrowheads="1"/>
            </p:cNvSpPr>
            <p:nvPr/>
          </p:nvSpPr>
          <p:spPr bwMode="auto">
            <a:xfrm>
              <a:off x="1866900" y="3685173"/>
              <a:ext cx="970009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+mn-lt"/>
                </a:rPr>
                <a:t>S</a:t>
              </a:r>
              <a:r>
                <a:rPr lang="en-US" sz="1600" dirty="0" smtClean="0">
                  <a:latin typeface="+mn-lt"/>
                </a:rPr>
                <a:t>urface </a:t>
              </a:r>
              <a:r>
                <a:rPr lang="en-US" sz="1600" dirty="0">
                  <a:latin typeface="+mn-lt"/>
                </a:rPr>
                <a:t>4</a:t>
              </a:r>
            </a:p>
          </p:txBody>
        </p:sp>
        <p:sp>
          <p:nvSpPr>
            <p:cNvPr id="94222" name="Text Box 14"/>
            <p:cNvSpPr txBox="1">
              <a:spLocks noChangeArrowheads="1"/>
            </p:cNvSpPr>
            <p:nvPr/>
          </p:nvSpPr>
          <p:spPr bwMode="auto">
            <a:xfrm>
              <a:off x="1866900" y="4031248"/>
              <a:ext cx="970009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+mn-lt"/>
                </a:rPr>
                <a:t>S</a:t>
              </a:r>
              <a:r>
                <a:rPr lang="en-US" sz="1600" dirty="0" smtClean="0">
                  <a:latin typeface="+mn-lt"/>
                </a:rPr>
                <a:t>urface </a:t>
              </a:r>
              <a:r>
                <a:rPr lang="en-US" sz="1600" dirty="0">
                  <a:latin typeface="+mn-lt"/>
                </a:rPr>
                <a:t>5</a:t>
              </a:r>
            </a:p>
          </p:txBody>
        </p:sp>
        <p:sp>
          <p:nvSpPr>
            <p:cNvPr id="94223" name="Line 15"/>
            <p:cNvSpPr>
              <a:spLocks noChangeShapeType="1"/>
            </p:cNvSpPr>
            <p:nvPr/>
          </p:nvSpPr>
          <p:spPr bwMode="auto">
            <a:xfrm>
              <a:off x="2914650" y="3844925"/>
              <a:ext cx="520700" cy="127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4224" name="Oval 16"/>
            <p:cNvSpPr>
              <a:spLocks noChangeArrowheads="1"/>
            </p:cNvSpPr>
            <p:nvPr/>
          </p:nvSpPr>
          <p:spPr bwMode="auto">
            <a:xfrm>
              <a:off x="3765550" y="3997325"/>
              <a:ext cx="1193800" cy="165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4225" name="AutoShape 17"/>
            <p:cNvSpPr>
              <a:spLocks noChangeArrowheads="1"/>
            </p:cNvSpPr>
            <p:nvPr/>
          </p:nvSpPr>
          <p:spPr bwMode="auto">
            <a:xfrm>
              <a:off x="4146550" y="3463925"/>
              <a:ext cx="381000" cy="635000"/>
            </a:xfrm>
            <a:prstGeom prst="can">
              <a:avLst>
                <a:gd name="adj" fmla="val 14244"/>
              </a:avLst>
            </a:prstGeom>
            <a:solidFill>
              <a:srgbClr val="00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4226" name="Oval 18"/>
            <p:cNvSpPr>
              <a:spLocks noChangeArrowheads="1"/>
            </p:cNvSpPr>
            <p:nvPr/>
          </p:nvSpPr>
          <p:spPr bwMode="auto">
            <a:xfrm>
              <a:off x="3143250" y="3235325"/>
              <a:ext cx="2387600" cy="431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4227" name="Oval 19"/>
            <p:cNvSpPr>
              <a:spLocks noChangeArrowheads="1"/>
            </p:cNvSpPr>
            <p:nvPr/>
          </p:nvSpPr>
          <p:spPr bwMode="auto">
            <a:xfrm>
              <a:off x="3752850" y="3425825"/>
              <a:ext cx="1193800" cy="165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4228" name="AutoShape 20"/>
            <p:cNvSpPr>
              <a:spLocks noChangeArrowheads="1"/>
            </p:cNvSpPr>
            <p:nvPr/>
          </p:nvSpPr>
          <p:spPr bwMode="auto">
            <a:xfrm>
              <a:off x="4146550" y="2892425"/>
              <a:ext cx="381000" cy="635000"/>
            </a:xfrm>
            <a:prstGeom prst="can">
              <a:avLst>
                <a:gd name="adj" fmla="val 14244"/>
              </a:avLst>
            </a:prstGeom>
            <a:solidFill>
              <a:srgbClr val="00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4229" name="Oval 21"/>
            <p:cNvSpPr>
              <a:spLocks noChangeArrowheads="1"/>
            </p:cNvSpPr>
            <p:nvPr/>
          </p:nvSpPr>
          <p:spPr bwMode="auto">
            <a:xfrm>
              <a:off x="3105150" y="2689225"/>
              <a:ext cx="2387600" cy="431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4230" name="Oval 22"/>
            <p:cNvSpPr>
              <a:spLocks noChangeArrowheads="1"/>
            </p:cNvSpPr>
            <p:nvPr/>
          </p:nvSpPr>
          <p:spPr bwMode="auto">
            <a:xfrm>
              <a:off x="3752850" y="2816225"/>
              <a:ext cx="1193800" cy="165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4231" name="AutoShape 23"/>
            <p:cNvSpPr>
              <a:spLocks noChangeArrowheads="1"/>
            </p:cNvSpPr>
            <p:nvPr/>
          </p:nvSpPr>
          <p:spPr bwMode="auto">
            <a:xfrm>
              <a:off x="4146550" y="2295525"/>
              <a:ext cx="381000" cy="635000"/>
            </a:xfrm>
            <a:prstGeom prst="can">
              <a:avLst>
                <a:gd name="adj" fmla="val 14244"/>
              </a:avLst>
            </a:prstGeom>
            <a:solidFill>
              <a:srgbClr val="00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4232" name="Line 24"/>
            <p:cNvSpPr>
              <a:spLocks noChangeShapeType="1"/>
            </p:cNvSpPr>
            <p:nvPr/>
          </p:nvSpPr>
          <p:spPr bwMode="auto">
            <a:xfrm>
              <a:off x="2914650" y="2689225"/>
              <a:ext cx="520700" cy="127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>
              <a:off x="2914650" y="3260725"/>
              <a:ext cx="520700" cy="127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4234" name="Line 26"/>
            <p:cNvSpPr>
              <a:spLocks noChangeShapeType="1"/>
            </p:cNvSpPr>
            <p:nvPr/>
          </p:nvSpPr>
          <p:spPr bwMode="auto">
            <a:xfrm>
              <a:off x="3765550" y="2892425"/>
              <a:ext cx="0" cy="119380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4235" name="Line 27"/>
            <p:cNvSpPr>
              <a:spLocks noChangeShapeType="1"/>
            </p:cNvSpPr>
            <p:nvPr/>
          </p:nvSpPr>
          <p:spPr bwMode="auto">
            <a:xfrm>
              <a:off x="4946650" y="2905125"/>
              <a:ext cx="0" cy="119380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4236" name="Text Box 28"/>
            <p:cNvSpPr txBox="1">
              <a:spLocks noChangeArrowheads="1"/>
            </p:cNvSpPr>
            <p:nvPr/>
          </p:nvSpPr>
          <p:spPr bwMode="auto">
            <a:xfrm>
              <a:off x="4395788" y="1897648"/>
              <a:ext cx="1032655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+mn-lt"/>
                </a:rPr>
                <a:t>C</a:t>
              </a:r>
              <a:r>
                <a:rPr lang="en-US" sz="1600" dirty="0" smtClean="0">
                  <a:latin typeface="+mn-lt"/>
                </a:rPr>
                <a:t>ylinder </a:t>
              </a:r>
              <a:r>
                <a:rPr lang="en-US" sz="1600" i="1" dirty="0" err="1">
                  <a:latin typeface="+mn-lt"/>
                </a:rPr>
                <a:t>k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94237" name="Line 29"/>
            <p:cNvSpPr>
              <a:spLocks noChangeShapeType="1"/>
            </p:cNvSpPr>
            <p:nvPr/>
          </p:nvSpPr>
          <p:spPr bwMode="auto">
            <a:xfrm flipH="1">
              <a:off x="4768850" y="2295525"/>
              <a:ext cx="177800" cy="520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4238" name="Text Box 30"/>
            <p:cNvSpPr txBox="1">
              <a:spLocks noChangeArrowheads="1"/>
            </p:cNvSpPr>
            <p:nvPr/>
          </p:nvSpPr>
          <p:spPr bwMode="auto">
            <a:xfrm>
              <a:off x="3905250" y="4615448"/>
              <a:ext cx="816249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+mn-lt"/>
                </a:rPr>
                <a:t>S</a:t>
              </a:r>
              <a:r>
                <a:rPr lang="en-US" sz="1600" dirty="0" smtClean="0">
                  <a:latin typeface="+mn-lt"/>
                </a:rPr>
                <a:t>pindle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94239" name="Text Box 31"/>
            <p:cNvSpPr txBox="1">
              <a:spLocks noChangeArrowheads="1"/>
            </p:cNvSpPr>
            <p:nvPr/>
          </p:nvSpPr>
          <p:spPr bwMode="auto">
            <a:xfrm>
              <a:off x="5529263" y="2723148"/>
              <a:ext cx="905569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 smtClean="0">
                  <a:latin typeface="+mn-lt"/>
                </a:rPr>
                <a:t>Platter </a:t>
              </a:r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94240" name="Text Box 32"/>
            <p:cNvSpPr txBox="1">
              <a:spLocks noChangeArrowheads="1"/>
            </p:cNvSpPr>
            <p:nvPr/>
          </p:nvSpPr>
          <p:spPr bwMode="auto">
            <a:xfrm>
              <a:off x="5529263" y="3281948"/>
              <a:ext cx="905569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+mn-lt"/>
                </a:rPr>
                <a:t>P</a:t>
              </a:r>
              <a:r>
                <a:rPr lang="en-US" sz="1600" dirty="0" smtClean="0">
                  <a:latin typeface="+mn-lt"/>
                </a:rPr>
                <a:t>latter </a:t>
              </a:r>
              <a:r>
                <a:rPr lang="en-US" sz="1600" dirty="0">
                  <a:latin typeface="+mn-lt"/>
                </a:rPr>
                <a:t>1</a:t>
              </a:r>
            </a:p>
          </p:txBody>
        </p:sp>
        <p:sp>
          <p:nvSpPr>
            <p:cNvPr id="94241" name="Text Box 33"/>
            <p:cNvSpPr txBox="1">
              <a:spLocks noChangeArrowheads="1"/>
            </p:cNvSpPr>
            <p:nvPr/>
          </p:nvSpPr>
          <p:spPr bwMode="auto">
            <a:xfrm>
              <a:off x="5529263" y="3891548"/>
              <a:ext cx="905569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+mn-lt"/>
                </a:rPr>
                <a:t>P</a:t>
              </a:r>
              <a:r>
                <a:rPr lang="en-US" sz="1600" dirty="0" smtClean="0">
                  <a:latin typeface="+mn-lt"/>
                </a:rPr>
                <a:t>latter </a:t>
              </a:r>
              <a:r>
                <a:rPr lang="en-US" sz="1600" dirty="0">
                  <a:latin typeface="+mn-lt"/>
                </a:rPr>
                <a:t>2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55033" y="6615856"/>
            <a:ext cx="1033937" cy="153888"/>
          </a:xfrm>
        </p:spPr>
        <p:txBody>
          <a:bodyPr/>
          <a:lstStyle/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925058" y="6615856"/>
            <a:ext cx="131446" cy="153888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54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Disk Capacity</a:t>
            </a: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</a:rPr>
              <a:t>Capacity</a:t>
            </a:r>
            <a:r>
              <a:rPr lang="en-US" dirty="0" smtClean="0"/>
              <a:t>: maximum number of bits that can be stored.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Vendors express capacity in units of gigabytes (GB),  where</a:t>
            </a:r>
            <a:br>
              <a:rPr lang="en-US" dirty="0" smtClean="0"/>
            </a:br>
            <a:r>
              <a:rPr lang="en-US" dirty="0" smtClean="0"/>
              <a:t>1 GB = 10</a:t>
            </a:r>
            <a:r>
              <a:rPr lang="en-US" baseline="30000" dirty="0" smtClean="0"/>
              <a:t>9</a:t>
            </a:r>
            <a:r>
              <a:rPr lang="en-US" dirty="0" smtClean="0"/>
              <a:t> Bytes (Lawsuit pending! Claims deceptive advertising). 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Capacity is determined by these technology factors: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</a:rPr>
              <a:t>Recording density</a:t>
            </a:r>
            <a:r>
              <a:rPr lang="en-US" dirty="0" smtClean="0"/>
              <a:t> (bits/in): number of bits that can be squeezed into a 1 inch segment of a track.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</a:rPr>
              <a:t>Track density </a:t>
            </a:r>
            <a:r>
              <a:rPr lang="en-US" dirty="0" smtClean="0"/>
              <a:t>(tracks/in): number of tracks that can be squeezed into a 1 inch radial segment.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</a:rPr>
              <a:t>Areal density </a:t>
            </a:r>
            <a:r>
              <a:rPr lang="en-US" dirty="0" smtClean="0"/>
              <a:t>(bits/in</a:t>
            </a:r>
            <a:r>
              <a:rPr lang="en-US" baseline="30000" dirty="0" smtClean="0"/>
              <a:t>2</a:t>
            </a:r>
            <a:r>
              <a:rPr lang="en-US" dirty="0" smtClean="0"/>
              <a:t>): product of recording and track density.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Modern disks partition tracks into disjoint subsets called </a:t>
            </a:r>
            <a:r>
              <a:rPr lang="en-US" dirty="0" smtClean="0">
                <a:solidFill>
                  <a:srgbClr val="FF0000"/>
                </a:solidFill>
              </a:rPr>
              <a:t>recording zones</a:t>
            </a:r>
            <a:r>
              <a:rPr lang="en-US" dirty="0" smtClean="0"/>
              <a:t>	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Each track in a zone has the same number of sectors, determined by the circumference of innermost track.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Each zone has a different number of sectors/track			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6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9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9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9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9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9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zones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4416425" cy="5064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Modern disks partition tracks into disjoint subsets called </a:t>
            </a:r>
            <a:r>
              <a:rPr lang="en-US" dirty="0">
                <a:solidFill>
                  <a:srgbClr val="FF0000"/>
                </a:solidFill>
              </a:rPr>
              <a:t>recording zones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Each track in a zone has the same number of sectors, determined by the circumference of innermost track.</a:t>
            </a:r>
          </a:p>
          <a:p>
            <a:pPr lvl="1"/>
            <a:r>
              <a:rPr lang="en-US" dirty="0"/>
              <a:t>Each zone has a different number of sectors/</a:t>
            </a:r>
            <a:r>
              <a:rPr lang="en-US" dirty="0" smtClean="0"/>
              <a:t>track, outer zones have more sectors/track than inner zones.</a:t>
            </a:r>
          </a:p>
          <a:p>
            <a:pPr lvl="1"/>
            <a:r>
              <a:rPr lang="en-US" dirty="0" smtClean="0"/>
              <a:t>So we use </a:t>
            </a:r>
            <a:r>
              <a:rPr lang="en-US" b="1" dirty="0" smtClean="0">
                <a:solidFill>
                  <a:srgbClr val="FF0000"/>
                </a:solidFill>
              </a:rPr>
              <a:t>average</a:t>
            </a:r>
            <a:r>
              <a:rPr lang="en-US" dirty="0" smtClean="0"/>
              <a:t> number of sectors/track when computing capacity. </a:t>
            </a: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00" name="Group 99"/>
          <p:cNvGrpSpPr/>
          <p:nvPr/>
        </p:nvGrpSpPr>
        <p:grpSpPr>
          <a:xfrm>
            <a:off x="5074992" y="2094211"/>
            <a:ext cx="3218108" cy="3152177"/>
            <a:chOff x="761519" y="3629623"/>
            <a:chExt cx="3218108" cy="3152177"/>
          </a:xfrm>
        </p:grpSpPr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1121084" y="3981695"/>
              <a:ext cx="2500477" cy="24495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1497130" y="4350248"/>
              <a:ext cx="1746888" cy="171092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761519" y="3629623"/>
              <a:ext cx="3218108" cy="315217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1847706" y="4664867"/>
              <a:ext cx="1065211" cy="1042735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/>
                <a:t>S</a:t>
              </a:r>
              <a:r>
                <a:rPr lang="en-US" sz="1600" dirty="0" smtClean="0"/>
                <a:t>pindle</a:t>
              </a:r>
              <a:endParaRPr lang="en-US" sz="1600" dirty="0"/>
            </a:p>
          </p:txBody>
        </p:sp>
        <p:cxnSp>
          <p:nvCxnSpPr>
            <p:cNvPr id="22" name="Straight Connector 21"/>
            <p:cNvCxnSpPr>
              <a:stCxn id="8" idx="0"/>
              <a:endCxn id="15" idx="0"/>
            </p:cNvCxnSpPr>
            <p:nvPr/>
          </p:nvCxnSpPr>
          <p:spPr bwMode="auto">
            <a:xfrm>
              <a:off x="2370574" y="4350248"/>
              <a:ext cx="9738" cy="31461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8" idx="7"/>
              <a:endCxn id="15" idx="7"/>
            </p:cNvCxnSpPr>
            <p:nvPr/>
          </p:nvCxnSpPr>
          <p:spPr bwMode="auto">
            <a:xfrm flipH="1">
              <a:off x="2756920" y="4600807"/>
              <a:ext cx="231272" cy="21676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8" idx="6"/>
              <a:endCxn id="15" idx="6"/>
            </p:cNvCxnSpPr>
            <p:nvPr/>
          </p:nvCxnSpPr>
          <p:spPr bwMode="auto">
            <a:xfrm flipH="1" flipV="1">
              <a:off x="2912917" y="5186235"/>
              <a:ext cx="331101" cy="1947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stCxn id="8" idx="5"/>
              <a:endCxn id="15" idx="5"/>
            </p:cNvCxnSpPr>
            <p:nvPr/>
          </p:nvCxnSpPr>
          <p:spPr bwMode="auto">
            <a:xfrm flipH="1" flipV="1">
              <a:off x="2756920" y="5554897"/>
              <a:ext cx="231272" cy="25571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8" idx="4"/>
              <a:endCxn id="15" idx="4"/>
            </p:cNvCxnSpPr>
            <p:nvPr/>
          </p:nvCxnSpPr>
          <p:spPr bwMode="auto">
            <a:xfrm flipV="1">
              <a:off x="2370574" y="5707602"/>
              <a:ext cx="9738" cy="35357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15" idx="3"/>
              <a:endCxn id="8" idx="3"/>
            </p:cNvCxnSpPr>
            <p:nvPr/>
          </p:nvCxnSpPr>
          <p:spPr bwMode="auto">
            <a:xfrm flipH="1">
              <a:off x="1752956" y="5554897"/>
              <a:ext cx="250747" cy="25571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stCxn id="15" idx="2"/>
              <a:endCxn id="8" idx="2"/>
            </p:cNvCxnSpPr>
            <p:nvPr/>
          </p:nvCxnSpPr>
          <p:spPr bwMode="auto">
            <a:xfrm flipH="1">
              <a:off x="1497130" y="5186235"/>
              <a:ext cx="350576" cy="1947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8" idx="1"/>
              <a:endCxn id="15" idx="1"/>
            </p:cNvCxnSpPr>
            <p:nvPr/>
          </p:nvCxnSpPr>
          <p:spPr bwMode="auto">
            <a:xfrm>
              <a:off x="1752956" y="4600807"/>
              <a:ext cx="250747" cy="21676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2057400" y="4028223"/>
              <a:ext cx="461665" cy="25655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…</a:t>
              </a:r>
            </a:p>
          </p:txBody>
        </p:sp>
        <p:cxnSp>
          <p:nvCxnSpPr>
            <p:cNvPr id="40" name="Straight Connector 39"/>
            <p:cNvCxnSpPr>
              <a:stCxn id="10" idx="0"/>
              <a:endCxn id="12" idx="0"/>
            </p:cNvCxnSpPr>
            <p:nvPr/>
          </p:nvCxnSpPr>
          <p:spPr bwMode="auto">
            <a:xfrm>
              <a:off x="2370573" y="3629623"/>
              <a:ext cx="750" cy="35207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6"/>
              <a:endCxn id="12" idx="6"/>
            </p:cNvCxnSpPr>
            <p:nvPr/>
          </p:nvCxnSpPr>
          <p:spPr bwMode="auto">
            <a:xfrm flipH="1">
              <a:off x="3621561" y="5205712"/>
              <a:ext cx="358066" cy="74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>
              <a:stCxn id="10" idx="7"/>
              <a:endCxn id="12" idx="7"/>
            </p:cNvCxnSpPr>
            <p:nvPr/>
          </p:nvCxnSpPr>
          <p:spPr bwMode="auto">
            <a:xfrm flipH="1">
              <a:off x="3255375" y="4091249"/>
              <a:ext cx="252971" cy="24917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>
              <a:stCxn id="10" idx="5"/>
              <a:endCxn id="12" idx="5"/>
            </p:cNvCxnSpPr>
            <p:nvPr/>
          </p:nvCxnSpPr>
          <p:spPr bwMode="auto">
            <a:xfrm flipH="1" flipV="1">
              <a:off x="3255375" y="6072499"/>
              <a:ext cx="252971" cy="24767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>
              <a:stCxn id="10" idx="4"/>
              <a:endCxn id="12" idx="4"/>
            </p:cNvCxnSpPr>
            <p:nvPr/>
          </p:nvCxnSpPr>
          <p:spPr bwMode="auto">
            <a:xfrm flipV="1">
              <a:off x="2370573" y="6431224"/>
              <a:ext cx="750" cy="35057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stCxn id="12" idx="3"/>
              <a:endCxn id="10" idx="3"/>
            </p:cNvCxnSpPr>
            <p:nvPr/>
          </p:nvCxnSpPr>
          <p:spPr bwMode="auto">
            <a:xfrm flipH="1">
              <a:off x="1232800" y="6072499"/>
              <a:ext cx="254470" cy="24767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>
              <a:stCxn id="12" idx="2"/>
              <a:endCxn id="10" idx="2"/>
            </p:cNvCxnSpPr>
            <p:nvPr/>
          </p:nvCxnSpPr>
          <p:spPr bwMode="auto">
            <a:xfrm flipH="1" flipV="1">
              <a:off x="761519" y="5205712"/>
              <a:ext cx="359565" cy="74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>
              <a:stCxn id="10" idx="1"/>
              <a:endCxn id="12" idx="1"/>
            </p:cNvCxnSpPr>
            <p:nvPr/>
          </p:nvCxnSpPr>
          <p:spPr bwMode="auto">
            <a:xfrm>
              <a:off x="1232800" y="4091249"/>
              <a:ext cx="254470" cy="24917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flipH="1">
              <a:off x="2836334" y="3733800"/>
              <a:ext cx="151858" cy="35744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 flipV="1">
              <a:off x="3508346" y="4600807"/>
              <a:ext cx="335521" cy="14052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3508346" y="5647267"/>
              <a:ext cx="335521" cy="16334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2912917" y="6320174"/>
              <a:ext cx="152016" cy="29229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 flipH="1">
              <a:off x="1727555" y="6345575"/>
              <a:ext cx="177444" cy="29229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auto">
            <a:xfrm flipV="1">
              <a:off x="872067" y="5707602"/>
              <a:ext cx="360733" cy="10301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>
              <a:off x="872067" y="4600807"/>
              <a:ext cx="360733" cy="14052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>
              <a:off x="1727555" y="3733800"/>
              <a:ext cx="177444" cy="29442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67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Computing Disk Capacity</a:t>
            </a:r>
            <a:endParaRPr lang="en-US"/>
          </a:p>
        </p:txBody>
      </p:sp>
      <p:sp>
        <p:nvSpPr>
          <p:cNvPr id="12493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Capacity =  (# bytes/sector) </a:t>
            </a:r>
            <a:r>
              <a:rPr lang="en-US" sz="2000" dirty="0" err="1" smtClean="0"/>
              <a:t>x</a:t>
            </a:r>
            <a:r>
              <a:rPr lang="en-US" sz="2000" dirty="0" smtClean="0"/>
              <a:t> (avg. # sectors/track) </a:t>
            </a:r>
            <a:r>
              <a:rPr lang="en-US" sz="2000" dirty="0" err="1" smtClean="0"/>
              <a:t>x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    (# tracks/surface) </a:t>
            </a:r>
            <a:r>
              <a:rPr lang="en-US" sz="2000" dirty="0" err="1" smtClean="0"/>
              <a:t>x</a:t>
            </a:r>
            <a:r>
              <a:rPr lang="en-US" sz="2000" dirty="0" smtClean="0"/>
              <a:t> (# surfaces/platter) </a:t>
            </a:r>
            <a:r>
              <a:rPr lang="en-US" sz="2000" dirty="0" err="1" smtClean="0"/>
              <a:t>x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		    (# platters/disk)</a:t>
            </a:r>
          </a:p>
          <a:p>
            <a:pPr>
              <a:buNone/>
            </a:pPr>
            <a:r>
              <a:rPr lang="en-US" sz="2000" dirty="0" smtClean="0"/>
              <a:t>Example:</a:t>
            </a:r>
          </a:p>
          <a:p>
            <a:pPr lvl="1"/>
            <a:r>
              <a:rPr lang="en-US" sz="1800" dirty="0" smtClean="0"/>
              <a:t>512 bytes/sector</a:t>
            </a:r>
          </a:p>
          <a:p>
            <a:pPr lvl="1"/>
            <a:r>
              <a:rPr lang="en-US" sz="1800" dirty="0" smtClean="0"/>
              <a:t>300 sectors/track (on average)</a:t>
            </a:r>
          </a:p>
          <a:p>
            <a:pPr lvl="1"/>
            <a:r>
              <a:rPr lang="en-US" sz="1800" dirty="0" smtClean="0"/>
              <a:t>20,000 tracks/surface</a:t>
            </a:r>
          </a:p>
          <a:p>
            <a:pPr lvl="1"/>
            <a:r>
              <a:rPr lang="en-US" sz="1800" dirty="0" smtClean="0"/>
              <a:t>2 surfaces/platter</a:t>
            </a:r>
          </a:p>
          <a:p>
            <a:pPr lvl="1"/>
            <a:r>
              <a:rPr lang="en-US" sz="1800" dirty="0" smtClean="0"/>
              <a:t>5 platters/disk</a:t>
            </a:r>
          </a:p>
          <a:p>
            <a:pPr lvl="2"/>
            <a:endParaRPr lang="en-US" sz="1400" dirty="0" smtClean="0"/>
          </a:p>
          <a:p>
            <a:pPr>
              <a:buNone/>
            </a:pPr>
            <a:r>
              <a:rPr lang="en-US" sz="2000" dirty="0" smtClean="0"/>
              <a:t>Capacity = 512 </a:t>
            </a:r>
            <a:r>
              <a:rPr lang="en-US" sz="2000" dirty="0" err="1" smtClean="0"/>
              <a:t>x</a:t>
            </a:r>
            <a:r>
              <a:rPr lang="en-US" sz="2000" dirty="0" smtClean="0"/>
              <a:t> 300 </a:t>
            </a:r>
            <a:r>
              <a:rPr lang="en-US" sz="2000" dirty="0" err="1" smtClean="0"/>
              <a:t>x</a:t>
            </a:r>
            <a:r>
              <a:rPr lang="en-US" sz="2000" dirty="0" smtClean="0"/>
              <a:t> 20000 </a:t>
            </a:r>
            <a:r>
              <a:rPr lang="en-US" sz="2000" dirty="0" err="1" smtClean="0"/>
              <a:t>x</a:t>
            </a:r>
            <a:r>
              <a:rPr lang="en-US" sz="2000" dirty="0" smtClean="0"/>
              <a:t> 2 </a:t>
            </a:r>
            <a:r>
              <a:rPr lang="en-US" sz="2000" dirty="0" err="1" smtClean="0"/>
              <a:t>x</a:t>
            </a:r>
            <a:r>
              <a:rPr lang="en-US" sz="2000" dirty="0" smtClean="0"/>
              <a:t> 5</a:t>
            </a:r>
          </a:p>
          <a:p>
            <a:pPr>
              <a:buNone/>
            </a:pPr>
            <a:r>
              <a:rPr lang="en-US" sz="2000" dirty="0" smtClean="0"/>
              <a:t>		 = 30,720,000,000</a:t>
            </a:r>
          </a:p>
          <a:p>
            <a:pPr>
              <a:buNone/>
            </a:pPr>
            <a:r>
              <a:rPr lang="en-US" sz="2000" dirty="0" smtClean="0"/>
              <a:t>                = 30.72 GB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9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49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9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49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49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9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9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49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49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49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49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49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49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49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49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49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49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5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Operation (Single-Platter View)</a:t>
            </a:r>
          </a:p>
        </p:txBody>
      </p:sp>
      <p:sp>
        <p:nvSpPr>
          <p:cNvPr id="95236" name="Oval 4"/>
          <p:cNvSpPr>
            <a:spLocks noChangeArrowheads="1"/>
          </p:cNvSpPr>
          <p:nvPr/>
        </p:nvSpPr>
        <p:spPr bwMode="auto">
          <a:xfrm>
            <a:off x="2962275" y="2722563"/>
            <a:ext cx="1851025" cy="18129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38" name="Oval 6"/>
          <p:cNvSpPr>
            <a:spLocks noChangeArrowheads="1"/>
          </p:cNvSpPr>
          <p:nvPr/>
        </p:nvSpPr>
        <p:spPr bwMode="auto">
          <a:xfrm>
            <a:off x="1992313" y="1773238"/>
            <a:ext cx="3790950" cy="37131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39" name="Oval 7"/>
          <p:cNvSpPr>
            <a:spLocks noChangeArrowheads="1"/>
          </p:cNvSpPr>
          <p:nvPr/>
        </p:nvSpPr>
        <p:spPr bwMode="auto">
          <a:xfrm>
            <a:off x="2182813" y="1958975"/>
            <a:ext cx="3409950" cy="3340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0" name="Oval 8"/>
          <p:cNvSpPr>
            <a:spLocks noChangeArrowheads="1"/>
          </p:cNvSpPr>
          <p:nvPr/>
        </p:nvSpPr>
        <p:spPr bwMode="auto">
          <a:xfrm>
            <a:off x="2373313" y="2144713"/>
            <a:ext cx="3030537" cy="29686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1" name="Oval 9"/>
          <p:cNvSpPr>
            <a:spLocks noChangeArrowheads="1"/>
          </p:cNvSpPr>
          <p:nvPr/>
        </p:nvSpPr>
        <p:spPr bwMode="auto">
          <a:xfrm>
            <a:off x="2563813" y="2332038"/>
            <a:ext cx="2649537" cy="25955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2" name="Oval 10"/>
          <p:cNvSpPr>
            <a:spLocks noChangeArrowheads="1"/>
          </p:cNvSpPr>
          <p:nvPr/>
        </p:nvSpPr>
        <p:spPr bwMode="auto">
          <a:xfrm>
            <a:off x="2752725" y="2517775"/>
            <a:ext cx="2270125" cy="2222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3" name="Oval 11"/>
          <p:cNvSpPr>
            <a:spLocks noChangeArrowheads="1"/>
          </p:cNvSpPr>
          <p:nvPr/>
        </p:nvSpPr>
        <p:spPr bwMode="auto">
          <a:xfrm>
            <a:off x="3133725" y="2890838"/>
            <a:ext cx="1508125" cy="14779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5" name="Arc 13"/>
          <p:cNvSpPr>
            <a:spLocks/>
          </p:cNvSpPr>
          <p:nvPr/>
        </p:nvSpPr>
        <p:spPr bwMode="auto">
          <a:xfrm rot="-1879939">
            <a:off x="1814513" y="2114550"/>
            <a:ext cx="1231900" cy="508000"/>
          </a:xfrm>
          <a:custGeom>
            <a:avLst/>
            <a:gdLst>
              <a:gd name="G0" fmla="+- 19775 0 0"/>
              <a:gd name="G1" fmla="+- 21600 0 0"/>
              <a:gd name="G2" fmla="+- 21600 0 0"/>
              <a:gd name="T0" fmla="*/ 0 w 19775"/>
              <a:gd name="T1" fmla="*/ 12910 h 21600"/>
              <a:gd name="T2" fmla="*/ 19750 w 19775"/>
              <a:gd name="T3" fmla="*/ 0 h 21600"/>
              <a:gd name="T4" fmla="*/ 19775 w 1977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75" h="21600" fill="none" extrusionOk="0">
                <a:moveTo>
                  <a:pt x="0" y="12910"/>
                </a:moveTo>
                <a:cubicBezTo>
                  <a:pt x="3443" y="5073"/>
                  <a:pt x="11190" y="9"/>
                  <a:pt x="19750" y="0"/>
                </a:cubicBezTo>
              </a:path>
              <a:path w="19775" h="21600" stroke="0" extrusionOk="0">
                <a:moveTo>
                  <a:pt x="0" y="12910"/>
                </a:moveTo>
                <a:cubicBezTo>
                  <a:pt x="3443" y="5073"/>
                  <a:pt x="11190" y="9"/>
                  <a:pt x="19750" y="0"/>
                </a:cubicBezTo>
                <a:lnTo>
                  <a:pt x="19775" y="21600"/>
                </a:lnTo>
                <a:close/>
              </a:path>
            </a:pathLst>
          </a:custGeom>
          <a:noFill/>
          <a:ln w="28575">
            <a:solidFill>
              <a:srgbClr val="00B0AC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457200" y="1647825"/>
            <a:ext cx="1735138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+mn-lt"/>
              </a:rPr>
              <a:t>The disk surface 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+mn-lt"/>
              </a:rPr>
              <a:t>spins at a fixed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+mn-lt"/>
              </a:rPr>
              <a:t>rotational rate</a:t>
            </a:r>
          </a:p>
        </p:txBody>
      </p:sp>
      <p:sp>
        <p:nvSpPr>
          <p:cNvPr id="95264" name="Oval 32"/>
          <p:cNvSpPr>
            <a:spLocks noChangeArrowheads="1"/>
          </p:cNvSpPr>
          <p:nvPr/>
        </p:nvSpPr>
        <p:spPr bwMode="auto">
          <a:xfrm rot="21600000">
            <a:off x="3302793" y="3098800"/>
            <a:ext cx="1128713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 dirty="0"/>
          </a:p>
        </p:txBody>
      </p:sp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4394200" y="1787525"/>
            <a:ext cx="4140200" cy="3629025"/>
            <a:chOff x="2768" y="1126"/>
            <a:chExt cx="2608" cy="2286"/>
          </a:xfrm>
        </p:grpSpPr>
        <p:grpSp>
          <p:nvGrpSpPr>
            <p:cNvPr id="3" name="Group 67"/>
            <p:cNvGrpSpPr>
              <a:grpSpLocks/>
            </p:cNvGrpSpPr>
            <p:nvPr/>
          </p:nvGrpSpPr>
          <p:grpSpPr bwMode="auto">
            <a:xfrm>
              <a:off x="2768" y="2607"/>
              <a:ext cx="2608" cy="805"/>
              <a:chOff x="2768" y="2607"/>
              <a:chExt cx="2608" cy="805"/>
            </a:xfrm>
          </p:grpSpPr>
          <p:sp>
            <p:nvSpPr>
              <p:cNvPr id="95237" name="Rectangle 5"/>
              <p:cNvSpPr>
                <a:spLocks noChangeArrowheads="1"/>
              </p:cNvSpPr>
              <p:nvPr/>
            </p:nvSpPr>
            <p:spPr bwMode="auto">
              <a:xfrm>
                <a:off x="3520" y="2894"/>
                <a:ext cx="1856" cy="51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dirty="0">
                    <a:latin typeface="+mn-lt"/>
                  </a:rPr>
                  <a:t>By moving radially, the arm can position the read/write head over any track.</a:t>
                </a:r>
              </a:p>
            </p:txBody>
          </p:sp>
          <p:sp>
            <p:nvSpPr>
              <p:cNvPr id="95248" name="Arc 16"/>
              <p:cNvSpPr>
                <a:spLocks noChangeAspect="1"/>
              </p:cNvSpPr>
              <p:nvPr/>
            </p:nvSpPr>
            <p:spPr bwMode="auto">
              <a:xfrm rot="2822162" flipV="1">
                <a:off x="2493" y="2882"/>
                <a:ext cx="713" cy="163"/>
              </a:xfrm>
              <a:custGeom>
                <a:avLst/>
                <a:gdLst>
                  <a:gd name="G0" fmla="+- 18756 0 0"/>
                  <a:gd name="G1" fmla="+- 21600 0 0"/>
                  <a:gd name="G2" fmla="+- 21600 0 0"/>
                  <a:gd name="T0" fmla="*/ 0 w 37393"/>
                  <a:gd name="T1" fmla="*/ 10887 h 21600"/>
                  <a:gd name="T2" fmla="*/ 37393 w 37393"/>
                  <a:gd name="T3" fmla="*/ 10681 h 21600"/>
                  <a:gd name="T4" fmla="*/ 18756 w 3739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393" h="21600" fill="none" extrusionOk="0">
                    <a:moveTo>
                      <a:pt x="-1" y="10886"/>
                    </a:moveTo>
                    <a:cubicBezTo>
                      <a:pt x="3845" y="4154"/>
                      <a:pt x="11003" y="-1"/>
                      <a:pt x="18756" y="-1"/>
                    </a:cubicBezTo>
                    <a:cubicBezTo>
                      <a:pt x="26423" y="-1"/>
                      <a:pt x="33516" y="4065"/>
                      <a:pt x="37392" y="10681"/>
                    </a:cubicBezTo>
                  </a:path>
                  <a:path w="37393" h="21600" stroke="0" extrusionOk="0">
                    <a:moveTo>
                      <a:pt x="-1" y="10886"/>
                    </a:moveTo>
                    <a:cubicBezTo>
                      <a:pt x="3845" y="4154"/>
                      <a:pt x="11003" y="-1"/>
                      <a:pt x="18756" y="-1"/>
                    </a:cubicBezTo>
                    <a:cubicBezTo>
                      <a:pt x="26423" y="-1"/>
                      <a:pt x="33516" y="4065"/>
                      <a:pt x="37392" y="10681"/>
                    </a:cubicBezTo>
                    <a:lnTo>
                      <a:pt x="1875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FFFF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5247" name="Rectangle 15"/>
            <p:cNvSpPr>
              <a:spLocks noChangeArrowheads="1"/>
            </p:cNvSpPr>
            <p:nvPr/>
          </p:nvSpPr>
          <p:spPr bwMode="auto">
            <a:xfrm>
              <a:off x="3604" y="1126"/>
              <a:ext cx="1433" cy="8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+mn-lt"/>
                </a:rPr>
                <a:t>The read/write </a:t>
              </a:r>
              <a:r>
                <a:rPr lang="en-US" sz="1600" i="1" dirty="0">
                  <a:latin typeface="+mn-lt"/>
                </a:rPr>
                <a:t>head</a:t>
              </a:r>
            </a:p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+mn-lt"/>
                </a:rPr>
                <a:t>is attached to the end</a:t>
              </a:r>
            </a:p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+mn-lt"/>
                </a:rPr>
                <a:t>of the </a:t>
              </a:r>
              <a:r>
                <a:rPr lang="en-US" sz="1600" i="1" dirty="0">
                  <a:latin typeface="+mn-lt"/>
                </a:rPr>
                <a:t>arm</a:t>
              </a:r>
              <a:r>
                <a:rPr lang="en-US" sz="1600" dirty="0">
                  <a:latin typeface="+mn-lt"/>
                </a:rPr>
                <a:t> and flies over</a:t>
              </a:r>
            </a:p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+mn-lt"/>
                </a:rPr>
                <a:t> the disk surface on</a:t>
              </a:r>
            </a:p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+mn-lt"/>
                </a:rPr>
                <a:t>a thin cushion of air.</a:t>
              </a:r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4287838" y="3209925"/>
            <a:ext cx="2205037" cy="850900"/>
            <a:chOff x="2701" y="2022"/>
            <a:chExt cx="1389" cy="536"/>
          </a:xfrm>
        </p:grpSpPr>
        <p:grpSp>
          <p:nvGrpSpPr>
            <p:cNvPr id="5" name="Group 23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256" name="Oval 24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257" name="Rectangle 25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258" name="Oval 26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 rot="-809166">
            <a:off x="4383088" y="3343275"/>
            <a:ext cx="2205037" cy="850900"/>
            <a:chOff x="2701" y="2022"/>
            <a:chExt cx="1389" cy="536"/>
          </a:xfrm>
        </p:grpSpPr>
        <p:grpSp>
          <p:nvGrpSpPr>
            <p:cNvPr id="7" name="Group 48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281" name="Oval 49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282" name="Rectangle 50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283" name="Oval 51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62"/>
          <p:cNvGrpSpPr>
            <a:grpSpLocks/>
          </p:cNvGrpSpPr>
          <p:nvPr/>
        </p:nvGrpSpPr>
        <p:grpSpPr bwMode="auto">
          <a:xfrm rot="905387">
            <a:off x="4211638" y="2960688"/>
            <a:ext cx="2205037" cy="850900"/>
            <a:chOff x="2701" y="2022"/>
            <a:chExt cx="1389" cy="536"/>
          </a:xfrm>
        </p:grpSpPr>
        <p:grpSp>
          <p:nvGrpSpPr>
            <p:cNvPr id="9" name="Group 63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296" name="Oval 64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297" name="Rectangle 65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298" name="Oval 66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95261" name="Oval 29"/>
          <p:cNvSpPr>
            <a:spLocks noChangeArrowheads="1"/>
          </p:cNvSpPr>
          <p:nvPr/>
        </p:nvSpPr>
        <p:spPr bwMode="auto">
          <a:xfrm rot="5400000">
            <a:off x="3302793" y="3098800"/>
            <a:ext cx="1128712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spindle</a:t>
            </a:r>
          </a:p>
        </p:txBody>
      </p:sp>
      <p:sp>
        <p:nvSpPr>
          <p:cNvPr id="95262" name="Oval 30"/>
          <p:cNvSpPr>
            <a:spLocks noChangeArrowheads="1"/>
          </p:cNvSpPr>
          <p:nvPr/>
        </p:nvSpPr>
        <p:spPr bwMode="auto">
          <a:xfrm rot="10800000">
            <a:off x="3302793" y="3098800"/>
            <a:ext cx="1128713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spindle</a:t>
            </a:r>
          </a:p>
        </p:txBody>
      </p:sp>
      <p:sp>
        <p:nvSpPr>
          <p:cNvPr id="95263" name="Oval 31"/>
          <p:cNvSpPr>
            <a:spLocks noChangeArrowheads="1"/>
          </p:cNvSpPr>
          <p:nvPr/>
        </p:nvSpPr>
        <p:spPr bwMode="auto">
          <a:xfrm rot="16200000">
            <a:off x="3302793" y="3098801"/>
            <a:ext cx="1128712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spindle</a:t>
            </a:r>
          </a:p>
        </p:txBody>
      </p:sp>
      <p:sp>
        <p:nvSpPr>
          <p:cNvPr id="95244" name="Oval 12"/>
          <p:cNvSpPr>
            <a:spLocks noChangeArrowheads="1"/>
          </p:cNvSpPr>
          <p:nvPr/>
        </p:nvSpPr>
        <p:spPr bwMode="auto">
          <a:xfrm>
            <a:off x="3302793" y="3098800"/>
            <a:ext cx="1128713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 smtClean="0"/>
              <a:t>spindle</a:t>
            </a:r>
            <a:endParaRPr lang="en-US" sz="1600" dirty="0"/>
          </a:p>
        </p:txBody>
      </p:sp>
      <p:grpSp>
        <p:nvGrpSpPr>
          <p:cNvPr id="10" name="Group 68"/>
          <p:cNvGrpSpPr>
            <a:grpSpLocks/>
          </p:cNvGrpSpPr>
          <p:nvPr/>
        </p:nvGrpSpPr>
        <p:grpSpPr bwMode="auto">
          <a:xfrm rot="905387">
            <a:off x="4202113" y="2960688"/>
            <a:ext cx="2205037" cy="850900"/>
            <a:chOff x="2701" y="2022"/>
            <a:chExt cx="1389" cy="536"/>
          </a:xfrm>
        </p:grpSpPr>
        <p:grpSp>
          <p:nvGrpSpPr>
            <p:cNvPr id="11" name="Group 69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302" name="Oval 70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303" name="Rectangle 71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304" name="Oval 72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2" name="Group 73"/>
          <p:cNvGrpSpPr>
            <a:grpSpLocks/>
          </p:cNvGrpSpPr>
          <p:nvPr/>
        </p:nvGrpSpPr>
        <p:grpSpPr bwMode="auto">
          <a:xfrm rot="905387">
            <a:off x="4202113" y="2960688"/>
            <a:ext cx="2205037" cy="850900"/>
            <a:chOff x="2701" y="2022"/>
            <a:chExt cx="1389" cy="536"/>
          </a:xfrm>
        </p:grpSpPr>
        <p:grpSp>
          <p:nvGrpSpPr>
            <p:cNvPr id="13" name="Group 74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307" name="Oval 75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308" name="Rectangle 76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309" name="Oval 77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4" name="Group 83"/>
          <p:cNvGrpSpPr>
            <a:grpSpLocks/>
          </p:cNvGrpSpPr>
          <p:nvPr/>
        </p:nvGrpSpPr>
        <p:grpSpPr bwMode="auto">
          <a:xfrm rot="-809166">
            <a:off x="4384675" y="3341688"/>
            <a:ext cx="2205038" cy="850900"/>
            <a:chOff x="2701" y="2022"/>
            <a:chExt cx="1389" cy="536"/>
          </a:xfrm>
        </p:grpSpPr>
        <p:grpSp>
          <p:nvGrpSpPr>
            <p:cNvPr id="15" name="Group 84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317" name="Oval 85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318" name="Rectangle 86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319" name="Oval 87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6" name="Group 88"/>
          <p:cNvGrpSpPr>
            <a:grpSpLocks/>
          </p:cNvGrpSpPr>
          <p:nvPr/>
        </p:nvGrpSpPr>
        <p:grpSpPr bwMode="auto">
          <a:xfrm rot="-809166">
            <a:off x="4383088" y="3341688"/>
            <a:ext cx="2205037" cy="850900"/>
            <a:chOff x="2701" y="2022"/>
            <a:chExt cx="1389" cy="536"/>
          </a:xfrm>
        </p:grpSpPr>
        <p:grpSp>
          <p:nvGrpSpPr>
            <p:cNvPr id="17" name="Group 89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322" name="Oval 90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323" name="Rectangle 91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324" name="Oval 92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8" name="Group 93"/>
          <p:cNvGrpSpPr>
            <a:grpSpLocks/>
          </p:cNvGrpSpPr>
          <p:nvPr/>
        </p:nvGrpSpPr>
        <p:grpSpPr bwMode="auto">
          <a:xfrm rot="-809166">
            <a:off x="4383088" y="3341688"/>
            <a:ext cx="2205037" cy="850900"/>
            <a:chOff x="2701" y="2022"/>
            <a:chExt cx="1389" cy="536"/>
          </a:xfrm>
        </p:grpSpPr>
        <p:grpSp>
          <p:nvGrpSpPr>
            <p:cNvPr id="19" name="Group 94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327" name="Oval 95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328" name="Rectangle 96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329" name="Oval 97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63" name="Oval 32"/>
          <p:cNvSpPr>
            <a:spLocks noChangeArrowheads="1"/>
          </p:cNvSpPr>
          <p:nvPr/>
        </p:nvSpPr>
        <p:spPr bwMode="auto">
          <a:xfrm>
            <a:off x="3302793" y="3098800"/>
            <a:ext cx="1128713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 smtClean="0"/>
              <a:t>spindle</a:t>
            </a:r>
            <a:endParaRPr lang="en-US" sz="1600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2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64" grpId="0" animBg="1"/>
      <p:bldP spid="95261" grpId="0" animBg="1" autoUpdateAnimBg="0"/>
      <p:bldP spid="95262" grpId="0" animBg="1" autoUpdateAnimBg="0"/>
      <p:bldP spid="95263" grpId="0" animBg="1" autoUpdateAnimBg="0"/>
      <p:bldP spid="95244" grpId="0" animBg="1" autoUpdateAnimBg="0"/>
      <p:bldP spid="6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86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Operation </a:t>
            </a:r>
            <a:r>
              <a:rPr lang="en-US" sz="2800" dirty="0"/>
              <a:t>(Multi-Platter View)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712244" y="1842364"/>
            <a:ext cx="3719513" cy="3173272"/>
            <a:chOff x="3062288" y="1199705"/>
            <a:chExt cx="3719513" cy="3173272"/>
          </a:xfrm>
        </p:grpSpPr>
        <p:sp>
          <p:nvSpPr>
            <p:cNvPr id="96260" name="Line 4"/>
            <p:cNvSpPr>
              <a:spLocks noChangeShapeType="1"/>
            </p:cNvSpPr>
            <p:nvPr/>
          </p:nvSpPr>
          <p:spPr bwMode="auto">
            <a:xfrm flipH="1">
              <a:off x="5218113" y="2720975"/>
              <a:ext cx="457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6261" name="Oval 5"/>
            <p:cNvSpPr>
              <a:spLocks noChangeArrowheads="1"/>
            </p:cNvSpPr>
            <p:nvPr/>
          </p:nvSpPr>
          <p:spPr bwMode="auto">
            <a:xfrm>
              <a:off x="5078413" y="2682875"/>
              <a:ext cx="304800" cy="76200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6262" name="Line 6"/>
            <p:cNvSpPr>
              <a:spLocks noChangeShapeType="1"/>
            </p:cNvSpPr>
            <p:nvPr/>
          </p:nvSpPr>
          <p:spPr bwMode="auto">
            <a:xfrm flipH="1">
              <a:off x="5221288" y="3279775"/>
              <a:ext cx="457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6263" name="Oval 7"/>
            <p:cNvSpPr>
              <a:spLocks noChangeArrowheads="1"/>
            </p:cNvSpPr>
            <p:nvPr/>
          </p:nvSpPr>
          <p:spPr bwMode="auto">
            <a:xfrm>
              <a:off x="5081588" y="3241675"/>
              <a:ext cx="304800" cy="76200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6264" name="Line 8"/>
            <p:cNvSpPr>
              <a:spLocks noChangeShapeType="1"/>
            </p:cNvSpPr>
            <p:nvPr/>
          </p:nvSpPr>
          <p:spPr bwMode="auto">
            <a:xfrm flipH="1">
              <a:off x="5218113" y="3889375"/>
              <a:ext cx="457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6265" name="Oval 9"/>
            <p:cNvSpPr>
              <a:spLocks noChangeArrowheads="1"/>
            </p:cNvSpPr>
            <p:nvPr/>
          </p:nvSpPr>
          <p:spPr bwMode="auto">
            <a:xfrm>
              <a:off x="5078413" y="3851275"/>
              <a:ext cx="304800" cy="76200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6266" name="AutoShape 10"/>
            <p:cNvSpPr>
              <a:spLocks noChangeArrowheads="1"/>
            </p:cNvSpPr>
            <p:nvPr/>
          </p:nvSpPr>
          <p:spPr bwMode="auto">
            <a:xfrm>
              <a:off x="4103688" y="3736975"/>
              <a:ext cx="381000" cy="635000"/>
            </a:xfrm>
            <a:prstGeom prst="can">
              <a:avLst>
                <a:gd name="adj" fmla="val 14244"/>
              </a:avLst>
            </a:prstGeom>
            <a:solidFill>
              <a:srgbClr val="00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6267" name="Oval 11"/>
            <p:cNvSpPr>
              <a:spLocks noChangeArrowheads="1"/>
            </p:cNvSpPr>
            <p:nvPr/>
          </p:nvSpPr>
          <p:spPr bwMode="auto">
            <a:xfrm>
              <a:off x="3074988" y="3546475"/>
              <a:ext cx="2387600" cy="431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6268" name="Line 12"/>
            <p:cNvSpPr>
              <a:spLocks noChangeShapeType="1"/>
            </p:cNvSpPr>
            <p:nvPr/>
          </p:nvSpPr>
          <p:spPr bwMode="auto">
            <a:xfrm>
              <a:off x="5675313" y="2479675"/>
              <a:ext cx="3175" cy="14097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6269" name="Line 13"/>
            <p:cNvSpPr>
              <a:spLocks noChangeShapeType="1"/>
            </p:cNvSpPr>
            <p:nvPr/>
          </p:nvSpPr>
          <p:spPr bwMode="auto">
            <a:xfrm flipH="1">
              <a:off x="5218113" y="3660775"/>
              <a:ext cx="457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6270" name="Oval 14"/>
            <p:cNvSpPr>
              <a:spLocks noChangeArrowheads="1"/>
            </p:cNvSpPr>
            <p:nvPr/>
          </p:nvSpPr>
          <p:spPr bwMode="auto">
            <a:xfrm>
              <a:off x="5078413" y="3622675"/>
              <a:ext cx="304800" cy="76200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6271" name="Line 15"/>
            <p:cNvSpPr>
              <a:spLocks noChangeShapeType="1"/>
            </p:cNvSpPr>
            <p:nvPr/>
          </p:nvSpPr>
          <p:spPr bwMode="auto">
            <a:xfrm>
              <a:off x="5678488" y="3165475"/>
              <a:ext cx="6397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6272" name="AutoShape 16"/>
            <p:cNvSpPr>
              <a:spLocks noChangeArrowheads="1"/>
            </p:cNvSpPr>
            <p:nvPr/>
          </p:nvSpPr>
          <p:spPr bwMode="auto">
            <a:xfrm>
              <a:off x="4103688" y="3165475"/>
              <a:ext cx="381000" cy="635000"/>
            </a:xfrm>
            <a:prstGeom prst="can">
              <a:avLst>
                <a:gd name="adj" fmla="val 14244"/>
              </a:avLst>
            </a:prstGeom>
            <a:solidFill>
              <a:srgbClr val="00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6273" name="Oval 17"/>
            <p:cNvSpPr>
              <a:spLocks noChangeArrowheads="1"/>
            </p:cNvSpPr>
            <p:nvPr/>
          </p:nvSpPr>
          <p:spPr bwMode="auto">
            <a:xfrm>
              <a:off x="3100388" y="2936875"/>
              <a:ext cx="2387600" cy="431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6274" name="AutoShape 18"/>
            <p:cNvSpPr>
              <a:spLocks noChangeArrowheads="1"/>
            </p:cNvSpPr>
            <p:nvPr/>
          </p:nvSpPr>
          <p:spPr bwMode="auto">
            <a:xfrm>
              <a:off x="4103688" y="2593975"/>
              <a:ext cx="381000" cy="635000"/>
            </a:xfrm>
            <a:prstGeom prst="can">
              <a:avLst>
                <a:gd name="adj" fmla="val 14244"/>
              </a:avLst>
            </a:prstGeom>
            <a:solidFill>
              <a:srgbClr val="00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6275" name="Oval 19"/>
            <p:cNvSpPr>
              <a:spLocks noChangeArrowheads="1"/>
            </p:cNvSpPr>
            <p:nvPr/>
          </p:nvSpPr>
          <p:spPr bwMode="auto">
            <a:xfrm>
              <a:off x="3062288" y="2390775"/>
              <a:ext cx="2387600" cy="431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6276" name="AutoShape 20"/>
            <p:cNvSpPr>
              <a:spLocks noChangeArrowheads="1"/>
            </p:cNvSpPr>
            <p:nvPr/>
          </p:nvSpPr>
          <p:spPr bwMode="auto">
            <a:xfrm>
              <a:off x="4103688" y="1997075"/>
              <a:ext cx="381000" cy="635000"/>
            </a:xfrm>
            <a:prstGeom prst="can">
              <a:avLst>
                <a:gd name="adj" fmla="val 14244"/>
              </a:avLst>
            </a:prstGeom>
            <a:solidFill>
              <a:srgbClr val="00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6277" name="Line 21"/>
            <p:cNvSpPr>
              <a:spLocks noChangeShapeType="1"/>
            </p:cNvSpPr>
            <p:nvPr/>
          </p:nvSpPr>
          <p:spPr bwMode="auto">
            <a:xfrm flipH="1">
              <a:off x="5218113" y="2479675"/>
              <a:ext cx="457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6278" name="Oval 22"/>
            <p:cNvSpPr>
              <a:spLocks noChangeArrowheads="1"/>
            </p:cNvSpPr>
            <p:nvPr/>
          </p:nvSpPr>
          <p:spPr bwMode="auto">
            <a:xfrm>
              <a:off x="5065713" y="2441575"/>
              <a:ext cx="304800" cy="76200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6279" name="Line 23"/>
            <p:cNvSpPr>
              <a:spLocks noChangeShapeType="1"/>
            </p:cNvSpPr>
            <p:nvPr/>
          </p:nvSpPr>
          <p:spPr bwMode="auto">
            <a:xfrm flipH="1">
              <a:off x="5218113" y="3038475"/>
              <a:ext cx="457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6280" name="Oval 24"/>
            <p:cNvSpPr>
              <a:spLocks noChangeArrowheads="1"/>
            </p:cNvSpPr>
            <p:nvPr/>
          </p:nvSpPr>
          <p:spPr bwMode="auto">
            <a:xfrm>
              <a:off x="5078413" y="3000375"/>
              <a:ext cx="304800" cy="76200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6281" name="Text Box 25"/>
            <p:cNvSpPr txBox="1">
              <a:spLocks noChangeArrowheads="1"/>
            </p:cNvSpPr>
            <p:nvPr/>
          </p:nvSpPr>
          <p:spPr bwMode="auto">
            <a:xfrm>
              <a:off x="5772150" y="2827923"/>
              <a:ext cx="550151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+mn-lt"/>
                </a:rPr>
                <a:t>A</a:t>
              </a:r>
              <a:r>
                <a:rPr lang="en-US" sz="1600" dirty="0" smtClean="0">
                  <a:latin typeface="+mn-lt"/>
                </a:rPr>
                <a:t>rm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96282" name="Text Box 26"/>
            <p:cNvSpPr txBox="1">
              <a:spLocks noChangeArrowheads="1"/>
            </p:cNvSpPr>
            <p:nvPr/>
          </p:nvSpPr>
          <p:spPr bwMode="auto">
            <a:xfrm>
              <a:off x="4581525" y="1199705"/>
              <a:ext cx="2200276" cy="10772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dirty="0">
                  <a:latin typeface="+mn-lt"/>
                </a:rPr>
                <a:t>R</a:t>
              </a:r>
              <a:r>
                <a:rPr lang="en-US" sz="1600" dirty="0" smtClean="0">
                  <a:latin typeface="+mn-lt"/>
                </a:rPr>
                <a:t>ead</a:t>
              </a:r>
              <a:r>
                <a:rPr lang="en-US" sz="1600" dirty="0">
                  <a:latin typeface="+mn-lt"/>
                </a:rPr>
                <a:t>/write heads </a:t>
              </a:r>
            </a:p>
            <a:p>
              <a:pPr algn="ctr">
                <a:lnSpc>
                  <a:spcPct val="100000"/>
                </a:lnSpc>
              </a:pPr>
              <a:r>
                <a:rPr lang="en-US" sz="1600" dirty="0">
                  <a:latin typeface="+mn-lt"/>
                </a:rPr>
                <a:t>move in unison</a:t>
              </a:r>
            </a:p>
            <a:p>
              <a:pPr algn="ctr">
                <a:lnSpc>
                  <a:spcPct val="100000"/>
                </a:lnSpc>
              </a:pPr>
              <a:r>
                <a:rPr lang="en-US" sz="1600" dirty="0">
                  <a:latin typeface="+mn-lt"/>
                </a:rPr>
                <a:t>from cylinder to cylinder</a:t>
              </a:r>
            </a:p>
          </p:txBody>
        </p:sp>
        <p:sp>
          <p:nvSpPr>
            <p:cNvPr id="96283" name="Line 27"/>
            <p:cNvSpPr>
              <a:spLocks noChangeShapeType="1"/>
            </p:cNvSpPr>
            <p:nvPr/>
          </p:nvSpPr>
          <p:spPr bwMode="auto">
            <a:xfrm flipH="1">
              <a:off x="5360988" y="2165350"/>
              <a:ext cx="317500" cy="2254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6284" name="Text Box 28"/>
            <p:cNvSpPr txBox="1">
              <a:spLocks noChangeArrowheads="1"/>
            </p:cNvSpPr>
            <p:nvPr/>
          </p:nvSpPr>
          <p:spPr bwMode="auto">
            <a:xfrm>
              <a:off x="4451213" y="4034423"/>
              <a:ext cx="816250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dirty="0">
                  <a:latin typeface="+mn-lt"/>
                </a:rPr>
                <a:t>S</a:t>
              </a:r>
              <a:r>
                <a:rPr lang="en-US" sz="1600" dirty="0" smtClean="0">
                  <a:latin typeface="+mn-lt"/>
                </a:rPr>
                <a:t>pindle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96285" name="Line 29"/>
            <p:cNvSpPr>
              <a:spLocks noChangeShapeType="1"/>
            </p:cNvSpPr>
            <p:nvPr/>
          </p:nvSpPr>
          <p:spPr bwMode="auto">
            <a:xfrm flipH="1">
              <a:off x="5284788" y="2165350"/>
              <a:ext cx="390525" cy="8445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34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Oval 2"/>
          <p:cNvSpPr>
            <a:spLocks noChangeAspect="1" noChangeArrowheads="1"/>
          </p:cNvSpPr>
          <p:nvPr/>
        </p:nvSpPr>
        <p:spPr bwMode="auto">
          <a:xfrm>
            <a:off x="738188" y="2090738"/>
            <a:ext cx="1716087" cy="1714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35013" y="2090738"/>
            <a:ext cx="7799387" cy="1722437"/>
            <a:chOff x="463" y="1317"/>
            <a:chExt cx="4913" cy="108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63" y="1317"/>
              <a:ext cx="1088" cy="1085"/>
              <a:chOff x="463" y="1317"/>
              <a:chExt cx="1088" cy="1085"/>
            </a:xfrm>
          </p:grpSpPr>
          <p:sp>
            <p:nvSpPr>
              <p:cNvPr id="57358" name="Line 5"/>
              <p:cNvSpPr>
                <a:spLocks noChangeAspect="1" noChangeShapeType="1"/>
              </p:cNvSpPr>
              <p:nvPr/>
            </p:nvSpPr>
            <p:spPr bwMode="auto">
              <a:xfrm>
                <a:off x="1006" y="1317"/>
                <a:ext cx="0" cy="10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59" name="Line 6"/>
              <p:cNvSpPr>
                <a:spLocks noChangeAspect="1" noChangeShapeType="1"/>
              </p:cNvSpPr>
              <p:nvPr/>
            </p:nvSpPr>
            <p:spPr bwMode="auto">
              <a:xfrm rot="1800000">
                <a:off x="1008" y="1319"/>
                <a:ext cx="0" cy="10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60" name="Line 7"/>
              <p:cNvSpPr>
                <a:spLocks noChangeAspect="1" noChangeShapeType="1"/>
              </p:cNvSpPr>
              <p:nvPr/>
            </p:nvSpPr>
            <p:spPr bwMode="auto">
              <a:xfrm rot="3600000">
                <a:off x="1004" y="1321"/>
                <a:ext cx="0" cy="10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61" name="Line 8"/>
              <p:cNvSpPr>
                <a:spLocks noChangeAspect="1" noChangeShapeType="1"/>
              </p:cNvSpPr>
              <p:nvPr/>
            </p:nvSpPr>
            <p:spPr bwMode="auto">
              <a:xfrm rot="5400000">
                <a:off x="1004" y="1307"/>
                <a:ext cx="0" cy="10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62" name="Line 9"/>
              <p:cNvSpPr>
                <a:spLocks noChangeAspect="1" noChangeShapeType="1"/>
              </p:cNvSpPr>
              <p:nvPr/>
            </p:nvSpPr>
            <p:spPr bwMode="auto">
              <a:xfrm rot="7200000">
                <a:off x="1011" y="1300"/>
                <a:ext cx="0" cy="10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63" name="Line 10"/>
              <p:cNvSpPr>
                <a:spLocks noChangeAspect="1" noChangeShapeType="1"/>
              </p:cNvSpPr>
              <p:nvPr/>
            </p:nvSpPr>
            <p:spPr bwMode="auto">
              <a:xfrm rot="9000000">
                <a:off x="1017" y="1322"/>
                <a:ext cx="0" cy="10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7357" name="Rectangle 11"/>
            <p:cNvSpPr>
              <a:spLocks noChangeArrowheads="1"/>
            </p:cNvSpPr>
            <p:nvPr/>
          </p:nvSpPr>
          <p:spPr bwMode="auto">
            <a:xfrm>
              <a:off x="1776" y="1488"/>
              <a:ext cx="3600" cy="5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 anchor="b">
              <a:prstTxWarp prst="textNoShape">
                <a:avLst/>
              </a:prstTxWarp>
            </a:bodyPr>
            <a:lstStyle/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2800">
                  <a:solidFill>
                    <a:schemeClr val="tx2"/>
                  </a:solidFill>
                  <a:latin typeface="Arial" charset="0"/>
                </a:rPr>
                <a:t>Tracks divided into sectors</a:t>
              </a:r>
            </a:p>
          </p:txBody>
        </p:sp>
      </p:grpSp>
      <p:sp>
        <p:nvSpPr>
          <p:cNvPr id="57348" name="Rectangle 1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8482182" cy="762000"/>
          </a:xfrm>
        </p:spPr>
        <p:txBody>
          <a:bodyPr/>
          <a:lstStyle/>
          <a:p>
            <a:r>
              <a:rPr lang="en-US" dirty="0" smtClean="0"/>
              <a:t>Disk Structure - top view of single platter</a:t>
            </a:r>
            <a:endParaRPr lang="en-US" dirty="0"/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928688" y="1524000"/>
            <a:ext cx="7300912" cy="2117725"/>
            <a:chOff x="585" y="960"/>
            <a:chExt cx="4599" cy="1334"/>
          </a:xfrm>
        </p:grpSpPr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585" y="1430"/>
              <a:ext cx="865" cy="864"/>
              <a:chOff x="585" y="1430"/>
              <a:chExt cx="865" cy="864"/>
            </a:xfrm>
          </p:grpSpPr>
          <p:sp>
            <p:nvSpPr>
              <p:cNvPr id="57352" name="Oval 15"/>
              <p:cNvSpPr>
                <a:spLocks noChangeAspect="1" noChangeArrowheads="1"/>
              </p:cNvSpPr>
              <p:nvPr/>
            </p:nvSpPr>
            <p:spPr bwMode="auto">
              <a:xfrm>
                <a:off x="900" y="1765"/>
                <a:ext cx="216" cy="21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53" name="Oval 16"/>
              <p:cNvSpPr>
                <a:spLocks noChangeAspect="1" noChangeArrowheads="1"/>
              </p:cNvSpPr>
              <p:nvPr/>
            </p:nvSpPr>
            <p:spPr bwMode="auto">
              <a:xfrm>
                <a:off x="585" y="1430"/>
                <a:ext cx="865" cy="8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54" name="Oval 17"/>
              <p:cNvSpPr>
                <a:spLocks noChangeAspect="1" noChangeArrowheads="1"/>
              </p:cNvSpPr>
              <p:nvPr/>
            </p:nvSpPr>
            <p:spPr bwMode="auto">
              <a:xfrm>
                <a:off x="693" y="1538"/>
                <a:ext cx="649" cy="6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55" name="Oval 18"/>
              <p:cNvSpPr>
                <a:spLocks noChangeAspect="1" noChangeArrowheads="1"/>
              </p:cNvSpPr>
              <p:nvPr/>
            </p:nvSpPr>
            <p:spPr bwMode="auto">
              <a:xfrm>
                <a:off x="792" y="1657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7351" name="Rectangle 19"/>
            <p:cNvSpPr>
              <a:spLocks noChangeArrowheads="1"/>
            </p:cNvSpPr>
            <p:nvPr/>
          </p:nvSpPr>
          <p:spPr bwMode="auto">
            <a:xfrm>
              <a:off x="1776" y="960"/>
              <a:ext cx="3408" cy="5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 anchor="b">
              <a:prstTxWarp prst="textNoShape">
                <a:avLst/>
              </a:prstTxWarp>
            </a:bodyPr>
            <a:lstStyle/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2800" dirty="0">
                  <a:solidFill>
                    <a:schemeClr val="tx2"/>
                  </a:solidFill>
                  <a:latin typeface="Arial" charset="0"/>
                </a:rPr>
                <a:t>Surface organized into tracks</a:t>
              </a: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9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Disk Access</a:t>
            </a:r>
            <a:endParaRPr lang="en-US"/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735013" y="2090738"/>
            <a:ext cx="1727200" cy="1722437"/>
            <a:chOff x="525" y="1152"/>
            <a:chExt cx="1449" cy="1446"/>
          </a:xfrm>
        </p:grpSpPr>
        <p:sp>
          <p:nvSpPr>
            <p:cNvPr id="116740" name="Oval 4"/>
            <p:cNvSpPr>
              <a:spLocks noChangeAspect="1" noChangeArrowheads="1"/>
            </p:cNvSpPr>
            <p:nvPr/>
          </p:nvSpPr>
          <p:spPr bwMode="auto">
            <a:xfrm>
              <a:off x="528" y="1152"/>
              <a:ext cx="1440" cy="143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399" name="Oval 5"/>
            <p:cNvSpPr>
              <a:spLocks noChangeAspect="1" noChangeArrowheads="1"/>
            </p:cNvSpPr>
            <p:nvPr/>
          </p:nvSpPr>
          <p:spPr bwMode="auto">
            <a:xfrm>
              <a:off x="687" y="1302"/>
              <a:ext cx="1152" cy="115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0" name="Oval 6"/>
            <p:cNvSpPr>
              <a:spLocks noChangeAspect="1" noChangeArrowheads="1"/>
            </p:cNvSpPr>
            <p:nvPr/>
          </p:nvSpPr>
          <p:spPr bwMode="auto">
            <a:xfrm>
              <a:off x="831" y="1446"/>
              <a:ext cx="86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1" name="Oval 7"/>
            <p:cNvSpPr>
              <a:spLocks noChangeAspect="1" noChangeArrowheads="1"/>
            </p:cNvSpPr>
            <p:nvPr/>
          </p:nvSpPr>
          <p:spPr bwMode="auto">
            <a:xfrm>
              <a:off x="963" y="1605"/>
              <a:ext cx="576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2" name="Line 8"/>
            <p:cNvSpPr>
              <a:spLocks noChangeAspect="1" noChangeShapeType="1"/>
            </p:cNvSpPr>
            <p:nvPr/>
          </p:nvSpPr>
          <p:spPr bwMode="auto">
            <a:xfrm>
              <a:off x="1248" y="115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3" name="Line 9"/>
            <p:cNvSpPr>
              <a:spLocks noChangeAspect="1" noChangeShapeType="1"/>
            </p:cNvSpPr>
            <p:nvPr/>
          </p:nvSpPr>
          <p:spPr bwMode="auto">
            <a:xfrm rot="1800000">
              <a:off x="1251" y="1155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4" name="Line 10"/>
            <p:cNvSpPr>
              <a:spLocks noChangeAspect="1" noChangeShapeType="1"/>
            </p:cNvSpPr>
            <p:nvPr/>
          </p:nvSpPr>
          <p:spPr bwMode="auto">
            <a:xfrm rot="3600000">
              <a:off x="1245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5" name="Line 11"/>
            <p:cNvSpPr>
              <a:spLocks noChangeAspect="1" noChangeShapeType="1"/>
            </p:cNvSpPr>
            <p:nvPr/>
          </p:nvSpPr>
          <p:spPr bwMode="auto">
            <a:xfrm rot="5400000">
              <a:off x="1245" y="114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6" name="Line 12"/>
            <p:cNvSpPr>
              <a:spLocks noChangeAspect="1" noChangeShapeType="1"/>
            </p:cNvSpPr>
            <p:nvPr/>
          </p:nvSpPr>
          <p:spPr bwMode="auto">
            <a:xfrm rot="7200000">
              <a:off x="1254" y="1131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7" name="Line 13"/>
            <p:cNvSpPr>
              <a:spLocks noChangeAspect="1" noChangeShapeType="1"/>
            </p:cNvSpPr>
            <p:nvPr/>
          </p:nvSpPr>
          <p:spPr bwMode="auto">
            <a:xfrm rot="9000000">
              <a:off x="1263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8" name="Oval 14"/>
            <p:cNvSpPr>
              <a:spLocks noChangeAspect="1" noChangeArrowheads="1"/>
            </p:cNvSpPr>
            <p:nvPr/>
          </p:nvSpPr>
          <p:spPr bwMode="auto">
            <a:xfrm>
              <a:off x="1107" y="1749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396" name="AutoShape 15"/>
          <p:cNvSpPr>
            <a:spLocks noChangeAspect="1" noChangeArrowheads="1"/>
          </p:cNvSpPr>
          <p:nvPr/>
        </p:nvSpPr>
        <p:spPr bwMode="auto">
          <a:xfrm>
            <a:off x="1460500" y="1962150"/>
            <a:ext cx="290513" cy="555625"/>
          </a:xfrm>
          <a:prstGeom prst="downArrow">
            <a:avLst>
              <a:gd name="adj1" fmla="val 50000"/>
              <a:gd name="adj2" fmla="val 47814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7" name="Rectangle 16"/>
          <p:cNvSpPr>
            <a:spLocks noChangeArrowheads="1"/>
          </p:cNvSpPr>
          <p:nvPr/>
        </p:nvSpPr>
        <p:spPr bwMode="auto">
          <a:xfrm>
            <a:off x="1981200" y="4495800"/>
            <a:ext cx="54102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sz="2800" dirty="0">
                <a:solidFill>
                  <a:schemeClr val="tx2"/>
                </a:solidFill>
                <a:latin typeface="+mn-lt"/>
              </a:rPr>
              <a:t>Head in position above a track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7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962400" y="3581400"/>
            <a:ext cx="2971800" cy="228600"/>
          </a:xfrm>
          <a:prstGeom prst="rect">
            <a:avLst/>
          </a:prstGeom>
          <a:solidFill>
            <a:srgbClr val="A8A8EA"/>
          </a:solidFill>
          <a:ln w="6350">
            <a:solidFill>
              <a:srgbClr val="6161D9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9813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442325" cy="497205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Key features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RAM</a:t>
            </a:r>
            <a:r>
              <a:rPr lang="en-US" dirty="0" smtClean="0"/>
              <a:t> is traditionally packaged as a chip.</a:t>
            </a:r>
          </a:p>
          <a:p>
            <a:pPr lvl="1"/>
            <a:r>
              <a:rPr lang="en-US" dirty="0" smtClean="0"/>
              <a:t>Basic storage unit is normally a </a:t>
            </a:r>
            <a:r>
              <a:rPr lang="en-US" dirty="0" smtClean="0">
                <a:solidFill>
                  <a:srgbClr val="FF0000"/>
                </a:solidFill>
              </a:rPr>
              <a:t>cell</a:t>
            </a:r>
            <a:r>
              <a:rPr lang="en-US" dirty="0" smtClean="0"/>
              <a:t> (one bit per cell).</a:t>
            </a:r>
          </a:p>
          <a:p>
            <a:pPr lvl="1"/>
            <a:r>
              <a:rPr lang="en-US" dirty="0" smtClean="0"/>
              <a:t>Multiple RAM chips form a memory.</a:t>
            </a:r>
          </a:p>
          <a:p>
            <a:r>
              <a:rPr lang="en-US" dirty="0" smtClean="0"/>
              <a:t>Static RAM (SRAM)</a:t>
            </a:r>
          </a:p>
          <a:p>
            <a:pPr lvl="1"/>
            <a:r>
              <a:rPr lang="en-US" dirty="0" smtClean="0"/>
              <a:t>Each cell stores a bit with a four or six-transistor circuit.</a:t>
            </a:r>
          </a:p>
          <a:p>
            <a:pPr lvl="1"/>
            <a:r>
              <a:rPr lang="en-US" dirty="0" smtClean="0"/>
              <a:t>Retains value indefinitely, as long as it is kept powered.</a:t>
            </a:r>
          </a:p>
          <a:p>
            <a:pPr lvl="1"/>
            <a:r>
              <a:rPr lang="en-US" dirty="0" smtClean="0"/>
              <a:t>Relatively insensitive to electrical noise (EMI), radiation, etc.</a:t>
            </a:r>
          </a:p>
          <a:p>
            <a:pPr lvl="1"/>
            <a:r>
              <a:rPr lang="en-US" dirty="0" smtClean="0"/>
              <a:t>Faster and more expensive than DRAM.</a:t>
            </a:r>
          </a:p>
          <a:p>
            <a:r>
              <a:rPr lang="en-US" dirty="0" smtClean="0"/>
              <a:t>Dynamic RAM (DRAM)</a:t>
            </a:r>
          </a:p>
          <a:p>
            <a:pPr lvl="1"/>
            <a:r>
              <a:rPr lang="en-US" dirty="0" smtClean="0"/>
              <a:t>Each cell stores bit with a capacitor. One transistor is used for access</a:t>
            </a:r>
          </a:p>
          <a:p>
            <a:pPr lvl="1"/>
            <a:r>
              <a:rPr lang="en-US" dirty="0" smtClean="0"/>
              <a:t>Value must be refreshed every 10-100 ms.</a:t>
            </a:r>
          </a:p>
          <a:p>
            <a:pPr lvl="1"/>
            <a:r>
              <a:rPr lang="en-US" dirty="0" smtClean="0"/>
              <a:t>More sensitive to disturbances (EMI, radiation,…) than SRAM.</a:t>
            </a:r>
          </a:p>
          <a:p>
            <a:pPr lvl="1"/>
            <a:r>
              <a:rPr lang="en-US" dirty="0" smtClean="0"/>
              <a:t>Slower and cheaper than SRAM.</a:t>
            </a:r>
            <a:endParaRPr lang="en-US" dirty="0"/>
          </a:p>
        </p:txBody>
      </p:sp>
      <p:sp>
        <p:nvSpPr>
          <p:cNvPr id="119812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Random-Access Memory (RAM)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97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8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8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8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8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8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Disk Access</a:t>
            </a:r>
            <a:endParaRPr lang="en-US">
              <a:latin typeface="+mn-lt"/>
            </a:endParaRPr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735013" y="2090738"/>
            <a:ext cx="1727200" cy="1722437"/>
            <a:chOff x="525" y="1152"/>
            <a:chExt cx="1449" cy="1446"/>
          </a:xfrm>
        </p:grpSpPr>
        <p:sp>
          <p:nvSpPr>
            <p:cNvPr id="118788" name="Oval 4"/>
            <p:cNvSpPr>
              <a:spLocks noChangeAspect="1" noChangeArrowheads="1"/>
            </p:cNvSpPr>
            <p:nvPr/>
          </p:nvSpPr>
          <p:spPr bwMode="auto">
            <a:xfrm>
              <a:off x="528" y="1152"/>
              <a:ext cx="1440" cy="143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1448" name="Oval 5"/>
            <p:cNvSpPr>
              <a:spLocks noChangeAspect="1" noChangeArrowheads="1"/>
            </p:cNvSpPr>
            <p:nvPr/>
          </p:nvSpPr>
          <p:spPr bwMode="auto">
            <a:xfrm>
              <a:off x="687" y="1302"/>
              <a:ext cx="1152" cy="115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449" name="Oval 6"/>
            <p:cNvSpPr>
              <a:spLocks noChangeAspect="1" noChangeArrowheads="1"/>
            </p:cNvSpPr>
            <p:nvPr/>
          </p:nvSpPr>
          <p:spPr bwMode="auto">
            <a:xfrm>
              <a:off x="831" y="1446"/>
              <a:ext cx="86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450" name="Oval 7"/>
            <p:cNvSpPr>
              <a:spLocks noChangeAspect="1" noChangeArrowheads="1"/>
            </p:cNvSpPr>
            <p:nvPr/>
          </p:nvSpPr>
          <p:spPr bwMode="auto">
            <a:xfrm>
              <a:off x="963" y="1605"/>
              <a:ext cx="576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451" name="Line 8"/>
            <p:cNvSpPr>
              <a:spLocks noChangeAspect="1" noChangeShapeType="1"/>
            </p:cNvSpPr>
            <p:nvPr/>
          </p:nvSpPr>
          <p:spPr bwMode="auto">
            <a:xfrm>
              <a:off x="1248" y="115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452" name="Line 9"/>
            <p:cNvSpPr>
              <a:spLocks noChangeAspect="1" noChangeShapeType="1"/>
            </p:cNvSpPr>
            <p:nvPr/>
          </p:nvSpPr>
          <p:spPr bwMode="auto">
            <a:xfrm rot="1800000">
              <a:off x="1251" y="1155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453" name="Line 10"/>
            <p:cNvSpPr>
              <a:spLocks noChangeAspect="1" noChangeShapeType="1"/>
            </p:cNvSpPr>
            <p:nvPr/>
          </p:nvSpPr>
          <p:spPr bwMode="auto">
            <a:xfrm rot="3600000">
              <a:off x="1245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454" name="Line 11"/>
            <p:cNvSpPr>
              <a:spLocks noChangeAspect="1" noChangeShapeType="1"/>
            </p:cNvSpPr>
            <p:nvPr/>
          </p:nvSpPr>
          <p:spPr bwMode="auto">
            <a:xfrm rot="5400000">
              <a:off x="1245" y="114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455" name="Line 12"/>
            <p:cNvSpPr>
              <a:spLocks noChangeAspect="1" noChangeShapeType="1"/>
            </p:cNvSpPr>
            <p:nvPr/>
          </p:nvSpPr>
          <p:spPr bwMode="auto">
            <a:xfrm rot="7200000">
              <a:off x="1254" y="1131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456" name="Line 13"/>
            <p:cNvSpPr>
              <a:spLocks noChangeAspect="1" noChangeShapeType="1"/>
            </p:cNvSpPr>
            <p:nvPr/>
          </p:nvSpPr>
          <p:spPr bwMode="auto">
            <a:xfrm rot="9000000">
              <a:off x="1263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457" name="Oval 14"/>
            <p:cNvSpPr>
              <a:spLocks noChangeAspect="1" noChangeArrowheads="1"/>
            </p:cNvSpPr>
            <p:nvPr/>
          </p:nvSpPr>
          <p:spPr bwMode="auto">
            <a:xfrm>
              <a:off x="1107" y="1749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1444" name="AutoShape 15"/>
          <p:cNvSpPr>
            <a:spLocks noChangeAspect="1" noChangeArrowheads="1"/>
          </p:cNvSpPr>
          <p:nvPr/>
        </p:nvSpPr>
        <p:spPr bwMode="auto">
          <a:xfrm>
            <a:off x="1460500" y="1962150"/>
            <a:ext cx="290513" cy="555625"/>
          </a:xfrm>
          <a:prstGeom prst="downArrow">
            <a:avLst>
              <a:gd name="adj1" fmla="val 50000"/>
              <a:gd name="adj2" fmla="val 47814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1445" name="AutoShape 16"/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1446" name="Rectangle 17"/>
          <p:cNvSpPr>
            <a:spLocks noChangeArrowheads="1"/>
          </p:cNvSpPr>
          <p:nvPr/>
        </p:nvSpPr>
        <p:spPr bwMode="auto">
          <a:xfrm>
            <a:off x="1981200" y="4495800"/>
            <a:ext cx="54102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sz="2800">
                <a:solidFill>
                  <a:schemeClr val="tx2"/>
                </a:solidFill>
                <a:latin typeface="+mn-lt"/>
              </a:rPr>
              <a:t>Rotation is counter-clockwise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55033" y="6615856"/>
            <a:ext cx="1033937" cy="153888"/>
          </a:xfrm>
        </p:spPr>
        <p:txBody>
          <a:bodyPr/>
          <a:lstStyle/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5058" y="6615856"/>
            <a:ext cx="131446" cy="153888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8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Disk Access – Read</a:t>
            </a:r>
            <a:endParaRPr lang="en-US">
              <a:latin typeface="+mn-lt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35013" y="1962150"/>
            <a:ext cx="1727200" cy="1851025"/>
            <a:chOff x="463" y="1236"/>
            <a:chExt cx="1088" cy="1166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63" y="1317"/>
              <a:ext cx="1088" cy="1085"/>
              <a:chOff x="463" y="1317"/>
              <a:chExt cx="1088" cy="1085"/>
            </a:xfrm>
          </p:grpSpPr>
          <p:grpSp>
            <p:nvGrpSpPr>
              <p:cNvPr id="4" name="Group 5"/>
              <p:cNvGrpSpPr>
                <a:grpSpLocks noChangeAspect="1"/>
              </p:cNvGrpSpPr>
              <p:nvPr/>
            </p:nvGrpSpPr>
            <p:grpSpPr bwMode="auto">
              <a:xfrm>
                <a:off x="463" y="1317"/>
                <a:ext cx="1088" cy="1085"/>
                <a:chOff x="525" y="1152"/>
                <a:chExt cx="1449" cy="1446"/>
              </a:xfrm>
            </p:grpSpPr>
            <p:sp>
              <p:nvSpPr>
                <p:cNvPr id="120838" name="Oval 6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63499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3500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3501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3502" name="Line 10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3503" name="Line 11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3504" name="Line 12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3505" name="Line 13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3506" name="Line 14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3507" name="Line 15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3508" name="Oval 16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63497" name="Freeform 17"/>
              <p:cNvSpPr>
                <a:spLocks noChangeAspect="1"/>
              </p:cNvSpPr>
              <p:nvPr/>
            </p:nvSpPr>
            <p:spPr bwMode="auto">
              <a:xfrm rot="1766421">
                <a:off x="982" y="1526"/>
                <a:ext cx="161" cy="153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63495" name="AutoShape 18"/>
            <p:cNvSpPr>
              <a:spLocks noChangeAspect="1" noChangeArrowheads="1"/>
            </p:cNvSpPr>
            <p:nvPr/>
          </p:nvSpPr>
          <p:spPr bwMode="auto">
            <a:xfrm>
              <a:off x="920" y="1236"/>
              <a:ext cx="183" cy="350"/>
            </a:xfrm>
            <a:prstGeom prst="downArrow">
              <a:avLst>
                <a:gd name="adj1" fmla="val 50000"/>
                <a:gd name="adj2" fmla="val 47814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3492" name="AutoShape 19"/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3493" name="Rectangle 20"/>
          <p:cNvSpPr>
            <a:spLocks noChangeArrowheads="1"/>
          </p:cNvSpPr>
          <p:nvPr/>
        </p:nvSpPr>
        <p:spPr bwMode="auto">
          <a:xfrm>
            <a:off x="1981200" y="4495800"/>
            <a:ext cx="54102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sz="2800">
                <a:solidFill>
                  <a:schemeClr val="tx2"/>
                </a:solidFill>
                <a:latin typeface="+mn-lt"/>
              </a:rPr>
              <a:t>About to read blue sector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055033" y="6615856"/>
            <a:ext cx="1033937" cy="153888"/>
          </a:xfrm>
        </p:spPr>
        <p:txBody>
          <a:bodyPr/>
          <a:lstStyle/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925058" y="6615856"/>
            <a:ext cx="131446" cy="153888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63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Disk Access – Read</a:t>
            </a:r>
            <a:endParaRPr lang="en-US">
              <a:latin typeface="+mn-lt"/>
            </a:endParaRP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533400" y="3946525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+mn-lt"/>
              </a:rPr>
              <a:t>After </a:t>
            </a:r>
            <a:r>
              <a:rPr lang="en-US" sz="2000">
                <a:solidFill>
                  <a:srgbClr val="0000FF"/>
                </a:solidFill>
                <a:latin typeface="+mn-lt"/>
              </a:rPr>
              <a:t>BLUE</a:t>
            </a:r>
            <a:r>
              <a:rPr lang="en-US" sz="200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000">
                <a:solidFill>
                  <a:schemeClr val="tx1"/>
                </a:solidFill>
                <a:latin typeface="+mn-lt"/>
              </a:rPr>
              <a:t>read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735013" y="2090738"/>
            <a:ext cx="1727200" cy="1722437"/>
            <a:chOff x="525" y="1152"/>
            <a:chExt cx="1449" cy="1446"/>
          </a:xfrm>
        </p:grpSpPr>
        <p:sp>
          <p:nvSpPr>
            <p:cNvPr id="122885" name="Oval 5"/>
            <p:cNvSpPr>
              <a:spLocks noChangeAspect="1" noChangeArrowheads="1"/>
            </p:cNvSpPr>
            <p:nvPr/>
          </p:nvSpPr>
          <p:spPr bwMode="auto">
            <a:xfrm>
              <a:off x="528" y="1152"/>
              <a:ext cx="1440" cy="143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5546" name="Oval 6"/>
            <p:cNvSpPr>
              <a:spLocks noChangeAspect="1" noChangeArrowheads="1"/>
            </p:cNvSpPr>
            <p:nvPr/>
          </p:nvSpPr>
          <p:spPr bwMode="auto">
            <a:xfrm>
              <a:off x="687" y="1302"/>
              <a:ext cx="1152" cy="115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547" name="Oval 7"/>
            <p:cNvSpPr>
              <a:spLocks noChangeAspect="1" noChangeArrowheads="1"/>
            </p:cNvSpPr>
            <p:nvPr/>
          </p:nvSpPr>
          <p:spPr bwMode="auto">
            <a:xfrm>
              <a:off x="831" y="1446"/>
              <a:ext cx="86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548" name="Oval 8"/>
            <p:cNvSpPr>
              <a:spLocks noChangeAspect="1" noChangeArrowheads="1"/>
            </p:cNvSpPr>
            <p:nvPr/>
          </p:nvSpPr>
          <p:spPr bwMode="auto">
            <a:xfrm>
              <a:off x="963" y="1605"/>
              <a:ext cx="576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549" name="Line 9"/>
            <p:cNvSpPr>
              <a:spLocks noChangeAspect="1" noChangeShapeType="1"/>
            </p:cNvSpPr>
            <p:nvPr/>
          </p:nvSpPr>
          <p:spPr bwMode="auto">
            <a:xfrm>
              <a:off x="1248" y="115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550" name="Line 10"/>
            <p:cNvSpPr>
              <a:spLocks noChangeAspect="1" noChangeShapeType="1"/>
            </p:cNvSpPr>
            <p:nvPr/>
          </p:nvSpPr>
          <p:spPr bwMode="auto">
            <a:xfrm rot="1800000">
              <a:off x="1251" y="1155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551" name="Line 11"/>
            <p:cNvSpPr>
              <a:spLocks noChangeAspect="1" noChangeShapeType="1"/>
            </p:cNvSpPr>
            <p:nvPr/>
          </p:nvSpPr>
          <p:spPr bwMode="auto">
            <a:xfrm rot="3600000">
              <a:off x="1245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552" name="Line 12"/>
            <p:cNvSpPr>
              <a:spLocks noChangeAspect="1" noChangeShapeType="1"/>
            </p:cNvSpPr>
            <p:nvPr/>
          </p:nvSpPr>
          <p:spPr bwMode="auto">
            <a:xfrm rot="5400000">
              <a:off x="1245" y="114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553" name="Line 13"/>
            <p:cNvSpPr>
              <a:spLocks noChangeAspect="1" noChangeShapeType="1"/>
            </p:cNvSpPr>
            <p:nvPr/>
          </p:nvSpPr>
          <p:spPr bwMode="auto">
            <a:xfrm rot="7200000">
              <a:off x="1254" y="1131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554" name="Line 14"/>
            <p:cNvSpPr>
              <a:spLocks noChangeAspect="1" noChangeShapeType="1"/>
            </p:cNvSpPr>
            <p:nvPr/>
          </p:nvSpPr>
          <p:spPr bwMode="auto">
            <a:xfrm rot="9000000">
              <a:off x="1263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555" name="Oval 15"/>
            <p:cNvSpPr>
              <a:spLocks noChangeAspect="1" noChangeArrowheads="1"/>
            </p:cNvSpPr>
            <p:nvPr/>
          </p:nvSpPr>
          <p:spPr bwMode="auto">
            <a:xfrm>
              <a:off x="1107" y="1749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41" name="Freeform 16"/>
          <p:cNvSpPr>
            <a:spLocks noChangeAspect="1"/>
          </p:cNvSpPr>
          <p:nvPr/>
        </p:nvSpPr>
        <p:spPr bwMode="auto">
          <a:xfrm>
            <a:off x="1358900" y="2438400"/>
            <a:ext cx="242888" cy="230188"/>
          </a:xfrm>
          <a:custGeom>
            <a:avLst/>
            <a:gdLst>
              <a:gd name="T0" fmla="*/ 62 w 164"/>
              <a:gd name="T1" fmla="*/ 155 h 155"/>
              <a:gd name="T2" fmla="*/ 0 w 164"/>
              <a:gd name="T3" fmla="*/ 48 h 155"/>
              <a:gd name="T4" fmla="*/ 21 w 164"/>
              <a:gd name="T5" fmla="*/ 38 h 155"/>
              <a:gd name="T6" fmla="*/ 45 w 164"/>
              <a:gd name="T7" fmla="*/ 26 h 155"/>
              <a:gd name="T8" fmla="*/ 62 w 164"/>
              <a:gd name="T9" fmla="*/ 21 h 155"/>
              <a:gd name="T10" fmla="*/ 80 w 164"/>
              <a:gd name="T11" fmla="*/ 14 h 155"/>
              <a:gd name="T12" fmla="*/ 102 w 164"/>
              <a:gd name="T13" fmla="*/ 9 h 155"/>
              <a:gd name="T14" fmla="*/ 122 w 164"/>
              <a:gd name="T15" fmla="*/ 5 h 155"/>
              <a:gd name="T16" fmla="*/ 152 w 164"/>
              <a:gd name="T17" fmla="*/ 2 h 155"/>
              <a:gd name="T18" fmla="*/ 164 w 164"/>
              <a:gd name="T19" fmla="*/ 0 h 155"/>
              <a:gd name="T20" fmla="*/ 164 w 164"/>
              <a:gd name="T21" fmla="*/ 129 h 155"/>
              <a:gd name="T22" fmla="*/ 149 w 164"/>
              <a:gd name="T23" fmla="*/ 131 h 155"/>
              <a:gd name="T24" fmla="*/ 137 w 164"/>
              <a:gd name="T25" fmla="*/ 131 h 155"/>
              <a:gd name="T26" fmla="*/ 126 w 164"/>
              <a:gd name="T27" fmla="*/ 132 h 155"/>
              <a:gd name="T28" fmla="*/ 107 w 164"/>
              <a:gd name="T29" fmla="*/ 138 h 155"/>
              <a:gd name="T30" fmla="*/ 89 w 164"/>
              <a:gd name="T31" fmla="*/ 143 h 155"/>
              <a:gd name="T32" fmla="*/ 71 w 164"/>
              <a:gd name="T33" fmla="*/ 150 h 155"/>
              <a:gd name="T34" fmla="*/ 62 w 164"/>
              <a:gd name="T35" fmla="*/ 155 h 15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64"/>
              <a:gd name="T55" fmla="*/ 0 h 155"/>
              <a:gd name="T56" fmla="*/ 164 w 164"/>
              <a:gd name="T57" fmla="*/ 155 h 15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64" h="155">
                <a:moveTo>
                  <a:pt x="62" y="155"/>
                </a:moveTo>
                <a:lnTo>
                  <a:pt x="0" y="48"/>
                </a:lnTo>
                <a:lnTo>
                  <a:pt x="21" y="38"/>
                </a:lnTo>
                <a:lnTo>
                  <a:pt x="45" y="26"/>
                </a:lnTo>
                <a:lnTo>
                  <a:pt x="62" y="21"/>
                </a:lnTo>
                <a:lnTo>
                  <a:pt x="80" y="14"/>
                </a:lnTo>
                <a:lnTo>
                  <a:pt x="102" y="9"/>
                </a:lnTo>
                <a:lnTo>
                  <a:pt x="122" y="5"/>
                </a:lnTo>
                <a:lnTo>
                  <a:pt x="152" y="2"/>
                </a:lnTo>
                <a:lnTo>
                  <a:pt x="164" y="0"/>
                </a:lnTo>
                <a:lnTo>
                  <a:pt x="164" y="129"/>
                </a:lnTo>
                <a:lnTo>
                  <a:pt x="149" y="131"/>
                </a:lnTo>
                <a:lnTo>
                  <a:pt x="137" y="131"/>
                </a:lnTo>
                <a:lnTo>
                  <a:pt x="126" y="132"/>
                </a:lnTo>
                <a:lnTo>
                  <a:pt x="107" y="138"/>
                </a:lnTo>
                <a:lnTo>
                  <a:pt x="89" y="143"/>
                </a:lnTo>
                <a:lnTo>
                  <a:pt x="71" y="150"/>
                </a:lnTo>
                <a:lnTo>
                  <a:pt x="62" y="155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5542" name="AutoShape 17"/>
          <p:cNvSpPr>
            <a:spLocks noChangeAspect="1" noChangeArrowheads="1"/>
          </p:cNvSpPr>
          <p:nvPr/>
        </p:nvSpPr>
        <p:spPr bwMode="auto">
          <a:xfrm>
            <a:off x="1460500" y="1962150"/>
            <a:ext cx="290513" cy="555625"/>
          </a:xfrm>
          <a:prstGeom prst="downArrow">
            <a:avLst>
              <a:gd name="adj1" fmla="val 50000"/>
              <a:gd name="adj2" fmla="val 47814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5543" name="AutoShape 18"/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5544" name="Rectangle 19"/>
          <p:cNvSpPr>
            <a:spLocks noChangeArrowheads="1"/>
          </p:cNvSpPr>
          <p:nvPr/>
        </p:nvSpPr>
        <p:spPr bwMode="auto">
          <a:xfrm>
            <a:off x="1981200" y="4495800"/>
            <a:ext cx="54102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sz="2800">
                <a:solidFill>
                  <a:schemeClr val="tx2"/>
                </a:solidFill>
                <a:latin typeface="+mn-lt"/>
              </a:rPr>
              <a:t>After reading blue sector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55033" y="6615856"/>
            <a:ext cx="1033937" cy="153888"/>
          </a:xfrm>
        </p:spPr>
        <p:txBody>
          <a:bodyPr/>
          <a:lstStyle/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5058" y="6615856"/>
            <a:ext cx="131446" cy="153888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4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Disk Access – Read</a:t>
            </a:r>
            <a:endParaRPr lang="en-US" dirty="0">
              <a:latin typeface="+mn-lt"/>
            </a:endParaRP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533400" y="3946525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+mn-lt"/>
              </a:rPr>
              <a:t>After </a:t>
            </a:r>
            <a:r>
              <a:rPr lang="en-US" sz="2000">
                <a:solidFill>
                  <a:srgbClr val="0000FF"/>
                </a:solidFill>
                <a:latin typeface="+mn-lt"/>
              </a:rPr>
              <a:t>BLUE</a:t>
            </a:r>
            <a:r>
              <a:rPr lang="en-US" sz="200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000">
                <a:solidFill>
                  <a:schemeClr val="tx1"/>
                </a:solidFill>
                <a:latin typeface="+mn-lt"/>
              </a:rPr>
              <a:t>read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735013" y="1962150"/>
            <a:ext cx="1727200" cy="1855788"/>
            <a:chOff x="444" y="1113"/>
            <a:chExt cx="1163" cy="1251"/>
          </a:xfrm>
        </p:grpSpPr>
        <p:grpSp>
          <p:nvGrpSpPr>
            <p:cNvPr id="3" name="Group 5"/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4" name="Group 6"/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24935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67597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7598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7599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7600" name="Line 11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7601" name="Line 12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7602" name="Line 13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7603" name="Line 14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7604" name="Line 15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7605" name="Line 16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7606" name="Oval 17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67594" name="Freeform 18"/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7595" name="Freeform 19"/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67592" name="AutoShape 20"/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7589" name="AutoShape 21"/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7590" name="Rectangle 22"/>
          <p:cNvSpPr>
            <a:spLocks noChangeArrowheads="1"/>
          </p:cNvSpPr>
          <p:nvPr/>
        </p:nvSpPr>
        <p:spPr bwMode="auto">
          <a:xfrm>
            <a:off x="1981200" y="4495800"/>
            <a:ext cx="54102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sz="2800">
                <a:solidFill>
                  <a:schemeClr val="tx2"/>
                </a:solidFill>
                <a:latin typeface="+mn-lt"/>
              </a:rPr>
              <a:t>Red request scheduled next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055033" y="6615856"/>
            <a:ext cx="1033937" cy="153888"/>
          </a:xfrm>
        </p:spPr>
        <p:txBody>
          <a:bodyPr/>
          <a:lstStyle/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925058" y="6615856"/>
            <a:ext cx="131446" cy="153888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19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Disk Access – Seek</a:t>
            </a:r>
            <a:endParaRPr lang="en-US">
              <a:latin typeface="+mn-lt"/>
            </a:endParaRP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533400" y="3946525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+mn-lt"/>
              </a:rPr>
              <a:t>After </a:t>
            </a:r>
            <a:r>
              <a:rPr lang="en-US" sz="2000">
                <a:solidFill>
                  <a:srgbClr val="0000FF"/>
                </a:solidFill>
                <a:latin typeface="+mn-lt"/>
              </a:rPr>
              <a:t>BLUE</a:t>
            </a:r>
            <a:r>
              <a:rPr lang="en-US" sz="200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000">
                <a:solidFill>
                  <a:schemeClr val="tx1"/>
                </a:solidFill>
                <a:latin typeface="+mn-lt"/>
              </a:rPr>
              <a:t>read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2743200" y="3946525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+mn-lt"/>
              </a:rPr>
              <a:t>Seek for </a:t>
            </a:r>
            <a:r>
              <a:rPr lang="en-US" sz="2000">
                <a:solidFill>
                  <a:srgbClr val="FF0000"/>
                </a:solidFill>
                <a:latin typeface="+mn-lt"/>
              </a:rPr>
              <a:t>RED</a:t>
            </a:r>
            <a:endParaRPr lang="en-US" sz="200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735013" y="1962150"/>
            <a:ext cx="1727200" cy="1855788"/>
            <a:chOff x="444" y="1113"/>
            <a:chExt cx="1163" cy="1251"/>
          </a:xfrm>
        </p:grpSpPr>
        <p:grpSp>
          <p:nvGrpSpPr>
            <p:cNvPr id="3" name="Group 6"/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4" name="Group 7"/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26984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69663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9664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9665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9666" name="Line 12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9667" name="Line 13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9668" name="Line 14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9669" name="Line 15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9670" name="Line 16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9671" name="Line 17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9672" name="Oval 18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69660" name="Freeform 19"/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9661" name="Freeform 20"/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69658" name="AutoShape 21"/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5" name="Group 22"/>
          <p:cNvGrpSpPr>
            <a:grpSpLocks noChangeAspect="1"/>
          </p:cNvGrpSpPr>
          <p:nvPr/>
        </p:nvGrpSpPr>
        <p:grpSpPr bwMode="auto">
          <a:xfrm>
            <a:off x="2784475" y="1600200"/>
            <a:ext cx="1727200" cy="2217738"/>
            <a:chOff x="1716" y="864"/>
            <a:chExt cx="1163" cy="1494"/>
          </a:xfrm>
        </p:grpSpPr>
        <p:grpSp>
          <p:nvGrpSpPr>
            <p:cNvPr id="6" name="Group 23"/>
            <p:cNvGrpSpPr>
              <a:grpSpLocks noChangeAspect="1"/>
            </p:cNvGrpSpPr>
            <p:nvPr/>
          </p:nvGrpSpPr>
          <p:grpSpPr bwMode="auto"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7" name="Group 24"/>
              <p:cNvGrpSpPr>
                <a:grpSpLocks noChangeAspect="1"/>
              </p:cNvGrpSpPr>
              <p:nvPr/>
            </p:nvGrpSpPr>
            <p:grpSpPr bwMode="auto"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127001" name="Oval 25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1"/>
                  <a:ext cx="1440" cy="144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69647" name="Oval 26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9648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9649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9650" name="Line 29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9651" name="Line 30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9652" name="Line 31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9653" name="Line 32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9654" name="Line 33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9655" name="Line 34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9656" name="Oval 35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69644" name="Freeform 36"/>
              <p:cNvSpPr>
                <a:spLocks noChangeAspect="1"/>
              </p:cNvSpPr>
              <p:nvPr/>
            </p:nvSpPr>
            <p:spPr bwMode="auto">
              <a:xfrm rot="-3600000">
                <a:off x="2512" y="2050"/>
                <a:ext cx="296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9645" name="Freeform 37"/>
              <p:cNvSpPr>
                <a:spLocks noChangeAspect="1"/>
              </p:cNvSpPr>
              <p:nvPr/>
            </p:nvSpPr>
            <p:spPr bwMode="auto">
              <a:xfrm rot="-1800000">
                <a:off x="2016" y="1506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69642" name="AutoShape 38"/>
            <p:cNvSpPr>
              <a:spLocks noChangeAspect="1" noChangeArrowheads="1"/>
            </p:cNvSpPr>
            <p:nvPr/>
          </p:nvSpPr>
          <p:spPr bwMode="auto"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39" name="AutoShape 39"/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9640" name="Rectangle 40"/>
          <p:cNvSpPr>
            <a:spLocks noChangeArrowheads="1"/>
          </p:cNvSpPr>
          <p:nvPr/>
        </p:nvSpPr>
        <p:spPr bwMode="auto">
          <a:xfrm>
            <a:off x="1981200" y="4495800"/>
            <a:ext cx="54102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sz="2800">
                <a:solidFill>
                  <a:schemeClr val="tx2"/>
                </a:solidFill>
                <a:latin typeface="+mn-lt"/>
              </a:rPr>
              <a:t>Seek to red’s track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055033" y="6615856"/>
            <a:ext cx="1033937" cy="153888"/>
          </a:xfrm>
        </p:spPr>
        <p:txBody>
          <a:bodyPr/>
          <a:lstStyle/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925058" y="6615856"/>
            <a:ext cx="131446" cy="153888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9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Disk Access – Rotational Latency</a:t>
            </a:r>
            <a:endParaRPr lang="en-US">
              <a:latin typeface="+mn-lt"/>
            </a:endParaRP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533400" y="3946525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+mn-lt"/>
              </a:rPr>
              <a:t>After </a:t>
            </a:r>
            <a:r>
              <a:rPr lang="en-US" sz="2000">
                <a:solidFill>
                  <a:srgbClr val="0000FF"/>
                </a:solidFill>
                <a:latin typeface="+mn-lt"/>
              </a:rPr>
              <a:t>BLUE</a:t>
            </a:r>
            <a:r>
              <a:rPr lang="en-US" sz="200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000">
                <a:solidFill>
                  <a:schemeClr val="tx1"/>
                </a:solidFill>
                <a:latin typeface="+mn-lt"/>
              </a:rPr>
              <a:t>read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2743200" y="3946525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+mn-lt"/>
              </a:rPr>
              <a:t>Seek for </a:t>
            </a:r>
            <a:r>
              <a:rPr lang="en-US" sz="2000">
                <a:solidFill>
                  <a:srgbClr val="FF0000"/>
                </a:solidFill>
                <a:latin typeface="+mn-lt"/>
              </a:rPr>
              <a:t>RED</a:t>
            </a:r>
            <a:endParaRPr lang="en-US" sz="20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4495800" y="3946525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+mn-lt"/>
              </a:rPr>
              <a:t>Rotational latency</a:t>
            </a:r>
          </a:p>
        </p:txBody>
      </p:sp>
      <p:grpSp>
        <p:nvGrpSpPr>
          <p:cNvPr id="2" name="Group 6"/>
          <p:cNvGrpSpPr>
            <a:grpSpLocks noChangeAspect="1"/>
          </p:cNvGrpSpPr>
          <p:nvPr/>
        </p:nvGrpSpPr>
        <p:grpSpPr bwMode="auto">
          <a:xfrm>
            <a:off x="735013" y="1962150"/>
            <a:ext cx="1727200" cy="1855788"/>
            <a:chOff x="444" y="1113"/>
            <a:chExt cx="1163" cy="1251"/>
          </a:xfrm>
        </p:grpSpPr>
        <p:grpSp>
          <p:nvGrpSpPr>
            <p:cNvPr id="3" name="Group 7"/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4" name="Group 8"/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29033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71730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1731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1732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1733" name="Line 13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1734" name="Line 14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1735" name="Line 15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1736" name="Line 16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1737" name="Line 17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1738" name="Line 18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1739" name="Oval 19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71727" name="Freeform 20"/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1728" name="Freeform 21"/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71725" name="AutoShape 22"/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5" name="Group 23"/>
          <p:cNvGrpSpPr>
            <a:grpSpLocks noChangeAspect="1"/>
          </p:cNvGrpSpPr>
          <p:nvPr/>
        </p:nvGrpSpPr>
        <p:grpSpPr bwMode="auto">
          <a:xfrm>
            <a:off x="2784475" y="1600200"/>
            <a:ext cx="1727200" cy="2217738"/>
            <a:chOff x="1716" y="864"/>
            <a:chExt cx="1163" cy="1494"/>
          </a:xfrm>
        </p:grpSpPr>
        <p:grpSp>
          <p:nvGrpSpPr>
            <p:cNvPr id="6" name="Group 24"/>
            <p:cNvGrpSpPr>
              <a:grpSpLocks noChangeAspect="1"/>
            </p:cNvGrpSpPr>
            <p:nvPr/>
          </p:nvGrpSpPr>
          <p:grpSpPr bwMode="auto"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7" name="Group 25"/>
              <p:cNvGrpSpPr>
                <a:grpSpLocks noChangeAspect="1"/>
              </p:cNvGrpSpPr>
              <p:nvPr/>
            </p:nvGrpSpPr>
            <p:grpSpPr bwMode="auto"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129050" name="Oval 26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1"/>
                  <a:ext cx="1440" cy="144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71714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1715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1716" name="Oval 29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1717" name="Line 30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1718" name="Line 31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1719" name="Line 32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1720" name="Line 33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1721" name="Line 34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1722" name="Line 35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1723" name="Oval 36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71711" name="Freeform 37"/>
              <p:cNvSpPr>
                <a:spLocks noChangeAspect="1"/>
              </p:cNvSpPr>
              <p:nvPr/>
            </p:nvSpPr>
            <p:spPr bwMode="auto">
              <a:xfrm rot="-3600000">
                <a:off x="2512" y="2050"/>
                <a:ext cx="296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1712" name="Freeform 38"/>
              <p:cNvSpPr>
                <a:spLocks noChangeAspect="1"/>
              </p:cNvSpPr>
              <p:nvPr/>
            </p:nvSpPr>
            <p:spPr bwMode="auto">
              <a:xfrm rot="-1800000">
                <a:off x="2016" y="1506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71709" name="AutoShape 39"/>
            <p:cNvSpPr>
              <a:spLocks noChangeAspect="1" noChangeArrowheads="1"/>
            </p:cNvSpPr>
            <p:nvPr/>
          </p:nvSpPr>
          <p:spPr bwMode="auto"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8" name="Group 40"/>
          <p:cNvGrpSpPr>
            <a:grpSpLocks noChangeAspect="1"/>
          </p:cNvGrpSpPr>
          <p:nvPr/>
        </p:nvGrpSpPr>
        <p:grpSpPr bwMode="auto">
          <a:xfrm>
            <a:off x="4833938" y="1625600"/>
            <a:ext cx="1727200" cy="2192338"/>
            <a:chOff x="3003" y="864"/>
            <a:chExt cx="1163" cy="1476"/>
          </a:xfrm>
        </p:grpSpPr>
        <p:grpSp>
          <p:nvGrpSpPr>
            <p:cNvPr id="9" name="Group 41"/>
            <p:cNvGrpSpPr>
              <a:grpSpLocks noChangeAspect="1"/>
            </p:cNvGrpSpPr>
            <p:nvPr/>
          </p:nvGrpSpPr>
          <p:grpSpPr bwMode="auto">
            <a:xfrm>
              <a:off x="3003" y="1176"/>
              <a:ext cx="1163" cy="1164"/>
              <a:chOff x="3003" y="1176"/>
              <a:chExt cx="1163" cy="1164"/>
            </a:xfrm>
          </p:grpSpPr>
          <p:grpSp>
            <p:nvGrpSpPr>
              <p:cNvPr id="10" name="Group 42"/>
              <p:cNvGrpSpPr>
                <a:grpSpLocks noChangeAspect="1"/>
              </p:cNvGrpSpPr>
              <p:nvPr/>
            </p:nvGrpSpPr>
            <p:grpSpPr bwMode="auto">
              <a:xfrm>
                <a:off x="3003" y="1179"/>
                <a:ext cx="1163" cy="1161"/>
                <a:chOff x="525" y="1152"/>
                <a:chExt cx="1449" cy="1446"/>
              </a:xfrm>
            </p:grpSpPr>
            <p:sp>
              <p:nvSpPr>
                <p:cNvPr id="129067" name="Oval 43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71698" name="Oval 44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1699" name="Oval 45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1700" name="Oval 46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1701" name="Line 47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1702" name="Line 48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1703" name="Line 49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1704" name="Line 50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1705" name="Line 51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1706" name="Line 52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1707" name="Oval 53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71694" name="Freeform 54"/>
              <p:cNvSpPr>
                <a:spLocks noChangeAspect="1"/>
              </p:cNvSpPr>
              <p:nvPr/>
            </p:nvSpPr>
            <p:spPr bwMode="auto">
              <a:xfrm rot="10800000">
                <a:off x="3582" y="1182"/>
                <a:ext cx="293" cy="189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1695" name="Freeform 55"/>
              <p:cNvSpPr>
                <a:spLocks noChangeAspect="1"/>
              </p:cNvSpPr>
              <p:nvPr/>
            </p:nvSpPr>
            <p:spPr bwMode="auto">
              <a:xfrm>
                <a:off x="3414" y="1970"/>
                <a:ext cx="170" cy="139"/>
              </a:xfrm>
              <a:custGeom>
                <a:avLst/>
                <a:gdLst>
                  <a:gd name="T0" fmla="*/ 0 w 170"/>
                  <a:gd name="T1" fmla="*/ 85 h 139"/>
                  <a:gd name="T2" fmla="*/ 50 w 170"/>
                  <a:gd name="T3" fmla="*/ 0 h 139"/>
                  <a:gd name="T4" fmla="*/ 75 w 170"/>
                  <a:gd name="T5" fmla="*/ 15 h 139"/>
                  <a:gd name="T6" fmla="*/ 102 w 170"/>
                  <a:gd name="T7" fmla="*/ 24 h 139"/>
                  <a:gd name="T8" fmla="*/ 128 w 170"/>
                  <a:gd name="T9" fmla="*/ 31 h 139"/>
                  <a:gd name="T10" fmla="*/ 170 w 170"/>
                  <a:gd name="T11" fmla="*/ 36 h 139"/>
                  <a:gd name="T12" fmla="*/ 170 w 170"/>
                  <a:gd name="T13" fmla="*/ 139 h 139"/>
                  <a:gd name="T14" fmla="*/ 141 w 170"/>
                  <a:gd name="T15" fmla="*/ 136 h 139"/>
                  <a:gd name="T16" fmla="*/ 105 w 170"/>
                  <a:gd name="T17" fmla="*/ 130 h 139"/>
                  <a:gd name="T18" fmla="*/ 74 w 170"/>
                  <a:gd name="T19" fmla="*/ 121 h 139"/>
                  <a:gd name="T20" fmla="*/ 38 w 170"/>
                  <a:gd name="T21" fmla="*/ 108 h 139"/>
                  <a:gd name="T22" fmla="*/ 23 w 170"/>
                  <a:gd name="T23" fmla="*/ 102 h 139"/>
                  <a:gd name="T24" fmla="*/ 0 w 170"/>
                  <a:gd name="T25" fmla="*/ 85 h 13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0"/>
                  <a:gd name="T40" fmla="*/ 0 h 139"/>
                  <a:gd name="T41" fmla="*/ 170 w 170"/>
                  <a:gd name="T42" fmla="*/ 139 h 13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0" h="139">
                    <a:moveTo>
                      <a:pt x="0" y="85"/>
                    </a:moveTo>
                    <a:lnTo>
                      <a:pt x="50" y="0"/>
                    </a:lnTo>
                    <a:lnTo>
                      <a:pt x="75" y="15"/>
                    </a:lnTo>
                    <a:lnTo>
                      <a:pt x="102" y="24"/>
                    </a:lnTo>
                    <a:lnTo>
                      <a:pt x="128" y="31"/>
                    </a:lnTo>
                    <a:lnTo>
                      <a:pt x="170" y="36"/>
                    </a:lnTo>
                    <a:lnTo>
                      <a:pt x="170" y="139"/>
                    </a:lnTo>
                    <a:lnTo>
                      <a:pt x="141" y="136"/>
                    </a:lnTo>
                    <a:lnTo>
                      <a:pt x="105" y="130"/>
                    </a:lnTo>
                    <a:lnTo>
                      <a:pt x="74" y="121"/>
                    </a:lnTo>
                    <a:lnTo>
                      <a:pt x="38" y="108"/>
                    </a:lnTo>
                    <a:lnTo>
                      <a:pt x="23" y="102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1696" name="Freeform 56"/>
              <p:cNvSpPr>
                <a:spLocks noChangeAspect="1"/>
              </p:cNvSpPr>
              <p:nvPr/>
            </p:nvSpPr>
            <p:spPr bwMode="auto">
              <a:xfrm>
                <a:off x="3003" y="1176"/>
                <a:ext cx="579" cy="873"/>
              </a:xfrm>
              <a:custGeom>
                <a:avLst/>
                <a:gdLst>
                  <a:gd name="T0" fmla="*/ 80 w 579"/>
                  <a:gd name="T1" fmla="*/ 873 h 873"/>
                  <a:gd name="T2" fmla="*/ 188 w 579"/>
                  <a:gd name="T3" fmla="*/ 810 h 873"/>
                  <a:gd name="T4" fmla="*/ 182 w 579"/>
                  <a:gd name="T5" fmla="*/ 800 h 873"/>
                  <a:gd name="T6" fmla="*/ 167 w 579"/>
                  <a:gd name="T7" fmla="*/ 770 h 873"/>
                  <a:gd name="T8" fmla="*/ 156 w 579"/>
                  <a:gd name="T9" fmla="*/ 741 h 873"/>
                  <a:gd name="T10" fmla="*/ 147 w 579"/>
                  <a:gd name="T11" fmla="*/ 711 h 873"/>
                  <a:gd name="T12" fmla="*/ 140 w 579"/>
                  <a:gd name="T13" fmla="*/ 687 h 873"/>
                  <a:gd name="T14" fmla="*/ 135 w 579"/>
                  <a:gd name="T15" fmla="*/ 654 h 873"/>
                  <a:gd name="T16" fmla="*/ 131 w 579"/>
                  <a:gd name="T17" fmla="*/ 614 h 873"/>
                  <a:gd name="T18" fmla="*/ 129 w 579"/>
                  <a:gd name="T19" fmla="*/ 564 h 873"/>
                  <a:gd name="T20" fmla="*/ 134 w 579"/>
                  <a:gd name="T21" fmla="*/ 525 h 873"/>
                  <a:gd name="T22" fmla="*/ 140 w 579"/>
                  <a:gd name="T23" fmla="*/ 489 h 873"/>
                  <a:gd name="T24" fmla="*/ 155 w 579"/>
                  <a:gd name="T25" fmla="*/ 434 h 873"/>
                  <a:gd name="T26" fmla="*/ 179 w 579"/>
                  <a:gd name="T27" fmla="*/ 377 h 873"/>
                  <a:gd name="T28" fmla="*/ 201 w 579"/>
                  <a:gd name="T29" fmla="*/ 338 h 873"/>
                  <a:gd name="T30" fmla="*/ 233 w 579"/>
                  <a:gd name="T31" fmla="*/ 294 h 873"/>
                  <a:gd name="T32" fmla="*/ 264 w 579"/>
                  <a:gd name="T33" fmla="*/ 258 h 873"/>
                  <a:gd name="T34" fmla="*/ 305 w 579"/>
                  <a:gd name="T35" fmla="*/ 222 h 873"/>
                  <a:gd name="T36" fmla="*/ 338 w 579"/>
                  <a:gd name="T37" fmla="*/ 198 h 873"/>
                  <a:gd name="T38" fmla="*/ 381 w 579"/>
                  <a:gd name="T39" fmla="*/ 173 h 873"/>
                  <a:gd name="T40" fmla="*/ 434 w 579"/>
                  <a:gd name="T41" fmla="*/ 149 h 873"/>
                  <a:gd name="T42" fmla="*/ 485 w 579"/>
                  <a:gd name="T43" fmla="*/ 135 h 873"/>
                  <a:gd name="T44" fmla="*/ 545 w 579"/>
                  <a:gd name="T45" fmla="*/ 125 h 873"/>
                  <a:gd name="T46" fmla="*/ 579 w 579"/>
                  <a:gd name="T47" fmla="*/ 123 h 873"/>
                  <a:gd name="T48" fmla="*/ 579 w 579"/>
                  <a:gd name="T49" fmla="*/ 0 h 873"/>
                  <a:gd name="T50" fmla="*/ 536 w 579"/>
                  <a:gd name="T51" fmla="*/ 0 h 873"/>
                  <a:gd name="T52" fmla="*/ 507 w 579"/>
                  <a:gd name="T53" fmla="*/ 6 h 873"/>
                  <a:gd name="T54" fmla="*/ 480 w 579"/>
                  <a:gd name="T55" fmla="*/ 11 h 873"/>
                  <a:gd name="T56" fmla="*/ 443 w 579"/>
                  <a:gd name="T57" fmla="*/ 17 h 873"/>
                  <a:gd name="T58" fmla="*/ 386 w 579"/>
                  <a:gd name="T59" fmla="*/ 33 h 873"/>
                  <a:gd name="T60" fmla="*/ 354 w 579"/>
                  <a:gd name="T61" fmla="*/ 48 h 873"/>
                  <a:gd name="T62" fmla="*/ 320 w 579"/>
                  <a:gd name="T63" fmla="*/ 62 h 873"/>
                  <a:gd name="T64" fmla="*/ 282 w 579"/>
                  <a:gd name="T65" fmla="*/ 86 h 873"/>
                  <a:gd name="T66" fmla="*/ 249 w 579"/>
                  <a:gd name="T67" fmla="*/ 105 h 873"/>
                  <a:gd name="T68" fmla="*/ 219 w 579"/>
                  <a:gd name="T69" fmla="*/ 128 h 873"/>
                  <a:gd name="T70" fmla="*/ 189 w 579"/>
                  <a:gd name="T71" fmla="*/ 153 h 873"/>
                  <a:gd name="T72" fmla="*/ 167 w 579"/>
                  <a:gd name="T73" fmla="*/ 174 h 873"/>
                  <a:gd name="T74" fmla="*/ 146 w 579"/>
                  <a:gd name="T75" fmla="*/ 197 h 873"/>
                  <a:gd name="T76" fmla="*/ 126 w 579"/>
                  <a:gd name="T77" fmla="*/ 222 h 873"/>
                  <a:gd name="T78" fmla="*/ 104 w 579"/>
                  <a:gd name="T79" fmla="*/ 251 h 873"/>
                  <a:gd name="T80" fmla="*/ 83 w 579"/>
                  <a:gd name="T81" fmla="*/ 282 h 873"/>
                  <a:gd name="T82" fmla="*/ 63 w 579"/>
                  <a:gd name="T83" fmla="*/ 318 h 873"/>
                  <a:gd name="T84" fmla="*/ 45 w 579"/>
                  <a:gd name="T85" fmla="*/ 357 h 873"/>
                  <a:gd name="T86" fmla="*/ 35 w 579"/>
                  <a:gd name="T87" fmla="*/ 387 h 873"/>
                  <a:gd name="T88" fmla="*/ 21 w 579"/>
                  <a:gd name="T89" fmla="*/ 429 h 873"/>
                  <a:gd name="T90" fmla="*/ 9 w 579"/>
                  <a:gd name="T91" fmla="*/ 482 h 873"/>
                  <a:gd name="T92" fmla="*/ 5 w 579"/>
                  <a:gd name="T93" fmla="*/ 518 h 873"/>
                  <a:gd name="T94" fmla="*/ 0 w 579"/>
                  <a:gd name="T95" fmla="*/ 567 h 873"/>
                  <a:gd name="T96" fmla="*/ 0 w 579"/>
                  <a:gd name="T97" fmla="*/ 611 h 873"/>
                  <a:gd name="T98" fmla="*/ 6 w 579"/>
                  <a:gd name="T99" fmla="*/ 665 h 873"/>
                  <a:gd name="T100" fmla="*/ 17 w 579"/>
                  <a:gd name="T101" fmla="*/ 717 h 873"/>
                  <a:gd name="T102" fmla="*/ 24 w 579"/>
                  <a:gd name="T103" fmla="*/ 746 h 873"/>
                  <a:gd name="T104" fmla="*/ 42 w 579"/>
                  <a:gd name="T105" fmla="*/ 795 h 873"/>
                  <a:gd name="T106" fmla="*/ 57 w 579"/>
                  <a:gd name="T107" fmla="*/ 831 h 873"/>
                  <a:gd name="T108" fmla="*/ 72 w 579"/>
                  <a:gd name="T109" fmla="*/ 858 h 873"/>
                  <a:gd name="T110" fmla="*/ 80 w 579"/>
                  <a:gd name="T111" fmla="*/ 873 h 87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79"/>
                  <a:gd name="T169" fmla="*/ 0 h 873"/>
                  <a:gd name="T170" fmla="*/ 579 w 579"/>
                  <a:gd name="T171" fmla="*/ 873 h 87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79" h="873">
                    <a:moveTo>
                      <a:pt x="80" y="873"/>
                    </a:moveTo>
                    <a:lnTo>
                      <a:pt x="188" y="810"/>
                    </a:lnTo>
                    <a:lnTo>
                      <a:pt x="182" y="800"/>
                    </a:lnTo>
                    <a:lnTo>
                      <a:pt x="167" y="770"/>
                    </a:lnTo>
                    <a:lnTo>
                      <a:pt x="156" y="741"/>
                    </a:lnTo>
                    <a:lnTo>
                      <a:pt x="147" y="711"/>
                    </a:lnTo>
                    <a:lnTo>
                      <a:pt x="140" y="687"/>
                    </a:lnTo>
                    <a:lnTo>
                      <a:pt x="135" y="654"/>
                    </a:lnTo>
                    <a:lnTo>
                      <a:pt x="131" y="614"/>
                    </a:lnTo>
                    <a:lnTo>
                      <a:pt x="129" y="564"/>
                    </a:lnTo>
                    <a:lnTo>
                      <a:pt x="134" y="525"/>
                    </a:lnTo>
                    <a:lnTo>
                      <a:pt x="140" y="489"/>
                    </a:lnTo>
                    <a:lnTo>
                      <a:pt x="155" y="434"/>
                    </a:lnTo>
                    <a:lnTo>
                      <a:pt x="179" y="377"/>
                    </a:lnTo>
                    <a:lnTo>
                      <a:pt x="201" y="338"/>
                    </a:lnTo>
                    <a:lnTo>
                      <a:pt x="233" y="294"/>
                    </a:lnTo>
                    <a:lnTo>
                      <a:pt x="264" y="258"/>
                    </a:lnTo>
                    <a:lnTo>
                      <a:pt x="305" y="222"/>
                    </a:lnTo>
                    <a:lnTo>
                      <a:pt x="338" y="198"/>
                    </a:lnTo>
                    <a:lnTo>
                      <a:pt x="381" y="173"/>
                    </a:lnTo>
                    <a:lnTo>
                      <a:pt x="434" y="149"/>
                    </a:lnTo>
                    <a:lnTo>
                      <a:pt x="485" y="135"/>
                    </a:lnTo>
                    <a:lnTo>
                      <a:pt x="545" y="125"/>
                    </a:lnTo>
                    <a:lnTo>
                      <a:pt x="579" y="123"/>
                    </a:lnTo>
                    <a:lnTo>
                      <a:pt x="579" y="0"/>
                    </a:lnTo>
                    <a:lnTo>
                      <a:pt x="536" y="0"/>
                    </a:lnTo>
                    <a:lnTo>
                      <a:pt x="507" y="6"/>
                    </a:lnTo>
                    <a:lnTo>
                      <a:pt x="480" y="11"/>
                    </a:lnTo>
                    <a:lnTo>
                      <a:pt x="443" y="17"/>
                    </a:lnTo>
                    <a:lnTo>
                      <a:pt x="386" y="33"/>
                    </a:lnTo>
                    <a:lnTo>
                      <a:pt x="354" y="48"/>
                    </a:lnTo>
                    <a:lnTo>
                      <a:pt x="320" y="62"/>
                    </a:lnTo>
                    <a:lnTo>
                      <a:pt x="282" y="86"/>
                    </a:lnTo>
                    <a:lnTo>
                      <a:pt x="249" y="105"/>
                    </a:lnTo>
                    <a:lnTo>
                      <a:pt x="219" y="128"/>
                    </a:lnTo>
                    <a:lnTo>
                      <a:pt x="189" y="153"/>
                    </a:lnTo>
                    <a:lnTo>
                      <a:pt x="167" y="174"/>
                    </a:lnTo>
                    <a:lnTo>
                      <a:pt x="146" y="197"/>
                    </a:lnTo>
                    <a:lnTo>
                      <a:pt x="126" y="222"/>
                    </a:lnTo>
                    <a:lnTo>
                      <a:pt x="104" y="251"/>
                    </a:lnTo>
                    <a:lnTo>
                      <a:pt x="83" y="282"/>
                    </a:lnTo>
                    <a:lnTo>
                      <a:pt x="63" y="318"/>
                    </a:lnTo>
                    <a:lnTo>
                      <a:pt x="45" y="357"/>
                    </a:lnTo>
                    <a:lnTo>
                      <a:pt x="35" y="387"/>
                    </a:lnTo>
                    <a:lnTo>
                      <a:pt x="21" y="429"/>
                    </a:lnTo>
                    <a:lnTo>
                      <a:pt x="9" y="482"/>
                    </a:lnTo>
                    <a:lnTo>
                      <a:pt x="5" y="518"/>
                    </a:lnTo>
                    <a:lnTo>
                      <a:pt x="0" y="567"/>
                    </a:lnTo>
                    <a:lnTo>
                      <a:pt x="0" y="611"/>
                    </a:lnTo>
                    <a:lnTo>
                      <a:pt x="6" y="665"/>
                    </a:lnTo>
                    <a:lnTo>
                      <a:pt x="17" y="717"/>
                    </a:lnTo>
                    <a:lnTo>
                      <a:pt x="24" y="746"/>
                    </a:lnTo>
                    <a:lnTo>
                      <a:pt x="42" y="795"/>
                    </a:lnTo>
                    <a:lnTo>
                      <a:pt x="57" y="831"/>
                    </a:lnTo>
                    <a:lnTo>
                      <a:pt x="72" y="858"/>
                    </a:lnTo>
                    <a:lnTo>
                      <a:pt x="80" y="8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71692" name="AutoShape 57"/>
            <p:cNvSpPr>
              <a:spLocks noChangeAspect="1" noChangeArrowheads="1"/>
            </p:cNvSpPr>
            <p:nvPr/>
          </p:nvSpPr>
          <p:spPr bwMode="auto">
            <a:xfrm>
              <a:off x="349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71689" name="AutoShape 58"/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1690" name="Rectangle 59"/>
          <p:cNvSpPr>
            <a:spLocks noChangeArrowheads="1"/>
          </p:cNvSpPr>
          <p:nvPr/>
        </p:nvSpPr>
        <p:spPr bwMode="auto">
          <a:xfrm>
            <a:off x="1981200" y="4495800"/>
            <a:ext cx="64008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sz="2800">
                <a:solidFill>
                  <a:schemeClr val="tx2"/>
                </a:solidFill>
                <a:latin typeface="+mn-lt"/>
              </a:rPr>
              <a:t>Wait for red sector to rotate around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4055033" y="6615856"/>
            <a:ext cx="1033937" cy="153888"/>
          </a:xfrm>
        </p:spPr>
        <p:txBody>
          <a:bodyPr/>
          <a:lstStyle/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8925058" y="6615856"/>
            <a:ext cx="131446" cy="153888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4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Disk Access – Read</a:t>
            </a:r>
            <a:endParaRPr lang="en-US" dirty="0">
              <a:latin typeface="+mn-lt"/>
            </a:endParaRP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533400" y="3946525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+mn-lt"/>
              </a:rPr>
              <a:t>After </a:t>
            </a:r>
            <a:r>
              <a:rPr lang="en-US" sz="2000">
                <a:solidFill>
                  <a:srgbClr val="0000FF"/>
                </a:solidFill>
                <a:latin typeface="+mn-lt"/>
              </a:rPr>
              <a:t>BLUE</a:t>
            </a:r>
            <a:r>
              <a:rPr lang="en-US" sz="200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000">
                <a:solidFill>
                  <a:schemeClr val="tx1"/>
                </a:solidFill>
                <a:latin typeface="+mn-lt"/>
              </a:rPr>
              <a:t>read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2743200" y="3946525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+mn-lt"/>
              </a:rPr>
              <a:t>Seek for </a:t>
            </a:r>
            <a:r>
              <a:rPr lang="en-US" sz="2000">
                <a:solidFill>
                  <a:srgbClr val="FF0000"/>
                </a:solidFill>
                <a:latin typeface="+mn-lt"/>
              </a:rPr>
              <a:t>RED</a:t>
            </a:r>
            <a:endParaRPr lang="en-US" sz="20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4495800" y="3946525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+mn-lt"/>
              </a:rPr>
              <a:t>Rotational latency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6705600" y="3946525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+mn-lt"/>
              </a:rPr>
              <a:t>After </a:t>
            </a:r>
            <a:r>
              <a:rPr lang="en-US" sz="2000">
                <a:solidFill>
                  <a:srgbClr val="FF0000"/>
                </a:solidFill>
                <a:latin typeface="+mn-lt"/>
              </a:rPr>
              <a:t>RED</a:t>
            </a:r>
            <a:r>
              <a:rPr lang="en-US" sz="2000">
                <a:solidFill>
                  <a:schemeClr val="tx1"/>
                </a:solidFill>
                <a:latin typeface="+mn-lt"/>
              </a:rPr>
              <a:t> read</a:t>
            </a:r>
          </a:p>
        </p:txBody>
      </p:sp>
      <p:grpSp>
        <p:nvGrpSpPr>
          <p:cNvPr id="2" name="Group 7"/>
          <p:cNvGrpSpPr>
            <a:grpSpLocks noChangeAspect="1"/>
          </p:cNvGrpSpPr>
          <p:nvPr/>
        </p:nvGrpSpPr>
        <p:grpSpPr bwMode="auto">
          <a:xfrm>
            <a:off x="735013" y="1962150"/>
            <a:ext cx="1727200" cy="1855788"/>
            <a:chOff x="444" y="1113"/>
            <a:chExt cx="1163" cy="1251"/>
          </a:xfrm>
        </p:grpSpPr>
        <p:grpSp>
          <p:nvGrpSpPr>
            <p:cNvPr id="3" name="Group 8"/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4" name="Group 9"/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31082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73796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3797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3798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3799" name="Line 14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3800" name="Line 15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3801" name="Line 16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3802" name="Line 17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3803" name="Line 18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3804" name="Line 19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3805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73793" name="Freeform 21"/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3794" name="Freeform 22"/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73791" name="AutoShape 23"/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5" name="Group 24"/>
          <p:cNvGrpSpPr>
            <a:grpSpLocks noChangeAspect="1"/>
          </p:cNvGrpSpPr>
          <p:nvPr/>
        </p:nvGrpSpPr>
        <p:grpSpPr bwMode="auto">
          <a:xfrm>
            <a:off x="2784475" y="1600200"/>
            <a:ext cx="1727200" cy="2217738"/>
            <a:chOff x="1716" y="864"/>
            <a:chExt cx="1163" cy="1494"/>
          </a:xfrm>
        </p:grpSpPr>
        <p:grpSp>
          <p:nvGrpSpPr>
            <p:cNvPr id="6" name="Group 25"/>
            <p:cNvGrpSpPr>
              <a:grpSpLocks noChangeAspect="1"/>
            </p:cNvGrpSpPr>
            <p:nvPr/>
          </p:nvGrpSpPr>
          <p:grpSpPr bwMode="auto"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7" name="Group 26"/>
              <p:cNvGrpSpPr>
                <a:grpSpLocks noChangeAspect="1"/>
              </p:cNvGrpSpPr>
              <p:nvPr/>
            </p:nvGrpSpPr>
            <p:grpSpPr bwMode="auto"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131099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1"/>
                  <a:ext cx="1440" cy="144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73780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3781" name="Oval 29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3782" name="Oval 30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3783" name="Line 31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3784" name="Line 32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3785" name="Line 33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3786" name="Line 34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3787" name="Line 35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3788" name="Line 36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3789" name="Oval 37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73777" name="Freeform 38"/>
              <p:cNvSpPr>
                <a:spLocks noChangeAspect="1"/>
              </p:cNvSpPr>
              <p:nvPr/>
            </p:nvSpPr>
            <p:spPr bwMode="auto">
              <a:xfrm rot="-3600000">
                <a:off x="2512" y="2050"/>
                <a:ext cx="296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3778" name="Freeform 39"/>
              <p:cNvSpPr>
                <a:spLocks noChangeAspect="1"/>
              </p:cNvSpPr>
              <p:nvPr/>
            </p:nvSpPr>
            <p:spPr bwMode="auto">
              <a:xfrm rot="-1800000">
                <a:off x="2016" y="1506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73775" name="AutoShape 40"/>
            <p:cNvSpPr>
              <a:spLocks noChangeAspect="1" noChangeArrowheads="1"/>
            </p:cNvSpPr>
            <p:nvPr/>
          </p:nvSpPr>
          <p:spPr bwMode="auto"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8" name="Group 41"/>
          <p:cNvGrpSpPr>
            <a:grpSpLocks noChangeAspect="1"/>
          </p:cNvGrpSpPr>
          <p:nvPr/>
        </p:nvGrpSpPr>
        <p:grpSpPr bwMode="auto">
          <a:xfrm>
            <a:off x="4833938" y="1625600"/>
            <a:ext cx="1727200" cy="2192338"/>
            <a:chOff x="3003" y="864"/>
            <a:chExt cx="1163" cy="1476"/>
          </a:xfrm>
        </p:grpSpPr>
        <p:grpSp>
          <p:nvGrpSpPr>
            <p:cNvPr id="9" name="Group 42"/>
            <p:cNvGrpSpPr>
              <a:grpSpLocks noChangeAspect="1"/>
            </p:cNvGrpSpPr>
            <p:nvPr/>
          </p:nvGrpSpPr>
          <p:grpSpPr bwMode="auto">
            <a:xfrm>
              <a:off x="3003" y="1176"/>
              <a:ext cx="1163" cy="1164"/>
              <a:chOff x="3003" y="1176"/>
              <a:chExt cx="1163" cy="1164"/>
            </a:xfrm>
          </p:grpSpPr>
          <p:grpSp>
            <p:nvGrpSpPr>
              <p:cNvPr id="10" name="Group 43"/>
              <p:cNvGrpSpPr>
                <a:grpSpLocks noChangeAspect="1"/>
              </p:cNvGrpSpPr>
              <p:nvPr/>
            </p:nvGrpSpPr>
            <p:grpSpPr bwMode="auto">
              <a:xfrm>
                <a:off x="3003" y="1179"/>
                <a:ext cx="1163" cy="1161"/>
                <a:chOff x="525" y="1152"/>
                <a:chExt cx="1449" cy="1446"/>
              </a:xfrm>
            </p:grpSpPr>
            <p:sp>
              <p:nvSpPr>
                <p:cNvPr id="131116" name="Oval 44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73764" name="Oval 45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3765" name="Oval 46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3766" name="Oval 47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3767" name="Line 48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3768" name="Line 49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3769" name="Line 50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3770" name="Line 51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3771" name="Line 52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3772" name="Line 53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3773" name="Oval 54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73760" name="Freeform 55"/>
              <p:cNvSpPr>
                <a:spLocks noChangeAspect="1"/>
              </p:cNvSpPr>
              <p:nvPr/>
            </p:nvSpPr>
            <p:spPr bwMode="auto">
              <a:xfrm rot="10800000">
                <a:off x="3582" y="1182"/>
                <a:ext cx="293" cy="189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3761" name="Freeform 56"/>
              <p:cNvSpPr>
                <a:spLocks noChangeAspect="1"/>
              </p:cNvSpPr>
              <p:nvPr/>
            </p:nvSpPr>
            <p:spPr bwMode="auto">
              <a:xfrm>
                <a:off x="3414" y="1970"/>
                <a:ext cx="170" cy="139"/>
              </a:xfrm>
              <a:custGeom>
                <a:avLst/>
                <a:gdLst>
                  <a:gd name="T0" fmla="*/ 0 w 170"/>
                  <a:gd name="T1" fmla="*/ 85 h 139"/>
                  <a:gd name="T2" fmla="*/ 50 w 170"/>
                  <a:gd name="T3" fmla="*/ 0 h 139"/>
                  <a:gd name="T4" fmla="*/ 75 w 170"/>
                  <a:gd name="T5" fmla="*/ 15 h 139"/>
                  <a:gd name="T6" fmla="*/ 102 w 170"/>
                  <a:gd name="T7" fmla="*/ 24 h 139"/>
                  <a:gd name="T8" fmla="*/ 128 w 170"/>
                  <a:gd name="T9" fmla="*/ 31 h 139"/>
                  <a:gd name="T10" fmla="*/ 170 w 170"/>
                  <a:gd name="T11" fmla="*/ 36 h 139"/>
                  <a:gd name="T12" fmla="*/ 170 w 170"/>
                  <a:gd name="T13" fmla="*/ 139 h 139"/>
                  <a:gd name="T14" fmla="*/ 141 w 170"/>
                  <a:gd name="T15" fmla="*/ 136 h 139"/>
                  <a:gd name="T16" fmla="*/ 105 w 170"/>
                  <a:gd name="T17" fmla="*/ 130 h 139"/>
                  <a:gd name="T18" fmla="*/ 74 w 170"/>
                  <a:gd name="T19" fmla="*/ 121 h 139"/>
                  <a:gd name="T20" fmla="*/ 38 w 170"/>
                  <a:gd name="T21" fmla="*/ 108 h 139"/>
                  <a:gd name="T22" fmla="*/ 23 w 170"/>
                  <a:gd name="T23" fmla="*/ 102 h 139"/>
                  <a:gd name="T24" fmla="*/ 0 w 170"/>
                  <a:gd name="T25" fmla="*/ 85 h 13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0"/>
                  <a:gd name="T40" fmla="*/ 0 h 139"/>
                  <a:gd name="T41" fmla="*/ 170 w 170"/>
                  <a:gd name="T42" fmla="*/ 139 h 13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0" h="139">
                    <a:moveTo>
                      <a:pt x="0" y="85"/>
                    </a:moveTo>
                    <a:lnTo>
                      <a:pt x="50" y="0"/>
                    </a:lnTo>
                    <a:lnTo>
                      <a:pt x="75" y="15"/>
                    </a:lnTo>
                    <a:lnTo>
                      <a:pt x="102" y="24"/>
                    </a:lnTo>
                    <a:lnTo>
                      <a:pt x="128" y="31"/>
                    </a:lnTo>
                    <a:lnTo>
                      <a:pt x="170" y="36"/>
                    </a:lnTo>
                    <a:lnTo>
                      <a:pt x="170" y="139"/>
                    </a:lnTo>
                    <a:lnTo>
                      <a:pt x="141" y="136"/>
                    </a:lnTo>
                    <a:lnTo>
                      <a:pt x="105" y="130"/>
                    </a:lnTo>
                    <a:lnTo>
                      <a:pt x="74" y="121"/>
                    </a:lnTo>
                    <a:lnTo>
                      <a:pt x="38" y="108"/>
                    </a:lnTo>
                    <a:lnTo>
                      <a:pt x="23" y="102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3762" name="Freeform 57"/>
              <p:cNvSpPr>
                <a:spLocks noChangeAspect="1"/>
              </p:cNvSpPr>
              <p:nvPr/>
            </p:nvSpPr>
            <p:spPr bwMode="auto">
              <a:xfrm>
                <a:off x="3003" y="1176"/>
                <a:ext cx="579" cy="873"/>
              </a:xfrm>
              <a:custGeom>
                <a:avLst/>
                <a:gdLst>
                  <a:gd name="T0" fmla="*/ 80 w 579"/>
                  <a:gd name="T1" fmla="*/ 873 h 873"/>
                  <a:gd name="T2" fmla="*/ 188 w 579"/>
                  <a:gd name="T3" fmla="*/ 810 h 873"/>
                  <a:gd name="T4" fmla="*/ 182 w 579"/>
                  <a:gd name="T5" fmla="*/ 800 h 873"/>
                  <a:gd name="T6" fmla="*/ 167 w 579"/>
                  <a:gd name="T7" fmla="*/ 770 h 873"/>
                  <a:gd name="T8" fmla="*/ 156 w 579"/>
                  <a:gd name="T9" fmla="*/ 741 h 873"/>
                  <a:gd name="T10" fmla="*/ 147 w 579"/>
                  <a:gd name="T11" fmla="*/ 711 h 873"/>
                  <a:gd name="T12" fmla="*/ 140 w 579"/>
                  <a:gd name="T13" fmla="*/ 687 h 873"/>
                  <a:gd name="T14" fmla="*/ 135 w 579"/>
                  <a:gd name="T15" fmla="*/ 654 h 873"/>
                  <a:gd name="T16" fmla="*/ 131 w 579"/>
                  <a:gd name="T17" fmla="*/ 614 h 873"/>
                  <a:gd name="T18" fmla="*/ 129 w 579"/>
                  <a:gd name="T19" fmla="*/ 564 h 873"/>
                  <a:gd name="T20" fmla="*/ 134 w 579"/>
                  <a:gd name="T21" fmla="*/ 525 h 873"/>
                  <a:gd name="T22" fmla="*/ 140 w 579"/>
                  <a:gd name="T23" fmla="*/ 489 h 873"/>
                  <a:gd name="T24" fmla="*/ 155 w 579"/>
                  <a:gd name="T25" fmla="*/ 434 h 873"/>
                  <a:gd name="T26" fmla="*/ 179 w 579"/>
                  <a:gd name="T27" fmla="*/ 377 h 873"/>
                  <a:gd name="T28" fmla="*/ 201 w 579"/>
                  <a:gd name="T29" fmla="*/ 338 h 873"/>
                  <a:gd name="T30" fmla="*/ 233 w 579"/>
                  <a:gd name="T31" fmla="*/ 294 h 873"/>
                  <a:gd name="T32" fmla="*/ 264 w 579"/>
                  <a:gd name="T33" fmla="*/ 258 h 873"/>
                  <a:gd name="T34" fmla="*/ 305 w 579"/>
                  <a:gd name="T35" fmla="*/ 222 h 873"/>
                  <a:gd name="T36" fmla="*/ 338 w 579"/>
                  <a:gd name="T37" fmla="*/ 198 h 873"/>
                  <a:gd name="T38" fmla="*/ 381 w 579"/>
                  <a:gd name="T39" fmla="*/ 173 h 873"/>
                  <a:gd name="T40" fmla="*/ 434 w 579"/>
                  <a:gd name="T41" fmla="*/ 149 h 873"/>
                  <a:gd name="T42" fmla="*/ 485 w 579"/>
                  <a:gd name="T43" fmla="*/ 135 h 873"/>
                  <a:gd name="T44" fmla="*/ 545 w 579"/>
                  <a:gd name="T45" fmla="*/ 125 h 873"/>
                  <a:gd name="T46" fmla="*/ 579 w 579"/>
                  <a:gd name="T47" fmla="*/ 123 h 873"/>
                  <a:gd name="T48" fmla="*/ 579 w 579"/>
                  <a:gd name="T49" fmla="*/ 0 h 873"/>
                  <a:gd name="T50" fmla="*/ 536 w 579"/>
                  <a:gd name="T51" fmla="*/ 0 h 873"/>
                  <a:gd name="T52" fmla="*/ 507 w 579"/>
                  <a:gd name="T53" fmla="*/ 6 h 873"/>
                  <a:gd name="T54" fmla="*/ 480 w 579"/>
                  <a:gd name="T55" fmla="*/ 11 h 873"/>
                  <a:gd name="T56" fmla="*/ 443 w 579"/>
                  <a:gd name="T57" fmla="*/ 17 h 873"/>
                  <a:gd name="T58" fmla="*/ 386 w 579"/>
                  <a:gd name="T59" fmla="*/ 33 h 873"/>
                  <a:gd name="T60" fmla="*/ 354 w 579"/>
                  <a:gd name="T61" fmla="*/ 48 h 873"/>
                  <a:gd name="T62" fmla="*/ 320 w 579"/>
                  <a:gd name="T63" fmla="*/ 62 h 873"/>
                  <a:gd name="T64" fmla="*/ 282 w 579"/>
                  <a:gd name="T65" fmla="*/ 86 h 873"/>
                  <a:gd name="T66" fmla="*/ 249 w 579"/>
                  <a:gd name="T67" fmla="*/ 105 h 873"/>
                  <a:gd name="T68" fmla="*/ 219 w 579"/>
                  <a:gd name="T69" fmla="*/ 128 h 873"/>
                  <a:gd name="T70" fmla="*/ 189 w 579"/>
                  <a:gd name="T71" fmla="*/ 153 h 873"/>
                  <a:gd name="T72" fmla="*/ 167 w 579"/>
                  <a:gd name="T73" fmla="*/ 174 h 873"/>
                  <a:gd name="T74" fmla="*/ 146 w 579"/>
                  <a:gd name="T75" fmla="*/ 197 h 873"/>
                  <a:gd name="T76" fmla="*/ 126 w 579"/>
                  <a:gd name="T77" fmla="*/ 222 h 873"/>
                  <a:gd name="T78" fmla="*/ 104 w 579"/>
                  <a:gd name="T79" fmla="*/ 251 h 873"/>
                  <a:gd name="T80" fmla="*/ 83 w 579"/>
                  <a:gd name="T81" fmla="*/ 282 h 873"/>
                  <a:gd name="T82" fmla="*/ 63 w 579"/>
                  <a:gd name="T83" fmla="*/ 318 h 873"/>
                  <a:gd name="T84" fmla="*/ 45 w 579"/>
                  <a:gd name="T85" fmla="*/ 357 h 873"/>
                  <a:gd name="T86" fmla="*/ 35 w 579"/>
                  <a:gd name="T87" fmla="*/ 387 h 873"/>
                  <a:gd name="T88" fmla="*/ 21 w 579"/>
                  <a:gd name="T89" fmla="*/ 429 h 873"/>
                  <a:gd name="T90" fmla="*/ 9 w 579"/>
                  <a:gd name="T91" fmla="*/ 482 h 873"/>
                  <a:gd name="T92" fmla="*/ 5 w 579"/>
                  <a:gd name="T93" fmla="*/ 518 h 873"/>
                  <a:gd name="T94" fmla="*/ 0 w 579"/>
                  <a:gd name="T95" fmla="*/ 567 h 873"/>
                  <a:gd name="T96" fmla="*/ 0 w 579"/>
                  <a:gd name="T97" fmla="*/ 611 h 873"/>
                  <a:gd name="T98" fmla="*/ 6 w 579"/>
                  <a:gd name="T99" fmla="*/ 665 h 873"/>
                  <a:gd name="T100" fmla="*/ 17 w 579"/>
                  <a:gd name="T101" fmla="*/ 717 h 873"/>
                  <a:gd name="T102" fmla="*/ 24 w 579"/>
                  <a:gd name="T103" fmla="*/ 746 h 873"/>
                  <a:gd name="T104" fmla="*/ 42 w 579"/>
                  <a:gd name="T105" fmla="*/ 795 h 873"/>
                  <a:gd name="T106" fmla="*/ 57 w 579"/>
                  <a:gd name="T107" fmla="*/ 831 h 873"/>
                  <a:gd name="T108" fmla="*/ 72 w 579"/>
                  <a:gd name="T109" fmla="*/ 858 h 873"/>
                  <a:gd name="T110" fmla="*/ 80 w 579"/>
                  <a:gd name="T111" fmla="*/ 873 h 87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79"/>
                  <a:gd name="T169" fmla="*/ 0 h 873"/>
                  <a:gd name="T170" fmla="*/ 579 w 579"/>
                  <a:gd name="T171" fmla="*/ 873 h 87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79" h="873">
                    <a:moveTo>
                      <a:pt x="80" y="873"/>
                    </a:moveTo>
                    <a:lnTo>
                      <a:pt x="188" y="810"/>
                    </a:lnTo>
                    <a:lnTo>
                      <a:pt x="182" y="800"/>
                    </a:lnTo>
                    <a:lnTo>
                      <a:pt x="167" y="770"/>
                    </a:lnTo>
                    <a:lnTo>
                      <a:pt x="156" y="741"/>
                    </a:lnTo>
                    <a:lnTo>
                      <a:pt x="147" y="711"/>
                    </a:lnTo>
                    <a:lnTo>
                      <a:pt x="140" y="687"/>
                    </a:lnTo>
                    <a:lnTo>
                      <a:pt x="135" y="654"/>
                    </a:lnTo>
                    <a:lnTo>
                      <a:pt x="131" y="614"/>
                    </a:lnTo>
                    <a:lnTo>
                      <a:pt x="129" y="564"/>
                    </a:lnTo>
                    <a:lnTo>
                      <a:pt x="134" y="525"/>
                    </a:lnTo>
                    <a:lnTo>
                      <a:pt x="140" y="489"/>
                    </a:lnTo>
                    <a:lnTo>
                      <a:pt x="155" y="434"/>
                    </a:lnTo>
                    <a:lnTo>
                      <a:pt x="179" y="377"/>
                    </a:lnTo>
                    <a:lnTo>
                      <a:pt x="201" y="338"/>
                    </a:lnTo>
                    <a:lnTo>
                      <a:pt x="233" y="294"/>
                    </a:lnTo>
                    <a:lnTo>
                      <a:pt x="264" y="258"/>
                    </a:lnTo>
                    <a:lnTo>
                      <a:pt x="305" y="222"/>
                    </a:lnTo>
                    <a:lnTo>
                      <a:pt x="338" y="198"/>
                    </a:lnTo>
                    <a:lnTo>
                      <a:pt x="381" y="173"/>
                    </a:lnTo>
                    <a:lnTo>
                      <a:pt x="434" y="149"/>
                    </a:lnTo>
                    <a:lnTo>
                      <a:pt x="485" y="135"/>
                    </a:lnTo>
                    <a:lnTo>
                      <a:pt x="545" y="125"/>
                    </a:lnTo>
                    <a:lnTo>
                      <a:pt x="579" y="123"/>
                    </a:lnTo>
                    <a:lnTo>
                      <a:pt x="579" y="0"/>
                    </a:lnTo>
                    <a:lnTo>
                      <a:pt x="536" y="0"/>
                    </a:lnTo>
                    <a:lnTo>
                      <a:pt x="507" y="6"/>
                    </a:lnTo>
                    <a:lnTo>
                      <a:pt x="480" y="11"/>
                    </a:lnTo>
                    <a:lnTo>
                      <a:pt x="443" y="17"/>
                    </a:lnTo>
                    <a:lnTo>
                      <a:pt x="386" y="33"/>
                    </a:lnTo>
                    <a:lnTo>
                      <a:pt x="354" y="48"/>
                    </a:lnTo>
                    <a:lnTo>
                      <a:pt x="320" y="62"/>
                    </a:lnTo>
                    <a:lnTo>
                      <a:pt x="282" y="86"/>
                    </a:lnTo>
                    <a:lnTo>
                      <a:pt x="249" y="105"/>
                    </a:lnTo>
                    <a:lnTo>
                      <a:pt x="219" y="128"/>
                    </a:lnTo>
                    <a:lnTo>
                      <a:pt x="189" y="153"/>
                    </a:lnTo>
                    <a:lnTo>
                      <a:pt x="167" y="174"/>
                    </a:lnTo>
                    <a:lnTo>
                      <a:pt x="146" y="197"/>
                    </a:lnTo>
                    <a:lnTo>
                      <a:pt x="126" y="222"/>
                    </a:lnTo>
                    <a:lnTo>
                      <a:pt x="104" y="251"/>
                    </a:lnTo>
                    <a:lnTo>
                      <a:pt x="83" y="282"/>
                    </a:lnTo>
                    <a:lnTo>
                      <a:pt x="63" y="318"/>
                    </a:lnTo>
                    <a:lnTo>
                      <a:pt x="45" y="357"/>
                    </a:lnTo>
                    <a:lnTo>
                      <a:pt x="35" y="387"/>
                    </a:lnTo>
                    <a:lnTo>
                      <a:pt x="21" y="429"/>
                    </a:lnTo>
                    <a:lnTo>
                      <a:pt x="9" y="482"/>
                    </a:lnTo>
                    <a:lnTo>
                      <a:pt x="5" y="518"/>
                    </a:lnTo>
                    <a:lnTo>
                      <a:pt x="0" y="567"/>
                    </a:lnTo>
                    <a:lnTo>
                      <a:pt x="0" y="611"/>
                    </a:lnTo>
                    <a:lnTo>
                      <a:pt x="6" y="665"/>
                    </a:lnTo>
                    <a:lnTo>
                      <a:pt x="17" y="717"/>
                    </a:lnTo>
                    <a:lnTo>
                      <a:pt x="24" y="746"/>
                    </a:lnTo>
                    <a:lnTo>
                      <a:pt x="42" y="795"/>
                    </a:lnTo>
                    <a:lnTo>
                      <a:pt x="57" y="831"/>
                    </a:lnTo>
                    <a:lnTo>
                      <a:pt x="72" y="858"/>
                    </a:lnTo>
                    <a:lnTo>
                      <a:pt x="80" y="8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73758" name="AutoShape 58"/>
            <p:cNvSpPr>
              <a:spLocks noChangeAspect="1" noChangeArrowheads="1"/>
            </p:cNvSpPr>
            <p:nvPr/>
          </p:nvSpPr>
          <p:spPr bwMode="auto">
            <a:xfrm>
              <a:off x="349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1" name="Group 59"/>
          <p:cNvGrpSpPr>
            <a:grpSpLocks noChangeAspect="1"/>
          </p:cNvGrpSpPr>
          <p:nvPr/>
        </p:nvGrpSpPr>
        <p:grpSpPr bwMode="auto">
          <a:xfrm>
            <a:off x="6883400" y="1649413"/>
            <a:ext cx="1727200" cy="2168525"/>
            <a:chOff x="4299" y="858"/>
            <a:chExt cx="1163" cy="1461"/>
          </a:xfrm>
        </p:grpSpPr>
        <p:grpSp>
          <p:nvGrpSpPr>
            <p:cNvPr id="12" name="Group 60"/>
            <p:cNvGrpSpPr>
              <a:grpSpLocks noChangeAspect="1"/>
            </p:cNvGrpSpPr>
            <p:nvPr/>
          </p:nvGrpSpPr>
          <p:grpSpPr bwMode="auto">
            <a:xfrm>
              <a:off x="4299" y="1157"/>
              <a:ext cx="1163" cy="1162"/>
              <a:chOff x="4299" y="1157"/>
              <a:chExt cx="1163" cy="1162"/>
            </a:xfrm>
          </p:grpSpPr>
          <p:grpSp>
            <p:nvGrpSpPr>
              <p:cNvPr id="13" name="Group 61"/>
              <p:cNvGrpSpPr>
                <a:grpSpLocks noChangeAspect="1"/>
              </p:cNvGrpSpPr>
              <p:nvPr/>
            </p:nvGrpSpPr>
            <p:grpSpPr bwMode="auto">
              <a:xfrm>
                <a:off x="4299" y="1158"/>
                <a:ext cx="1163" cy="1161"/>
                <a:chOff x="525" y="1152"/>
                <a:chExt cx="1449" cy="1446"/>
              </a:xfrm>
            </p:grpSpPr>
            <p:sp>
              <p:nvSpPr>
                <p:cNvPr id="131134" name="Oval 62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3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73747" name="Oval 63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3748" name="Oval 64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3749" name="Oval 65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3750" name="Line 66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3751" name="Line 67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3752" name="Line 68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3753" name="Line 69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3754" name="Line 70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3755" name="Line 71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3756" name="Oval 72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73744" name="Freeform 73"/>
              <p:cNvSpPr>
                <a:spLocks noChangeAspect="1"/>
              </p:cNvSpPr>
              <p:nvPr/>
            </p:nvSpPr>
            <p:spPr bwMode="auto">
              <a:xfrm>
                <a:off x="4596" y="1157"/>
                <a:ext cx="284" cy="183"/>
              </a:xfrm>
              <a:custGeom>
                <a:avLst/>
                <a:gdLst>
                  <a:gd name="T0" fmla="*/ 284 w 284"/>
                  <a:gd name="T1" fmla="*/ 120 h 183"/>
                  <a:gd name="T2" fmla="*/ 284 w 284"/>
                  <a:gd name="T3" fmla="*/ 0 h 183"/>
                  <a:gd name="T4" fmla="*/ 251 w 284"/>
                  <a:gd name="T5" fmla="*/ 1 h 183"/>
                  <a:gd name="T6" fmla="*/ 219 w 284"/>
                  <a:gd name="T7" fmla="*/ 3 h 183"/>
                  <a:gd name="T8" fmla="*/ 183 w 284"/>
                  <a:gd name="T9" fmla="*/ 9 h 183"/>
                  <a:gd name="T10" fmla="*/ 137 w 284"/>
                  <a:gd name="T11" fmla="*/ 19 h 183"/>
                  <a:gd name="T12" fmla="*/ 92 w 284"/>
                  <a:gd name="T13" fmla="*/ 31 h 183"/>
                  <a:gd name="T14" fmla="*/ 65 w 284"/>
                  <a:gd name="T15" fmla="*/ 42 h 183"/>
                  <a:gd name="T16" fmla="*/ 36 w 284"/>
                  <a:gd name="T17" fmla="*/ 54 h 183"/>
                  <a:gd name="T18" fmla="*/ 0 w 284"/>
                  <a:gd name="T19" fmla="*/ 75 h 183"/>
                  <a:gd name="T20" fmla="*/ 63 w 284"/>
                  <a:gd name="T21" fmla="*/ 183 h 183"/>
                  <a:gd name="T22" fmla="*/ 98 w 284"/>
                  <a:gd name="T23" fmla="*/ 165 h 183"/>
                  <a:gd name="T24" fmla="*/ 132 w 284"/>
                  <a:gd name="T25" fmla="*/ 150 h 183"/>
                  <a:gd name="T26" fmla="*/ 171 w 284"/>
                  <a:gd name="T27" fmla="*/ 138 h 183"/>
                  <a:gd name="T28" fmla="*/ 198 w 284"/>
                  <a:gd name="T29" fmla="*/ 130 h 183"/>
                  <a:gd name="T30" fmla="*/ 242 w 284"/>
                  <a:gd name="T31" fmla="*/ 123 h 183"/>
                  <a:gd name="T32" fmla="*/ 284 w 284"/>
                  <a:gd name="T33" fmla="*/ 120 h 18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84"/>
                  <a:gd name="T52" fmla="*/ 0 h 183"/>
                  <a:gd name="T53" fmla="*/ 284 w 284"/>
                  <a:gd name="T54" fmla="*/ 183 h 18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84" h="183">
                    <a:moveTo>
                      <a:pt x="284" y="120"/>
                    </a:moveTo>
                    <a:lnTo>
                      <a:pt x="284" y="0"/>
                    </a:lnTo>
                    <a:lnTo>
                      <a:pt x="251" y="1"/>
                    </a:lnTo>
                    <a:lnTo>
                      <a:pt x="219" y="3"/>
                    </a:lnTo>
                    <a:lnTo>
                      <a:pt x="183" y="9"/>
                    </a:lnTo>
                    <a:lnTo>
                      <a:pt x="137" y="19"/>
                    </a:lnTo>
                    <a:lnTo>
                      <a:pt x="92" y="31"/>
                    </a:lnTo>
                    <a:lnTo>
                      <a:pt x="65" y="42"/>
                    </a:lnTo>
                    <a:lnTo>
                      <a:pt x="36" y="54"/>
                    </a:lnTo>
                    <a:lnTo>
                      <a:pt x="0" y="75"/>
                    </a:lnTo>
                    <a:lnTo>
                      <a:pt x="63" y="183"/>
                    </a:lnTo>
                    <a:lnTo>
                      <a:pt x="98" y="165"/>
                    </a:lnTo>
                    <a:lnTo>
                      <a:pt x="132" y="150"/>
                    </a:lnTo>
                    <a:lnTo>
                      <a:pt x="171" y="138"/>
                    </a:lnTo>
                    <a:lnTo>
                      <a:pt x="198" y="130"/>
                    </a:lnTo>
                    <a:lnTo>
                      <a:pt x="242" y="123"/>
                    </a:lnTo>
                    <a:lnTo>
                      <a:pt x="284" y="12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3745" name="Freeform 74"/>
              <p:cNvSpPr>
                <a:spLocks noChangeAspect="1"/>
              </p:cNvSpPr>
              <p:nvPr/>
            </p:nvSpPr>
            <p:spPr bwMode="auto">
              <a:xfrm>
                <a:off x="5007" y="1839"/>
                <a:ext cx="192" cy="201"/>
              </a:xfrm>
              <a:custGeom>
                <a:avLst/>
                <a:gdLst>
                  <a:gd name="T0" fmla="*/ 0 w 192"/>
                  <a:gd name="T1" fmla="*/ 105 h 201"/>
                  <a:gd name="T2" fmla="*/ 57 w 192"/>
                  <a:gd name="T3" fmla="*/ 201 h 201"/>
                  <a:gd name="T4" fmla="*/ 93 w 192"/>
                  <a:gd name="T5" fmla="*/ 183 h 201"/>
                  <a:gd name="T6" fmla="*/ 123 w 192"/>
                  <a:gd name="T7" fmla="*/ 153 h 201"/>
                  <a:gd name="T8" fmla="*/ 156 w 192"/>
                  <a:gd name="T9" fmla="*/ 117 h 201"/>
                  <a:gd name="T10" fmla="*/ 183 w 192"/>
                  <a:gd name="T11" fmla="*/ 75 h 201"/>
                  <a:gd name="T12" fmla="*/ 192 w 192"/>
                  <a:gd name="T13" fmla="*/ 57 h 201"/>
                  <a:gd name="T14" fmla="*/ 87 w 192"/>
                  <a:gd name="T15" fmla="*/ 0 h 201"/>
                  <a:gd name="T16" fmla="*/ 75 w 192"/>
                  <a:gd name="T17" fmla="*/ 24 h 201"/>
                  <a:gd name="T18" fmla="*/ 54 w 192"/>
                  <a:gd name="T19" fmla="*/ 51 h 201"/>
                  <a:gd name="T20" fmla="*/ 27 w 192"/>
                  <a:gd name="T21" fmla="*/ 81 h 201"/>
                  <a:gd name="T22" fmla="*/ 0 w 192"/>
                  <a:gd name="T23" fmla="*/ 105 h 20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2"/>
                  <a:gd name="T37" fmla="*/ 0 h 201"/>
                  <a:gd name="T38" fmla="*/ 192 w 192"/>
                  <a:gd name="T39" fmla="*/ 201 h 20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2" h="201">
                    <a:moveTo>
                      <a:pt x="0" y="105"/>
                    </a:moveTo>
                    <a:lnTo>
                      <a:pt x="57" y="201"/>
                    </a:lnTo>
                    <a:lnTo>
                      <a:pt x="93" y="183"/>
                    </a:lnTo>
                    <a:lnTo>
                      <a:pt x="123" y="153"/>
                    </a:lnTo>
                    <a:lnTo>
                      <a:pt x="156" y="117"/>
                    </a:lnTo>
                    <a:lnTo>
                      <a:pt x="183" y="75"/>
                    </a:lnTo>
                    <a:lnTo>
                      <a:pt x="192" y="57"/>
                    </a:lnTo>
                    <a:lnTo>
                      <a:pt x="87" y="0"/>
                    </a:lnTo>
                    <a:lnTo>
                      <a:pt x="75" y="24"/>
                    </a:lnTo>
                    <a:lnTo>
                      <a:pt x="54" y="51"/>
                    </a:lnTo>
                    <a:lnTo>
                      <a:pt x="27" y="81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73742" name="AutoShape 75"/>
            <p:cNvSpPr>
              <a:spLocks noChangeAspect="1" noChangeArrowheads="1"/>
            </p:cNvSpPr>
            <p:nvPr/>
          </p:nvSpPr>
          <p:spPr bwMode="auto">
            <a:xfrm>
              <a:off x="4782" y="858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73739" name="AutoShape 76"/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3740" name="Rectangle 77"/>
          <p:cNvSpPr>
            <a:spLocks noChangeArrowheads="1"/>
          </p:cNvSpPr>
          <p:nvPr/>
        </p:nvSpPr>
        <p:spPr bwMode="auto">
          <a:xfrm>
            <a:off x="1981200" y="4495800"/>
            <a:ext cx="54102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sz="2800">
                <a:solidFill>
                  <a:schemeClr val="tx2"/>
                </a:solidFill>
                <a:latin typeface="+mn-lt"/>
              </a:rPr>
              <a:t>Complete read of red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4055033" y="6615856"/>
            <a:ext cx="1033937" cy="153888"/>
          </a:xfrm>
        </p:spPr>
        <p:txBody>
          <a:bodyPr/>
          <a:lstStyle/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925058" y="6615856"/>
            <a:ext cx="131446" cy="153888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40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092663" cy="76200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Disk Access – Service Time Components</a:t>
            </a:r>
            <a:endParaRPr lang="en-US" dirty="0">
              <a:latin typeface="+mn-lt"/>
            </a:endParaRP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533400" y="3946525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+mn-lt"/>
              </a:rPr>
              <a:t>After </a:t>
            </a:r>
            <a:r>
              <a:rPr lang="en-US" sz="2000">
                <a:solidFill>
                  <a:srgbClr val="0000FF"/>
                </a:solidFill>
                <a:latin typeface="+mn-lt"/>
              </a:rPr>
              <a:t>BLUE</a:t>
            </a:r>
            <a:r>
              <a:rPr lang="en-US" sz="200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000">
                <a:solidFill>
                  <a:schemeClr val="tx1"/>
                </a:solidFill>
                <a:latin typeface="+mn-lt"/>
              </a:rPr>
              <a:t>read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2743200" y="3946525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+mn-lt"/>
              </a:rPr>
              <a:t>Seek for </a:t>
            </a:r>
            <a:r>
              <a:rPr lang="en-US" sz="2000">
                <a:solidFill>
                  <a:srgbClr val="FF0000"/>
                </a:solidFill>
                <a:latin typeface="+mn-lt"/>
              </a:rPr>
              <a:t>RED</a:t>
            </a:r>
            <a:endParaRPr lang="en-US" sz="20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4495800" y="3946525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+mn-lt"/>
              </a:rPr>
              <a:t>Rotational latency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6705600" y="3946525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+mn-lt"/>
              </a:rPr>
              <a:t>After </a:t>
            </a:r>
            <a:r>
              <a:rPr lang="en-US" sz="2000">
                <a:solidFill>
                  <a:srgbClr val="FF0000"/>
                </a:solidFill>
                <a:latin typeface="+mn-lt"/>
              </a:rPr>
              <a:t>RED</a:t>
            </a:r>
            <a:r>
              <a:rPr lang="en-US" sz="2000">
                <a:solidFill>
                  <a:schemeClr val="tx1"/>
                </a:solidFill>
                <a:latin typeface="+mn-lt"/>
              </a:rPr>
              <a:t> read</a:t>
            </a:r>
          </a:p>
        </p:txBody>
      </p:sp>
      <p:grpSp>
        <p:nvGrpSpPr>
          <p:cNvPr id="2" name="Group 7"/>
          <p:cNvGrpSpPr>
            <a:grpSpLocks noChangeAspect="1"/>
          </p:cNvGrpSpPr>
          <p:nvPr/>
        </p:nvGrpSpPr>
        <p:grpSpPr bwMode="auto">
          <a:xfrm>
            <a:off x="735013" y="1962150"/>
            <a:ext cx="1727200" cy="1855788"/>
            <a:chOff x="444" y="1113"/>
            <a:chExt cx="1163" cy="1251"/>
          </a:xfrm>
        </p:grpSpPr>
        <p:grpSp>
          <p:nvGrpSpPr>
            <p:cNvPr id="3" name="Group 8"/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4" name="Group 9"/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33130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75848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5849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5850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5851" name="Line 14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5852" name="Line 15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5853" name="Line 16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5854" name="Line 17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5855" name="Line 18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5856" name="Line 19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5857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75845" name="Freeform 21"/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5846" name="Freeform 22"/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75843" name="AutoShape 23"/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5" name="Group 24"/>
          <p:cNvGrpSpPr>
            <a:grpSpLocks noChangeAspect="1"/>
          </p:cNvGrpSpPr>
          <p:nvPr/>
        </p:nvGrpSpPr>
        <p:grpSpPr bwMode="auto">
          <a:xfrm>
            <a:off x="2784475" y="1600200"/>
            <a:ext cx="1727200" cy="2217738"/>
            <a:chOff x="1716" y="864"/>
            <a:chExt cx="1163" cy="1494"/>
          </a:xfrm>
        </p:grpSpPr>
        <p:grpSp>
          <p:nvGrpSpPr>
            <p:cNvPr id="6" name="Group 25"/>
            <p:cNvGrpSpPr>
              <a:grpSpLocks noChangeAspect="1"/>
            </p:cNvGrpSpPr>
            <p:nvPr/>
          </p:nvGrpSpPr>
          <p:grpSpPr bwMode="auto"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7" name="Group 26"/>
              <p:cNvGrpSpPr>
                <a:grpSpLocks noChangeAspect="1"/>
              </p:cNvGrpSpPr>
              <p:nvPr/>
            </p:nvGrpSpPr>
            <p:grpSpPr bwMode="auto"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133147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1"/>
                  <a:ext cx="1440" cy="144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75832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5833" name="Oval 29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5834" name="Oval 30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5835" name="Line 31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5836" name="Line 32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5837" name="Line 33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5838" name="Line 34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5839" name="Line 35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5840" name="Line 36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5841" name="Oval 37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75829" name="Freeform 38"/>
              <p:cNvSpPr>
                <a:spLocks noChangeAspect="1"/>
              </p:cNvSpPr>
              <p:nvPr/>
            </p:nvSpPr>
            <p:spPr bwMode="auto">
              <a:xfrm rot="-3600000">
                <a:off x="2512" y="2050"/>
                <a:ext cx="296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5830" name="Freeform 39"/>
              <p:cNvSpPr>
                <a:spLocks noChangeAspect="1"/>
              </p:cNvSpPr>
              <p:nvPr/>
            </p:nvSpPr>
            <p:spPr bwMode="auto">
              <a:xfrm rot="-1800000">
                <a:off x="2016" y="1506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75827" name="AutoShape 40"/>
            <p:cNvSpPr>
              <a:spLocks noChangeAspect="1" noChangeArrowheads="1"/>
            </p:cNvSpPr>
            <p:nvPr/>
          </p:nvSpPr>
          <p:spPr bwMode="auto"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8" name="Group 41"/>
          <p:cNvGrpSpPr>
            <a:grpSpLocks noChangeAspect="1"/>
          </p:cNvGrpSpPr>
          <p:nvPr/>
        </p:nvGrpSpPr>
        <p:grpSpPr bwMode="auto">
          <a:xfrm>
            <a:off x="4833938" y="1625600"/>
            <a:ext cx="1727200" cy="2192338"/>
            <a:chOff x="3003" y="864"/>
            <a:chExt cx="1163" cy="1476"/>
          </a:xfrm>
        </p:grpSpPr>
        <p:grpSp>
          <p:nvGrpSpPr>
            <p:cNvPr id="9" name="Group 42"/>
            <p:cNvGrpSpPr>
              <a:grpSpLocks noChangeAspect="1"/>
            </p:cNvGrpSpPr>
            <p:nvPr/>
          </p:nvGrpSpPr>
          <p:grpSpPr bwMode="auto">
            <a:xfrm>
              <a:off x="3003" y="1176"/>
              <a:ext cx="1163" cy="1164"/>
              <a:chOff x="3003" y="1176"/>
              <a:chExt cx="1163" cy="1164"/>
            </a:xfrm>
          </p:grpSpPr>
          <p:grpSp>
            <p:nvGrpSpPr>
              <p:cNvPr id="10" name="Group 43"/>
              <p:cNvGrpSpPr>
                <a:grpSpLocks noChangeAspect="1"/>
              </p:cNvGrpSpPr>
              <p:nvPr/>
            </p:nvGrpSpPr>
            <p:grpSpPr bwMode="auto">
              <a:xfrm>
                <a:off x="3003" y="1179"/>
                <a:ext cx="1163" cy="1161"/>
                <a:chOff x="525" y="1152"/>
                <a:chExt cx="1449" cy="1446"/>
              </a:xfrm>
            </p:grpSpPr>
            <p:sp>
              <p:nvSpPr>
                <p:cNvPr id="133164" name="Oval 44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75816" name="Oval 45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5817" name="Oval 46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5818" name="Oval 47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5819" name="Line 48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5820" name="Line 49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5821" name="Line 50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5822" name="Line 51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5823" name="Line 52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5824" name="Line 53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5825" name="Oval 54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75812" name="Freeform 55"/>
              <p:cNvSpPr>
                <a:spLocks noChangeAspect="1"/>
              </p:cNvSpPr>
              <p:nvPr/>
            </p:nvSpPr>
            <p:spPr bwMode="auto">
              <a:xfrm rot="10800000">
                <a:off x="3582" y="1182"/>
                <a:ext cx="293" cy="189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5813" name="Freeform 56"/>
              <p:cNvSpPr>
                <a:spLocks noChangeAspect="1"/>
              </p:cNvSpPr>
              <p:nvPr/>
            </p:nvSpPr>
            <p:spPr bwMode="auto">
              <a:xfrm>
                <a:off x="3414" y="1970"/>
                <a:ext cx="170" cy="139"/>
              </a:xfrm>
              <a:custGeom>
                <a:avLst/>
                <a:gdLst>
                  <a:gd name="T0" fmla="*/ 0 w 170"/>
                  <a:gd name="T1" fmla="*/ 85 h 139"/>
                  <a:gd name="T2" fmla="*/ 50 w 170"/>
                  <a:gd name="T3" fmla="*/ 0 h 139"/>
                  <a:gd name="T4" fmla="*/ 75 w 170"/>
                  <a:gd name="T5" fmla="*/ 15 h 139"/>
                  <a:gd name="T6" fmla="*/ 102 w 170"/>
                  <a:gd name="T7" fmla="*/ 24 h 139"/>
                  <a:gd name="T8" fmla="*/ 128 w 170"/>
                  <a:gd name="T9" fmla="*/ 31 h 139"/>
                  <a:gd name="T10" fmla="*/ 170 w 170"/>
                  <a:gd name="T11" fmla="*/ 36 h 139"/>
                  <a:gd name="T12" fmla="*/ 170 w 170"/>
                  <a:gd name="T13" fmla="*/ 139 h 139"/>
                  <a:gd name="T14" fmla="*/ 141 w 170"/>
                  <a:gd name="T15" fmla="*/ 136 h 139"/>
                  <a:gd name="T16" fmla="*/ 105 w 170"/>
                  <a:gd name="T17" fmla="*/ 130 h 139"/>
                  <a:gd name="T18" fmla="*/ 74 w 170"/>
                  <a:gd name="T19" fmla="*/ 121 h 139"/>
                  <a:gd name="T20" fmla="*/ 38 w 170"/>
                  <a:gd name="T21" fmla="*/ 108 h 139"/>
                  <a:gd name="T22" fmla="*/ 23 w 170"/>
                  <a:gd name="T23" fmla="*/ 102 h 139"/>
                  <a:gd name="T24" fmla="*/ 0 w 170"/>
                  <a:gd name="T25" fmla="*/ 85 h 13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0"/>
                  <a:gd name="T40" fmla="*/ 0 h 139"/>
                  <a:gd name="T41" fmla="*/ 170 w 170"/>
                  <a:gd name="T42" fmla="*/ 139 h 13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0" h="139">
                    <a:moveTo>
                      <a:pt x="0" y="85"/>
                    </a:moveTo>
                    <a:lnTo>
                      <a:pt x="50" y="0"/>
                    </a:lnTo>
                    <a:lnTo>
                      <a:pt x="75" y="15"/>
                    </a:lnTo>
                    <a:lnTo>
                      <a:pt x="102" y="24"/>
                    </a:lnTo>
                    <a:lnTo>
                      <a:pt x="128" y="31"/>
                    </a:lnTo>
                    <a:lnTo>
                      <a:pt x="170" y="36"/>
                    </a:lnTo>
                    <a:lnTo>
                      <a:pt x="170" y="139"/>
                    </a:lnTo>
                    <a:lnTo>
                      <a:pt x="141" y="136"/>
                    </a:lnTo>
                    <a:lnTo>
                      <a:pt x="105" y="130"/>
                    </a:lnTo>
                    <a:lnTo>
                      <a:pt x="74" y="121"/>
                    </a:lnTo>
                    <a:lnTo>
                      <a:pt x="38" y="108"/>
                    </a:lnTo>
                    <a:lnTo>
                      <a:pt x="23" y="102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5814" name="Freeform 57"/>
              <p:cNvSpPr>
                <a:spLocks noChangeAspect="1"/>
              </p:cNvSpPr>
              <p:nvPr/>
            </p:nvSpPr>
            <p:spPr bwMode="auto">
              <a:xfrm>
                <a:off x="3003" y="1176"/>
                <a:ext cx="579" cy="873"/>
              </a:xfrm>
              <a:custGeom>
                <a:avLst/>
                <a:gdLst>
                  <a:gd name="T0" fmla="*/ 80 w 579"/>
                  <a:gd name="T1" fmla="*/ 873 h 873"/>
                  <a:gd name="T2" fmla="*/ 188 w 579"/>
                  <a:gd name="T3" fmla="*/ 810 h 873"/>
                  <a:gd name="T4" fmla="*/ 182 w 579"/>
                  <a:gd name="T5" fmla="*/ 800 h 873"/>
                  <a:gd name="T6" fmla="*/ 167 w 579"/>
                  <a:gd name="T7" fmla="*/ 770 h 873"/>
                  <a:gd name="T8" fmla="*/ 156 w 579"/>
                  <a:gd name="T9" fmla="*/ 741 h 873"/>
                  <a:gd name="T10" fmla="*/ 147 w 579"/>
                  <a:gd name="T11" fmla="*/ 711 h 873"/>
                  <a:gd name="T12" fmla="*/ 140 w 579"/>
                  <a:gd name="T13" fmla="*/ 687 h 873"/>
                  <a:gd name="T14" fmla="*/ 135 w 579"/>
                  <a:gd name="T15" fmla="*/ 654 h 873"/>
                  <a:gd name="T16" fmla="*/ 131 w 579"/>
                  <a:gd name="T17" fmla="*/ 614 h 873"/>
                  <a:gd name="T18" fmla="*/ 129 w 579"/>
                  <a:gd name="T19" fmla="*/ 564 h 873"/>
                  <a:gd name="T20" fmla="*/ 134 w 579"/>
                  <a:gd name="T21" fmla="*/ 525 h 873"/>
                  <a:gd name="T22" fmla="*/ 140 w 579"/>
                  <a:gd name="T23" fmla="*/ 489 h 873"/>
                  <a:gd name="T24" fmla="*/ 155 w 579"/>
                  <a:gd name="T25" fmla="*/ 434 h 873"/>
                  <a:gd name="T26" fmla="*/ 179 w 579"/>
                  <a:gd name="T27" fmla="*/ 377 h 873"/>
                  <a:gd name="T28" fmla="*/ 201 w 579"/>
                  <a:gd name="T29" fmla="*/ 338 h 873"/>
                  <a:gd name="T30" fmla="*/ 233 w 579"/>
                  <a:gd name="T31" fmla="*/ 294 h 873"/>
                  <a:gd name="T32" fmla="*/ 264 w 579"/>
                  <a:gd name="T33" fmla="*/ 258 h 873"/>
                  <a:gd name="T34" fmla="*/ 305 w 579"/>
                  <a:gd name="T35" fmla="*/ 222 h 873"/>
                  <a:gd name="T36" fmla="*/ 338 w 579"/>
                  <a:gd name="T37" fmla="*/ 198 h 873"/>
                  <a:gd name="T38" fmla="*/ 381 w 579"/>
                  <a:gd name="T39" fmla="*/ 173 h 873"/>
                  <a:gd name="T40" fmla="*/ 434 w 579"/>
                  <a:gd name="T41" fmla="*/ 149 h 873"/>
                  <a:gd name="T42" fmla="*/ 485 w 579"/>
                  <a:gd name="T43" fmla="*/ 135 h 873"/>
                  <a:gd name="T44" fmla="*/ 545 w 579"/>
                  <a:gd name="T45" fmla="*/ 125 h 873"/>
                  <a:gd name="T46" fmla="*/ 579 w 579"/>
                  <a:gd name="T47" fmla="*/ 123 h 873"/>
                  <a:gd name="T48" fmla="*/ 579 w 579"/>
                  <a:gd name="T49" fmla="*/ 0 h 873"/>
                  <a:gd name="T50" fmla="*/ 536 w 579"/>
                  <a:gd name="T51" fmla="*/ 0 h 873"/>
                  <a:gd name="T52" fmla="*/ 507 w 579"/>
                  <a:gd name="T53" fmla="*/ 6 h 873"/>
                  <a:gd name="T54" fmla="*/ 480 w 579"/>
                  <a:gd name="T55" fmla="*/ 11 h 873"/>
                  <a:gd name="T56" fmla="*/ 443 w 579"/>
                  <a:gd name="T57" fmla="*/ 17 h 873"/>
                  <a:gd name="T58" fmla="*/ 386 w 579"/>
                  <a:gd name="T59" fmla="*/ 33 h 873"/>
                  <a:gd name="T60" fmla="*/ 354 w 579"/>
                  <a:gd name="T61" fmla="*/ 48 h 873"/>
                  <a:gd name="T62" fmla="*/ 320 w 579"/>
                  <a:gd name="T63" fmla="*/ 62 h 873"/>
                  <a:gd name="T64" fmla="*/ 282 w 579"/>
                  <a:gd name="T65" fmla="*/ 86 h 873"/>
                  <a:gd name="T66" fmla="*/ 249 w 579"/>
                  <a:gd name="T67" fmla="*/ 105 h 873"/>
                  <a:gd name="T68" fmla="*/ 219 w 579"/>
                  <a:gd name="T69" fmla="*/ 128 h 873"/>
                  <a:gd name="T70" fmla="*/ 189 w 579"/>
                  <a:gd name="T71" fmla="*/ 153 h 873"/>
                  <a:gd name="T72" fmla="*/ 167 w 579"/>
                  <a:gd name="T73" fmla="*/ 174 h 873"/>
                  <a:gd name="T74" fmla="*/ 146 w 579"/>
                  <a:gd name="T75" fmla="*/ 197 h 873"/>
                  <a:gd name="T76" fmla="*/ 126 w 579"/>
                  <a:gd name="T77" fmla="*/ 222 h 873"/>
                  <a:gd name="T78" fmla="*/ 104 w 579"/>
                  <a:gd name="T79" fmla="*/ 251 h 873"/>
                  <a:gd name="T80" fmla="*/ 83 w 579"/>
                  <a:gd name="T81" fmla="*/ 282 h 873"/>
                  <a:gd name="T82" fmla="*/ 63 w 579"/>
                  <a:gd name="T83" fmla="*/ 318 h 873"/>
                  <a:gd name="T84" fmla="*/ 45 w 579"/>
                  <a:gd name="T85" fmla="*/ 357 h 873"/>
                  <a:gd name="T86" fmla="*/ 35 w 579"/>
                  <a:gd name="T87" fmla="*/ 387 h 873"/>
                  <a:gd name="T88" fmla="*/ 21 w 579"/>
                  <a:gd name="T89" fmla="*/ 429 h 873"/>
                  <a:gd name="T90" fmla="*/ 9 w 579"/>
                  <a:gd name="T91" fmla="*/ 482 h 873"/>
                  <a:gd name="T92" fmla="*/ 5 w 579"/>
                  <a:gd name="T93" fmla="*/ 518 h 873"/>
                  <a:gd name="T94" fmla="*/ 0 w 579"/>
                  <a:gd name="T95" fmla="*/ 567 h 873"/>
                  <a:gd name="T96" fmla="*/ 0 w 579"/>
                  <a:gd name="T97" fmla="*/ 611 h 873"/>
                  <a:gd name="T98" fmla="*/ 6 w 579"/>
                  <a:gd name="T99" fmla="*/ 665 h 873"/>
                  <a:gd name="T100" fmla="*/ 17 w 579"/>
                  <a:gd name="T101" fmla="*/ 717 h 873"/>
                  <a:gd name="T102" fmla="*/ 24 w 579"/>
                  <a:gd name="T103" fmla="*/ 746 h 873"/>
                  <a:gd name="T104" fmla="*/ 42 w 579"/>
                  <a:gd name="T105" fmla="*/ 795 h 873"/>
                  <a:gd name="T106" fmla="*/ 57 w 579"/>
                  <a:gd name="T107" fmla="*/ 831 h 873"/>
                  <a:gd name="T108" fmla="*/ 72 w 579"/>
                  <a:gd name="T109" fmla="*/ 858 h 873"/>
                  <a:gd name="T110" fmla="*/ 80 w 579"/>
                  <a:gd name="T111" fmla="*/ 873 h 87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79"/>
                  <a:gd name="T169" fmla="*/ 0 h 873"/>
                  <a:gd name="T170" fmla="*/ 579 w 579"/>
                  <a:gd name="T171" fmla="*/ 873 h 87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79" h="873">
                    <a:moveTo>
                      <a:pt x="80" y="873"/>
                    </a:moveTo>
                    <a:lnTo>
                      <a:pt x="188" y="810"/>
                    </a:lnTo>
                    <a:lnTo>
                      <a:pt x="182" y="800"/>
                    </a:lnTo>
                    <a:lnTo>
                      <a:pt x="167" y="770"/>
                    </a:lnTo>
                    <a:lnTo>
                      <a:pt x="156" y="741"/>
                    </a:lnTo>
                    <a:lnTo>
                      <a:pt x="147" y="711"/>
                    </a:lnTo>
                    <a:lnTo>
                      <a:pt x="140" y="687"/>
                    </a:lnTo>
                    <a:lnTo>
                      <a:pt x="135" y="654"/>
                    </a:lnTo>
                    <a:lnTo>
                      <a:pt x="131" y="614"/>
                    </a:lnTo>
                    <a:lnTo>
                      <a:pt x="129" y="564"/>
                    </a:lnTo>
                    <a:lnTo>
                      <a:pt x="134" y="525"/>
                    </a:lnTo>
                    <a:lnTo>
                      <a:pt x="140" y="489"/>
                    </a:lnTo>
                    <a:lnTo>
                      <a:pt x="155" y="434"/>
                    </a:lnTo>
                    <a:lnTo>
                      <a:pt x="179" y="377"/>
                    </a:lnTo>
                    <a:lnTo>
                      <a:pt x="201" y="338"/>
                    </a:lnTo>
                    <a:lnTo>
                      <a:pt x="233" y="294"/>
                    </a:lnTo>
                    <a:lnTo>
                      <a:pt x="264" y="258"/>
                    </a:lnTo>
                    <a:lnTo>
                      <a:pt x="305" y="222"/>
                    </a:lnTo>
                    <a:lnTo>
                      <a:pt x="338" y="198"/>
                    </a:lnTo>
                    <a:lnTo>
                      <a:pt x="381" y="173"/>
                    </a:lnTo>
                    <a:lnTo>
                      <a:pt x="434" y="149"/>
                    </a:lnTo>
                    <a:lnTo>
                      <a:pt x="485" y="135"/>
                    </a:lnTo>
                    <a:lnTo>
                      <a:pt x="545" y="125"/>
                    </a:lnTo>
                    <a:lnTo>
                      <a:pt x="579" y="123"/>
                    </a:lnTo>
                    <a:lnTo>
                      <a:pt x="579" y="0"/>
                    </a:lnTo>
                    <a:lnTo>
                      <a:pt x="536" y="0"/>
                    </a:lnTo>
                    <a:lnTo>
                      <a:pt x="507" y="6"/>
                    </a:lnTo>
                    <a:lnTo>
                      <a:pt x="480" y="11"/>
                    </a:lnTo>
                    <a:lnTo>
                      <a:pt x="443" y="17"/>
                    </a:lnTo>
                    <a:lnTo>
                      <a:pt x="386" y="33"/>
                    </a:lnTo>
                    <a:lnTo>
                      <a:pt x="354" y="48"/>
                    </a:lnTo>
                    <a:lnTo>
                      <a:pt x="320" y="62"/>
                    </a:lnTo>
                    <a:lnTo>
                      <a:pt x="282" y="86"/>
                    </a:lnTo>
                    <a:lnTo>
                      <a:pt x="249" y="105"/>
                    </a:lnTo>
                    <a:lnTo>
                      <a:pt x="219" y="128"/>
                    </a:lnTo>
                    <a:lnTo>
                      <a:pt x="189" y="153"/>
                    </a:lnTo>
                    <a:lnTo>
                      <a:pt x="167" y="174"/>
                    </a:lnTo>
                    <a:lnTo>
                      <a:pt x="146" y="197"/>
                    </a:lnTo>
                    <a:lnTo>
                      <a:pt x="126" y="222"/>
                    </a:lnTo>
                    <a:lnTo>
                      <a:pt x="104" y="251"/>
                    </a:lnTo>
                    <a:lnTo>
                      <a:pt x="83" y="282"/>
                    </a:lnTo>
                    <a:lnTo>
                      <a:pt x="63" y="318"/>
                    </a:lnTo>
                    <a:lnTo>
                      <a:pt x="45" y="357"/>
                    </a:lnTo>
                    <a:lnTo>
                      <a:pt x="35" y="387"/>
                    </a:lnTo>
                    <a:lnTo>
                      <a:pt x="21" y="429"/>
                    </a:lnTo>
                    <a:lnTo>
                      <a:pt x="9" y="482"/>
                    </a:lnTo>
                    <a:lnTo>
                      <a:pt x="5" y="518"/>
                    </a:lnTo>
                    <a:lnTo>
                      <a:pt x="0" y="567"/>
                    </a:lnTo>
                    <a:lnTo>
                      <a:pt x="0" y="611"/>
                    </a:lnTo>
                    <a:lnTo>
                      <a:pt x="6" y="665"/>
                    </a:lnTo>
                    <a:lnTo>
                      <a:pt x="17" y="717"/>
                    </a:lnTo>
                    <a:lnTo>
                      <a:pt x="24" y="746"/>
                    </a:lnTo>
                    <a:lnTo>
                      <a:pt x="42" y="795"/>
                    </a:lnTo>
                    <a:lnTo>
                      <a:pt x="57" y="831"/>
                    </a:lnTo>
                    <a:lnTo>
                      <a:pt x="72" y="858"/>
                    </a:lnTo>
                    <a:lnTo>
                      <a:pt x="80" y="8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75810" name="AutoShape 58"/>
            <p:cNvSpPr>
              <a:spLocks noChangeAspect="1" noChangeArrowheads="1"/>
            </p:cNvSpPr>
            <p:nvPr/>
          </p:nvSpPr>
          <p:spPr bwMode="auto">
            <a:xfrm>
              <a:off x="349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1" name="Group 59"/>
          <p:cNvGrpSpPr>
            <a:grpSpLocks noChangeAspect="1"/>
          </p:cNvGrpSpPr>
          <p:nvPr/>
        </p:nvGrpSpPr>
        <p:grpSpPr bwMode="auto">
          <a:xfrm>
            <a:off x="6883400" y="1649413"/>
            <a:ext cx="1727200" cy="2168525"/>
            <a:chOff x="4299" y="858"/>
            <a:chExt cx="1163" cy="1461"/>
          </a:xfrm>
        </p:grpSpPr>
        <p:grpSp>
          <p:nvGrpSpPr>
            <p:cNvPr id="12" name="Group 60"/>
            <p:cNvGrpSpPr>
              <a:grpSpLocks noChangeAspect="1"/>
            </p:cNvGrpSpPr>
            <p:nvPr/>
          </p:nvGrpSpPr>
          <p:grpSpPr bwMode="auto">
            <a:xfrm>
              <a:off x="4299" y="1157"/>
              <a:ext cx="1163" cy="1162"/>
              <a:chOff x="4299" y="1157"/>
              <a:chExt cx="1163" cy="1162"/>
            </a:xfrm>
          </p:grpSpPr>
          <p:grpSp>
            <p:nvGrpSpPr>
              <p:cNvPr id="13" name="Group 61"/>
              <p:cNvGrpSpPr>
                <a:grpSpLocks noChangeAspect="1"/>
              </p:cNvGrpSpPr>
              <p:nvPr/>
            </p:nvGrpSpPr>
            <p:grpSpPr bwMode="auto">
              <a:xfrm>
                <a:off x="4299" y="1158"/>
                <a:ext cx="1163" cy="1161"/>
                <a:chOff x="525" y="1152"/>
                <a:chExt cx="1449" cy="1446"/>
              </a:xfrm>
            </p:grpSpPr>
            <p:sp>
              <p:nvSpPr>
                <p:cNvPr id="133182" name="Oval 62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3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75799" name="Oval 63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5800" name="Oval 64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5801" name="Oval 65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5802" name="Line 66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5803" name="Line 67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5804" name="Line 68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5805" name="Line 69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5806" name="Line 70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5807" name="Line 71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5808" name="Oval 72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75796" name="Freeform 73"/>
              <p:cNvSpPr>
                <a:spLocks noChangeAspect="1"/>
              </p:cNvSpPr>
              <p:nvPr/>
            </p:nvSpPr>
            <p:spPr bwMode="auto">
              <a:xfrm>
                <a:off x="4596" y="1157"/>
                <a:ext cx="284" cy="183"/>
              </a:xfrm>
              <a:custGeom>
                <a:avLst/>
                <a:gdLst>
                  <a:gd name="T0" fmla="*/ 284 w 284"/>
                  <a:gd name="T1" fmla="*/ 120 h 183"/>
                  <a:gd name="T2" fmla="*/ 284 w 284"/>
                  <a:gd name="T3" fmla="*/ 0 h 183"/>
                  <a:gd name="T4" fmla="*/ 251 w 284"/>
                  <a:gd name="T5" fmla="*/ 1 h 183"/>
                  <a:gd name="T6" fmla="*/ 219 w 284"/>
                  <a:gd name="T7" fmla="*/ 3 h 183"/>
                  <a:gd name="T8" fmla="*/ 183 w 284"/>
                  <a:gd name="T9" fmla="*/ 9 h 183"/>
                  <a:gd name="T10" fmla="*/ 137 w 284"/>
                  <a:gd name="T11" fmla="*/ 19 h 183"/>
                  <a:gd name="T12" fmla="*/ 92 w 284"/>
                  <a:gd name="T13" fmla="*/ 31 h 183"/>
                  <a:gd name="T14" fmla="*/ 65 w 284"/>
                  <a:gd name="T15" fmla="*/ 42 h 183"/>
                  <a:gd name="T16" fmla="*/ 36 w 284"/>
                  <a:gd name="T17" fmla="*/ 54 h 183"/>
                  <a:gd name="T18" fmla="*/ 0 w 284"/>
                  <a:gd name="T19" fmla="*/ 75 h 183"/>
                  <a:gd name="T20" fmla="*/ 63 w 284"/>
                  <a:gd name="T21" fmla="*/ 183 h 183"/>
                  <a:gd name="T22" fmla="*/ 98 w 284"/>
                  <a:gd name="T23" fmla="*/ 165 h 183"/>
                  <a:gd name="T24" fmla="*/ 132 w 284"/>
                  <a:gd name="T25" fmla="*/ 150 h 183"/>
                  <a:gd name="T26" fmla="*/ 171 w 284"/>
                  <a:gd name="T27" fmla="*/ 138 h 183"/>
                  <a:gd name="T28" fmla="*/ 198 w 284"/>
                  <a:gd name="T29" fmla="*/ 130 h 183"/>
                  <a:gd name="T30" fmla="*/ 242 w 284"/>
                  <a:gd name="T31" fmla="*/ 123 h 183"/>
                  <a:gd name="T32" fmla="*/ 284 w 284"/>
                  <a:gd name="T33" fmla="*/ 120 h 18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84"/>
                  <a:gd name="T52" fmla="*/ 0 h 183"/>
                  <a:gd name="T53" fmla="*/ 284 w 284"/>
                  <a:gd name="T54" fmla="*/ 183 h 18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84" h="183">
                    <a:moveTo>
                      <a:pt x="284" y="120"/>
                    </a:moveTo>
                    <a:lnTo>
                      <a:pt x="284" y="0"/>
                    </a:lnTo>
                    <a:lnTo>
                      <a:pt x="251" y="1"/>
                    </a:lnTo>
                    <a:lnTo>
                      <a:pt x="219" y="3"/>
                    </a:lnTo>
                    <a:lnTo>
                      <a:pt x="183" y="9"/>
                    </a:lnTo>
                    <a:lnTo>
                      <a:pt x="137" y="19"/>
                    </a:lnTo>
                    <a:lnTo>
                      <a:pt x="92" y="31"/>
                    </a:lnTo>
                    <a:lnTo>
                      <a:pt x="65" y="42"/>
                    </a:lnTo>
                    <a:lnTo>
                      <a:pt x="36" y="54"/>
                    </a:lnTo>
                    <a:lnTo>
                      <a:pt x="0" y="75"/>
                    </a:lnTo>
                    <a:lnTo>
                      <a:pt x="63" y="183"/>
                    </a:lnTo>
                    <a:lnTo>
                      <a:pt x="98" y="165"/>
                    </a:lnTo>
                    <a:lnTo>
                      <a:pt x="132" y="150"/>
                    </a:lnTo>
                    <a:lnTo>
                      <a:pt x="171" y="138"/>
                    </a:lnTo>
                    <a:lnTo>
                      <a:pt x="198" y="130"/>
                    </a:lnTo>
                    <a:lnTo>
                      <a:pt x="242" y="123"/>
                    </a:lnTo>
                    <a:lnTo>
                      <a:pt x="284" y="12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5797" name="Freeform 74"/>
              <p:cNvSpPr>
                <a:spLocks noChangeAspect="1"/>
              </p:cNvSpPr>
              <p:nvPr/>
            </p:nvSpPr>
            <p:spPr bwMode="auto">
              <a:xfrm>
                <a:off x="5007" y="1839"/>
                <a:ext cx="192" cy="201"/>
              </a:xfrm>
              <a:custGeom>
                <a:avLst/>
                <a:gdLst>
                  <a:gd name="T0" fmla="*/ 0 w 192"/>
                  <a:gd name="T1" fmla="*/ 105 h 201"/>
                  <a:gd name="T2" fmla="*/ 57 w 192"/>
                  <a:gd name="T3" fmla="*/ 201 h 201"/>
                  <a:gd name="T4" fmla="*/ 93 w 192"/>
                  <a:gd name="T5" fmla="*/ 183 h 201"/>
                  <a:gd name="T6" fmla="*/ 123 w 192"/>
                  <a:gd name="T7" fmla="*/ 153 h 201"/>
                  <a:gd name="T8" fmla="*/ 156 w 192"/>
                  <a:gd name="T9" fmla="*/ 117 h 201"/>
                  <a:gd name="T10" fmla="*/ 183 w 192"/>
                  <a:gd name="T11" fmla="*/ 75 h 201"/>
                  <a:gd name="T12" fmla="*/ 192 w 192"/>
                  <a:gd name="T13" fmla="*/ 57 h 201"/>
                  <a:gd name="T14" fmla="*/ 87 w 192"/>
                  <a:gd name="T15" fmla="*/ 0 h 201"/>
                  <a:gd name="T16" fmla="*/ 75 w 192"/>
                  <a:gd name="T17" fmla="*/ 24 h 201"/>
                  <a:gd name="T18" fmla="*/ 54 w 192"/>
                  <a:gd name="T19" fmla="*/ 51 h 201"/>
                  <a:gd name="T20" fmla="*/ 27 w 192"/>
                  <a:gd name="T21" fmla="*/ 81 h 201"/>
                  <a:gd name="T22" fmla="*/ 0 w 192"/>
                  <a:gd name="T23" fmla="*/ 105 h 20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2"/>
                  <a:gd name="T37" fmla="*/ 0 h 201"/>
                  <a:gd name="T38" fmla="*/ 192 w 192"/>
                  <a:gd name="T39" fmla="*/ 201 h 20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2" h="201">
                    <a:moveTo>
                      <a:pt x="0" y="105"/>
                    </a:moveTo>
                    <a:lnTo>
                      <a:pt x="57" y="201"/>
                    </a:lnTo>
                    <a:lnTo>
                      <a:pt x="93" y="183"/>
                    </a:lnTo>
                    <a:lnTo>
                      <a:pt x="123" y="153"/>
                    </a:lnTo>
                    <a:lnTo>
                      <a:pt x="156" y="117"/>
                    </a:lnTo>
                    <a:lnTo>
                      <a:pt x="183" y="75"/>
                    </a:lnTo>
                    <a:lnTo>
                      <a:pt x="192" y="57"/>
                    </a:lnTo>
                    <a:lnTo>
                      <a:pt x="87" y="0"/>
                    </a:lnTo>
                    <a:lnTo>
                      <a:pt x="75" y="24"/>
                    </a:lnTo>
                    <a:lnTo>
                      <a:pt x="54" y="51"/>
                    </a:lnTo>
                    <a:lnTo>
                      <a:pt x="27" y="81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75794" name="AutoShape 75"/>
            <p:cNvSpPr>
              <a:spLocks noChangeAspect="1" noChangeArrowheads="1"/>
            </p:cNvSpPr>
            <p:nvPr/>
          </p:nvSpPr>
          <p:spPr bwMode="auto">
            <a:xfrm>
              <a:off x="4782" y="858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75787" name="AutoShape 76"/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58653" y="5341203"/>
            <a:ext cx="185594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>
                <a:latin typeface="+mn-lt"/>
              </a:rPr>
              <a:t>Data transfer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250854" y="5341203"/>
            <a:ext cx="78774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>
                <a:latin typeface="+mn-lt"/>
              </a:rPr>
              <a:t>Seek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876800" y="5341203"/>
            <a:ext cx="165657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Rotational </a:t>
            </a:r>
          </a:p>
          <a:p>
            <a:pPr algn="ctr"/>
            <a:r>
              <a:rPr lang="en-US" dirty="0" smtClean="0">
                <a:latin typeface="+mn-lt"/>
              </a:rPr>
              <a:t>latency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830853" y="5341203"/>
            <a:ext cx="185594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>
                <a:latin typeface="+mn-lt"/>
              </a:rPr>
              <a:t>Data transfer</a:t>
            </a:r>
          </a:p>
        </p:txBody>
      </p:sp>
      <p:cxnSp>
        <p:nvCxnSpPr>
          <p:cNvPr id="89" name="Straight Arrow Connector 88"/>
          <p:cNvCxnSpPr>
            <a:stCxn id="84" idx="0"/>
          </p:cNvCxnSpPr>
          <p:nvPr/>
        </p:nvCxnSpPr>
        <p:spPr bwMode="auto">
          <a:xfrm rot="5400000" flipH="1" flipV="1">
            <a:off x="1210559" y="4949437"/>
            <a:ext cx="767834" cy="1569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 rot="5400000" flipH="1" flipV="1">
            <a:off x="3267302" y="5011052"/>
            <a:ext cx="773668" cy="1569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rot="5400000" flipH="1" flipV="1">
            <a:off x="5317810" y="5011052"/>
            <a:ext cx="773668" cy="1569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/>
          <p:nvPr/>
        </p:nvCxnSpPr>
        <p:spPr bwMode="auto">
          <a:xfrm rot="5400000" flipH="1" flipV="1">
            <a:off x="7367272" y="5022720"/>
            <a:ext cx="773668" cy="1569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4055033" y="6615856"/>
            <a:ext cx="1033937" cy="153888"/>
          </a:xfrm>
        </p:spPr>
        <p:txBody>
          <a:bodyPr/>
          <a:lstStyle/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925058" y="6615856"/>
            <a:ext cx="131446" cy="153888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4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Access Time</a:t>
            </a:r>
            <a:endParaRPr lang="en-US" dirty="0"/>
          </a:p>
        </p:txBody>
      </p:sp>
      <p:sp>
        <p:nvSpPr>
          <p:cNvPr id="125957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366125" cy="49720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Average time to access some target sector approximated by :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Taccess</a:t>
            </a:r>
            <a:r>
              <a:rPr lang="en-US" dirty="0" smtClean="0"/>
              <a:t>  = 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avg</a:t>
            </a:r>
            <a:r>
              <a:rPr lang="en-US" dirty="0" smtClean="0"/>
              <a:t> seek + 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avg</a:t>
            </a:r>
            <a:r>
              <a:rPr lang="en-US" dirty="0" smtClean="0"/>
              <a:t> rotation +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avg</a:t>
            </a:r>
            <a:r>
              <a:rPr lang="en-US" dirty="0" smtClean="0"/>
              <a:t> transfer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FF0000"/>
                </a:solidFill>
              </a:rPr>
              <a:t>Seek time </a:t>
            </a:r>
            <a:r>
              <a:rPr lang="en-US" dirty="0" smtClean="0"/>
              <a:t>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avg</a:t>
            </a:r>
            <a:r>
              <a:rPr lang="en-US" dirty="0" smtClean="0"/>
              <a:t> seek)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Time to position heads over cylinder containing target sector.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Typical 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avg</a:t>
            </a:r>
            <a:r>
              <a:rPr lang="en-US" dirty="0" smtClean="0"/>
              <a:t> seek is 3—9 ms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FF0000"/>
                </a:solidFill>
              </a:rPr>
              <a:t>Rotational latency </a:t>
            </a:r>
            <a:r>
              <a:rPr lang="en-US" dirty="0" smtClean="0"/>
              <a:t>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avg</a:t>
            </a:r>
            <a:r>
              <a:rPr lang="en-US" dirty="0" smtClean="0"/>
              <a:t> rotation)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Time waiting for first bit of target sector to pass under </a:t>
            </a:r>
            <a:r>
              <a:rPr lang="en-US" dirty="0" err="1" smtClean="0"/>
              <a:t>r/w</a:t>
            </a:r>
            <a:r>
              <a:rPr lang="en-US" dirty="0" smtClean="0"/>
              <a:t> head.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T</a:t>
            </a:r>
            <a:r>
              <a:rPr lang="en-US" baseline="-25000" dirty="0" err="1" smtClean="0"/>
              <a:t>avg</a:t>
            </a:r>
            <a:r>
              <a:rPr lang="en-US" dirty="0" smtClean="0"/>
              <a:t> rotation = 1/2 </a:t>
            </a:r>
            <a:r>
              <a:rPr lang="en-US" dirty="0" err="1" smtClean="0"/>
              <a:t>x</a:t>
            </a:r>
            <a:r>
              <a:rPr lang="en-US" dirty="0" smtClean="0"/>
              <a:t> 1/RPMs </a:t>
            </a:r>
            <a:r>
              <a:rPr lang="en-US" dirty="0" err="1" smtClean="0"/>
              <a:t>x</a:t>
            </a:r>
            <a:r>
              <a:rPr lang="en-US" dirty="0" smtClean="0"/>
              <a:t> 60 sec/1 min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Typical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avg</a:t>
            </a:r>
            <a:r>
              <a:rPr lang="en-US" dirty="0" smtClean="0"/>
              <a:t> rotation = 7200 </a:t>
            </a:r>
            <a:r>
              <a:rPr lang="en-US" dirty="0" err="1" smtClean="0"/>
              <a:t>RPMs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FF0000"/>
                </a:solidFill>
              </a:rPr>
              <a:t>Transfer time </a:t>
            </a:r>
            <a:r>
              <a:rPr lang="en-US" dirty="0" smtClean="0"/>
              <a:t>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avg</a:t>
            </a:r>
            <a:r>
              <a:rPr lang="en-US" dirty="0" smtClean="0"/>
              <a:t> transfer)	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Time to read the bits in the target sector.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T</a:t>
            </a:r>
            <a:r>
              <a:rPr lang="en-US" baseline="-25000" dirty="0" err="1" smtClean="0"/>
              <a:t>avg</a:t>
            </a:r>
            <a:r>
              <a:rPr lang="en-US" dirty="0" smtClean="0"/>
              <a:t> transfer = 1/RPM </a:t>
            </a:r>
            <a:r>
              <a:rPr lang="en-US" dirty="0" err="1" smtClean="0"/>
              <a:t>x</a:t>
            </a:r>
            <a:r>
              <a:rPr lang="en-US" dirty="0" smtClean="0"/>
              <a:t> 1/(avg # sectors/track) </a:t>
            </a:r>
            <a:r>
              <a:rPr lang="en-US" dirty="0" err="1" smtClean="0"/>
              <a:t>x</a:t>
            </a:r>
            <a:r>
              <a:rPr lang="en-US" dirty="0" smtClean="0"/>
              <a:t> 60 secs/1 min.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13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9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9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9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9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59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59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9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59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59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9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59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9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9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59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59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9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59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59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9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59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59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59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59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59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59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Disk Access Time Example</a:t>
            </a:r>
            <a:endParaRPr lang="en-US"/>
          </a:p>
        </p:txBody>
      </p:sp>
      <p:sp>
        <p:nvSpPr>
          <p:cNvPr id="126981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747125" cy="49720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Given: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Rotational rate = 7,200 RPM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Average seek time = 9 ms.</a:t>
            </a:r>
          </a:p>
          <a:p>
            <a:pPr lvl="1">
              <a:lnSpc>
                <a:spcPct val="110000"/>
              </a:lnSpc>
            </a:pPr>
            <a:r>
              <a:rPr lang="en-US" dirty="0" err="1" smtClean="0"/>
              <a:t>Avg</a:t>
            </a:r>
            <a:r>
              <a:rPr lang="en-US" dirty="0" smtClean="0"/>
              <a:t> # sectors/track = 400.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Derived:</a:t>
            </a:r>
          </a:p>
          <a:p>
            <a:pPr lvl="1">
              <a:lnSpc>
                <a:spcPct val="110000"/>
              </a:lnSpc>
            </a:pPr>
            <a:r>
              <a:rPr lang="en-US" dirty="0" err="1" smtClean="0"/>
              <a:t>T</a:t>
            </a:r>
            <a:r>
              <a:rPr lang="en-US" baseline="-25000" dirty="0" err="1" smtClean="0"/>
              <a:t>avg</a:t>
            </a:r>
            <a:r>
              <a:rPr lang="en-US" dirty="0" smtClean="0"/>
              <a:t> rotation = 1/2 </a:t>
            </a:r>
            <a:r>
              <a:rPr lang="en-US" dirty="0" err="1" smtClean="0"/>
              <a:t>x</a:t>
            </a:r>
            <a:r>
              <a:rPr lang="en-US" dirty="0" smtClean="0"/>
              <a:t> (60 secs/7200 RPM) </a:t>
            </a:r>
            <a:r>
              <a:rPr lang="en-US" dirty="0" err="1" smtClean="0"/>
              <a:t>x</a:t>
            </a:r>
            <a:r>
              <a:rPr lang="en-US" dirty="0" smtClean="0"/>
              <a:t> 1000 ms/sec = 4 ms.</a:t>
            </a:r>
          </a:p>
          <a:p>
            <a:pPr lvl="1">
              <a:lnSpc>
                <a:spcPct val="110000"/>
              </a:lnSpc>
            </a:pPr>
            <a:r>
              <a:rPr lang="en-US" dirty="0" err="1" smtClean="0"/>
              <a:t>T</a:t>
            </a:r>
            <a:r>
              <a:rPr lang="en-US" baseline="-25000" dirty="0" err="1" smtClean="0"/>
              <a:t>avg</a:t>
            </a:r>
            <a:r>
              <a:rPr lang="en-US" dirty="0" smtClean="0"/>
              <a:t> transfer = 60/7200 RPM </a:t>
            </a:r>
            <a:r>
              <a:rPr lang="en-US" dirty="0" err="1" smtClean="0"/>
              <a:t>x</a:t>
            </a:r>
            <a:r>
              <a:rPr lang="en-US" dirty="0" smtClean="0"/>
              <a:t> 1/400 </a:t>
            </a:r>
            <a:r>
              <a:rPr lang="en-US" dirty="0" err="1" smtClean="0"/>
              <a:t>secs</a:t>
            </a:r>
            <a:r>
              <a:rPr lang="en-US" dirty="0" smtClean="0"/>
              <a:t>/track </a:t>
            </a:r>
            <a:r>
              <a:rPr lang="en-US" dirty="0" err="1" smtClean="0"/>
              <a:t>x</a:t>
            </a:r>
            <a:r>
              <a:rPr lang="en-US" dirty="0" smtClean="0"/>
              <a:t> 1000 ms/sec = 0.02 ms</a:t>
            </a:r>
          </a:p>
          <a:p>
            <a:pPr lvl="1">
              <a:lnSpc>
                <a:spcPct val="110000"/>
              </a:lnSpc>
            </a:pPr>
            <a:r>
              <a:rPr lang="en-US" dirty="0" err="1" smtClean="0"/>
              <a:t>T</a:t>
            </a:r>
            <a:r>
              <a:rPr lang="en-US" baseline="-25000" dirty="0" err="1" smtClean="0"/>
              <a:t>access</a:t>
            </a:r>
            <a:r>
              <a:rPr lang="en-US" dirty="0" smtClean="0"/>
              <a:t>  = 9 ms + 4 ms + 0.02 ms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Important points: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Access time dominated by seek time and rotational latency.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First bit in a sector is the most expensive, the rest are free.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SRAM access time is about  4 ns/</a:t>
            </a:r>
            <a:r>
              <a:rPr lang="en-US" dirty="0" err="1" smtClean="0"/>
              <a:t>doubleword</a:t>
            </a:r>
            <a:r>
              <a:rPr lang="en-US" dirty="0" smtClean="0"/>
              <a:t>, DRAM about  60 ns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Disk is about 40,000 times slower than SRAM, 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2,500 times slower then DRAM.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53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9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9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9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9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9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8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SRAM </a:t>
            </a:r>
            <a:r>
              <a:rPr lang="en-US" dirty="0" err="1" smtClean="0"/>
              <a:t>vs</a:t>
            </a:r>
            <a:r>
              <a:rPr lang="en-US" dirty="0" smtClean="0"/>
              <a:t> DRAM Summary</a:t>
            </a:r>
            <a:endParaRPr lang="en-US" dirty="0"/>
          </a:p>
        </p:txBody>
      </p:sp>
      <p:sp>
        <p:nvSpPr>
          <p:cNvPr id="120836" name="Text Box 1028"/>
          <p:cNvSpPr txBox="1">
            <a:spLocks noChangeArrowheads="1"/>
          </p:cNvSpPr>
          <p:nvPr/>
        </p:nvSpPr>
        <p:spPr bwMode="auto">
          <a:xfrm>
            <a:off x="381000" y="2362200"/>
            <a:ext cx="8610600" cy="224676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smtClean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Trans.	Access	Needs	Needs	</a:t>
            </a:r>
            <a:r>
              <a:rPr lang="en-US" sz="2000" dirty="0">
                <a:latin typeface="+mn-lt"/>
              </a:rPr>
              <a:t>	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+mn-lt"/>
              </a:rPr>
              <a:t>	per bit	 time</a:t>
            </a:r>
            <a:r>
              <a:rPr lang="en-US" sz="2000" dirty="0" smtClean="0">
                <a:latin typeface="+mn-lt"/>
              </a:rPr>
              <a:t>	refresh?	EDC</a:t>
            </a:r>
            <a:r>
              <a:rPr lang="en-US" sz="2000" baseline="30000" dirty="0" smtClean="0">
                <a:latin typeface="+mn-lt"/>
              </a:rPr>
              <a:t>*</a:t>
            </a:r>
            <a:r>
              <a:rPr lang="en-US" sz="2000" dirty="0" smtClean="0">
                <a:latin typeface="+mn-lt"/>
              </a:rPr>
              <a:t>?	Cost</a:t>
            </a:r>
            <a:r>
              <a:rPr lang="en-US" sz="2000" dirty="0">
                <a:latin typeface="+mn-lt"/>
              </a:rPr>
              <a:t>	Applications</a:t>
            </a:r>
          </a:p>
          <a:p>
            <a:pPr algn="l">
              <a:lnSpc>
                <a:spcPct val="100000"/>
              </a:lnSpc>
            </a:pPr>
            <a:endParaRPr lang="en-US" sz="2000" b="0" dirty="0">
              <a:latin typeface="+mn-lt"/>
            </a:endParaRP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+mn-lt"/>
              </a:rPr>
              <a:t>SRAM</a:t>
            </a:r>
            <a:r>
              <a:rPr lang="en-US" sz="2000" b="0" dirty="0" smtClean="0">
                <a:latin typeface="+mn-lt"/>
              </a:rPr>
              <a:t>	4 or 6	</a:t>
            </a:r>
            <a:r>
              <a:rPr lang="en-US" sz="2000" b="0" dirty="0">
                <a:latin typeface="+mn-lt"/>
              </a:rPr>
              <a:t>1X	No</a:t>
            </a:r>
            <a:r>
              <a:rPr lang="en-US" sz="2000" b="0" dirty="0" smtClean="0">
                <a:latin typeface="+mn-lt"/>
              </a:rPr>
              <a:t>	Maybe	100x	Cache memories</a:t>
            </a:r>
            <a:endParaRPr lang="en-US" sz="2000" b="0" dirty="0">
              <a:latin typeface="+mn-lt"/>
            </a:endParaRPr>
          </a:p>
          <a:p>
            <a:pPr algn="l">
              <a:lnSpc>
                <a:spcPct val="100000"/>
              </a:lnSpc>
            </a:pPr>
            <a:endParaRPr lang="en-US" sz="2000" b="0" dirty="0">
              <a:latin typeface="+mn-lt"/>
            </a:endParaRP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+mn-lt"/>
              </a:rPr>
              <a:t>DRAM	1	10X	Yes	Yes</a:t>
            </a:r>
            <a:r>
              <a:rPr lang="en-US" sz="2000" b="0" dirty="0" smtClean="0">
                <a:latin typeface="+mn-lt"/>
              </a:rPr>
              <a:t>	1X</a:t>
            </a:r>
            <a:r>
              <a:rPr lang="en-US" sz="2000" b="0" dirty="0">
                <a:latin typeface="+mn-lt"/>
              </a:rPr>
              <a:t>	Main memories,</a:t>
            </a: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+mn-lt"/>
              </a:rPr>
              <a:t>					</a:t>
            </a:r>
            <a:r>
              <a:rPr lang="en-US" sz="2000" b="0" dirty="0" smtClean="0">
                <a:latin typeface="+mn-lt"/>
              </a:rPr>
              <a:t>	frame </a:t>
            </a:r>
            <a:r>
              <a:rPr lang="en-US" sz="2000" b="0" dirty="0">
                <a:latin typeface="+mn-lt"/>
              </a:rPr>
              <a:t>buffers</a:t>
            </a:r>
          </a:p>
        </p:txBody>
      </p:sp>
      <p:sp>
        <p:nvSpPr>
          <p:cNvPr id="120837" name="Line 1029"/>
          <p:cNvSpPr>
            <a:spLocks noChangeShapeType="1"/>
          </p:cNvSpPr>
          <p:nvPr/>
        </p:nvSpPr>
        <p:spPr bwMode="auto">
          <a:xfrm>
            <a:off x="381000" y="3124200"/>
            <a:ext cx="861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5029200"/>
            <a:ext cx="3715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EDC = Error Detection and Correction</a:t>
            </a:r>
          </a:p>
        </p:txBody>
      </p:sp>
    </p:spTree>
    <p:extLst>
      <p:ext uri="{BB962C8B-B14F-4D97-AF65-F5344CB8AC3E}">
        <p14:creationId xmlns:p14="http://schemas.microsoft.com/office/powerpoint/2010/main" val="243594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Logical Disk Blocks</a:t>
            </a:r>
            <a:endParaRPr lang="en-US"/>
          </a:p>
        </p:txBody>
      </p:sp>
      <p:sp>
        <p:nvSpPr>
          <p:cNvPr id="128005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Modern disks present a simpler abstract view of the complex sector geometry: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set of available sectors is modeled as a sequence of </a:t>
            </a:r>
            <a:r>
              <a:rPr lang="en-US" dirty="0" err="1" smtClean="0"/>
              <a:t>b</a:t>
            </a:r>
            <a:r>
              <a:rPr lang="en-US" dirty="0" smtClean="0"/>
              <a:t>-sized </a:t>
            </a:r>
            <a:r>
              <a:rPr lang="en-US" dirty="0" smtClean="0">
                <a:solidFill>
                  <a:srgbClr val="FF0000"/>
                </a:solidFill>
              </a:rPr>
              <a:t>logical blocks </a:t>
            </a:r>
            <a:r>
              <a:rPr lang="en-US" dirty="0" smtClean="0"/>
              <a:t>(0, 1, 2, ...)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Mapping between logical blocks and actual (physical) sectors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Maintained by hardware/firmware device called disk controller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Converts requests for logical blocks into (</a:t>
            </a:r>
            <a:r>
              <a:rPr lang="en-US" dirty="0" err="1" smtClean="0"/>
              <a:t>surface,track,sector</a:t>
            </a:r>
            <a:r>
              <a:rPr lang="en-US" dirty="0" smtClean="0"/>
              <a:t>) triples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Allows controller to set aside spare cylinders for each zone.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Accounts for the difference in “formatted capacity” and “maximum capacity”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7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8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80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80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80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80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80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80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80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80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31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I/O Bus</a:t>
            </a:r>
            <a:endParaRPr lang="en-US">
              <a:latin typeface="+mn-lt"/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6880225" y="2876550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M</a:t>
            </a:r>
            <a:r>
              <a:rPr lang="en-US" sz="1600" dirty="0" smtClean="0">
                <a:latin typeface="+mn-lt"/>
              </a:rPr>
              <a:t>ain</a:t>
            </a:r>
            <a:endParaRPr lang="en-US" sz="1600" dirty="0">
              <a:latin typeface="+mn-lt"/>
            </a:endParaRP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memory</a:t>
            </a:r>
          </a:p>
        </p:txBody>
      </p:sp>
      <p:sp>
        <p:nvSpPr>
          <p:cNvPr id="97285" name="AutoShape 5"/>
          <p:cNvSpPr>
            <a:spLocks noChangeArrowheads="1"/>
          </p:cNvSpPr>
          <p:nvPr/>
        </p:nvSpPr>
        <p:spPr bwMode="auto">
          <a:xfrm>
            <a:off x="5356225" y="302895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4441825" y="3060700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+mn-lt"/>
              </a:rPr>
              <a:t>I/O 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+mn-lt"/>
              </a:rPr>
              <a:t>bridge</a:t>
            </a:r>
          </a:p>
        </p:txBody>
      </p:sp>
      <p:sp>
        <p:nvSpPr>
          <p:cNvPr id="97287" name="AutoShape 7"/>
          <p:cNvSpPr>
            <a:spLocks noChangeArrowheads="1"/>
          </p:cNvSpPr>
          <p:nvPr/>
        </p:nvSpPr>
        <p:spPr bwMode="auto">
          <a:xfrm>
            <a:off x="2984500" y="3028950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1084263" y="306070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B</a:t>
            </a:r>
            <a:r>
              <a:rPr lang="en-US" sz="1600" dirty="0" smtClean="0">
                <a:latin typeface="+mn-lt"/>
              </a:rPr>
              <a:t>us </a:t>
            </a:r>
            <a:r>
              <a:rPr lang="en-US" sz="1600" dirty="0">
                <a:latin typeface="+mn-lt"/>
              </a:rPr>
              <a:t>interface</a:t>
            </a:r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2000250" y="17335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2000250" y="18859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7291" name="Rectangle 11"/>
          <p:cNvSpPr>
            <a:spLocks noChangeArrowheads="1"/>
          </p:cNvSpPr>
          <p:nvPr/>
        </p:nvSpPr>
        <p:spPr bwMode="auto">
          <a:xfrm>
            <a:off x="2000250" y="20383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7292" name="Rectangle 12"/>
          <p:cNvSpPr>
            <a:spLocks noChangeArrowheads="1"/>
          </p:cNvSpPr>
          <p:nvPr/>
        </p:nvSpPr>
        <p:spPr bwMode="auto">
          <a:xfrm>
            <a:off x="2000250" y="21907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7293" name="Rectangle 13"/>
          <p:cNvSpPr>
            <a:spLocks noChangeArrowheads="1"/>
          </p:cNvSpPr>
          <p:nvPr/>
        </p:nvSpPr>
        <p:spPr bwMode="auto">
          <a:xfrm>
            <a:off x="2000250" y="23431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7294" name="AutoShape 14"/>
          <p:cNvSpPr>
            <a:spLocks noChangeArrowheads="1"/>
          </p:cNvSpPr>
          <p:nvPr/>
        </p:nvSpPr>
        <p:spPr bwMode="auto">
          <a:xfrm>
            <a:off x="2773363" y="173355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7295" name="AutoShape 15"/>
          <p:cNvSpPr>
            <a:spLocks noChangeArrowheads="1"/>
          </p:cNvSpPr>
          <p:nvPr/>
        </p:nvSpPr>
        <p:spPr bwMode="auto">
          <a:xfrm flipH="1">
            <a:off x="2684463" y="211455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7296" name="Rectangle 16"/>
          <p:cNvSpPr>
            <a:spLocks noChangeArrowheads="1"/>
          </p:cNvSpPr>
          <p:nvPr/>
        </p:nvSpPr>
        <p:spPr bwMode="auto">
          <a:xfrm>
            <a:off x="3217863" y="158115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ALU</a:t>
            </a:r>
          </a:p>
        </p:txBody>
      </p:sp>
      <p:sp>
        <p:nvSpPr>
          <p:cNvPr id="97297" name="Text Box 17"/>
          <p:cNvSpPr txBox="1">
            <a:spLocks noChangeArrowheads="1"/>
          </p:cNvSpPr>
          <p:nvPr/>
        </p:nvSpPr>
        <p:spPr bwMode="auto">
          <a:xfrm>
            <a:off x="1698994" y="141187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R</a:t>
            </a:r>
            <a:r>
              <a:rPr lang="en-US" sz="1600" dirty="0" smtClean="0">
                <a:latin typeface="+mn-lt"/>
              </a:rPr>
              <a:t>egister </a:t>
            </a:r>
            <a:r>
              <a:rPr lang="en-US" sz="1600" dirty="0">
                <a:latin typeface="+mn-lt"/>
              </a:rPr>
              <a:t>file</a:t>
            </a:r>
          </a:p>
        </p:txBody>
      </p:sp>
      <p:sp>
        <p:nvSpPr>
          <p:cNvPr id="97298" name="AutoShape 18"/>
          <p:cNvSpPr>
            <a:spLocks noChangeArrowheads="1"/>
          </p:cNvSpPr>
          <p:nvPr/>
        </p:nvSpPr>
        <p:spPr bwMode="auto">
          <a:xfrm>
            <a:off x="2074863" y="257175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7299" name="Rectangle 19"/>
          <p:cNvSpPr>
            <a:spLocks noChangeArrowheads="1"/>
          </p:cNvSpPr>
          <p:nvPr/>
        </p:nvSpPr>
        <p:spPr bwMode="auto">
          <a:xfrm>
            <a:off x="931863" y="135255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7300" name="Text Box 20"/>
          <p:cNvSpPr txBox="1">
            <a:spLocks noChangeArrowheads="1"/>
          </p:cNvSpPr>
          <p:nvPr/>
        </p:nvSpPr>
        <p:spPr bwMode="auto">
          <a:xfrm>
            <a:off x="819150" y="1046748"/>
            <a:ext cx="94128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CPU chip</a:t>
            </a:r>
          </a:p>
        </p:txBody>
      </p:sp>
      <p:sp>
        <p:nvSpPr>
          <p:cNvPr id="97301" name="Text Box 21"/>
          <p:cNvSpPr txBox="1">
            <a:spLocks noChangeArrowheads="1"/>
          </p:cNvSpPr>
          <p:nvPr/>
        </p:nvSpPr>
        <p:spPr bwMode="auto">
          <a:xfrm>
            <a:off x="3865563" y="2342148"/>
            <a:ext cx="11423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S</a:t>
            </a:r>
            <a:r>
              <a:rPr lang="en-US" sz="1600" dirty="0" smtClean="0">
                <a:latin typeface="+mn-lt"/>
              </a:rPr>
              <a:t>ystem </a:t>
            </a:r>
            <a:r>
              <a:rPr lang="en-US" sz="1600" dirty="0">
                <a:latin typeface="+mn-lt"/>
              </a:rPr>
              <a:t>bus</a:t>
            </a:r>
          </a:p>
        </p:txBody>
      </p:sp>
      <p:sp>
        <p:nvSpPr>
          <p:cNvPr id="97302" name="Line 22"/>
          <p:cNvSpPr>
            <a:spLocks noChangeShapeType="1"/>
          </p:cNvSpPr>
          <p:nvPr/>
        </p:nvSpPr>
        <p:spPr bwMode="auto">
          <a:xfrm flipH="1">
            <a:off x="3751263" y="264795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7303" name="Text Box 23"/>
          <p:cNvSpPr txBox="1">
            <a:spLocks noChangeArrowheads="1"/>
          </p:cNvSpPr>
          <p:nvPr/>
        </p:nvSpPr>
        <p:spPr bwMode="auto">
          <a:xfrm>
            <a:off x="5386388" y="2342148"/>
            <a:ext cx="126598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M</a:t>
            </a:r>
            <a:r>
              <a:rPr lang="en-US" sz="1600" dirty="0" smtClean="0">
                <a:latin typeface="+mn-lt"/>
              </a:rPr>
              <a:t>emory </a:t>
            </a:r>
            <a:r>
              <a:rPr lang="en-US" sz="1600" dirty="0">
                <a:latin typeface="+mn-lt"/>
              </a:rPr>
              <a:t>bus</a:t>
            </a:r>
          </a:p>
        </p:txBody>
      </p:sp>
      <p:sp>
        <p:nvSpPr>
          <p:cNvPr id="97304" name="Line 24"/>
          <p:cNvSpPr>
            <a:spLocks noChangeShapeType="1"/>
          </p:cNvSpPr>
          <p:nvPr/>
        </p:nvSpPr>
        <p:spPr bwMode="auto">
          <a:xfrm>
            <a:off x="6037263" y="26479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7305" name="AutoShape 25"/>
          <p:cNvSpPr>
            <a:spLocks noChangeArrowheads="1"/>
          </p:cNvSpPr>
          <p:nvPr/>
        </p:nvSpPr>
        <p:spPr bwMode="auto">
          <a:xfrm>
            <a:off x="4665663" y="37147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DBDBDB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7306" name="AutoShape 26"/>
          <p:cNvSpPr>
            <a:spLocks noChangeArrowheads="1"/>
          </p:cNvSpPr>
          <p:nvPr/>
        </p:nvSpPr>
        <p:spPr bwMode="auto">
          <a:xfrm flipV="1">
            <a:off x="5770563" y="44513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DBDBDB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7307" name="Rectangle 27"/>
          <p:cNvSpPr>
            <a:spLocks noChangeArrowheads="1"/>
          </p:cNvSpPr>
          <p:nvPr/>
        </p:nvSpPr>
        <p:spPr bwMode="auto">
          <a:xfrm>
            <a:off x="5351463" y="517525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D</a:t>
            </a:r>
            <a:r>
              <a:rPr lang="en-US" sz="1600" dirty="0" smtClean="0">
                <a:latin typeface="+mn-lt"/>
              </a:rPr>
              <a:t>isk </a:t>
            </a:r>
            <a:endParaRPr lang="en-US" sz="1600" dirty="0">
              <a:latin typeface="+mn-lt"/>
            </a:endParaRP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controller</a:t>
            </a:r>
          </a:p>
        </p:txBody>
      </p:sp>
      <p:sp>
        <p:nvSpPr>
          <p:cNvPr id="97308" name="AutoShape 28"/>
          <p:cNvSpPr>
            <a:spLocks noChangeArrowheads="1"/>
          </p:cNvSpPr>
          <p:nvPr/>
        </p:nvSpPr>
        <p:spPr bwMode="auto">
          <a:xfrm flipV="1">
            <a:off x="3440113" y="44513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DBDBDB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7309" name="Rectangle 29"/>
          <p:cNvSpPr>
            <a:spLocks noChangeArrowheads="1"/>
          </p:cNvSpPr>
          <p:nvPr/>
        </p:nvSpPr>
        <p:spPr bwMode="auto">
          <a:xfrm>
            <a:off x="3021013" y="517525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G</a:t>
            </a:r>
            <a:r>
              <a:rPr lang="en-US" sz="1600" dirty="0" smtClean="0">
                <a:latin typeface="+mn-lt"/>
              </a:rPr>
              <a:t>raphics</a:t>
            </a:r>
            <a:endParaRPr lang="en-US" sz="1600" dirty="0">
              <a:latin typeface="+mn-lt"/>
            </a:endParaRP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adapter</a:t>
            </a:r>
          </a:p>
        </p:txBody>
      </p:sp>
      <p:sp>
        <p:nvSpPr>
          <p:cNvPr id="97310" name="AutoShape 30"/>
          <p:cNvSpPr>
            <a:spLocks noChangeArrowheads="1"/>
          </p:cNvSpPr>
          <p:nvPr/>
        </p:nvSpPr>
        <p:spPr bwMode="auto">
          <a:xfrm flipV="1">
            <a:off x="1763713" y="44513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DBDBDB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7311" name="Rectangle 31"/>
          <p:cNvSpPr>
            <a:spLocks noChangeArrowheads="1"/>
          </p:cNvSpPr>
          <p:nvPr/>
        </p:nvSpPr>
        <p:spPr bwMode="auto">
          <a:xfrm>
            <a:off x="1420813" y="516255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+mn-lt"/>
              </a:rPr>
              <a:t>USB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+mn-lt"/>
              </a:rPr>
              <a:t>controller</a:t>
            </a:r>
          </a:p>
        </p:txBody>
      </p:sp>
      <p:sp>
        <p:nvSpPr>
          <p:cNvPr id="97312" name="Line 32"/>
          <p:cNvSpPr>
            <a:spLocks noChangeShapeType="1"/>
          </p:cNvSpPr>
          <p:nvPr/>
        </p:nvSpPr>
        <p:spPr bwMode="auto">
          <a:xfrm>
            <a:off x="1649413" y="5695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7313" name="Line 33"/>
          <p:cNvSpPr>
            <a:spLocks noChangeShapeType="1"/>
          </p:cNvSpPr>
          <p:nvPr/>
        </p:nvSpPr>
        <p:spPr bwMode="auto">
          <a:xfrm>
            <a:off x="2411413" y="5695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7314" name="Text Box 34"/>
          <p:cNvSpPr txBox="1">
            <a:spLocks noChangeArrowheads="1"/>
          </p:cNvSpPr>
          <p:nvPr/>
        </p:nvSpPr>
        <p:spPr bwMode="auto">
          <a:xfrm>
            <a:off x="1188339" y="5923548"/>
            <a:ext cx="76976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M</a:t>
            </a:r>
            <a:r>
              <a:rPr lang="en-US" sz="1600" dirty="0" smtClean="0">
                <a:latin typeface="+mn-lt"/>
              </a:rPr>
              <a:t>ouse</a:t>
            </a:r>
            <a:endParaRPr lang="en-US" sz="1600" dirty="0">
              <a:latin typeface="+mn-lt"/>
            </a:endParaRPr>
          </a:p>
        </p:txBody>
      </p:sp>
      <p:sp>
        <p:nvSpPr>
          <p:cNvPr id="97315" name="Text Box 35"/>
          <p:cNvSpPr txBox="1">
            <a:spLocks noChangeArrowheads="1"/>
          </p:cNvSpPr>
          <p:nvPr/>
        </p:nvSpPr>
        <p:spPr bwMode="auto">
          <a:xfrm>
            <a:off x="1874781" y="5923548"/>
            <a:ext cx="9956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K</a:t>
            </a:r>
            <a:r>
              <a:rPr lang="en-US" sz="1600" dirty="0" smtClean="0">
                <a:latin typeface="+mn-lt"/>
              </a:rPr>
              <a:t>eyboard</a:t>
            </a:r>
            <a:endParaRPr lang="en-US" sz="1600" dirty="0">
              <a:latin typeface="+mn-lt"/>
            </a:endParaRPr>
          </a:p>
        </p:txBody>
      </p:sp>
      <p:sp>
        <p:nvSpPr>
          <p:cNvPr id="97316" name="Line 36"/>
          <p:cNvSpPr>
            <a:spLocks noChangeShapeType="1"/>
          </p:cNvSpPr>
          <p:nvPr/>
        </p:nvSpPr>
        <p:spPr bwMode="auto">
          <a:xfrm>
            <a:off x="3706813" y="5695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7317" name="Text Box 37"/>
          <p:cNvSpPr txBox="1">
            <a:spLocks noChangeArrowheads="1"/>
          </p:cNvSpPr>
          <p:nvPr/>
        </p:nvSpPr>
        <p:spPr bwMode="auto">
          <a:xfrm>
            <a:off x="3166636" y="5923548"/>
            <a:ext cx="8880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M</a:t>
            </a:r>
            <a:r>
              <a:rPr lang="en-US" sz="1600" dirty="0" smtClean="0">
                <a:latin typeface="+mn-lt"/>
              </a:rPr>
              <a:t>onitor</a:t>
            </a:r>
            <a:endParaRPr lang="en-US" sz="1600" dirty="0">
              <a:latin typeface="+mn-lt"/>
            </a:endParaRPr>
          </a:p>
        </p:txBody>
      </p:sp>
      <p:sp>
        <p:nvSpPr>
          <p:cNvPr id="97318" name="Line 38"/>
          <p:cNvSpPr>
            <a:spLocks noChangeShapeType="1"/>
          </p:cNvSpPr>
          <p:nvPr/>
        </p:nvSpPr>
        <p:spPr bwMode="auto">
          <a:xfrm>
            <a:off x="6011863" y="569595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7319" name="AutoShape 39"/>
          <p:cNvSpPr>
            <a:spLocks noChangeArrowheads="1"/>
          </p:cNvSpPr>
          <p:nvPr/>
        </p:nvSpPr>
        <p:spPr bwMode="auto">
          <a:xfrm>
            <a:off x="5707063" y="607695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D</a:t>
            </a:r>
            <a:r>
              <a:rPr lang="en-US" sz="1600" dirty="0" smtClean="0">
                <a:latin typeface="+mn-lt"/>
              </a:rPr>
              <a:t>isk</a:t>
            </a:r>
            <a:endParaRPr lang="en-US" sz="1600" dirty="0">
              <a:latin typeface="+mn-lt"/>
            </a:endParaRPr>
          </a:p>
        </p:txBody>
      </p:sp>
      <p:sp>
        <p:nvSpPr>
          <p:cNvPr id="97320" name="AutoShape 40"/>
          <p:cNvSpPr>
            <a:spLocks noChangeArrowheads="1"/>
          </p:cNvSpPr>
          <p:nvPr/>
        </p:nvSpPr>
        <p:spPr bwMode="auto">
          <a:xfrm>
            <a:off x="855663" y="4235450"/>
            <a:ext cx="7277100" cy="39370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rgbClr val="DBDBDB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7321" name="Rectangle 41"/>
          <p:cNvSpPr>
            <a:spLocks noChangeArrowheads="1"/>
          </p:cNvSpPr>
          <p:nvPr/>
        </p:nvSpPr>
        <p:spPr bwMode="auto">
          <a:xfrm>
            <a:off x="1931988" y="4405313"/>
            <a:ext cx="166687" cy="152400"/>
          </a:xfrm>
          <a:prstGeom prst="rect">
            <a:avLst/>
          </a:prstGeom>
          <a:solidFill>
            <a:srgbClr val="DBDBDB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7322" name="Rectangle 42"/>
          <p:cNvSpPr>
            <a:spLocks noChangeArrowheads="1"/>
          </p:cNvSpPr>
          <p:nvPr/>
        </p:nvSpPr>
        <p:spPr bwMode="auto">
          <a:xfrm>
            <a:off x="3608388" y="4395788"/>
            <a:ext cx="166687" cy="152400"/>
          </a:xfrm>
          <a:prstGeom prst="rect">
            <a:avLst/>
          </a:prstGeom>
          <a:solidFill>
            <a:srgbClr val="DBDBDB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7323" name="Rectangle 43"/>
          <p:cNvSpPr>
            <a:spLocks noChangeArrowheads="1"/>
          </p:cNvSpPr>
          <p:nvPr/>
        </p:nvSpPr>
        <p:spPr bwMode="auto">
          <a:xfrm>
            <a:off x="5942013" y="4386263"/>
            <a:ext cx="161925" cy="152400"/>
          </a:xfrm>
          <a:prstGeom prst="rect">
            <a:avLst/>
          </a:prstGeom>
          <a:solidFill>
            <a:srgbClr val="DBDBDB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7324" name="Text Box 44"/>
          <p:cNvSpPr txBox="1">
            <a:spLocks noChangeArrowheads="1"/>
          </p:cNvSpPr>
          <p:nvPr/>
        </p:nvSpPr>
        <p:spPr bwMode="auto">
          <a:xfrm>
            <a:off x="4529138" y="4539248"/>
            <a:ext cx="816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I/O bus</a:t>
            </a:r>
          </a:p>
        </p:txBody>
      </p:sp>
      <p:sp>
        <p:nvSpPr>
          <p:cNvPr id="97325" name="Rectangle 45"/>
          <p:cNvSpPr>
            <a:spLocks noChangeArrowheads="1"/>
          </p:cNvSpPr>
          <p:nvPr/>
        </p:nvSpPr>
        <p:spPr bwMode="auto">
          <a:xfrm>
            <a:off x="4832350" y="4324350"/>
            <a:ext cx="161925" cy="152400"/>
          </a:xfrm>
          <a:prstGeom prst="rect">
            <a:avLst/>
          </a:prstGeom>
          <a:solidFill>
            <a:srgbClr val="DBDBDB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7326" name="Rectangle 46"/>
          <p:cNvSpPr>
            <a:spLocks noChangeArrowheads="1"/>
          </p:cNvSpPr>
          <p:nvPr/>
        </p:nvSpPr>
        <p:spPr bwMode="auto">
          <a:xfrm>
            <a:off x="6723063" y="424815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7327" name="Rectangle 47"/>
          <p:cNvSpPr>
            <a:spLocks noChangeArrowheads="1"/>
          </p:cNvSpPr>
          <p:nvPr/>
        </p:nvSpPr>
        <p:spPr bwMode="auto">
          <a:xfrm>
            <a:off x="7027863" y="424815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7328" name="Rectangle 48"/>
          <p:cNvSpPr>
            <a:spLocks noChangeArrowheads="1"/>
          </p:cNvSpPr>
          <p:nvPr/>
        </p:nvSpPr>
        <p:spPr bwMode="auto">
          <a:xfrm>
            <a:off x="7332663" y="424815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7329" name="Text Box 49"/>
          <p:cNvSpPr txBox="1">
            <a:spLocks noChangeArrowheads="1"/>
          </p:cNvSpPr>
          <p:nvPr/>
        </p:nvSpPr>
        <p:spPr bwMode="auto">
          <a:xfrm>
            <a:off x="6708775" y="4625529"/>
            <a:ext cx="1975862" cy="10772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+mn-lt"/>
              </a:rPr>
              <a:t>Expansion slots for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+mn-lt"/>
              </a:rPr>
              <a:t>other devices such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+mn-lt"/>
              </a:rPr>
              <a:t>as network adapters.</a:t>
            </a:r>
          </a:p>
          <a:p>
            <a:pPr algn="l">
              <a:lnSpc>
                <a:spcPct val="100000"/>
              </a:lnSpc>
            </a:pPr>
            <a:endParaRPr lang="en-US" sz="1600"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55033" y="6615856"/>
            <a:ext cx="1033937" cy="153888"/>
          </a:xfrm>
        </p:spPr>
        <p:txBody>
          <a:bodyPr/>
          <a:lstStyle/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925058" y="6615856"/>
            <a:ext cx="131446" cy="153888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01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51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Reading a Disk Sector (1)</a:t>
            </a:r>
            <a:endParaRPr lang="en-US">
              <a:latin typeface="+mn-lt"/>
            </a:endParaRP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6291263" y="2988677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M</a:t>
            </a:r>
            <a:r>
              <a:rPr lang="en-US" sz="1600" dirty="0" smtClean="0">
                <a:latin typeface="+mn-lt"/>
              </a:rPr>
              <a:t>ain</a:t>
            </a:r>
            <a:endParaRPr lang="en-US" sz="1600" dirty="0">
              <a:latin typeface="+mn-lt"/>
            </a:endParaRP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memory</a:t>
            </a:r>
          </a:p>
        </p:txBody>
      </p:sp>
      <p:sp>
        <p:nvSpPr>
          <p:cNvPr id="98309" name="AutoShape 5"/>
          <p:cNvSpPr>
            <a:spLocks noChangeArrowheads="1"/>
          </p:cNvSpPr>
          <p:nvPr/>
        </p:nvSpPr>
        <p:spPr bwMode="auto">
          <a:xfrm>
            <a:off x="4767263" y="31242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3852863" y="31559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+mn-lt"/>
            </a:endParaRPr>
          </a:p>
        </p:txBody>
      </p:sp>
      <p:sp>
        <p:nvSpPr>
          <p:cNvPr id="98311" name="AutoShape 7"/>
          <p:cNvSpPr>
            <a:spLocks noChangeArrowheads="1"/>
          </p:cNvSpPr>
          <p:nvPr/>
        </p:nvSpPr>
        <p:spPr bwMode="auto">
          <a:xfrm>
            <a:off x="2395538" y="31242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1411288" y="1828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1411288" y="1981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1411288" y="2133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1411288" y="2286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1411288" y="2438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8317" name="AutoShape 13"/>
          <p:cNvSpPr>
            <a:spLocks noChangeArrowheads="1"/>
          </p:cNvSpPr>
          <p:nvPr/>
        </p:nvSpPr>
        <p:spPr bwMode="auto">
          <a:xfrm>
            <a:off x="2184400" y="1828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8318" name="AutoShape 14"/>
          <p:cNvSpPr>
            <a:spLocks noChangeArrowheads="1"/>
          </p:cNvSpPr>
          <p:nvPr/>
        </p:nvSpPr>
        <p:spPr bwMode="auto">
          <a:xfrm flipH="1">
            <a:off x="2095500" y="2209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2628900" y="1693277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+mn-lt"/>
              </a:rPr>
              <a:t>ALU</a:t>
            </a:r>
          </a:p>
        </p:txBody>
      </p:sp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1110032" y="1524000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R</a:t>
            </a:r>
            <a:r>
              <a:rPr lang="en-US" sz="1600" dirty="0" smtClean="0">
                <a:latin typeface="+mn-lt"/>
              </a:rPr>
              <a:t>egister </a:t>
            </a:r>
            <a:r>
              <a:rPr lang="en-US" sz="1600" dirty="0">
                <a:latin typeface="+mn-lt"/>
              </a:rPr>
              <a:t>file</a:t>
            </a:r>
          </a:p>
        </p:txBody>
      </p:sp>
      <p:sp>
        <p:nvSpPr>
          <p:cNvPr id="98321" name="AutoShape 17"/>
          <p:cNvSpPr>
            <a:spLocks noChangeArrowheads="1"/>
          </p:cNvSpPr>
          <p:nvPr/>
        </p:nvSpPr>
        <p:spPr bwMode="auto">
          <a:xfrm>
            <a:off x="1485900" y="26670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8322" name="Rectangle 18"/>
          <p:cNvSpPr>
            <a:spLocks noChangeArrowheads="1"/>
          </p:cNvSpPr>
          <p:nvPr/>
        </p:nvSpPr>
        <p:spPr bwMode="auto">
          <a:xfrm>
            <a:off x="342900" y="14478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8323" name="Text Box 19"/>
          <p:cNvSpPr txBox="1">
            <a:spLocks noChangeArrowheads="1"/>
          </p:cNvSpPr>
          <p:nvPr/>
        </p:nvSpPr>
        <p:spPr bwMode="auto">
          <a:xfrm>
            <a:off x="228600" y="1141998"/>
            <a:ext cx="94128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CPU chip</a:t>
            </a:r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4076700" y="3810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8325" name="AutoShape 21"/>
          <p:cNvSpPr>
            <a:spLocks noChangeArrowheads="1"/>
          </p:cNvSpPr>
          <p:nvPr/>
        </p:nvSpPr>
        <p:spPr bwMode="auto">
          <a:xfrm flipV="1">
            <a:off x="5181600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8326" name="Rectangle 22"/>
          <p:cNvSpPr>
            <a:spLocks noChangeArrowheads="1"/>
          </p:cNvSpPr>
          <p:nvPr/>
        </p:nvSpPr>
        <p:spPr bwMode="auto">
          <a:xfrm>
            <a:off x="4762500" y="5287377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D</a:t>
            </a:r>
            <a:r>
              <a:rPr lang="en-US" sz="1600" dirty="0" smtClean="0">
                <a:latin typeface="+mn-lt"/>
              </a:rPr>
              <a:t>isk </a:t>
            </a:r>
            <a:endParaRPr lang="en-US" sz="1600" dirty="0">
              <a:latin typeface="+mn-lt"/>
            </a:endParaRP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controller</a:t>
            </a:r>
          </a:p>
        </p:txBody>
      </p:sp>
      <p:sp>
        <p:nvSpPr>
          <p:cNvPr id="98327" name="AutoShape 23"/>
          <p:cNvSpPr>
            <a:spLocks noChangeArrowheads="1"/>
          </p:cNvSpPr>
          <p:nvPr/>
        </p:nvSpPr>
        <p:spPr bwMode="auto">
          <a:xfrm flipV="1">
            <a:off x="2851150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8328" name="Rectangle 24"/>
          <p:cNvSpPr>
            <a:spLocks noChangeArrowheads="1"/>
          </p:cNvSpPr>
          <p:nvPr/>
        </p:nvSpPr>
        <p:spPr bwMode="auto">
          <a:xfrm>
            <a:off x="2432050" y="5287377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G</a:t>
            </a:r>
            <a:r>
              <a:rPr lang="en-US" sz="1600" dirty="0" smtClean="0">
                <a:latin typeface="+mn-lt"/>
              </a:rPr>
              <a:t>raphics</a:t>
            </a:r>
            <a:endParaRPr lang="en-US" sz="1600" dirty="0">
              <a:latin typeface="+mn-lt"/>
            </a:endParaRP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adapter</a:t>
            </a:r>
          </a:p>
        </p:txBody>
      </p:sp>
      <p:sp>
        <p:nvSpPr>
          <p:cNvPr id="98329" name="AutoShape 25"/>
          <p:cNvSpPr>
            <a:spLocks noChangeArrowheads="1"/>
          </p:cNvSpPr>
          <p:nvPr/>
        </p:nvSpPr>
        <p:spPr bwMode="auto">
          <a:xfrm flipV="1">
            <a:off x="1174750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8330" name="Rectangle 26"/>
          <p:cNvSpPr>
            <a:spLocks noChangeArrowheads="1"/>
          </p:cNvSpPr>
          <p:nvPr/>
        </p:nvSpPr>
        <p:spPr bwMode="auto">
          <a:xfrm>
            <a:off x="831850" y="5198477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+mn-lt"/>
              </a:rPr>
              <a:t>USB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+mn-lt"/>
              </a:rPr>
              <a:t>controller</a:t>
            </a:r>
          </a:p>
        </p:txBody>
      </p:sp>
      <p:sp>
        <p:nvSpPr>
          <p:cNvPr id="98331" name="Line 27"/>
          <p:cNvSpPr>
            <a:spLocks noChangeShapeType="1"/>
          </p:cNvSpPr>
          <p:nvPr/>
        </p:nvSpPr>
        <p:spPr bwMode="auto">
          <a:xfrm>
            <a:off x="1060450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8332" name="Line 28"/>
          <p:cNvSpPr>
            <a:spLocks noChangeShapeType="1"/>
          </p:cNvSpPr>
          <p:nvPr/>
        </p:nvSpPr>
        <p:spPr bwMode="auto">
          <a:xfrm>
            <a:off x="1822450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8333" name="Text Box 29"/>
          <p:cNvSpPr txBox="1">
            <a:spLocks noChangeArrowheads="1"/>
          </p:cNvSpPr>
          <p:nvPr/>
        </p:nvSpPr>
        <p:spPr bwMode="auto">
          <a:xfrm>
            <a:off x="666106" y="6035675"/>
            <a:ext cx="75693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+mn-lt"/>
              </a:rPr>
              <a:t>mouse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1356609" y="5959475"/>
            <a:ext cx="97930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+mn-lt"/>
              </a:rPr>
              <a:t>keyboard</a:t>
            </a:r>
          </a:p>
        </p:txBody>
      </p:sp>
      <p:sp>
        <p:nvSpPr>
          <p:cNvPr id="98335" name="Line 31"/>
          <p:cNvSpPr>
            <a:spLocks noChangeShapeType="1"/>
          </p:cNvSpPr>
          <p:nvPr/>
        </p:nvSpPr>
        <p:spPr bwMode="auto">
          <a:xfrm>
            <a:off x="3117850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2577674" y="6035675"/>
            <a:ext cx="8880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M</a:t>
            </a:r>
            <a:r>
              <a:rPr lang="en-US" sz="1600" dirty="0" smtClean="0">
                <a:latin typeface="+mn-lt"/>
              </a:rPr>
              <a:t>onitor</a:t>
            </a:r>
            <a:endParaRPr lang="en-US" sz="1600" dirty="0">
              <a:latin typeface="+mn-lt"/>
            </a:endParaRPr>
          </a:p>
        </p:txBody>
      </p:sp>
      <p:sp>
        <p:nvSpPr>
          <p:cNvPr id="98337" name="Line 33"/>
          <p:cNvSpPr>
            <a:spLocks noChangeShapeType="1"/>
          </p:cNvSpPr>
          <p:nvPr/>
        </p:nvSpPr>
        <p:spPr bwMode="auto">
          <a:xfrm>
            <a:off x="5422900" y="5791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8338" name="AutoShape 34"/>
          <p:cNvSpPr>
            <a:spLocks noChangeArrowheads="1"/>
          </p:cNvSpPr>
          <p:nvPr/>
        </p:nvSpPr>
        <p:spPr bwMode="auto">
          <a:xfrm>
            <a:off x="5124450" y="6189077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D</a:t>
            </a:r>
            <a:r>
              <a:rPr lang="en-US" sz="1600" dirty="0" smtClean="0">
                <a:latin typeface="+mn-lt"/>
              </a:rPr>
              <a:t>isk</a:t>
            </a:r>
            <a:endParaRPr lang="en-US" sz="1600" dirty="0">
              <a:latin typeface="+mn-lt"/>
            </a:endParaRPr>
          </a:p>
        </p:txBody>
      </p:sp>
      <p:sp>
        <p:nvSpPr>
          <p:cNvPr id="98339" name="AutoShape 35"/>
          <p:cNvSpPr>
            <a:spLocks noChangeArrowheads="1"/>
          </p:cNvSpPr>
          <p:nvPr/>
        </p:nvSpPr>
        <p:spPr bwMode="auto">
          <a:xfrm>
            <a:off x="266700" y="43307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8340" name="Rectangle 36"/>
          <p:cNvSpPr>
            <a:spLocks noChangeArrowheads="1"/>
          </p:cNvSpPr>
          <p:nvPr/>
        </p:nvSpPr>
        <p:spPr bwMode="auto">
          <a:xfrm>
            <a:off x="1343025" y="4500563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8341" name="Rectangle 37"/>
          <p:cNvSpPr>
            <a:spLocks noChangeArrowheads="1"/>
          </p:cNvSpPr>
          <p:nvPr/>
        </p:nvSpPr>
        <p:spPr bwMode="auto">
          <a:xfrm>
            <a:off x="3019425" y="4491038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8342" name="Rectangle 38"/>
          <p:cNvSpPr>
            <a:spLocks noChangeArrowheads="1"/>
          </p:cNvSpPr>
          <p:nvPr/>
        </p:nvSpPr>
        <p:spPr bwMode="auto">
          <a:xfrm>
            <a:off x="5353050" y="4481513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8343" name="Text Box 39"/>
          <p:cNvSpPr txBox="1">
            <a:spLocks noChangeArrowheads="1"/>
          </p:cNvSpPr>
          <p:nvPr/>
        </p:nvSpPr>
        <p:spPr bwMode="auto">
          <a:xfrm>
            <a:off x="5553075" y="4126498"/>
            <a:ext cx="816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I/O bus</a:t>
            </a:r>
          </a:p>
        </p:txBody>
      </p:sp>
      <p:sp>
        <p:nvSpPr>
          <p:cNvPr id="98344" name="Rectangle 40"/>
          <p:cNvSpPr>
            <a:spLocks noChangeArrowheads="1"/>
          </p:cNvSpPr>
          <p:nvPr/>
        </p:nvSpPr>
        <p:spPr bwMode="auto">
          <a:xfrm>
            <a:off x="4243388" y="4419600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8345" name="Line 41"/>
          <p:cNvSpPr>
            <a:spLocks noChangeShapeType="1"/>
          </p:cNvSpPr>
          <p:nvPr/>
        </p:nvSpPr>
        <p:spPr bwMode="auto">
          <a:xfrm>
            <a:off x="2355850" y="3365500"/>
            <a:ext cx="2012950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8346" name="Line 42"/>
          <p:cNvSpPr>
            <a:spLocks noChangeShapeType="1"/>
          </p:cNvSpPr>
          <p:nvPr/>
        </p:nvSpPr>
        <p:spPr bwMode="auto">
          <a:xfrm>
            <a:off x="4332288" y="3365500"/>
            <a:ext cx="0" cy="1135063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8347" name="Line 43"/>
          <p:cNvSpPr>
            <a:spLocks noChangeShapeType="1"/>
          </p:cNvSpPr>
          <p:nvPr/>
        </p:nvSpPr>
        <p:spPr bwMode="auto">
          <a:xfrm flipV="1">
            <a:off x="4294188" y="4529138"/>
            <a:ext cx="1128712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8348" name="Line 44"/>
          <p:cNvSpPr>
            <a:spLocks noChangeShapeType="1"/>
          </p:cNvSpPr>
          <p:nvPr/>
        </p:nvSpPr>
        <p:spPr bwMode="auto">
          <a:xfrm>
            <a:off x="5429250" y="4487863"/>
            <a:ext cx="0" cy="78263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8349" name="Rectangle 45"/>
          <p:cNvSpPr>
            <a:spLocks noChangeArrowheads="1"/>
          </p:cNvSpPr>
          <p:nvPr/>
        </p:nvSpPr>
        <p:spPr bwMode="auto">
          <a:xfrm>
            <a:off x="495300" y="3172827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B</a:t>
            </a:r>
            <a:r>
              <a:rPr lang="en-US" sz="1600" dirty="0" smtClean="0">
                <a:latin typeface="+mn-lt"/>
              </a:rPr>
              <a:t>us </a:t>
            </a:r>
            <a:r>
              <a:rPr lang="en-US" sz="1600" dirty="0">
                <a:latin typeface="+mn-lt"/>
              </a:rPr>
              <a:t>interface</a:t>
            </a:r>
          </a:p>
        </p:txBody>
      </p:sp>
      <p:sp>
        <p:nvSpPr>
          <p:cNvPr id="98350" name="Text Box 46"/>
          <p:cNvSpPr txBox="1">
            <a:spLocks noChangeArrowheads="1"/>
          </p:cNvSpPr>
          <p:nvPr/>
        </p:nvSpPr>
        <p:spPr bwMode="auto">
          <a:xfrm>
            <a:off x="4038600" y="1323975"/>
            <a:ext cx="4876800" cy="166470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normAutofit fontScale="92500"/>
          </a:bodyPr>
          <a:lstStyle/>
          <a:p>
            <a:pPr algn="l">
              <a:lnSpc>
                <a:spcPct val="100000"/>
              </a:lnSpc>
            </a:pPr>
            <a:r>
              <a:rPr lang="en-US" b="0" dirty="0">
                <a:latin typeface="+mn-lt"/>
              </a:rPr>
              <a:t>CPU initiates a disk read by writing a command, logical block number, and destination memory address to a </a:t>
            </a:r>
            <a:r>
              <a:rPr lang="en-US" b="0" dirty="0">
                <a:solidFill>
                  <a:srgbClr val="FF0000"/>
                </a:solidFill>
                <a:latin typeface="+mn-lt"/>
              </a:rPr>
              <a:t>port </a:t>
            </a:r>
            <a:r>
              <a:rPr lang="en-US" b="0" dirty="0">
                <a:latin typeface="+mn-lt"/>
              </a:rPr>
              <a:t>(address) associated with disk controller.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55033" y="6615856"/>
            <a:ext cx="1033937" cy="153888"/>
          </a:xfrm>
        </p:spPr>
        <p:txBody>
          <a:bodyPr/>
          <a:lstStyle/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925058" y="6615856"/>
            <a:ext cx="131446" cy="153888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75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Reading a Disk Sector (2)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6294438" y="29718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M</a:t>
            </a:r>
            <a:r>
              <a:rPr lang="en-US" sz="1600" dirty="0" smtClean="0">
                <a:latin typeface="+mn-lt"/>
              </a:rPr>
              <a:t>ain</a:t>
            </a:r>
            <a:endParaRPr lang="en-US" sz="1600" dirty="0">
              <a:latin typeface="+mn-lt"/>
            </a:endParaRP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memory</a:t>
            </a:r>
          </a:p>
        </p:txBody>
      </p:sp>
      <p:sp>
        <p:nvSpPr>
          <p:cNvPr id="99333" name="AutoShape 5"/>
          <p:cNvSpPr>
            <a:spLocks noChangeArrowheads="1"/>
          </p:cNvSpPr>
          <p:nvPr/>
        </p:nvSpPr>
        <p:spPr bwMode="auto">
          <a:xfrm>
            <a:off x="4770438" y="31242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3856038" y="31559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+mn-lt"/>
            </a:endParaRPr>
          </a:p>
        </p:txBody>
      </p:sp>
      <p:sp>
        <p:nvSpPr>
          <p:cNvPr id="99335" name="AutoShape 7"/>
          <p:cNvSpPr>
            <a:spLocks noChangeArrowheads="1"/>
          </p:cNvSpPr>
          <p:nvPr/>
        </p:nvSpPr>
        <p:spPr bwMode="auto">
          <a:xfrm>
            <a:off x="2398713" y="31242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9336" name="Rectangle 8"/>
          <p:cNvSpPr>
            <a:spLocks noChangeArrowheads="1"/>
          </p:cNvSpPr>
          <p:nvPr/>
        </p:nvSpPr>
        <p:spPr bwMode="auto">
          <a:xfrm>
            <a:off x="1414463" y="1828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9337" name="Rectangle 9"/>
          <p:cNvSpPr>
            <a:spLocks noChangeArrowheads="1"/>
          </p:cNvSpPr>
          <p:nvPr/>
        </p:nvSpPr>
        <p:spPr bwMode="auto">
          <a:xfrm>
            <a:off x="1414463" y="1981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1414463" y="2133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1414463" y="2286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9340" name="Rectangle 12"/>
          <p:cNvSpPr>
            <a:spLocks noChangeArrowheads="1"/>
          </p:cNvSpPr>
          <p:nvPr/>
        </p:nvSpPr>
        <p:spPr bwMode="auto">
          <a:xfrm>
            <a:off x="1414463" y="2438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9341" name="AutoShape 13"/>
          <p:cNvSpPr>
            <a:spLocks noChangeArrowheads="1"/>
          </p:cNvSpPr>
          <p:nvPr/>
        </p:nvSpPr>
        <p:spPr bwMode="auto">
          <a:xfrm>
            <a:off x="2187575" y="1828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9342" name="AutoShape 14"/>
          <p:cNvSpPr>
            <a:spLocks noChangeArrowheads="1"/>
          </p:cNvSpPr>
          <p:nvPr/>
        </p:nvSpPr>
        <p:spPr bwMode="auto">
          <a:xfrm flipH="1">
            <a:off x="2098675" y="2209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9343" name="Rectangle 15"/>
          <p:cNvSpPr>
            <a:spLocks noChangeArrowheads="1"/>
          </p:cNvSpPr>
          <p:nvPr/>
        </p:nvSpPr>
        <p:spPr bwMode="auto">
          <a:xfrm>
            <a:off x="2632075" y="16764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+mn-lt"/>
              </a:rPr>
              <a:t>ALU</a:t>
            </a:r>
          </a:p>
        </p:txBody>
      </p:sp>
      <p:sp>
        <p:nvSpPr>
          <p:cNvPr id="99344" name="Text Box 16"/>
          <p:cNvSpPr txBox="1">
            <a:spLocks noChangeArrowheads="1"/>
          </p:cNvSpPr>
          <p:nvPr/>
        </p:nvSpPr>
        <p:spPr bwMode="auto">
          <a:xfrm>
            <a:off x="1113207" y="15071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R</a:t>
            </a:r>
            <a:r>
              <a:rPr lang="en-US" sz="1600" dirty="0" smtClean="0">
                <a:latin typeface="+mn-lt"/>
              </a:rPr>
              <a:t>egister </a:t>
            </a:r>
            <a:r>
              <a:rPr lang="en-US" sz="1600" dirty="0">
                <a:latin typeface="+mn-lt"/>
              </a:rPr>
              <a:t>file</a:t>
            </a:r>
          </a:p>
        </p:txBody>
      </p:sp>
      <p:sp>
        <p:nvSpPr>
          <p:cNvPr id="99345" name="AutoShape 17"/>
          <p:cNvSpPr>
            <a:spLocks noChangeArrowheads="1"/>
          </p:cNvSpPr>
          <p:nvPr/>
        </p:nvSpPr>
        <p:spPr bwMode="auto">
          <a:xfrm>
            <a:off x="1489075" y="26670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9346" name="Rectangle 18"/>
          <p:cNvSpPr>
            <a:spLocks noChangeArrowheads="1"/>
          </p:cNvSpPr>
          <p:nvPr/>
        </p:nvSpPr>
        <p:spPr bwMode="auto">
          <a:xfrm>
            <a:off x="346075" y="14478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9347" name="Text Box 19"/>
          <p:cNvSpPr txBox="1">
            <a:spLocks noChangeArrowheads="1"/>
          </p:cNvSpPr>
          <p:nvPr/>
        </p:nvSpPr>
        <p:spPr bwMode="auto">
          <a:xfrm>
            <a:off x="247650" y="1141998"/>
            <a:ext cx="94128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CPU chip</a:t>
            </a:r>
          </a:p>
        </p:txBody>
      </p:sp>
      <p:sp>
        <p:nvSpPr>
          <p:cNvPr id="99348" name="AutoShape 20"/>
          <p:cNvSpPr>
            <a:spLocks noChangeArrowheads="1"/>
          </p:cNvSpPr>
          <p:nvPr/>
        </p:nvSpPr>
        <p:spPr bwMode="auto">
          <a:xfrm>
            <a:off x="4079875" y="3810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9349" name="AutoShape 21"/>
          <p:cNvSpPr>
            <a:spLocks noChangeArrowheads="1"/>
          </p:cNvSpPr>
          <p:nvPr/>
        </p:nvSpPr>
        <p:spPr bwMode="auto">
          <a:xfrm flipV="1">
            <a:off x="518477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9350" name="Rectangle 22"/>
          <p:cNvSpPr>
            <a:spLocks noChangeArrowheads="1"/>
          </p:cNvSpPr>
          <p:nvPr/>
        </p:nvSpPr>
        <p:spPr bwMode="auto">
          <a:xfrm>
            <a:off x="4765675" y="52705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D</a:t>
            </a:r>
            <a:r>
              <a:rPr lang="en-US" sz="1600" dirty="0" smtClean="0">
                <a:latin typeface="+mn-lt"/>
              </a:rPr>
              <a:t>isk </a:t>
            </a:r>
            <a:endParaRPr lang="en-US" sz="1600" dirty="0">
              <a:latin typeface="+mn-lt"/>
            </a:endParaRP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controller</a:t>
            </a:r>
          </a:p>
        </p:txBody>
      </p:sp>
      <p:sp>
        <p:nvSpPr>
          <p:cNvPr id="99351" name="AutoShape 23"/>
          <p:cNvSpPr>
            <a:spLocks noChangeArrowheads="1"/>
          </p:cNvSpPr>
          <p:nvPr/>
        </p:nvSpPr>
        <p:spPr bwMode="auto">
          <a:xfrm flipV="1">
            <a:off x="28543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9352" name="Rectangle 24"/>
          <p:cNvSpPr>
            <a:spLocks noChangeArrowheads="1"/>
          </p:cNvSpPr>
          <p:nvPr/>
        </p:nvSpPr>
        <p:spPr bwMode="auto">
          <a:xfrm>
            <a:off x="2435225" y="52705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G</a:t>
            </a:r>
            <a:r>
              <a:rPr lang="en-US" sz="1600" dirty="0" smtClean="0">
                <a:latin typeface="+mn-lt"/>
              </a:rPr>
              <a:t>raphics</a:t>
            </a:r>
            <a:endParaRPr lang="en-US" sz="1600" dirty="0">
              <a:latin typeface="+mn-lt"/>
            </a:endParaRP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adapter</a:t>
            </a:r>
          </a:p>
        </p:txBody>
      </p:sp>
      <p:sp>
        <p:nvSpPr>
          <p:cNvPr id="99353" name="AutoShape 25"/>
          <p:cNvSpPr>
            <a:spLocks noChangeArrowheads="1"/>
          </p:cNvSpPr>
          <p:nvPr/>
        </p:nvSpPr>
        <p:spPr bwMode="auto">
          <a:xfrm flipV="1">
            <a:off x="11779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9354" name="Rectangle 26"/>
          <p:cNvSpPr>
            <a:spLocks noChangeArrowheads="1"/>
          </p:cNvSpPr>
          <p:nvPr/>
        </p:nvSpPr>
        <p:spPr bwMode="auto">
          <a:xfrm>
            <a:off x="835025" y="525780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+mn-lt"/>
              </a:rPr>
              <a:t>USB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+mn-lt"/>
              </a:rPr>
              <a:t>controller</a:t>
            </a:r>
          </a:p>
        </p:txBody>
      </p:sp>
      <p:sp>
        <p:nvSpPr>
          <p:cNvPr id="99355" name="Line 27"/>
          <p:cNvSpPr>
            <a:spLocks noChangeShapeType="1"/>
          </p:cNvSpPr>
          <p:nvPr/>
        </p:nvSpPr>
        <p:spPr bwMode="auto">
          <a:xfrm>
            <a:off x="10636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9356" name="Line 28"/>
          <p:cNvSpPr>
            <a:spLocks noChangeShapeType="1"/>
          </p:cNvSpPr>
          <p:nvPr/>
        </p:nvSpPr>
        <p:spPr bwMode="auto">
          <a:xfrm>
            <a:off x="18256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9357" name="Text Box 29"/>
          <p:cNvSpPr txBox="1">
            <a:spLocks noChangeArrowheads="1"/>
          </p:cNvSpPr>
          <p:nvPr/>
        </p:nvSpPr>
        <p:spPr bwMode="auto">
          <a:xfrm>
            <a:off x="602551" y="6018798"/>
            <a:ext cx="76976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M</a:t>
            </a:r>
            <a:r>
              <a:rPr lang="en-US" sz="1600" dirty="0" smtClean="0">
                <a:latin typeface="+mn-lt"/>
              </a:rPr>
              <a:t>ouse</a:t>
            </a:r>
            <a:endParaRPr lang="en-US" sz="1600" dirty="0">
              <a:latin typeface="+mn-lt"/>
            </a:endParaRPr>
          </a:p>
        </p:txBody>
      </p:sp>
      <p:sp>
        <p:nvSpPr>
          <p:cNvPr id="99358" name="Text Box 30"/>
          <p:cNvSpPr txBox="1">
            <a:spLocks noChangeArrowheads="1"/>
          </p:cNvSpPr>
          <p:nvPr/>
        </p:nvSpPr>
        <p:spPr bwMode="auto">
          <a:xfrm>
            <a:off x="1288994" y="6018798"/>
            <a:ext cx="9956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K</a:t>
            </a:r>
            <a:r>
              <a:rPr lang="en-US" sz="1600" dirty="0" smtClean="0">
                <a:latin typeface="+mn-lt"/>
              </a:rPr>
              <a:t>eyboard</a:t>
            </a:r>
            <a:endParaRPr lang="en-US" sz="1600" dirty="0">
              <a:latin typeface="+mn-lt"/>
            </a:endParaRPr>
          </a:p>
        </p:txBody>
      </p:sp>
      <p:sp>
        <p:nvSpPr>
          <p:cNvPr id="99359" name="Line 31"/>
          <p:cNvSpPr>
            <a:spLocks noChangeShapeType="1"/>
          </p:cNvSpPr>
          <p:nvPr/>
        </p:nvSpPr>
        <p:spPr bwMode="auto">
          <a:xfrm>
            <a:off x="31210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9360" name="Text Box 32"/>
          <p:cNvSpPr txBox="1">
            <a:spLocks noChangeArrowheads="1"/>
          </p:cNvSpPr>
          <p:nvPr/>
        </p:nvSpPr>
        <p:spPr bwMode="auto">
          <a:xfrm>
            <a:off x="2580849" y="6018798"/>
            <a:ext cx="8880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M</a:t>
            </a:r>
            <a:r>
              <a:rPr lang="en-US" sz="1600" dirty="0" smtClean="0">
                <a:latin typeface="+mn-lt"/>
              </a:rPr>
              <a:t>onitor</a:t>
            </a:r>
            <a:endParaRPr lang="en-US" sz="1600" dirty="0">
              <a:latin typeface="+mn-lt"/>
            </a:endParaRPr>
          </a:p>
        </p:txBody>
      </p:sp>
      <p:sp>
        <p:nvSpPr>
          <p:cNvPr id="99361" name="AutoShape 33"/>
          <p:cNvSpPr>
            <a:spLocks noChangeArrowheads="1"/>
          </p:cNvSpPr>
          <p:nvPr/>
        </p:nvSpPr>
        <p:spPr bwMode="auto">
          <a:xfrm>
            <a:off x="5121275" y="617220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 smtClean="0">
                <a:latin typeface="+mn-lt"/>
              </a:rPr>
              <a:t>Disk</a:t>
            </a:r>
            <a:endParaRPr lang="en-US" sz="1600" dirty="0">
              <a:latin typeface="+mn-lt"/>
            </a:endParaRPr>
          </a:p>
        </p:txBody>
      </p:sp>
      <p:sp>
        <p:nvSpPr>
          <p:cNvPr id="99362" name="AutoShape 34"/>
          <p:cNvSpPr>
            <a:spLocks noChangeArrowheads="1"/>
          </p:cNvSpPr>
          <p:nvPr/>
        </p:nvSpPr>
        <p:spPr bwMode="auto">
          <a:xfrm>
            <a:off x="269875" y="43307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9363" name="Rectangle 35"/>
          <p:cNvSpPr>
            <a:spLocks noChangeArrowheads="1"/>
          </p:cNvSpPr>
          <p:nvPr/>
        </p:nvSpPr>
        <p:spPr bwMode="auto">
          <a:xfrm>
            <a:off x="1346200" y="4500563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9364" name="Rectangle 36"/>
          <p:cNvSpPr>
            <a:spLocks noChangeArrowheads="1"/>
          </p:cNvSpPr>
          <p:nvPr/>
        </p:nvSpPr>
        <p:spPr bwMode="auto">
          <a:xfrm>
            <a:off x="3022600" y="4491038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9365" name="Rectangle 37"/>
          <p:cNvSpPr>
            <a:spLocks noChangeArrowheads="1"/>
          </p:cNvSpPr>
          <p:nvPr/>
        </p:nvSpPr>
        <p:spPr bwMode="auto">
          <a:xfrm>
            <a:off x="5356225" y="4481513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9366" name="Text Box 38"/>
          <p:cNvSpPr txBox="1">
            <a:spLocks noChangeArrowheads="1"/>
          </p:cNvSpPr>
          <p:nvPr/>
        </p:nvSpPr>
        <p:spPr bwMode="auto">
          <a:xfrm>
            <a:off x="5556250" y="4126498"/>
            <a:ext cx="816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I/O bus</a:t>
            </a:r>
          </a:p>
        </p:txBody>
      </p:sp>
      <p:sp>
        <p:nvSpPr>
          <p:cNvPr id="99367" name="Rectangle 39"/>
          <p:cNvSpPr>
            <a:spLocks noChangeArrowheads="1"/>
          </p:cNvSpPr>
          <p:nvPr/>
        </p:nvSpPr>
        <p:spPr bwMode="auto">
          <a:xfrm>
            <a:off x="4246563" y="4419600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297363" y="3365500"/>
            <a:ext cx="1965325" cy="2806700"/>
            <a:chOff x="4297363" y="3365500"/>
            <a:chExt cx="1965325" cy="2806700"/>
          </a:xfrm>
        </p:grpSpPr>
        <p:sp>
          <p:nvSpPr>
            <p:cNvPr id="99368" name="Line 40"/>
            <p:cNvSpPr>
              <a:spLocks noChangeShapeType="1"/>
            </p:cNvSpPr>
            <p:nvPr/>
          </p:nvSpPr>
          <p:spPr bwMode="auto">
            <a:xfrm>
              <a:off x="4297363" y="3365500"/>
              <a:ext cx="1965325" cy="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9369" name="Line 41"/>
            <p:cNvSpPr>
              <a:spLocks noChangeShapeType="1"/>
            </p:cNvSpPr>
            <p:nvPr/>
          </p:nvSpPr>
          <p:spPr bwMode="auto">
            <a:xfrm>
              <a:off x="4335463" y="3365500"/>
              <a:ext cx="0" cy="1135063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9370" name="Line 42"/>
            <p:cNvSpPr>
              <a:spLocks noChangeShapeType="1"/>
            </p:cNvSpPr>
            <p:nvPr/>
          </p:nvSpPr>
          <p:spPr bwMode="auto">
            <a:xfrm flipV="1">
              <a:off x="4297363" y="4529138"/>
              <a:ext cx="1128712" cy="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9371" name="Line 43"/>
            <p:cNvSpPr>
              <a:spLocks noChangeShapeType="1"/>
            </p:cNvSpPr>
            <p:nvPr/>
          </p:nvSpPr>
          <p:spPr bwMode="auto">
            <a:xfrm flipH="1">
              <a:off x="5432425" y="4500563"/>
              <a:ext cx="0" cy="1671637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99372" name="Rectangle 44"/>
          <p:cNvSpPr>
            <a:spLocks noChangeArrowheads="1"/>
          </p:cNvSpPr>
          <p:nvPr/>
        </p:nvSpPr>
        <p:spPr bwMode="auto">
          <a:xfrm>
            <a:off x="498475" y="315595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B</a:t>
            </a:r>
            <a:r>
              <a:rPr lang="en-US" sz="1600" dirty="0" smtClean="0">
                <a:latin typeface="+mn-lt"/>
              </a:rPr>
              <a:t>us </a:t>
            </a:r>
            <a:r>
              <a:rPr lang="en-US" sz="1600" dirty="0">
                <a:latin typeface="+mn-lt"/>
              </a:rPr>
              <a:t>interface</a:t>
            </a:r>
          </a:p>
        </p:txBody>
      </p:sp>
      <p:sp>
        <p:nvSpPr>
          <p:cNvPr id="99374" name="Text Box 46"/>
          <p:cNvSpPr txBox="1">
            <a:spLocks noChangeArrowheads="1"/>
          </p:cNvSpPr>
          <p:nvPr/>
        </p:nvSpPr>
        <p:spPr bwMode="auto">
          <a:xfrm>
            <a:off x="4210050" y="1323975"/>
            <a:ext cx="4395788" cy="15696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 dirty="0">
                <a:latin typeface="+mn-lt"/>
              </a:rPr>
              <a:t>Disk controller reads the sector and performs a direct memory access (</a:t>
            </a:r>
            <a:r>
              <a:rPr lang="en-US" b="0" dirty="0">
                <a:solidFill>
                  <a:srgbClr val="FF0000"/>
                </a:solidFill>
                <a:latin typeface="+mn-lt"/>
              </a:rPr>
              <a:t>DMA</a:t>
            </a:r>
            <a:r>
              <a:rPr lang="en-US" b="0" dirty="0">
                <a:latin typeface="+mn-lt"/>
              </a:rPr>
              <a:t>) transfer into main memory.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55033" y="6615856"/>
            <a:ext cx="1033937" cy="153888"/>
          </a:xfrm>
        </p:spPr>
        <p:txBody>
          <a:bodyPr/>
          <a:lstStyle/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925058" y="6615856"/>
            <a:ext cx="131446" cy="153888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4297363" y="3381375"/>
            <a:ext cx="1965325" cy="2806700"/>
            <a:chOff x="4297363" y="3365500"/>
            <a:chExt cx="1965325" cy="2806700"/>
          </a:xfrm>
        </p:grpSpPr>
        <p:sp>
          <p:nvSpPr>
            <p:cNvPr id="50" name="Line 40"/>
            <p:cNvSpPr>
              <a:spLocks noChangeShapeType="1"/>
            </p:cNvSpPr>
            <p:nvPr/>
          </p:nvSpPr>
          <p:spPr bwMode="auto">
            <a:xfrm>
              <a:off x="4297363" y="3365500"/>
              <a:ext cx="1965325" cy="0"/>
            </a:xfrm>
            <a:prstGeom prst="line">
              <a:avLst/>
            </a:prstGeom>
            <a:noFill/>
            <a:ln w="76200">
              <a:solidFill>
                <a:srgbClr val="00B050"/>
              </a:solidFill>
              <a:round/>
              <a:headEnd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" name="Line 41"/>
            <p:cNvSpPr>
              <a:spLocks noChangeShapeType="1"/>
            </p:cNvSpPr>
            <p:nvPr/>
          </p:nvSpPr>
          <p:spPr bwMode="auto">
            <a:xfrm>
              <a:off x="4335463" y="3365500"/>
              <a:ext cx="0" cy="1135063"/>
            </a:xfrm>
            <a:prstGeom prst="line">
              <a:avLst/>
            </a:prstGeom>
            <a:noFill/>
            <a:ln w="76200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" name="Line 42"/>
            <p:cNvSpPr>
              <a:spLocks noChangeShapeType="1"/>
            </p:cNvSpPr>
            <p:nvPr/>
          </p:nvSpPr>
          <p:spPr bwMode="auto">
            <a:xfrm flipV="1">
              <a:off x="4297363" y="4529138"/>
              <a:ext cx="1128712" cy="0"/>
            </a:xfrm>
            <a:prstGeom prst="line">
              <a:avLst/>
            </a:prstGeom>
            <a:noFill/>
            <a:ln w="76200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" name="Line 43"/>
            <p:cNvSpPr>
              <a:spLocks noChangeShapeType="1"/>
            </p:cNvSpPr>
            <p:nvPr/>
          </p:nvSpPr>
          <p:spPr bwMode="auto">
            <a:xfrm flipH="1">
              <a:off x="5432425" y="4500563"/>
              <a:ext cx="0" cy="1671637"/>
            </a:xfrm>
            <a:prstGeom prst="line">
              <a:avLst/>
            </a:prstGeom>
            <a:noFill/>
            <a:ln w="76200">
              <a:solidFill>
                <a:srgbClr val="00B050"/>
              </a:solidFill>
              <a:round/>
              <a:headEnd/>
              <a:tailEnd type="stealth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030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00" name="Rectangle 4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Reading a Disk Sector (3)</a:t>
            </a: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6294438" y="29718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M</a:t>
            </a:r>
            <a:r>
              <a:rPr lang="en-US" sz="1600" dirty="0" smtClean="0">
                <a:latin typeface="+mn-lt"/>
              </a:rPr>
              <a:t>ain</a:t>
            </a:r>
            <a:endParaRPr lang="en-US" sz="1600" dirty="0">
              <a:latin typeface="+mn-lt"/>
            </a:endParaRP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memory</a:t>
            </a:r>
          </a:p>
        </p:txBody>
      </p:sp>
      <p:sp>
        <p:nvSpPr>
          <p:cNvPr id="100357" name="AutoShape 5"/>
          <p:cNvSpPr>
            <a:spLocks noChangeArrowheads="1"/>
          </p:cNvSpPr>
          <p:nvPr/>
        </p:nvSpPr>
        <p:spPr bwMode="auto">
          <a:xfrm>
            <a:off x="4770438" y="31242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3856038" y="31559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+mn-lt"/>
            </a:endParaRPr>
          </a:p>
        </p:txBody>
      </p:sp>
      <p:sp>
        <p:nvSpPr>
          <p:cNvPr id="100359" name="AutoShape 7"/>
          <p:cNvSpPr>
            <a:spLocks noChangeArrowheads="1"/>
          </p:cNvSpPr>
          <p:nvPr/>
        </p:nvSpPr>
        <p:spPr bwMode="auto">
          <a:xfrm>
            <a:off x="2398713" y="31242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0360" name="Rectangle 8"/>
          <p:cNvSpPr>
            <a:spLocks noChangeArrowheads="1"/>
          </p:cNvSpPr>
          <p:nvPr/>
        </p:nvSpPr>
        <p:spPr bwMode="auto">
          <a:xfrm>
            <a:off x="1414463" y="1828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0361" name="Rectangle 9"/>
          <p:cNvSpPr>
            <a:spLocks noChangeArrowheads="1"/>
          </p:cNvSpPr>
          <p:nvPr/>
        </p:nvSpPr>
        <p:spPr bwMode="auto">
          <a:xfrm>
            <a:off x="1414463" y="1981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0362" name="Rectangle 10"/>
          <p:cNvSpPr>
            <a:spLocks noChangeArrowheads="1"/>
          </p:cNvSpPr>
          <p:nvPr/>
        </p:nvSpPr>
        <p:spPr bwMode="auto">
          <a:xfrm>
            <a:off x="1414463" y="2133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0363" name="Rectangle 11"/>
          <p:cNvSpPr>
            <a:spLocks noChangeArrowheads="1"/>
          </p:cNvSpPr>
          <p:nvPr/>
        </p:nvSpPr>
        <p:spPr bwMode="auto">
          <a:xfrm>
            <a:off x="1414463" y="2286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0364" name="Rectangle 12"/>
          <p:cNvSpPr>
            <a:spLocks noChangeArrowheads="1"/>
          </p:cNvSpPr>
          <p:nvPr/>
        </p:nvSpPr>
        <p:spPr bwMode="auto">
          <a:xfrm>
            <a:off x="1414463" y="2438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0365" name="AutoShape 13"/>
          <p:cNvSpPr>
            <a:spLocks noChangeArrowheads="1"/>
          </p:cNvSpPr>
          <p:nvPr/>
        </p:nvSpPr>
        <p:spPr bwMode="auto">
          <a:xfrm>
            <a:off x="2187575" y="1828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0366" name="AutoShape 14"/>
          <p:cNvSpPr>
            <a:spLocks noChangeArrowheads="1"/>
          </p:cNvSpPr>
          <p:nvPr/>
        </p:nvSpPr>
        <p:spPr bwMode="auto">
          <a:xfrm flipH="1">
            <a:off x="2098675" y="2209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0367" name="Rectangle 15"/>
          <p:cNvSpPr>
            <a:spLocks noChangeArrowheads="1"/>
          </p:cNvSpPr>
          <p:nvPr/>
        </p:nvSpPr>
        <p:spPr bwMode="auto">
          <a:xfrm>
            <a:off x="2632075" y="16764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+mn-lt"/>
              </a:rPr>
              <a:t>ALU</a:t>
            </a:r>
          </a:p>
        </p:txBody>
      </p:sp>
      <p:sp>
        <p:nvSpPr>
          <p:cNvPr id="100368" name="Text Box 16"/>
          <p:cNvSpPr txBox="1">
            <a:spLocks noChangeArrowheads="1"/>
          </p:cNvSpPr>
          <p:nvPr/>
        </p:nvSpPr>
        <p:spPr bwMode="auto">
          <a:xfrm>
            <a:off x="1113207" y="15071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R</a:t>
            </a:r>
            <a:r>
              <a:rPr lang="en-US" sz="1600" dirty="0" smtClean="0">
                <a:latin typeface="+mn-lt"/>
              </a:rPr>
              <a:t>egister </a:t>
            </a:r>
            <a:r>
              <a:rPr lang="en-US" sz="1600" dirty="0">
                <a:latin typeface="+mn-lt"/>
              </a:rPr>
              <a:t>file</a:t>
            </a:r>
          </a:p>
        </p:txBody>
      </p:sp>
      <p:sp>
        <p:nvSpPr>
          <p:cNvPr id="100369" name="AutoShape 17"/>
          <p:cNvSpPr>
            <a:spLocks noChangeArrowheads="1"/>
          </p:cNvSpPr>
          <p:nvPr/>
        </p:nvSpPr>
        <p:spPr bwMode="auto">
          <a:xfrm>
            <a:off x="1489075" y="26670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0370" name="Rectangle 18"/>
          <p:cNvSpPr>
            <a:spLocks noChangeArrowheads="1"/>
          </p:cNvSpPr>
          <p:nvPr/>
        </p:nvSpPr>
        <p:spPr bwMode="auto">
          <a:xfrm>
            <a:off x="346075" y="14478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0371" name="Text Box 19"/>
          <p:cNvSpPr txBox="1">
            <a:spLocks noChangeArrowheads="1"/>
          </p:cNvSpPr>
          <p:nvPr/>
        </p:nvSpPr>
        <p:spPr bwMode="auto">
          <a:xfrm>
            <a:off x="247650" y="1141998"/>
            <a:ext cx="94128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CPU chip</a:t>
            </a:r>
          </a:p>
        </p:txBody>
      </p:sp>
      <p:sp>
        <p:nvSpPr>
          <p:cNvPr id="100372" name="AutoShape 20"/>
          <p:cNvSpPr>
            <a:spLocks noChangeArrowheads="1"/>
          </p:cNvSpPr>
          <p:nvPr/>
        </p:nvSpPr>
        <p:spPr bwMode="auto">
          <a:xfrm>
            <a:off x="4079875" y="3810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0373" name="AutoShape 21"/>
          <p:cNvSpPr>
            <a:spLocks noChangeArrowheads="1"/>
          </p:cNvSpPr>
          <p:nvPr/>
        </p:nvSpPr>
        <p:spPr bwMode="auto">
          <a:xfrm flipV="1">
            <a:off x="518477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0374" name="Rectangle 22"/>
          <p:cNvSpPr>
            <a:spLocks noChangeArrowheads="1"/>
          </p:cNvSpPr>
          <p:nvPr/>
        </p:nvSpPr>
        <p:spPr bwMode="auto">
          <a:xfrm>
            <a:off x="4765675" y="52705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D</a:t>
            </a:r>
            <a:r>
              <a:rPr lang="en-US" sz="1600" dirty="0" smtClean="0">
                <a:latin typeface="+mn-lt"/>
              </a:rPr>
              <a:t>isk </a:t>
            </a:r>
            <a:endParaRPr lang="en-US" sz="1600" dirty="0">
              <a:latin typeface="+mn-lt"/>
            </a:endParaRP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controller</a:t>
            </a:r>
          </a:p>
        </p:txBody>
      </p:sp>
      <p:sp>
        <p:nvSpPr>
          <p:cNvPr id="100375" name="AutoShape 23"/>
          <p:cNvSpPr>
            <a:spLocks noChangeArrowheads="1"/>
          </p:cNvSpPr>
          <p:nvPr/>
        </p:nvSpPr>
        <p:spPr bwMode="auto">
          <a:xfrm flipV="1">
            <a:off x="28543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0376" name="Rectangle 24"/>
          <p:cNvSpPr>
            <a:spLocks noChangeArrowheads="1"/>
          </p:cNvSpPr>
          <p:nvPr/>
        </p:nvSpPr>
        <p:spPr bwMode="auto">
          <a:xfrm>
            <a:off x="2435225" y="52705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G</a:t>
            </a:r>
            <a:r>
              <a:rPr lang="en-US" sz="1600" dirty="0" smtClean="0">
                <a:latin typeface="+mn-lt"/>
              </a:rPr>
              <a:t>raphics</a:t>
            </a:r>
            <a:endParaRPr lang="en-US" sz="1600" dirty="0">
              <a:latin typeface="+mn-lt"/>
            </a:endParaRP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adapter</a:t>
            </a:r>
          </a:p>
        </p:txBody>
      </p:sp>
      <p:sp>
        <p:nvSpPr>
          <p:cNvPr id="100377" name="AutoShape 25"/>
          <p:cNvSpPr>
            <a:spLocks noChangeArrowheads="1"/>
          </p:cNvSpPr>
          <p:nvPr/>
        </p:nvSpPr>
        <p:spPr bwMode="auto">
          <a:xfrm flipV="1">
            <a:off x="11779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0378" name="Rectangle 26"/>
          <p:cNvSpPr>
            <a:spLocks noChangeArrowheads="1"/>
          </p:cNvSpPr>
          <p:nvPr/>
        </p:nvSpPr>
        <p:spPr bwMode="auto">
          <a:xfrm>
            <a:off x="835025" y="525780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+mn-lt"/>
              </a:rPr>
              <a:t>USB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+mn-lt"/>
              </a:rPr>
              <a:t>controller</a:t>
            </a:r>
          </a:p>
        </p:txBody>
      </p:sp>
      <p:sp>
        <p:nvSpPr>
          <p:cNvPr id="100379" name="Line 27"/>
          <p:cNvSpPr>
            <a:spLocks noChangeShapeType="1"/>
          </p:cNvSpPr>
          <p:nvPr/>
        </p:nvSpPr>
        <p:spPr bwMode="auto">
          <a:xfrm>
            <a:off x="10636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0380" name="Line 28"/>
          <p:cNvSpPr>
            <a:spLocks noChangeShapeType="1"/>
          </p:cNvSpPr>
          <p:nvPr/>
        </p:nvSpPr>
        <p:spPr bwMode="auto">
          <a:xfrm>
            <a:off x="18256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0381" name="Text Box 29"/>
          <p:cNvSpPr txBox="1">
            <a:spLocks noChangeArrowheads="1"/>
          </p:cNvSpPr>
          <p:nvPr/>
        </p:nvSpPr>
        <p:spPr bwMode="auto">
          <a:xfrm>
            <a:off x="602551" y="6018798"/>
            <a:ext cx="76976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M</a:t>
            </a:r>
            <a:r>
              <a:rPr lang="en-US" sz="1600" dirty="0" smtClean="0">
                <a:latin typeface="+mn-lt"/>
              </a:rPr>
              <a:t>ouse</a:t>
            </a:r>
            <a:endParaRPr lang="en-US" sz="1600" dirty="0">
              <a:latin typeface="+mn-lt"/>
            </a:endParaRPr>
          </a:p>
        </p:txBody>
      </p:sp>
      <p:sp>
        <p:nvSpPr>
          <p:cNvPr id="100382" name="Text Box 30"/>
          <p:cNvSpPr txBox="1">
            <a:spLocks noChangeArrowheads="1"/>
          </p:cNvSpPr>
          <p:nvPr/>
        </p:nvSpPr>
        <p:spPr bwMode="auto">
          <a:xfrm>
            <a:off x="1288994" y="6018798"/>
            <a:ext cx="9956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K</a:t>
            </a:r>
            <a:r>
              <a:rPr lang="en-US" sz="1600" dirty="0" smtClean="0">
                <a:latin typeface="+mn-lt"/>
              </a:rPr>
              <a:t>eyboard</a:t>
            </a:r>
            <a:endParaRPr lang="en-US" sz="1600" dirty="0">
              <a:latin typeface="+mn-lt"/>
            </a:endParaRPr>
          </a:p>
        </p:txBody>
      </p:sp>
      <p:sp>
        <p:nvSpPr>
          <p:cNvPr id="100383" name="Line 31"/>
          <p:cNvSpPr>
            <a:spLocks noChangeShapeType="1"/>
          </p:cNvSpPr>
          <p:nvPr/>
        </p:nvSpPr>
        <p:spPr bwMode="auto">
          <a:xfrm>
            <a:off x="31210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0384" name="Text Box 32"/>
          <p:cNvSpPr txBox="1">
            <a:spLocks noChangeArrowheads="1"/>
          </p:cNvSpPr>
          <p:nvPr/>
        </p:nvSpPr>
        <p:spPr bwMode="auto">
          <a:xfrm>
            <a:off x="2580849" y="6018798"/>
            <a:ext cx="8880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M</a:t>
            </a:r>
            <a:r>
              <a:rPr lang="en-US" sz="1600" dirty="0" smtClean="0">
                <a:latin typeface="+mn-lt"/>
              </a:rPr>
              <a:t>onitor</a:t>
            </a:r>
            <a:endParaRPr lang="en-US" sz="1600" dirty="0">
              <a:latin typeface="+mn-lt"/>
            </a:endParaRPr>
          </a:p>
        </p:txBody>
      </p:sp>
      <p:sp>
        <p:nvSpPr>
          <p:cNvPr id="100385" name="Line 33"/>
          <p:cNvSpPr>
            <a:spLocks noChangeShapeType="1"/>
          </p:cNvSpPr>
          <p:nvPr/>
        </p:nvSpPr>
        <p:spPr bwMode="auto">
          <a:xfrm>
            <a:off x="5426075" y="5791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0386" name="AutoShape 34"/>
          <p:cNvSpPr>
            <a:spLocks noChangeArrowheads="1"/>
          </p:cNvSpPr>
          <p:nvPr/>
        </p:nvSpPr>
        <p:spPr bwMode="auto">
          <a:xfrm>
            <a:off x="5121275" y="617220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D</a:t>
            </a:r>
            <a:r>
              <a:rPr lang="en-US" sz="1600" dirty="0" smtClean="0">
                <a:latin typeface="+mn-lt"/>
              </a:rPr>
              <a:t>isk</a:t>
            </a:r>
            <a:endParaRPr lang="en-US" sz="1600" dirty="0">
              <a:latin typeface="+mn-lt"/>
            </a:endParaRPr>
          </a:p>
        </p:txBody>
      </p:sp>
      <p:sp>
        <p:nvSpPr>
          <p:cNvPr id="100387" name="AutoShape 35"/>
          <p:cNvSpPr>
            <a:spLocks noChangeArrowheads="1"/>
          </p:cNvSpPr>
          <p:nvPr/>
        </p:nvSpPr>
        <p:spPr bwMode="auto">
          <a:xfrm>
            <a:off x="269875" y="43307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0388" name="Rectangle 36"/>
          <p:cNvSpPr>
            <a:spLocks noChangeArrowheads="1"/>
          </p:cNvSpPr>
          <p:nvPr/>
        </p:nvSpPr>
        <p:spPr bwMode="auto">
          <a:xfrm>
            <a:off x="1346200" y="4500563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0389" name="Rectangle 37"/>
          <p:cNvSpPr>
            <a:spLocks noChangeArrowheads="1"/>
          </p:cNvSpPr>
          <p:nvPr/>
        </p:nvSpPr>
        <p:spPr bwMode="auto">
          <a:xfrm>
            <a:off x="3022600" y="4491038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0390" name="Rectangle 38"/>
          <p:cNvSpPr>
            <a:spLocks noChangeArrowheads="1"/>
          </p:cNvSpPr>
          <p:nvPr/>
        </p:nvSpPr>
        <p:spPr bwMode="auto">
          <a:xfrm>
            <a:off x="5356225" y="4481513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0391" name="Text Box 39"/>
          <p:cNvSpPr txBox="1">
            <a:spLocks noChangeArrowheads="1"/>
          </p:cNvSpPr>
          <p:nvPr/>
        </p:nvSpPr>
        <p:spPr bwMode="auto">
          <a:xfrm>
            <a:off x="5556250" y="4126498"/>
            <a:ext cx="816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I/O bus</a:t>
            </a:r>
          </a:p>
        </p:txBody>
      </p:sp>
      <p:sp>
        <p:nvSpPr>
          <p:cNvPr id="100392" name="Rectangle 40"/>
          <p:cNvSpPr>
            <a:spLocks noChangeArrowheads="1"/>
          </p:cNvSpPr>
          <p:nvPr/>
        </p:nvSpPr>
        <p:spPr bwMode="auto">
          <a:xfrm>
            <a:off x="4246563" y="4419600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0393" name="Line 41"/>
          <p:cNvSpPr>
            <a:spLocks noChangeShapeType="1"/>
          </p:cNvSpPr>
          <p:nvPr/>
        </p:nvSpPr>
        <p:spPr bwMode="auto">
          <a:xfrm flipH="1">
            <a:off x="3343275" y="2679700"/>
            <a:ext cx="1017588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0394" name="Line 42"/>
          <p:cNvSpPr>
            <a:spLocks noChangeShapeType="1"/>
          </p:cNvSpPr>
          <p:nvPr/>
        </p:nvSpPr>
        <p:spPr bwMode="auto">
          <a:xfrm>
            <a:off x="4335463" y="2667000"/>
            <a:ext cx="0" cy="1833563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0395" name="Line 43"/>
          <p:cNvSpPr>
            <a:spLocks noChangeShapeType="1"/>
          </p:cNvSpPr>
          <p:nvPr/>
        </p:nvSpPr>
        <p:spPr bwMode="auto">
          <a:xfrm flipV="1">
            <a:off x="4297363" y="4529138"/>
            <a:ext cx="1128712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0396" name="Line 44"/>
          <p:cNvSpPr>
            <a:spLocks noChangeShapeType="1"/>
          </p:cNvSpPr>
          <p:nvPr/>
        </p:nvSpPr>
        <p:spPr bwMode="auto">
          <a:xfrm flipH="1">
            <a:off x="5426075" y="4500563"/>
            <a:ext cx="6350" cy="78263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0397" name="Rectangle 45"/>
          <p:cNvSpPr>
            <a:spLocks noChangeArrowheads="1"/>
          </p:cNvSpPr>
          <p:nvPr/>
        </p:nvSpPr>
        <p:spPr bwMode="auto">
          <a:xfrm>
            <a:off x="498475" y="315595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B</a:t>
            </a:r>
            <a:r>
              <a:rPr lang="en-US" sz="1600" dirty="0" smtClean="0">
                <a:latin typeface="+mn-lt"/>
              </a:rPr>
              <a:t>us </a:t>
            </a:r>
            <a:r>
              <a:rPr lang="en-US" sz="1600" dirty="0">
                <a:latin typeface="+mn-lt"/>
              </a:rPr>
              <a:t>interface</a:t>
            </a:r>
          </a:p>
        </p:txBody>
      </p:sp>
      <p:sp>
        <p:nvSpPr>
          <p:cNvPr id="100399" name="Text Box 47"/>
          <p:cNvSpPr txBox="1">
            <a:spLocks noChangeArrowheads="1"/>
          </p:cNvSpPr>
          <p:nvPr/>
        </p:nvSpPr>
        <p:spPr bwMode="auto">
          <a:xfrm>
            <a:off x="4495800" y="1219200"/>
            <a:ext cx="4343400" cy="1752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normAutofit fontScale="92500"/>
          </a:bodyPr>
          <a:lstStyle/>
          <a:p>
            <a:pPr algn="l">
              <a:lnSpc>
                <a:spcPct val="110000"/>
              </a:lnSpc>
            </a:pPr>
            <a:r>
              <a:rPr lang="en-US" b="0" dirty="0">
                <a:latin typeface="+mn-lt"/>
              </a:rPr>
              <a:t>When the DMA transfer completes, the disk controller notifies the CPU with an </a:t>
            </a:r>
            <a:r>
              <a:rPr lang="en-US" b="0" i="1" dirty="0">
                <a:solidFill>
                  <a:srgbClr val="FF0000"/>
                </a:solidFill>
                <a:latin typeface="+mn-lt"/>
              </a:rPr>
              <a:t>interrupt</a:t>
            </a:r>
            <a:r>
              <a:rPr lang="en-US" b="0" dirty="0">
                <a:latin typeface="+mn-lt"/>
              </a:rPr>
              <a:t> (i.e., asserts a special “interrupt” pin on the CPU)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55033" y="6615856"/>
            <a:ext cx="1033937" cy="153888"/>
          </a:xfrm>
        </p:spPr>
        <p:txBody>
          <a:bodyPr/>
          <a:lstStyle/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925058" y="6615856"/>
            <a:ext cx="131446" cy="153888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4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1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16" name="Rectangle 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Conventional DRAM Organization</a:t>
            </a:r>
          </a:p>
        </p:txBody>
      </p:sp>
      <p:sp>
        <p:nvSpPr>
          <p:cNvPr id="62517" name="Rectangle 5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d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x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w</a:t>
            </a:r>
            <a:r>
              <a:rPr lang="en-US" dirty="0">
                <a:latin typeface="+mn-lt"/>
              </a:rPr>
              <a:t> DRAM:</a:t>
            </a:r>
          </a:p>
          <a:p>
            <a:pPr lvl="1"/>
            <a:r>
              <a:rPr lang="en-US" dirty="0" smtClean="0">
                <a:latin typeface="+mn-lt"/>
              </a:rPr>
              <a:t>d*w </a:t>
            </a:r>
            <a:r>
              <a:rPr lang="en-US" dirty="0">
                <a:latin typeface="+mn-lt"/>
              </a:rPr>
              <a:t>total bits organized as d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supercells</a:t>
            </a:r>
            <a:r>
              <a:rPr lang="en-US" dirty="0">
                <a:latin typeface="+mn-lt"/>
              </a:rPr>
              <a:t> of size w bits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5805488" y="2739023"/>
            <a:ext cx="512256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cols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4000500" y="4142373"/>
            <a:ext cx="59888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rows</a:t>
            </a:r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4867275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+mn-lt"/>
            </a:endParaRPr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5476875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6086475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6696075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4867275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+mn-lt"/>
            </a:endParaRPr>
          </a:p>
        </p:txBody>
      </p: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5476875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6086475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2477" name="Rectangle 13"/>
          <p:cNvSpPr>
            <a:spLocks noChangeArrowheads="1"/>
          </p:cNvSpPr>
          <p:nvPr/>
        </p:nvSpPr>
        <p:spPr bwMode="auto">
          <a:xfrm>
            <a:off x="6696075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2478" name="Rectangle 14"/>
          <p:cNvSpPr>
            <a:spLocks noChangeArrowheads="1"/>
          </p:cNvSpPr>
          <p:nvPr/>
        </p:nvSpPr>
        <p:spPr bwMode="auto">
          <a:xfrm>
            <a:off x="4867275" y="43275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+mn-lt"/>
            </a:endParaRPr>
          </a:p>
        </p:txBody>
      </p:sp>
      <p:sp>
        <p:nvSpPr>
          <p:cNvPr id="62479" name="Rectangle 15"/>
          <p:cNvSpPr>
            <a:spLocks noChangeArrowheads="1"/>
          </p:cNvSpPr>
          <p:nvPr/>
        </p:nvSpPr>
        <p:spPr bwMode="auto">
          <a:xfrm>
            <a:off x="5476875" y="4327525"/>
            <a:ext cx="609600" cy="533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+mn-lt"/>
            </a:endParaRPr>
          </a:p>
        </p:txBody>
      </p:sp>
      <p:sp>
        <p:nvSpPr>
          <p:cNvPr id="62480" name="Rectangle 16"/>
          <p:cNvSpPr>
            <a:spLocks noChangeArrowheads="1"/>
          </p:cNvSpPr>
          <p:nvPr/>
        </p:nvSpPr>
        <p:spPr bwMode="auto">
          <a:xfrm>
            <a:off x="6086475" y="43275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2481" name="Rectangle 17"/>
          <p:cNvSpPr>
            <a:spLocks noChangeArrowheads="1"/>
          </p:cNvSpPr>
          <p:nvPr/>
        </p:nvSpPr>
        <p:spPr bwMode="auto">
          <a:xfrm>
            <a:off x="6696075" y="43275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4867275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+mn-lt"/>
            </a:endParaRPr>
          </a:p>
        </p:txBody>
      </p:sp>
      <p:sp>
        <p:nvSpPr>
          <p:cNvPr id="62483" name="Rectangle 19"/>
          <p:cNvSpPr>
            <a:spLocks noChangeArrowheads="1"/>
          </p:cNvSpPr>
          <p:nvPr/>
        </p:nvSpPr>
        <p:spPr bwMode="auto">
          <a:xfrm>
            <a:off x="5476875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2484" name="Rectangle 20"/>
          <p:cNvSpPr>
            <a:spLocks noChangeArrowheads="1"/>
          </p:cNvSpPr>
          <p:nvPr/>
        </p:nvSpPr>
        <p:spPr bwMode="auto">
          <a:xfrm>
            <a:off x="6086475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2485" name="Rectangle 21"/>
          <p:cNvSpPr>
            <a:spLocks noChangeArrowheads="1"/>
          </p:cNvSpPr>
          <p:nvPr/>
        </p:nvSpPr>
        <p:spPr bwMode="auto">
          <a:xfrm>
            <a:off x="6696075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5019675" y="2940050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0</a:t>
            </a:r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5629275" y="295592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62488" name="Text Box 24"/>
          <p:cNvSpPr txBox="1">
            <a:spLocks noChangeArrowheads="1"/>
          </p:cNvSpPr>
          <p:nvPr/>
        </p:nvSpPr>
        <p:spPr bwMode="auto">
          <a:xfrm>
            <a:off x="6246813" y="2955925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62489" name="Text Box 25"/>
          <p:cNvSpPr txBox="1">
            <a:spLocks noChangeArrowheads="1"/>
          </p:cNvSpPr>
          <p:nvPr/>
        </p:nvSpPr>
        <p:spPr bwMode="auto">
          <a:xfrm>
            <a:off x="6856413" y="2955925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62490" name="Text Box 26"/>
          <p:cNvSpPr txBox="1">
            <a:spLocks noChangeArrowheads="1"/>
          </p:cNvSpPr>
          <p:nvPr/>
        </p:nvSpPr>
        <p:spPr bwMode="auto">
          <a:xfrm>
            <a:off x="4562475" y="33813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0</a:t>
            </a:r>
          </a:p>
        </p:txBody>
      </p:sp>
      <p:sp>
        <p:nvSpPr>
          <p:cNvPr id="62491" name="Text Box 27"/>
          <p:cNvSpPr txBox="1">
            <a:spLocks noChangeArrowheads="1"/>
          </p:cNvSpPr>
          <p:nvPr/>
        </p:nvSpPr>
        <p:spPr bwMode="auto">
          <a:xfrm>
            <a:off x="4562475" y="39147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4562475" y="44481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62493" name="Text Box 29"/>
          <p:cNvSpPr txBox="1">
            <a:spLocks noChangeArrowheads="1"/>
          </p:cNvSpPr>
          <p:nvPr/>
        </p:nvSpPr>
        <p:spPr bwMode="auto">
          <a:xfrm>
            <a:off x="4562475" y="49815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62494" name="Rectangle 30"/>
          <p:cNvSpPr>
            <a:spLocks noChangeArrowheads="1"/>
          </p:cNvSpPr>
          <p:nvPr/>
        </p:nvSpPr>
        <p:spPr bwMode="auto">
          <a:xfrm>
            <a:off x="4864100" y="3260725"/>
            <a:ext cx="24384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2495" name="Rectangle 31"/>
          <p:cNvSpPr>
            <a:spLocks noChangeArrowheads="1"/>
          </p:cNvSpPr>
          <p:nvPr/>
        </p:nvSpPr>
        <p:spPr bwMode="auto">
          <a:xfrm>
            <a:off x="4864100" y="5699125"/>
            <a:ext cx="609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+mn-lt"/>
            </a:endParaRPr>
          </a:p>
        </p:txBody>
      </p:sp>
      <p:sp>
        <p:nvSpPr>
          <p:cNvPr id="62496" name="Rectangle 32"/>
          <p:cNvSpPr>
            <a:spLocks noChangeArrowheads="1"/>
          </p:cNvSpPr>
          <p:nvPr/>
        </p:nvSpPr>
        <p:spPr bwMode="auto">
          <a:xfrm>
            <a:off x="5473700" y="5699125"/>
            <a:ext cx="609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+mn-lt"/>
            </a:endParaRPr>
          </a:p>
        </p:txBody>
      </p:sp>
      <p:sp>
        <p:nvSpPr>
          <p:cNvPr id="62497" name="Rectangle 33"/>
          <p:cNvSpPr>
            <a:spLocks noChangeArrowheads="1"/>
          </p:cNvSpPr>
          <p:nvPr/>
        </p:nvSpPr>
        <p:spPr bwMode="auto">
          <a:xfrm>
            <a:off x="6083300" y="5699125"/>
            <a:ext cx="609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2498" name="Rectangle 34"/>
          <p:cNvSpPr>
            <a:spLocks noChangeArrowheads="1"/>
          </p:cNvSpPr>
          <p:nvPr/>
        </p:nvSpPr>
        <p:spPr bwMode="auto">
          <a:xfrm>
            <a:off x="6692900" y="5699125"/>
            <a:ext cx="609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2499" name="Rectangle 35"/>
          <p:cNvSpPr>
            <a:spLocks noChangeArrowheads="1"/>
          </p:cNvSpPr>
          <p:nvPr/>
        </p:nvSpPr>
        <p:spPr bwMode="auto">
          <a:xfrm>
            <a:off x="4864100" y="5699125"/>
            <a:ext cx="2438400" cy="533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2500" name="Text Box 36"/>
          <p:cNvSpPr txBox="1">
            <a:spLocks noChangeArrowheads="1"/>
          </p:cNvSpPr>
          <p:nvPr/>
        </p:nvSpPr>
        <p:spPr bwMode="auto">
          <a:xfrm>
            <a:off x="5231289" y="6291848"/>
            <a:ext cx="18056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I</a:t>
            </a:r>
            <a:r>
              <a:rPr lang="en-US" sz="1600" dirty="0" smtClean="0">
                <a:latin typeface="+mn-lt"/>
              </a:rPr>
              <a:t>nternal </a:t>
            </a:r>
            <a:r>
              <a:rPr lang="en-US" sz="1600" dirty="0">
                <a:latin typeface="+mn-lt"/>
              </a:rPr>
              <a:t>row buffer</a:t>
            </a:r>
          </a:p>
        </p:txBody>
      </p:sp>
      <p:sp>
        <p:nvSpPr>
          <p:cNvPr id="62501" name="Rectangle 37"/>
          <p:cNvSpPr>
            <a:spLocks noChangeArrowheads="1"/>
          </p:cNvSpPr>
          <p:nvPr/>
        </p:nvSpPr>
        <p:spPr bwMode="auto">
          <a:xfrm>
            <a:off x="4029075" y="2667000"/>
            <a:ext cx="3505200" cy="403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2502" name="Text Box 38"/>
          <p:cNvSpPr txBox="1">
            <a:spLocks noChangeArrowheads="1"/>
          </p:cNvSpPr>
          <p:nvPr/>
        </p:nvSpPr>
        <p:spPr bwMode="auto">
          <a:xfrm>
            <a:off x="3892550" y="2345323"/>
            <a:ext cx="168507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16 x 8 DRAM chip</a:t>
            </a:r>
          </a:p>
        </p:txBody>
      </p:sp>
      <p:sp>
        <p:nvSpPr>
          <p:cNvPr id="62503" name="Line 39"/>
          <p:cNvSpPr>
            <a:spLocks noChangeShapeType="1"/>
          </p:cNvSpPr>
          <p:nvPr/>
        </p:nvSpPr>
        <p:spPr bwMode="auto">
          <a:xfrm flipV="1">
            <a:off x="2886075" y="3702050"/>
            <a:ext cx="114300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2504" name="Text Box 40"/>
          <p:cNvSpPr txBox="1">
            <a:spLocks noChangeArrowheads="1"/>
          </p:cNvSpPr>
          <p:nvPr/>
        </p:nvSpPr>
        <p:spPr bwMode="auto">
          <a:xfrm>
            <a:off x="3160713" y="3761373"/>
            <a:ext cx="58060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addr</a:t>
            </a:r>
          </a:p>
        </p:txBody>
      </p:sp>
      <p:sp>
        <p:nvSpPr>
          <p:cNvPr id="62505" name="Line 41"/>
          <p:cNvSpPr>
            <a:spLocks noChangeShapeType="1"/>
          </p:cNvSpPr>
          <p:nvPr/>
        </p:nvSpPr>
        <p:spPr bwMode="auto">
          <a:xfrm>
            <a:off x="2886075" y="5470525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2506" name="Text Box 42"/>
          <p:cNvSpPr txBox="1">
            <a:spLocks noChangeArrowheads="1"/>
          </p:cNvSpPr>
          <p:nvPr/>
        </p:nvSpPr>
        <p:spPr bwMode="auto">
          <a:xfrm>
            <a:off x="3128963" y="5513973"/>
            <a:ext cx="56387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data</a:t>
            </a:r>
          </a:p>
        </p:txBody>
      </p:sp>
      <p:sp>
        <p:nvSpPr>
          <p:cNvPr id="62507" name="Text Box 43"/>
          <p:cNvSpPr txBox="1">
            <a:spLocks noChangeArrowheads="1"/>
          </p:cNvSpPr>
          <p:nvPr/>
        </p:nvSpPr>
        <p:spPr bwMode="auto">
          <a:xfrm>
            <a:off x="7819878" y="4439950"/>
            <a:ext cx="949619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 err="1">
                <a:latin typeface="+mn-lt"/>
              </a:rPr>
              <a:t>supercell</a:t>
            </a:r>
            <a:endParaRPr lang="en-US" sz="1600" dirty="0">
              <a:latin typeface="+mn-lt"/>
            </a:endParaRP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(2,1)</a:t>
            </a:r>
          </a:p>
        </p:txBody>
      </p:sp>
      <p:sp>
        <p:nvSpPr>
          <p:cNvPr id="62508" name="Line 44"/>
          <p:cNvSpPr>
            <a:spLocks noChangeShapeType="1"/>
          </p:cNvSpPr>
          <p:nvPr/>
        </p:nvSpPr>
        <p:spPr bwMode="auto">
          <a:xfrm flipH="1" flipV="1">
            <a:off x="5857875" y="4632325"/>
            <a:ext cx="19812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2509" name="Text Box 45"/>
          <p:cNvSpPr txBox="1">
            <a:spLocks noChangeArrowheads="1"/>
          </p:cNvSpPr>
          <p:nvPr/>
        </p:nvSpPr>
        <p:spPr bwMode="auto">
          <a:xfrm>
            <a:off x="3182938" y="3380731"/>
            <a:ext cx="53412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>
                <a:latin typeface="+mn-lt"/>
              </a:rPr>
              <a:t>2 bits</a:t>
            </a:r>
          </a:p>
          <a:p>
            <a:pPr>
              <a:lnSpc>
                <a:spcPct val="100000"/>
              </a:lnSpc>
            </a:pPr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2510" name="Text Box 46"/>
          <p:cNvSpPr txBox="1">
            <a:spLocks noChangeArrowheads="1"/>
          </p:cNvSpPr>
          <p:nvPr/>
        </p:nvSpPr>
        <p:spPr bwMode="auto">
          <a:xfrm>
            <a:off x="3189288" y="5163493"/>
            <a:ext cx="53412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>
                <a:latin typeface="+mn-lt"/>
              </a:rPr>
              <a:t>8 bits</a:t>
            </a:r>
          </a:p>
          <a:p>
            <a:pPr>
              <a:lnSpc>
                <a:spcPct val="100000"/>
              </a:lnSpc>
            </a:pPr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2511" name="Rectangle 47"/>
          <p:cNvSpPr>
            <a:spLocks noChangeArrowheads="1"/>
          </p:cNvSpPr>
          <p:nvPr/>
        </p:nvSpPr>
        <p:spPr bwMode="auto">
          <a:xfrm>
            <a:off x="1743075" y="3032125"/>
            <a:ext cx="1143000" cy="3200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M</a:t>
            </a:r>
            <a:r>
              <a:rPr lang="en-US" sz="1600" dirty="0" smtClean="0">
                <a:latin typeface="+mn-lt"/>
              </a:rPr>
              <a:t>emory</a:t>
            </a:r>
            <a:endParaRPr lang="en-US" sz="1600" dirty="0">
              <a:latin typeface="+mn-lt"/>
            </a:endParaRP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controller</a:t>
            </a:r>
          </a:p>
        </p:txBody>
      </p:sp>
      <p:sp>
        <p:nvSpPr>
          <p:cNvPr id="62512" name="AutoShape 48"/>
          <p:cNvSpPr>
            <a:spLocks noChangeArrowheads="1"/>
          </p:cNvSpPr>
          <p:nvPr/>
        </p:nvSpPr>
        <p:spPr bwMode="auto">
          <a:xfrm>
            <a:off x="447675" y="4251325"/>
            <a:ext cx="1295400" cy="457200"/>
          </a:xfrm>
          <a:prstGeom prst="leftRightArrow">
            <a:avLst>
              <a:gd name="adj1" fmla="val 50000"/>
              <a:gd name="adj2" fmla="val 56667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+mn-lt"/>
            </a:endParaRPr>
          </a:p>
        </p:txBody>
      </p:sp>
      <p:sp>
        <p:nvSpPr>
          <p:cNvPr id="62513" name="Text Box 49"/>
          <p:cNvSpPr txBox="1">
            <a:spLocks noChangeArrowheads="1"/>
          </p:cNvSpPr>
          <p:nvPr/>
        </p:nvSpPr>
        <p:spPr bwMode="auto">
          <a:xfrm>
            <a:off x="457200" y="4783723"/>
            <a:ext cx="139365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(</a:t>
            </a:r>
            <a:r>
              <a:rPr lang="en-US" sz="1600" dirty="0" smtClean="0">
                <a:latin typeface="+mn-lt"/>
              </a:rPr>
              <a:t>to/from </a:t>
            </a:r>
            <a:r>
              <a:rPr lang="en-US" sz="1600" dirty="0">
                <a:latin typeface="+mn-lt"/>
              </a:rPr>
              <a:t>CPU)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245534" cy="153888"/>
          </a:xfrm>
        </p:spPr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55033" y="6615856"/>
            <a:ext cx="1033937" cy="153888"/>
          </a:xfrm>
        </p:spPr>
        <p:txBody>
          <a:bodyPr/>
          <a:lstStyle/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990781" y="6615856"/>
            <a:ext cx="65723" cy="153888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0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50" name="Rectangle 62"/>
          <p:cNvSpPr>
            <a:spLocks noChangeArrowheads="1"/>
          </p:cNvSpPr>
          <p:nvPr/>
        </p:nvSpPr>
        <p:spPr bwMode="auto">
          <a:xfrm>
            <a:off x="4714875" y="5715000"/>
            <a:ext cx="2438400" cy="5334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3540" name="Rectangle 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Reading DRAM Supercell (2,1)</a:t>
            </a:r>
          </a:p>
        </p:txBody>
      </p:sp>
      <p:sp>
        <p:nvSpPr>
          <p:cNvPr id="63541" name="Rectangle 53"/>
          <p:cNvSpPr>
            <a:spLocks noGrp="1" noChangeArrowheads="1"/>
          </p:cNvSpPr>
          <p:nvPr>
            <p:ph type="body" idx="1"/>
          </p:nvPr>
        </p:nvSpPr>
        <p:spPr>
          <a:xfrm>
            <a:off x="519112" y="1219200"/>
            <a:ext cx="8167688" cy="990600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latin typeface="+mn-lt"/>
              </a:rPr>
              <a:t>Step 1(a): Row access strobe (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RAS</a:t>
            </a:r>
            <a:r>
              <a:rPr lang="en-US" sz="2000" dirty="0">
                <a:latin typeface="+mn-lt"/>
              </a:rPr>
              <a:t>) selects row 2</a:t>
            </a:r>
            <a:r>
              <a:rPr lang="en-US" sz="2000" dirty="0" smtClean="0">
                <a:latin typeface="+mn-lt"/>
              </a:rPr>
              <a:t>.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</a:rPr>
              <a:t>Step 1(b): Row 2 copied from DRAM array to row buffer.</a:t>
            </a:r>
          </a:p>
          <a:p>
            <a:pPr>
              <a:buNone/>
            </a:pPr>
            <a:endParaRPr lang="en-US" sz="2000" dirty="0">
              <a:latin typeface="+mn-lt"/>
            </a:endParaRP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5643563" y="2739023"/>
            <a:ext cx="549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C</a:t>
            </a:r>
            <a:r>
              <a:rPr lang="en-US" sz="1600" dirty="0" smtClean="0">
                <a:latin typeface="+mn-lt"/>
              </a:rPr>
              <a:t>ols</a:t>
            </a:r>
            <a:endParaRPr lang="en-US" sz="1600" dirty="0">
              <a:latin typeface="+mn-lt"/>
            </a:endParaRP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3838575" y="4142373"/>
            <a:ext cx="63340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R</a:t>
            </a:r>
            <a:r>
              <a:rPr lang="en-US" sz="1600" dirty="0" smtClean="0">
                <a:latin typeface="+mn-lt"/>
              </a:rPr>
              <a:t>ows</a:t>
            </a:r>
            <a:endParaRPr lang="en-US" sz="1600" dirty="0">
              <a:latin typeface="+mn-lt"/>
            </a:endParaRP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4705350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+mn-lt"/>
            </a:endParaRP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5314950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5924550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6534150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4705350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+mn-lt"/>
            </a:endParaRP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5314950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5924550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6534150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760663" y="3075573"/>
            <a:ext cx="82266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FF0000"/>
                </a:solidFill>
                <a:latin typeface="+mn-lt"/>
              </a:rPr>
              <a:t>RAS = 2</a:t>
            </a:r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4705350" y="43275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+mn-lt"/>
            </a:endParaRPr>
          </a:p>
        </p:txBody>
      </p:sp>
      <p:sp>
        <p:nvSpPr>
          <p:cNvPr id="63504" name="Rectangle 16"/>
          <p:cNvSpPr>
            <a:spLocks noChangeArrowheads="1"/>
          </p:cNvSpPr>
          <p:nvPr/>
        </p:nvSpPr>
        <p:spPr bwMode="auto">
          <a:xfrm>
            <a:off x="5314950" y="43275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+mn-lt"/>
            </a:endParaRPr>
          </a:p>
        </p:txBody>
      </p:sp>
      <p:sp>
        <p:nvSpPr>
          <p:cNvPr id="63505" name="Rectangle 17"/>
          <p:cNvSpPr>
            <a:spLocks noChangeArrowheads="1"/>
          </p:cNvSpPr>
          <p:nvPr/>
        </p:nvSpPr>
        <p:spPr bwMode="auto">
          <a:xfrm>
            <a:off x="5924550" y="43275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3506" name="Rectangle 18"/>
          <p:cNvSpPr>
            <a:spLocks noChangeArrowheads="1"/>
          </p:cNvSpPr>
          <p:nvPr/>
        </p:nvSpPr>
        <p:spPr bwMode="auto">
          <a:xfrm>
            <a:off x="6534150" y="43275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3511" name="Text Box 23"/>
          <p:cNvSpPr txBox="1">
            <a:spLocks noChangeArrowheads="1"/>
          </p:cNvSpPr>
          <p:nvPr/>
        </p:nvSpPr>
        <p:spPr bwMode="auto">
          <a:xfrm>
            <a:off x="4857750" y="2940050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0</a:t>
            </a:r>
          </a:p>
        </p:txBody>
      </p:sp>
      <p:sp>
        <p:nvSpPr>
          <p:cNvPr id="63512" name="Text Box 24"/>
          <p:cNvSpPr txBox="1">
            <a:spLocks noChangeArrowheads="1"/>
          </p:cNvSpPr>
          <p:nvPr/>
        </p:nvSpPr>
        <p:spPr bwMode="auto">
          <a:xfrm>
            <a:off x="5467350" y="295592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63513" name="Text Box 25"/>
          <p:cNvSpPr txBox="1">
            <a:spLocks noChangeArrowheads="1"/>
          </p:cNvSpPr>
          <p:nvPr/>
        </p:nvSpPr>
        <p:spPr bwMode="auto">
          <a:xfrm>
            <a:off x="6084888" y="2955925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63514" name="Text Box 26"/>
          <p:cNvSpPr txBox="1">
            <a:spLocks noChangeArrowheads="1"/>
          </p:cNvSpPr>
          <p:nvPr/>
        </p:nvSpPr>
        <p:spPr bwMode="auto">
          <a:xfrm>
            <a:off x="6694488" y="2955925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63515" name="Text Box 27"/>
          <p:cNvSpPr txBox="1">
            <a:spLocks noChangeArrowheads="1"/>
          </p:cNvSpPr>
          <p:nvPr/>
        </p:nvSpPr>
        <p:spPr bwMode="auto">
          <a:xfrm>
            <a:off x="4400550" y="33813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0</a:t>
            </a:r>
          </a:p>
        </p:txBody>
      </p: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4400550" y="39147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63517" name="Text Box 29"/>
          <p:cNvSpPr txBox="1">
            <a:spLocks noChangeArrowheads="1"/>
          </p:cNvSpPr>
          <p:nvPr/>
        </p:nvSpPr>
        <p:spPr bwMode="auto">
          <a:xfrm>
            <a:off x="4400550" y="44481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63525" name="Text Box 37"/>
          <p:cNvSpPr txBox="1">
            <a:spLocks noChangeArrowheads="1"/>
          </p:cNvSpPr>
          <p:nvPr/>
        </p:nvSpPr>
        <p:spPr bwMode="auto">
          <a:xfrm>
            <a:off x="5069364" y="6291848"/>
            <a:ext cx="18056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I</a:t>
            </a:r>
            <a:r>
              <a:rPr lang="en-US" sz="1600" dirty="0" smtClean="0">
                <a:latin typeface="+mn-lt"/>
              </a:rPr>
              <a:t>nternal </a:t>
            </a:r>
            <a:r>
              <a:rPr lang="en-US" sz="1600" dirty="0">
                <a:latin typeface="+mn-lt"/>
              </a:rPr>
              <a:t>row buffer</a:t>
            </a:r>
          </a:p>
        </p:txBody>
      </p:sp>
      <p:sp>
        <p:nvSpPr>
          <p:cNvPr id="63526" name="Rectangle 38"/>
          <p:cNvSpPr>
            <a:spLocks noChangeArrowheads="1"/>
          </p:cNvSpPr>
          <p:nvPr/>
        </p:nvSpPr>
        <p:spPr bwMode="auto">
          <a:xfrm>
            <a:off x="3867150" y="2667000"/>
            <a:ext cx="3667125" cy="403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3527" name="Text Box 39"/>
          <p:cNvSpPr txBox="1">
            <a:spLocks noChangeArrowheads="1"/>
          </p:cNvSpPr>
          <p:nvPr/>
        </p:nvSpPr>
        <p:spPr bwMode="auto">
          <a:xfrm>
            <a:off x="3740150" y="2345323"/>
            <a:ext cx="168507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16 x 8 DRAM chip</a:t>
            </a:r>
          </a:p>
        </p:txBody>
      </p:sp>
      <p:sp>
        <p:nvSpPr>
          <p:cNvPr id="63507" name="Rectangle 19"/>
          <p:cNvSpPr>
            <a:spLocks noChangeArrowheads="1"/>
          </p:cNvSpPr>
          <p:nvPr/>
        </p:nvSpPr>
        <p:spPr bwMode="auto">
          <a:xfrm>
            <a:off x="4705350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+mn-lt"/>
            </a:endParaRPr>
          </a:p>
        </p:txBody>
      </p:sp>
      <p:sp>
        <p:nvSpPr>
          <p:cNvPr id="63508" name="Rectangle 20"/>
          <p:cNvSpPr>
            <a:spLocks noChangeArrowheads="1"/>
          </p:cNvSpPr>
          <p:nvPr/>
        </p:nvSpPr>
        <p:spPr bwMode="auto">
          <a:xfrm>
            <a:off x="5314950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3509" name="Rectangle 21"/>
          <p:cNvSpPr>
            <a:spLocks noChangeArrowheads="1"/>
          </p:cNvSpPr>
          <p:nvPr/>
        </p:nvSpPr>
        <p:spPr bwMode="auto">
          <a:xfrm>
            <a:off x="5924550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3510" name="Rectangle 22"/>
          <p:cNvSpPr>
            <a:spLocks noChangeArrowheads="1"/>
          </p:cNvSpPr>
          <p:nvPr/>
        </p:nvSpPr>
        <p:spPr bwMode="auto">
          <a:xfrm>
            <a:off x="6534150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3518" name="Text Box 30"/>
          <p:cNvSpPr txBox="1">
            <a:spLocks noChangeArrowheads="1"/>
          </p:cNvSpPr>
          <p:nvPr/>
        </p:nvSpPr>
        <p:spPr bwMode="auto">
          <a:xfrm>
            <a:off x="4400550" y="49815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63520" name="Rectangle 32"/>
          <p:cNvSpPr>
            <a:spLocks noChangeArrowheads="1"/>
          </p:cNvSpPr>
          <p:nvPr/>
        </p:nvSpPr>
        <p:spPr bwMode="auto">
          <a:xfrm>
            <a:off x="4702175" y="56991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+mn-lt"/>
            </a:endParaRPr>
          </a:p>
        </p:txBody>
      </p:sp>
      <p:sp>
        <p:nvSpPr>
          <p:cNvPr id="63521" name="Rectangle 33"/>
          <p:cNvSpPr>
            <a:spLocks noChangeArrowheads="1"/>
          </p:cNvSpPr>
          <p:nvPr/>
        </p:nvSpPr>
        <p:spPr bwMode="auto">
          <a:xfrm>
            <a:off x="5311775" y="56991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+mn-lt"/>
            </a:endParaRPr>
          </a:p>
        </p:txBody>
      </p:sp>
      <p:sp>
        <p:nvSpPr>
          <p:cNvPr id="63522" name="Rectangle 34"/>
          <p:cNvSpPr>
            <a:spLocks noChangeArrowheads="1"/>
          </p:cNvSpPr>
          <p:nvPr/>
        </p:nvSpPr>
        <p:spPr bwMode="auto">
          <a:xfrm>
            <a:off x="5921375" y="56991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3523" name="Rectangle 35"/>
          <p:cNvSpPr>
            <a:spLocks noChangeArrowheads="1"/>
          </p:cNvSpPr>
          <p:nvPr/>
        </p:nvSpPr>
        <p:spPr bwMode="auto">
          <a:xfrm>
            <a:off x="6530975" y="56991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3533" name="Line 45"/>
          <p:cNvSpPr>
            <a:spLocks noChangeShapeType="1"/>
          </p:cNvSpPr>
          <p:nvPr/>
        </p:nvSpPr>
        <p:spPr bwMode="auto">
          <a:xfrm flipV="1">
            <a:off x="2733675" y="3625850"/>
            <a:ext cx="114300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3534" name="Text Box 46"/>
          <p:cNvSpPr txBox="1">
            <a:spLocks noChangeArrowheads="1"/>
          </p:cNvSpPr>
          <p:nvPr/>
        </p:nvSpPr>
        <p:spPr bwMode="auto">
          <a:xfrm>
            <a:off x="3008313" y="3685173"/>
            <a:ext cx="58060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addr</a:t>
            </a:r>
          </a:p>
        </p:txBody>
      </p:sp>
      <p:sp>
        <p:nvSpPr>
          <p:cNvPr id="63535" name="Line 47"/>
          <p:cNvSpPr>
            <a:spLocks noChangeShapeType="1"/>
          </p:cNvSpPr>
          <p:nvPr/>
        </p:nvSpPr>
        <p:spPr bwMode="auto">
          <a:xfrm>
            <a:off x="2733675" y="5394325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3536" name="Text Box 48"/>
          <p:cNvSpPr txBox="1">
            <a:spLocks noChangeArrowheads="1"/>
          </p:cNvSpPr>
          <p:nvPr/>
        </p:nvSpPr>
        <p:spPr bwMode="auto">
          <a:xfrm>
            <a:off x="2976563" y="5437773"/>
            <a:ext cx="56387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data</a:t>
            </a:r>
          </a:p>
        </p:txBody>
      </p:sp>
      <p:sp>
        <p:nvSpPr>
          <p:cNvPr id="63537" name="Text Box 49"/>
          <p:cNvSpPr txBox="1">
            <a:spLocks noChangeArrowheads="1"/>
          </p:cNvSpPr>
          <p:nvPr/>
        </p:nvSpPr>
        <p:spPr bwMode="auto">
          <a:xfrm>
            <a:off x="3184525" y="3306763"/>
            <a:ext cx="2682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>
                <a:latin typeface="+mn-lt"/>
              </a:rPr>
              <a:t>2</a:t>
            </a:r>
          </a:p>
          <a:p>
            <a:pPr>
              <a:lnSpc>
                <a:spcPct val="100000"/>
              </a:lnSpc>
            </a:pPr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3538" name="Text Box 50"/>
          <p:cNvSpPr txBox="1">
            <a:spLocks noChangeArrowheads="1"/>
          </p:cNvSpPr>
          <p:nvPr/>
        </p:nvSpPr>
        <p:spPr bwMode="auto">
          <a:xfrm>
            <a:off x="3190875" y="5089525"/>
            <a:ext cx="2682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>
                <a:latin typeface="+mn-lt"/>
              </a:rPr>
              <a:t>8</a:t>
            </a:r>
          </a:p>
          <a:p>
            <a:pPr>
              <a:lnSpc>
                <a:spcPct val="100000"/>
              </a:lnSpc>
            </a:pPr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3539" name="Rectangle 51"/>
          <p:cNvSpPr>
            <a:spLocks noChangeArrowheads="1"/>
          </p:cNvSpPr>
          <p:nvPr/>
        </p:nvSpPr>
        <p:spPr bwMode="auto">
          <a:xfrm>
            <a:off x="1590675" y="2955925"/>
            <a:ext cx="1143000" cy="3200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M</a:t>
            </a:r>
            <a:r>
              <a:rPr lang="en-US" sz="1600" dirty="0" smtClean="0">
                <a:latin typeface="+mn-lt"/>
              </a:rPr>
              <a:t>emory</a:t>
            </a:r>
            <a:endParaRPr lang="en-US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controller</a:t>
            </a:r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4705350" y="4324350"/>
            <a:ext cx="2438400" cy="533400"/>
            <a:chOff x="3018" y="2582"/>
            <a:chExt cx="1536" cy="336"/>
          </a:xfrm>
        </p:grpSpPr>
        <p:sp>
          <p:nvSpPr>
            <p:cNvPr id="63554" name="Rectangle 66"/>
            <p:cNvSpPr>
              <a:spLocks noChangeArrowheads="1"/>
            </p:cNvSpPr>
            <p:nvPr/>
          </p:nvSpPr>
          <p:spPr bwMode="auto">
            <a:xfrm>
              <a:off x="3018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600">
                <a:latin typeface="+mn-lt"/>
              </a:endParaRPr>
            </a:p>
          </p:txBody>
        </p:sp>
        <p:sp>
          <p:nvSpPr>
            <p:cNvPr id="63555" name="Rectangle 67"/>
            <p:cNvSpPr>
              <a:spLocks noChangeArrowheads="1"/>
            </p:cNvSpPr>
            <p:nvPr/>
          </p:nvSpPr>
          <p:spPr bwMode="auto">
            <a:xfrm>
              <a:off x="3402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600">
                <a:latin typeface="+mn-lt"/>
              </a:endParaRPr>
            </a:p>
          </p:txBody>
        </p:sp>
        <p:sp>
          <p:nvSpPr>
            <p:cNvPr id="63556" name="Rectangle 68"/>
            <p:cNvSpPr>
              <a:spLocks noChangeArrowheads="1"/>
            </p:cNvSpPr>
            <p:nvPr/>
          </p:nvSpPr>
          <p:spPr bwMode="auto">
            <a:xfrm>
              <a:off x="3786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557" name="Rectangle 69"/>
            <p:cNvSpPr>
              <a:spLocks noChangeArrowheads="1"/>
            </p:cNvSpPr>
            <p:nvPr/>
          </p:nvSpPr>
          <p:spPr bwMode="auto">
            <a:xfrm>
              <a:off x="4170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3519" name="Rectangle 31"/>
          <p:cNvSpPr>
            <a:spLocks noChangeArrowheads="1"/>
          </p:cNvSpPr>
          <p:nvPr/>
        </p:nvSpPr>
        <p:spPr bwMode="auto">
          <a:xfrm>
            <a:off x="4702175" y="3260725"/>
            <a:ext cx="24384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4857750" y="4708525"/>
            <a:ext cx="2133600" cy="990600"/>
            <a:chOff x="3114" y="2822"/>
            <a:chExt cx="1344" cy="624"/>
          </a:xfrm>
        </p:grpSpPr>
        <p:sp>
          <p:nvSpPr>
            <p:cNvPr id="63528" name="AutoShape 40"/>
            <p:cNvSpPr>
              <a:spLocks noChangeArrowheads="1"/>
            </p:cNvSpPr>
            <p:nvPr/>
          </p:nvSpPr>
          <p:spPr bwMode="auto">
            <a:xfrm>
              <a:off x="3114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529" name="AutoShape 41"/>
            <p:cNvSpPr>
              <a:spLocks noChangeArrowheads="1"/>
            </p:cNvSpPr>
            <p:nvPr/>
          </p:nvSpPr>
          <p:spPr bwMode="auto">
            <a:xfrm>
              <a:off x="3498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530" name="AutoShape 42"/>
            <p:cNvSpPr>
              <a:spLocks noChangeArrowheads="1"/>
            </p:cNvSpPr>
            <p:nvPr/>
          </p:nvSpPr>
          <p:spPr bwMode="auto">
            <a:xfrm>
              <a:off x="3882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531" name="AutoShape 43"/>
            <p:cNvSpPr>
              <a:spLocks noChangeArrowheads="1"/>
            </p:cNvSpPr>
            <p:nvPr/>
          </p:nvSpPr>
          <p:spPr bwMode="auto">
            <a:xfrm>
              <a:off x="4266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245534" cy="153888"/>
          </a:xfrm>
        </p:spPr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5033" y="6615856"/>
            <a:ext cx="1033937" cy="153888"/>
          </a:xfrm>
        </p:spPr>
        <p:txBody>
          <a:bodyPr/>
          <a:lstStyle/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0781" y="6615856"/>
            <a:ext cx="65723" cy="153888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9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50" grpId="0" animBg="1"/>
      <p:bldP spid="6349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62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Reading DRAM Supercell (2,1)</a:t>
            </a:r>
          </a:p>
        </p:txBody>
      </p:sp>
      <p:sp>
        <p:nvSpPr>
          <p:cNvPr id="64563" name="Rectangle 51"/>
          <p:cNvSpPr>
            <a:spLocks noGrp="1" noChangeArrowheads="1"/>
          </p:cNvSpPr>
          <p:nvPr>
            <p:ph type="body" idx="1"/>
          </p:nvPr>
        </p:nvSpPr>
        <p:spPr>
          <a:xfrm>
            <a:off x="519113" y="1219200"/>
            <a:ext cx="8091487" cy="1066800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latin typeface="+mn-lt"/>
              </a:rPr>
              <a:t>Step 2(a): Column access strobe (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CAS</a:t>
            </a:r>
            <a:r>
              <a:rPr lang="en-US" sz="2000" dirty="0">
                <a:latin typeface="+mn-lt"/>
              </a:rPr>
              <a:t>) selects column 1</a:t>
            </a:r>
            <a:r>
              <a:rPr lang="en-US" sz="2000" dirty="0" smtClean="0">
                <a:latin typeface="+mn-lt"/>
              </a:rPr>
              <a:t>.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</a:rPr>
              <a:t>Step 2(b): </a:t>
            </a:r>
            <a:r>
              <a:rPr lang="en-US" sz="20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</a:rPr>
              <a:t>Supercell</a:t>
            </a:r>
            <a:r>
              <a:rPr 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</a:rPr>
              <a:t> (2,1) copied from buffer to data lines, and eventually back to the CPU.</a:t>
            </a:r>
          </a:p>
          <a:p>
            <a:pPr>
              <a:buNone/>
            </a:pPr>
            <a:endParaRPr lang="en-US" sz="2000" dirty="0" smtClean="0">
              <a:latin typeface="+mn-lt"/>
            </a:endParaRPr>
          </a:p>
          <a:p>
            <a:pPr>
              <a:buNone/>
            </a:pPr>
            <a:endParaRPr lang="en-US" sz="2000" dirty="0">
              <a:latin typeface="+mn-lt"/>
            </a:endParaRP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654675" y="2748548"/>
            <a:ext cx="549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C</a:t>
            </a:r>
            <a:r>
              <a:rPr lang="en-US" sz="1600" dirty="0" smtClean="0">
                <a:latin typeface="+mn-lt"/>
              </a:rPr>
              <a:t>ols</a:t>
            </a:r>
            <a:endParaRPr lang="en-US" sz="1600" dirty="0">
              <a:latin typeface="+mn-lt"/>
            </a:endParaRP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3849688" y="4151898"/>
            <a:ext cx="63340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R</a:t>
            </a:r>
            <a:r>
              <a:rPr lang="en-US" sz="1600" dirty="0" smtClean="0">
                <a:latin typeface="+mn-lt"/>
              </a:rPr>
              <a:t>ows</a:t>
            </a:r>
            <a:endParaRPr lang="en-US" sz="1600" dirty="0">
              <a:latin typeface="+mn-lt"/>
            </a:endParaRP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4716463" y="32702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+mn-lt"/>
            </a:endParaRPr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5326063" y="32702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5935663" y="32702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6545263" y="32702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4716463" y="38036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+mn-lt"/>
            </a:endParaRPr>
          </a:p>
        </p:txBody>
      </p:sp>
      <p:sp>
        <p:nvSpPr>
          <p:cNvPr id="64525" name="Rectangle 13"/>
          <p:cNvSpPr>
            <a:spLocks noChangeArrowheads="1"/>
          </p:cNvSpPr>
          <p:nvPr/>
        </p:nvSpPr>
        <p:spPr bwMode="auto">
          <a:xfrm>
            <a:off x="5326063" y="38036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4526" name="Rectangle 14"/>
          <p:cNvSpPr>
            <a:spLocks noChangeArrowheads="1"/>
          </p:cNvSpPr>
          <p:nvPr/>
        </p:nvSpPr>
        <p:spPr bwMode="auto">
          <a:xfrm>
            <a:off x="5935663" y="38036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4527" name="Rectangle 15"/>
          <p:cNvSpPr>
            <a:spLocks noChangeArrowheads="1"/>
          </p:cNvSpPr>
          <p:nvPr/>
        </p:nvSpPr>
        <p:spPr bwMode="auto">
          <a:xfrm>
            <a:off x="6545263" y="38036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4528" name="Rectangle 16"/>
          <p:cNvSpPr>
            <a:spLocks noChangeArrowheads="1"/>
          </p:cNvSpPr>
          <p:nvPr/>
        </p:nvSpPr>
        <p:spPr bwMode="auto">
          <a:xfrm>
            <a:off x="4716463" y="433705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+mn-lt"/>
            </a:endParaRPr>
          </a:p>
        </p:txBody>
      </p:sp>
      <p:sp>
        <p:nvSpPr>
          <p:cNvPr id="64529" name="Rectangle 17"/>
          <p:cNvSpPr>
            <a:spLocks noChangeArrowheads="1"/>
          </p:cNvSpPr>
          <p:nvPr/>
        </p:nvSpPr>
        <p:spPr bwMode="auto">
          <a:xfrm>
            <a:off x="5326063" y="433705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+mn-lt"/>
            </a:endParaRPr>
          </a:p>
        </p:txBody>
      </p:sp>
      <p:sp>
        <p:nvSpPr>
          <p:cNvPr id="64530" name="Rectangle 18"/>
          <p:cNvSpPr>
            <a:spLocks noChangeArrowheads="1"/>
          </p:cNvSpPr>
          <p:nvPr/>
        </p:nvSpPr>
        <p:spPr bwMode="auto">
          <a:xfrm>
            <a:off x="5935663" y="433705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4531" name="Rectangle 19"/>
          <p:cNvSpPr>
            <a:spLocks noChangeArrowheads="1"/>
          </p:cNvSpPr>
          <p:nvPr/>
        </p:nvSpPr>
        <p:spPr bwMode="auto">
          <a:xfrm>
            <a:off x="6545263" y="433705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4532" name="Rectangle 20"/>
          <p:cNvSpPr>
            <a:spLocks noChangeArrowheads="1"/>
          </p:cNvSpPr>
          <p:nvPr/>
        </p:nvSpPr>
        <p:spPr bwMode="auto">
          <a:xfrm>
            <a:off x="4716463" y="48704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+mn-lt"/>
            </a:endParaRPr>
          </a:p>
        </p:txBody>
      </p:sp>
      <p:sp>
        <p:nvSpPr>
          <p:cNvPr id="64533" name="Rectangle 21"/>
          <p:cNvSpPr>
            <a:spLocks noChangeArrowheads="1"/>
          </p:cNvSpPr>
          <p:nvPr/>
        </p:nvSpPr>
        <p:spPr bwMode="auto">
          <a:xfrm>
            <a:off x="5326063" y="48704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4534" name="Rectangle 22"/>
          <p:cNvSpPr>
            <a:spLocks noChangeArrowheads="1"/>
          </p:cNvSpPr>
          <p:nvPr/>
        </p:nvSpPr>
        <p:spPr bwMode="auto">
          <a:xfrm>
            <a:off x="5935663" y="48704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4535" name="Rectangle 23"/>
          <p:cNvSpPr>
            <a:spLocks noChangeArrowheads="1"/>
          </p:cNvSpPr>
          <p:nvPr/>
        </p:nvSpPr>
        <p:spPr bwMode="auto">
          <a:xfrm>
            <a:off x="6545263" y="48704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4868863" y="2949575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0</a:t>
            </a:r>
          </a:p>
        </p:txBody>
      </p:sp>
      <p:sp>
        <p:nvSpPr>
          <p:cNvPr id="64537" name="Text Box 25"/>
          <p:cNvSpPr txBox="1">
            <a:spLocks noChangeArrowheads="1"/>
          </p:cNvSpPr>
          <p:nvPr/>
        </p:nvSpPr>
        <p:spPr bwMode="auto">
          <a:xfrm>
            <a:off x="5478463" y="2965450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6096000" y="2965450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6705600" y="2965450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64540" name="Text Box 28"/>
          <p:cNvSpPr txBox="1">
            <a:spLocks noChangeArrowheads="1"/>
          </p:cNvSpPr>
          <p:nvPr/>
        </p:nvSpPr>
        <p:spPr bwMode="auto">
          <a:xfrm>
            <a:off x="4411663" y="3390900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0</a:t>
            </a:r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4411663" y="3924300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1</a:t>
            </a:r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auto">
          <a:xfrm>
            <a:off x="4411663" y="4457700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2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4411663" y="4991100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3</a:t>
            </a:r>
          </a:p>
        </p:txBody>
      </p:sp>
      <p:sp>
        <p:nvSpPr>
          <p:cNvPr id="64544" name="Rectangle 32"/>
          <p:cNvSpPr>
            <a:spLocks noChangeArrowheads="1"/>
          </p:cNvSpPr>
          <p:nvPr/>
        </p:nvSpPr>
        <p:spPr bwMode="auto">
          <a:xfrm>
            <a:off x="4713288" y="3270250"/>
            <a:ext cx="24384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4547" name="Rectangle 35"/>
          <p:cNvSpPr>
            <a:spLocks noChangeArrowheads="1"/>
          </p:cNvSpPr>
          <p:nvPr/>
        </p:nvSpPr>
        <p:spPr bwMode="auto">
          <a:xfrm>
            <a:off x="5932488" y="5699125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4548" name="Rectangle 36"/>
          <p:cNvSpPr>
            <a:spLocks noChangeArrowheads="1"/>
          </p:cNvSpPr>
          <p:nvPr/>
        </p:nvSpPr>
        <p:spPr bwMode="auto">
          <a:xfrm>
            <a:off x="6542088" y="5699125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5080476" y="6301373"/>
            <a:ext cx="18056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I</a:t>
            </a:r>
            <a:r>
              <a:rPr lang="en-US" sz="1600" dirty="0" smtClean="0">
                <a:latin typeface="+mn-lt"/>
              </a:rPr>
              <a:t>nternal </a:t>
            </a:r>
            <a:r>
              <a:rPr lang="en-US" sz="1600" dirty="0">
                <a:latin typeface="+mn-lt"/>
              </a:rPr>
              <a:t>row buffer</a:t>
            </a:r>
          </a:p>
        </p:txBody>
      </p:sp>
      <p:sp>
        <p:nvSpPr>
          <p:cNvPr id="64551" name="Rectangle 39"/>
          <p:cNvSpPr>
            <a:spLocks noChangeArrowheads="1"/>
          </p:cNvSpPr>
          <p:nvPr/>
        </p:nvSpPr>
        <p:spPr bwMode="auto">
          <a:xfrm>
            <a:off x="3878263" y="2676525"/>
            <a:ext cx="3644900" cy="403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4552" name="Text Box 40"/>
          <p:cNvSpPr txBox="1">
            <a:spLocks noChangeArrowheads="1"/>
          </p:cNvSpPr>
          <p:nvPr/>
        </p:nvSpPr>
        <p:spPr bwMode="auto">
          <a:xfrm>
            <a:off x="3759200" y="2354848"/>
            <a:ext cx="168507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16 </a:t>
            </a:r>
            <a:r>
              <a:rPr lang="en-US" sz="1600" dirty="0" err="1">
                <a:latin typeface="+mn-lt"/>
              </a:rPr>
              <a:t>x</a:t>
            </a:r>
            <a:r>
              <a:rPr lang="en-US" sz="1600" dirty="0">
                <a:latin typeface="+mn-lt"/>
              </a:rPr>
              <a:t> 8 DRAM chip</a:t>
            </a:r>
          </a:p>
        </p:txBody>
      </p:sp>
      <p:sp>
        <p:nvSpPr>
          <p:cNvPr id="64554" name="Text Box 42"/>
          <p:cNvSpPr txBox="1">
            <a:spLocks noChangeArrowheads="1"/>
          </p:cNvSpPr>
          <p:nvPr/>
        </p:nvSpPr>
        <p:spPr bwMode="auto">
          <a:xfrm>
            <a:off x="2778125" y="3085098"/>
            <a:ext cx="816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FF0000"/>
                </a:solidFill>
                <a:latin typeface="+mn-lt"/>
              </a:rPr>
              <a:t>CAS = 1</a:t>
            </a:r>
          </a:p>
        </p:txBody>
      </p:sp>
      <p:sp>
        <p:nvSpPr>
          <p:cNvPr id="64555" name="Line 43"/>
          <p:cNvSpPr>
            <a:spLocks noChangeShapeType="1"/>
          </p:cNvSpPr>
          <p:nvPr/>
        </p:nvSpPr>
        <p:spPr bwMode="auto">
          <a:xfrm flipV="1">
            <a:off x="2697163" y="3635375"/>
            <a:ext cx="114300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4556" name="Text Box 44"/>
          <p:cNvSpPr txBox="1">
            <a:spLocks noChangeArrowheads="1"/>
          </p:cNvSpPr>
          <p:nvPr/>
        </p:nvSpPr>
        <p:spPr bwMode="auto">
          <a:xfrm>
            <a:off x="2971800" y="3694698"/>
            <a:ext cx="58060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addr</a:t>
            </a:r>
          </a:p>
        </p:txBody>
      </p:sp>
      <p:sp>
        <p:nvSpPr>
          <p:cNvPr id="64557" name="Line 45"/>
          <p:cNvSpPr>
            <a:spLocks noChangeShapeType="1"/>
          </p:cNvSpPr>
          <p:nvPr/>
        </p:nvSpPr>
        <p:spPr bwMode="auto">
          <a:xfrm>
            <a:off x="2697163" y="540385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4558" name="Text Box 46"/>
          <p:cNvSpPr txBox="1">
            <a:spLocks noChangeArrowheads="1"/>
          </p:cNvSpPr>
          <p:nvPr/>
        </p:nvSpPr>
        <p:spPr bwMode="auto">
          <a:xfrm>
            <a:off x="2940050" y="5447298"/>
            <a:ext cx="56387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data</a:t>
            </a:r>
          </a:p>
        </p:txBody>
      </p:sp>
      <p:sp>
        <p:nvSpPr>
          <p:cNvPr id="64559" name="Text Box 47"/>
          <p:cNvSpPr txBox="1">
            <a:spLocks noChangeArrowheads="1"/>
          </p:cNvSpPr>
          <p:nvPr/>
        </p:nvSpPr>
        <p:spPr bwMode="auto">
          <a:xfrm>
            <a:off x="3148013" y="3316288"/>
            <a:ext cx="2682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>
                <a:latin typeface="+mn-lt"/>
              </a:rPr>
              <a:t>2</a:t>
            </a:r>
          </a:p>
          <a:p>
            <a:pPr>
              <a:lnSpc>
                <a:spcPct val="100000"/>
              </a:lnSpc>
            </a:pPr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4560" name="Text Box 48"/>
          <p:cNvSpPr txBox="1">
            <a:spLocks noChangeArrowheads="1"/>
          </p:cNvSpPr>
          <p:nvPr/>
        </p:nvSpPr>
        <p:spPr bwMode="auto">
          <a:xfrm>
            <a:off x="3154363" y="5099050"/>
            <a:ext cx="2682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>
                <a:latin typeface="+mn-lt"/>
              </a:rPr>
              <a:t>8</a:t>
            </a:r>
          </a:p>
          <a:p>
            <a:pPr>
              <a:lnSpc>
                <a:spcPct val="100000"/>
              </a:lnSpc>
            </a:pPr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4561" name="Rectangle 49"/>
          <p:cNvSpPr>
            <a:spLocks noChangeArrowheads="1"/>
          </p:cNvSpPr>
          <p:nvPr/>
        </p:nvSpPr>
        <p:spPr bwMode="auto">
          <a:xfrm>
            <a:off x="1554163" y="2965450"/>
            <a:ext cx="1143000" cy="3200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 smtClean="0">
                <a:latin typeface="+mn-lt"/>
              </a:rPr>
              <a:t>Memory</a:t>
            </a:r>
            <a:endParaRPr lang="en-US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controller</a:t>
            </a:r>
          </a:p>
        </p:txBody>
      </p:sp>
      <p:sp>
        <p:nvSpPr>
          <p:cNvPr id="64545" name="Rectangle 33"/>
          <p:cNvSpPr>
            <a:spLocks noChangeArrowheads="1"/>
          </p:cNvSpPr>
          <p:nvPr/>
        </p:nvSpPr>
        <p:spPr bwMode="auto">
          <a:xfrm>
            <a:off x="4713288" y="5699125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+mn-lt"/>
            </a:endParaRPr>
          </a:p>
        </p:txBody>
      </p:sp>
      <p:sp>
        <p:nvSpPr>
          <p:cNvPr id="64566" name="Rectangle 54"/>
          <p:cNvSpPr>
            <a:spLocks noChangeArrowheads="1"/>
          </p:cNvSpPr>
          <p:nvPr/>
        </p:nvSpPr>
        <p:spPr bwMode="auto">
          <a:xfrm>
            <a:off x="5322888" y="568960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+mn-lt"/>
            </a:endParaRPr>
          </a:p>
        </p:txBody>
      </p:sp>
      <p:sp>
        <p:nvSpPr>
          <p:cNvPr id="64546" name="Rectangle 34"/>
          <p:cNvSpPr>
            <a:spLocks noChangeArrowheads="1"/>
          </p:cNvSpPr>
          <p:nvPr/>
        </p:nvSpPr>
        <p:spPr bwMode="auto">
          <a:xfrm>
            <a:off x="5311775" y="5708650"/>
            <a:ext cx="609600" cy="533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+mn-lt"/>
            </a:endParaRPr>
          </a:p>
        </p:txBody>
      </p:sp>
      <p:sp>
        <p:nvSpPr>
          <p:cNvPr id="64549" name="Rectangle 37"/>
          <p:cNvSpPr>
            <a:spLocks noChangeArrowheads="1"/>
          </p:cNvSpPr>
          <p:nvPr/>
        </p:nvSpPr>
        <p:spPr bwMode="auto">
          <a:xfrm>
            <a:off x="4703763" y="5697538"/>
            <a:ext cx="2438400" cy="533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4553" name="AutoShape 41"/>
          <p:cNvSpPr>
            <a:spLocks noChangeArrowheads="1"/>
          </p:cNvSpPr>
          <p:nvPr/>
        </p:nvSpPr>
        <p:spPr bwMode="auto">
          <a:xfrm rot="27982932">
            <a:off x="4505326" y="4778375"/>
            <a:ext cx="304800" cy="1724025"/>
          </a:xfrm>
          <a:prstGeom prst="downArrow">
            <a:avLst>
              <a:gd name="adj1" fmla="val 58333"/>
              <a:gd name="adj2" fmla="val 102677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2816227" y="5748341"/>
            <a:ext cx="995363" cy="1020763"/>
            <a:chOff x="1774" y="3621"/>
            <a:chExt cx="627" cy="643"/>
          </a:xfrm>
        </p:grpSpPr>
        <p:sp>
          <p:nvSpPr>
            <p:cNvPr id="64517" name="Text Box 5"/>
            <p:cNvSpPr txBox="1">
              <a:spLocks noChangeArrowheads="1"/>
            </p:cNvSpPr>
            <p:nvPr/>
          </p:nvSpPr>
          <p:spPr bwMode="auto">
            <a:xfrm>
              <a:off x="1774" y="3896"/>
              <a:ext cx="627" cy="3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dirty="0" err="1">
                  <a:solidFill>
                    <a:srgbClr val="FF0000"/>
                  </a:solidFill>
                  <a:latin typeface="+mn-lt"/>
                </a:rPr>
                <a:t>supercell</a:t>
              </a:r>
              <a:r>
                <a:rPr lang="en-US" sz="1600" dirty="0">
                  <a:solidFill>
                    <a:srgbClr val="FF0000"/>
                  </a:solidFill>
                  <a:latin typeface="+mn-lt"/>
                </a:rPr>
                <a:t> </a:t>
              </a:r>
            </a:p>
            <a:p>
              <a:pPr algn="ctr">
                <a:lnSpc>
                  <a:spcPct val="100000"/>
                </a:lnSpc>
              </a:pPr>
              <a:r>
                <a:rPr lang="en-US" sz="1600" dirty="0">
                  <a:solidFill>
                    <a:srgbClr val="FF0000"/>
                  </a:solidFill>
                  <a:latin typeface="+mn-lt"/>
                </a:rPr>
                <a:t>(2,1)</a:t>
              </a:r>
            </a:p>
          </p:txBody>
        </p:sp>
        <p:sp>
          <p:nvSpPr>
            <p:cNvPr id="64567" name="Rectangle 55"/>
            <p:cNvSpPr>
              <a:spLocks noChangeArrowheads="1"/>
            </p:cNvSpPr>
            <p:nvPr/>
          </p:nvSpPr>
          <p:spPr bwMode="auto">
            <a:xfrm>
              <a:off x="1861" y="3621"/>
              <a:ext cx="384" cy="336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600">
                <a:latin typeface="+mn-l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15925" y="3886200"/>
            <a:ext cx="1117600" cy="1603379"/>
            <a:chOff x="415925" y="3886200"/>
            <a:chExt cx="1117600" cy="1603379"/>
          </a:xfrm>
        </p:grpSpPr>
        <p:grpSp>
          <p:nvGrpSpPr>
            <p:cNvPr id="4" name="Group 58"/>
            <p:cNvGrpSpPr>
              <a:grpSpLocks/>
            </p:cNvGrpSpPr>
            <p:nvPr/>
          </p:nvGrpSpPr>
          <p:grpSpPr bwMode="auto">
            <a:xfrm>
              <a:off x="490539" y="4468816"/>
              <a:ext cx="995363" cy="1020763"/>
              <a:chOff x="1774" y="3621"/>
              <a:chExt cx="627" cy="643"/>
            </a:xfrm>
          </p:grpSpPr>
          <p:sp>
            <p:nvSpPr>
              <p:cNvPr id="64571" name="Text Box 59"/>
              <p:cNvSpPr txBox="1">
                <a:spLocks noChangeArrowheads="1"/>
              </p:cNvSpPr>
              <p:nvPr/>
            </p:nvSpPr>
            <p:spPr bwMode="auto">
              <a:xfrm>
                <a:off x="1774" y="3896"/>
                <a:ext cx="627" cy="36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dirty="0" err="1">
                    <a:solidFill>
                      <a:srgbClr val="FF0000"/>
                    </a:solidFill>
                    <a:latin typeface="+mn-lt"/>
                  </a:rPr>
                  <a:t>supercell</a:t>
                </a:r>
                <a:r>
                  <a:rPr lang="en-US" sz="1600" dirty="0">
                    <a:solidFill>
                      <a:srgbClr val="FF0000"/>
                    </a:solidFill>
                    <a:latin typeface="+mn-lt"/>
                  </a:rPr>
                  <a:t> 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FF0000"/>
                    </a:solidFill>
                    <a:latin typeface="+mn-lt"/>
                  </a:rPr>
                  <a:t>(2,1)</a:t>
                </a:r>
              </a:p>
            </p:txBody>
          </p:sp>
          <p:sp>
            <p:nvSpPr>
              <p:cNvPr id="64572" name="Rectangle 60"/>
              <p:cNvSpPr>
                <a:spLocks noChangeArrowheads="1"/>
              </p:cNvSpPr>
              <p:nvPr/>
            </p:nvSpPr>
            <p:spPr bwMode="auto">
              <a:xfrm>
                <a:off x="1861" y="3621"/>
                <a:ext cx="384" cy="336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600">
                  <a:latin typeface="+mn-lt"/>
                </a:endParaRPr>
              </a:p>
            </p:txBody>
          </p:sp>
        </p:grpSp>
        <p:sp>
          <p:nvSpPr>
            <p:cNvPr id="64573" name="Line 61"/>
            <p:cNvSpPr>
              <a:spLocks noChangeShapeType="1"/>
            </p:cNvSpPr>
            <p:nvPr/>
          </p:nvSpPr>
          <p:spPr bwMode="auto">
            <a:xfrm flipH="1">
              <a:off x="415925" y="4316413"/>
              <a:ext cx="111760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prstTxWarp prst="textNoShape">
                <a:avLst/>
              </a:prstTxWarp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574" name="Text Box 62"/>
            <p:cNvSpPr txBox="1">
              <a:spLocks noChangeArrowheads="1"/>
            </p:cNvSpPr>
            <p:nvPr/>
          </p:nvSpPr>
          <p:spPr bwMode="auto">
            <a:xfrm>
              <a:off x="535373" y="3886200"/>
              <a:ext cx="836227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+mn-lt"/>
                </a:rPr>
                <a:t>To CPU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245534" cy="153888"/>
          </a:xfrm>
        </p:spPr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5033" y="6615856"/>
            <a:ext cx="1033937" cy="153888"/>
          </a:xfrm>
        </p:spPr>
        <p:txBody>
          <a:bodyPr/>
          <a:lstStyle/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0781" y="6615856"/>
            <a:ext cx="65723" cy="153888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Action Button: Return 6">
            <a:hlinkClick r:id="" action="ppaction://hlinkshowjump?jump=lastslideviewed" highlightClick="1"/>
          </p:cNvPr>
          <p:cNvSpPr/>
          <p:nvPr/>
        </p:nvSpPr>
        <p:spPr bwMode="auto">
          <a:xfrm>
            <a:off x="8153400" y="6053141"/>
            <a:ext cx="457200" cy="457200"/>
          </a:xfrm>
          <a:prstGeom prst="actionButtonReturn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42908" y="4243820"/>
            <a:ext cx="1020985" cy="764312"/>
          </a:xfrm>
          <a:prstGeom prst="rect">
            <a:avLst/>
          </a:prstGeom>
          <a:solidFill>
            <a:srgbClr val="F0C2C2"/>
          </a:solidFill>
          <a:ln>
            <a:solidFill>
              <a:srgbClr val="D96565"/>
            </a:solidFill>
          </a:ln>
        </p:spPr>
        <p:txBody>
          <a:bodyPr wrap="none" lIns="12700" tIns="12700" rIns="12700" bIns="12700" rtlCol="0" anchor="ctr" anchorCtr="1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Rewrite</a:t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>row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57750" y="4708525"/>
            <a:ext cx="2133600" cy="990600"/>
            <a:chOff x="4857750" y="4708525"/>
            <a:chExt cx="2133600" cy="990600"/>
          </a:xfrm>
        </p:grpSpPr>
        <p:sp>
          <p:nvSpPr>
            <p:cNvPr id="63" name="AutoShape 40"/>
            <p:cNvSpPr>
              <a:spLocks noChangeArrowheads="1"/>
            </p:cNvSpPr>
            <p:nvPr/>
          </p:nvSpPr>
          <p:spPr bwMode="auto">
            <a:xfrm flipV="1">
              <a:off x="4857750" y="4708525"/>
              <a:ext cx="304800" cy="990600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" name="AutoShape 41"/>
            <p:cNvSpPr>
              <a:spLocks noChangeArrowheads="1"/>
            </p:cNvSpPr>
            <p:nvPr/>
          </p:nvSpPr>
          <p:spPr bwMode="auto">
            <a:xfrm flipV="1">
              <a:off x="5467350" y="4708525"/>
              <a:ext cx="304800" cy="990600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" name="AutoShape 42"/>
            <p:cNvSpPr>
              <a:spLocks noChangeArrowheads="1"/>
            </p:cNvSpPr>
            <p:nvPr/>
          </p:nvSpPr>
          <p:spPr bwMode="auto">
            <a:xfrm flipV="1">
              <a:off x="6076950" y="4708525"/>
              <a:ext cx="304800" cy="990600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AutoShape 43"/>
            <p:cNvSpPr>
              <a:spLocks noChangeArrowheads="1"/>
            </p:cNvSpPr>
            <p:nvPr/>
          </p:nvSpPr>
          <p:spPr bwMode="auto">
            <a:xfrm flipV="1">
              <a:off x="6686550" y="4708525"/>
              <a:ext cx="304800" cy="990600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686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54" grpId="0" autoUpdateAnimBg="0"/>
      <p:bldP spid="64546" grpId="0" animBg="1" autoUpdateAnimBg="0"/>
      <p:bldP spid="64553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4055033" y="6615856"/>
            <a:ext cx="1033937" cy="153888"/>
          </a:xfrm>
        </p:spPr>
        <p:txBody>
          <a:bodyPr/>
          <a:lstStyle/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65622" name="Rectangle 8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Memory Modules</a:t>
            </a:r>
          </a:p>
        </p:txBody>
      </p:sp>
      <p:sp>
        <p:nvSpPr>
          <p:cNvPr id="65540" name="Rectangle 4"/>
          <p:cNvSpPr>
            <a:spLocks noChangeAspect="1" noChangeArrowheads="1"/>
          </p:cNvSpPr>
          <p:nvPr/>
        </p:nvSpPr>
        <p:spPr bwMode="auto">
          <a:xfrm>
            <a:off x="1549400" y="1327150"/>
            <a:ext cx="5062538" cy="269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4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5541" name="Rectangle 5"/>
          <p:cNvSpPr>
            <a:spLocks noChangeAspect="1" noChangeArrowheads="1"/>
          </p:cNvSpPr>
          <p:nvPr/>
        </p:nvSpPr>
        <p:spPr bwMode="auto">
          <a:xfrm>
            <a:off x="2044700" y="4710113"/>
            <a:ext cx="4510088" cy="12795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4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5542" name="Rectangle 6"/>
          <p:cNvSpPr>
            <a:spLocks noChangeAspect="1" noChangeArrowheads="1"/>
          </p:cNvSpPr>
          <p:nvPr/>
        </p:nvSpPr>
        <p:spPr bwMode="auto">
          <a:xfrm>
            <a:off x="5099050" y="2073275"/>
            <a:ext cx="1096963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5543" name="Rectangle 7"/>
          <p:cNvSpPr>
            <a:spLocks noChangeAspect="1" noChangeArrowheads="1"/>
          </p:cNvSpPr>
          <p:nvPr/>
        </p:nvSpPr>
        <p:spPr bwMode="auto">
          <a:xfrm>
            <a:off x="4611688" y="2195513"/>
            <a:ext cx="1096962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5544" name="Rectangle 8"/>
          <p:cNvSpPr>
            <a:spLocks noChangeAspect="1" noChangeArrowheads="1"/>
          </p:cNvSpPr>
          <p:nvPr/>
        </p:nvSpPr>
        <p:spPr bwMode="auto">
          <a:xfrm>
            <a:off x="4124325" y="2317750"/>
            <a:ext cx="1096963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5545" name="Rectangle 9"/>
          <p:cNvSpPr>
            <a:spLocks noChangeAspect="1" noChangeArrowheads="1"/>
          </p:cNvSpPr>
          <p:nvPr/>
        </p:nvSpPr>
        <p:spPr bwMode="auto">
          <a:xfrm>
            <a:off x="3636963" y="2438400"/>
            <a:ext cx="1096962" cy="97631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5546" name="Rectangle 10"/>
          <p:cNvSpPr>
            <a:spLocks noChangeAspect="1" noChangeArrowheads="1"/>
          </p:cNvSpPr>
          <p:nvPr/>
        </p:nvSpPr>
        <p:spPr bwMode="auto">
          <a:xfrm>
            <a:off x="3149600" y="2560638"/>
            <a:ext cx="1096963" cy="97631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5547" name="Rectangle 11"/>
          <p:cNvSpPr>
            <a:spLocks noChangeAspect="1" noChangeArrowheads="1"/>
          </p:cNvSpPr>
          <p:nvPr/>
        </p:nvSpPr>
        <p:spPr bwMode="auto">
          <a:xfrm>
            <a:off x="2662238" y="2682875"/>
            <a:ext cx="1096962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5548" name="Rectangle 12"/>
          <p:cNvSpPr>
            <a:spLocks noChangeAspect="1" noChangeArrowheads="1"/>
          </p:cNvSpPr>
          <p:nvPr/>
        </p:nvSpPr>
        <p:spPr bwMode="auto">
          <a:xfrm>
            <a:off x="2173288" y="2805113"/>
            <a:ext cx="1096962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5549" name="Rectangle 13"/>
          <p:cNvSpPr>
            <a:spLocks noChangeAspect="1" noChangeArrowheads="1"/>
          </p:cNvSpPr>
          <p:nvPr/>
        </p:nvSpPr>
        <p:spPr bwMode="auto">
          <a:xfrm>
            <a:off x="1685925" y="2927350"/>
            <a:ext cx="1096963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+mn-lt"/>
            </a:endParaRPr>
          </a:p>
        </p:txBody>
      </p:sp>
      <p:sp>
        <p:nvSpPr>
          <p:cNvPr id="65551" name="Rectangle 15"/>
          <p:cNvSpPr>
            <a:spLocks noChangeAspect="1" noChangeArrowheads="1"/>
          </p:cNvSpPr>
          <p:nvPr/>
        </p:nvSpPr>
        <p:spPr bwMode="auto">
          <a:xfrm>
            <a:off x="6743700" y="1712913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5552" name="Text Box 16"/>
          <p:cNvSpPr txBox="1">
            <a:spLocks noChangeAspect="1" noChangeArrowheads="1"/>
          </p:cNvSpPr>
          <p:nvPr/>
        </p:nvSpPr>
        <p:spPr bwMode="auto">
          <a:xfrm>
            <a:off x="6815138" y="1597611"/>
            <a:ext cx="138243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: supercell (i,j)</a:t>
            </a:r>
          </a:p>
        </p:txBody>
      </p:sp>
      <p:sp>
        <p:nvSpPr>
          <p:cNvPr id="65597" name="Text Box 61"/>
          <p:cNvSpPr txBox="1">
            <a:spLocks noChangeAspect="1" noChangeArrowheads="1"/>
          </p:cNvSpPr>
          <p:nvPr/>
        </p:nvSpPr>
        <p:spPr bwMode="auto">
          <a:xfrm>
            <a:off x="6648450" y="2269679"/>
            <a:ext cx="2029402" cy="10772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smtClean="0">
                <a:latin typeface="+mn-lt"/>
              </a:rPr>
              <a:t>1 </a:t>
            </a:r>
            <a:r>
              <a:rPr lang="en-US" sz="1600" dirty="0" err="1" smtClean="0">
                <a:latin typeface="+mn-lt"/>
              </a:rPr>
              <a:t>GByte</a:t>
            </a:r>
            <a:r>
              <a:rPr lang="en-US" sz="1600" dirty="0" smtClean="0">
                <a:latin typeface="+mn-lt"/>
              </a:rPr>
              <a:t>  </a:t>
            </a:r>
            <a:endParaRPr lang="en-US" sz="1600" dirty="0">
              <a:latin typeface="+mn-lt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+mn-lt"/>
              </a:rPr>
              <a:t>memory module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+mn-lt"/>
              </a:rPr>
              <a:t>consisting of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+mn-lt"/>
              </a:rPr>
              <a:t>eight </a:t>
            </a:r>
            <a:r>
              <a:rPr lang="en-US" sz="1600" dirty="0" smtClean="0">
                <a:latin typeface="+mn-lt"/>
              </a:rPr>
              <a:t>128Mx8 </a:t>
            </a:r>
            <a:r>
              <a:rPr lang="en-US" sz="1600" dirty="0">
                <a:latin typeface="+mn-lt"/>
              </a:rPr>
              <a:t>DRAMs</a:t>
            </a:r>
          </a:p>
        </p:txBody>
      </p:sp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1219200" y="1292226"/>
            <a:ext cx="4164013" cy="4037013"/>
            <a:chOff x="768" y="718"/>
            <a:chExt cx="2623" cy="2543"/>
          </a:xfrm>
        </p:grpSpPr>
        <p:sp>
          <p:nvSpPr>
            <p:cNvPr id="65578" name="Line 42"/>
            <p:cNvSpPr>
              <a:spLocks noChangeAspect="1" noChangeShapeType="1"/>
            </p:cNvSpPr>
            <p:nvPr/>
          </p:nvSpPr>
          <p:spPr bwMode="auto">
            <a:xfrm>
              <a:off x="768" y="913"/>
              <a:ext cx="2623" cy="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3" name="Group 99"/>
            <p:cNvGrpSpPr>
              <a:grpSpLocks/>
            </p:cNvGrpSpPr>
            <p:nvPr/>
          </p:nvGrpSpPr>
          <p:grpSpPr bwMode="auto">
            <a:xfrm>
              <a:off x="768" y="718"/>
              <a:ext cx="2610" cy="2543"/>
              <a:chOff x="768" y="718"/>
              <a:chExt cx="2610" cy="2543"/>
            </a:xfrm>
          </p:grpSpPr>
          <p:sp>
            <p:nvSpPr>
              <p:cNvPr id="65579" name="Text Box 43"/>
              <p:cNvSpPr txBox="1">
                <a:spLocks noChangeAspect="1" noChangeArrowheads="1"/>
              </p:cNvSpPr>
              <p:nvPr/>
            </p:nvSpPr>
            <p:spPr bwMode="auto">
              <a:xfrm>
                <a:off x="1433" y="718"/>
                <a:ext cx="1905" cy="2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dirty="0" err="1">
                    <a:latin typeface="Courier New" pitchFamily="49" charset="0"/>
                    <a:cs typeface="Courier New" pitchFamily="49" charset="0"/>
                  </a:rPr>
                  <a:t>addr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 (row = </a:t>
                </a:r>
                <a:r>
                  <a:rPr lang="en-US" sz="1600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US" sz="1600" dirty="0" err="1">
                    <a:latin typeface="Courier New" pitchFamily="49" charset="0"/>
                    <a:cs typeface="Courier New" pitchFamily="49" charset="0"/>
                  </a:rPr>
                  <a:t>col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>
                    <a:latin typeface="Courier New" pitchFamily="49" charset="0"/>
                    <a:cs typeface="Courier New" pitchFamily="49" charset="0"/>
                  </a:rPr>
                  <a:t>j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</p:txBody>
          </p:sp>
          <p:sp>
            <p:nvSpPr>
              <p:cNvPr id="65589" name="Line 53"/>
              <p:cNvSpPr>
                <a:spLocks noChangeAspect="1" noChangeShapeType="1"/>
              </p:cNvSpPr>
              <p:nvPr/>
            </p:nvSpPr>
            <p:spPr bwMode="auto">
              <a:xfrm>
                <a:off x="3378" y="913"/>
                <a:ext cx="0" cy="300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5590" name="Line 54"/>
              <p:cNvSpPr>
                <a:spLocks noChangeAspect="1" noChangeShapeType="1"/>
              </p:cNvSpPr>
              <p:nvPr/>
            </p:nvSpPr>
            <p:spPr bwMode="auto">
              <a:xfrm>
                <a:off x="3033" y="913"/>
                <a:ext cx="0" cy="377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5591" name="Line 55"/>
              <p:cNvSpPr>
                <a:spLocks noChangeAspect="1" noChangeShapeType="1"/>
              </p:cNvSpPr>
              <p:nvPr/>
            </p:nvSpPr>
            <p:spPr bwMode="auto">
              <a:xfrm>
                <a:off x="2726" y="913"/>
                <a:ext cx="0" cy="460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5592" name="Line 56"/>
              <p:cNvSpPr>
                <a:spLocks noChangeAspect="1" noChangeShapeType="1"/>
              </p:cNvSpPr>
              <p:nvPr/>
            </p:nvSpPr>
            <p:spPr bwMode="auto">
              <a:xfrm>
                <a:off x="2419" y="913"/>
                <a:ext cx="0" cy="537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5593" name="Line 57"/>
              <p:cNvSpPr>
                <a:spLocks noChangeAspect="1" noChangeShapeType="1"/>
              </p:cNvSpPr>
              <p:nvPr/>
            </p:nvSpPr>
            <p:spPr bwMode="auto">
              <a:xfrm>
                <a:off x="2112" y="913"/>
                <a:ext cx="0" cy="614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5594" name="Line 58"/>
              <p:cNvSpPr>
                <a:spLocks noChangeAspect="1" noChangeShapeType="1"/>
              </p:cNvSpPr>
              <p:nvPr/>
            </p:nvSpPr>
            <p:spPr bwMode="auto">
              <a:xfrm>
                <a:off x="1766" y="913"/>
                <a:ext cx="0" cy="691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5595" name="Line 59"/>
              <p:cNvSpPr>
                <a:spLocks noChangeAspect="1" noChangeShapeType="1"/>
              </p:cNvSpPr>
              <p:nvPr/>
            </p:nvSpPr>
            <p:spPr bwMode="auto">
              <a:xfrm>
                <a:off x="1497" y="913"/>
                <a:ext cx="0" cy="767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5596" name="Line 60"/>
              <p:cNvSpPr>
                <a:spLocks noChangeAspect="1" noChangeShapeType="1"/>
              </p:cNvSpPr>
              <p:nvPr/>
            </p:nvSpPr>
            <p:spPr bwMode="auto">
              <a:xfrm>
                <a:off x="1190" y="913"/>
                <a:ext cx="0" cy="844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5598" name="Line 62"/>
              <p:cNvSpPr>
                <a:spLocks noChangeAspect="1" noChangeShapeType="1"/>
              </p:cNvSpPr>
              <p:nvPr/>
            </p:nvSpPr>
            <p:spPr bwMode="auto">
              <a:xfrm flipH="1" flipV="1">
                <a:off x="768" y="3255"/>
                <a:ext cx="518" cy="6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5599" name="Line 63"/>
              <p:cNvSpPr>
                <a:spLocks noChangeAspect="1" noChangeShapeType="1"/>
              </p:cNvSpPr>
              <p:nvPr/>
            </p:nvSpPr>
            <p:spPr bwMode="auto">
              <a:xfrm flipV="1">
                <a:off x="768" y="913"/>
                <a:ext cx="0" cy="2342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sp>
        <p:nvSpPr>
          <p:cNvPr id="65600" name="Text Box 64"/>
          <p:cNvSpPr txBox="1">
            <a:spLocks noChangeAspect="1" noChangeArrowheads="1"/>
          </p:cNvSpPr>
          <p:nvPr/>
        </p:nvSpPr>
        <p:spPr bwMode="auto">
          <a:xfrm>
            <a:off x="6578600" y="4992400"/>
            <a:ext cx="10175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+mn-lt"/>
              </a:rPr>
              <a:t>Memory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+mn-lt"/>
              </a:rPr>
              <a:t>controller</a:t>
            </a:r>
          </a:p>
        </p:txBody>
      </p:sp>
      <p:sp>
        <p:nvSpPr>
          <p:cNvPr id="65601" name="Rectangle 65"/>
          <p:cNvSpPr>
            <a:spLocks noChangeAspect="1" noChangeArrowheads="1"/>
          </p:cNvSpPr>
          <p:nvPr/>
        </p:nvSpPr>
        <p:spPr bwMode="auto">
          <a:xfrm>
            <a:off x="3078163" y="3221038"/>
            <a:ext cx="101600" cy="112712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5602" name="Rectangle 66"/>
          <p:cNvSpPr>
            <a:spLocks noChangeAspect="1" noChangeArrowheads="1"/>
          </p:cNvSpPr>
          <p:nvPr/>
        </p:nvSpPr>
        <p:spPr bwMode="auto">
          <a:xfrm>
            <a:off x="2611438" y="3338513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5603" name="Rectangle 67"/>
          <p:cNvSpPr>
            <a:spLocks noChangeAspect="1" noChangeArrowheads="1"/>
          </p:cNvSpPr>
          <p:nvPr/>
        </p:nvSpPr>
        <p:spPr bwMode="auto">
          <a:xfrm>
            <a:off x="3565525" y="3094038"/>
            <a:ext cx="101600" cy="112712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5604" name="Rectangle 68"/>
          <p:cNvSpPr>
            <a:spLocks noChangeAspect="1" noChangeArrowheads="1"/>
          </p:cNvSpPr>
          <p:nvPr/>
        </p:nvSpPr>
        <p:spPr bwMode="auto">
          <a:xfrm>
            <a:off x="4057650" y="2967038"/>
            <a:ext cx="101600" cy="112712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5605" name="Rectangle 69"/>
          <p:cNvSpPr>
            <a:spLocks noChangeAspect="1" noChangeArrowheads="1"/>
          </p:cNvSpPr>
          <p:nvPr/>
        </p:nvSpPr>
        <p:spPr bwMode="auto">
          <a:xfrm>
            <a:off x="4560888" y="2835275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5606" name="Rectangle 70"/>
          <p:cNvSpPr>
            <a:spLocks noChangeAspect="1" noChangeArrowheads="1"/>
          </p:cNvSpPr>
          <p:nvPr/>
        </p:nvSpPr>
        <p:spPr bwMode="auto">
          <a:xfrm>
            <a:off x="5038725" y="2724150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5607" name="Rectangle 71"/>
          <p:cNvSpPr>
            <a:spLocks noChangeAspect="1" noChangeArrowheads="1"/>
          </p:cNvSpPr>
          <p:nvPr/>
        </p:nvSpPr>
        <p:spPr bwMode="auto">
          <a:xfrm>
            <a:off x="5526088" y="2590800"/>
            <a:ext cx="101600" cy="112713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5608" name="Rectangle 72"/>
          <p:cNvSpPr>
            <a:spLocks noChangeAspect="1" noChangeArrowheads="1"/>
          </p:cNvSpPr>
          <p:nvPr/>
        </p:nvSpPr>
        <p:spPr bwMode="auto">
          <a:xfrm>
            <a:off x="6003925" y="2470150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5610" name="Text Box 74"/>
          <p:cNvSpPr txBox="1">
            <a:spLocks noChangeAspect="1" noChangeArrowheads="1"/>
          </p:cNvSpPr>
          <p:nvPr/>
        </p:nvSpPr>
        <p:spPr bwMode="auto">
          <a:xfrm>
            <a:off x="2209800" y="2895600"/>
            <a:ext cx="665567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dirty="0">
                <a:latin typeface="+mn-lt"/>
              </a:rPr>
              <a:t>DRAM 7</a:t>
            </a:r>
          </a:p>
        </p:txBody>
      </p:sp>
      <p:sp>
        <p:nvSpPr>
          <p:cNvPr id="65611" name="Text Box 75"/>
          <p:cNvSpPr txBox="1">
            <a:spLocks noChangeAspect="1" noChangeArrowheads="1"/>
          </p:cNvSpPr>
          <p:nvPr/>
        </p:nvSpPr>
        <p:spPr bwMode="auto">
          <a:xfrm>
            <a:off x="5638800" y="2024390"/>
            <a:ext cx="665567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dirty="0">
                <a:latin typeface="+mn-lt"/>
              </a:rPr>
              <a:t>DRAM 0</a:t>
            </a:r>
          </a:p>
        </p:txBody>
      </p:sp>
      <p:grpSp>
        <p:nvGrpSpPr>
          <p:cNvPr id="4" name="Group 138"/>
          <p:cNvGrpSpPr>
            <a:grpSpLocks/>
          </p:cNvGrpSpPr>
          <p:nvPr/>
        </p:nvGrpSpPr>
        <p:grpSpPr bwMode="auto">
          <a:xfrm>
            <a:off x="2252663" y="2576513"/>
            <a:ext cx="4187826" cy="3154362"/>
            <a:chOff x="1419" y="1527"/>
            <a:chExt cx="2638" cy="1987"/>
          </a:xfrm>
        </p:grpSpPr>
        <p:grpSp>
          <p:nvGrpSpPr>
            <p:cNvPr id="5" name="Group 108"/>
            <p:cNvGrpSpPr>
              <a:grpSpLocks/>
            </p:cNvGrpSpPr>
            <p:nvPr/>
          </p:nvGrpSpPr>
          <p:grpSpPr bwMode="auto">
            <a:xfrm>
              <a:off x="1419" y="3023"/>
              <a:ext cx="2630" cy="491"/>
              <a:chOff x="1419" y="3023"/>
              <a:chExt cx="2630" cy="491"/>
            </a:xfrm>
          </p:grpSpPr>
          <p:sp>
            <p:nvSpPr>
              <p:cNvPr id="65553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3889" y="3023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>
                    <a:latin typeface="+mn-lt"/>
                  </a:rPr>
                  <a:t>0</a:t>
                </a:r>
              </a:p>
            </p:txBody>
          </p:sp>
          <p:sp>
            <p:nvSpPr>
              <p:cNvPr id="65554" name="Text Box 18"/>
              <p:cNvSpPr txBox="1">
                <a:spLocks noChangeAspect="1" noChangeArrowheads="1"/>
              </p:cNvSpPr>
              <p:nvPr/>
            </p:nvSpPr>
            <p:spPr bwMode="auto">
              <a:xfrm>
                <a:off x="2695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>
                    <a:latin typeface="+mn-lt"/>
                  </a:rPr>
                  <a:t>31</a:t>
                </a:r>
              </a:p>
            </p:txBody>
          </p:sp>
          <p:sp>
            <p:nvSpPr>
              <p:cNvPr id="65559" name="Text Box 23"/>
              <p:cNvSpPr txBox="1">
                <a:spLocks noChangeAspect="1" noChangeArrowheads="1"/>
              </p:cNvSpPr>
              <p:nvPr/>
            </p:nvSpPr>
            <p:spPr bwMode="auto">
              <a:xfrm>
                <a:off x="3645" y="3023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>
                    <a:latin typeface="+mn-lt"/>
                  </a:rPr>
                  <a:t>7</a:t>
                </a:r>
              </a:p>
            </p:txBody>
          </p:sp>
          <p:sp>
            <p:nvSpPr>
              <p:cNvPr id="65560" name="Text Box 24"/>
              <p:cNvSpPr txBox="1">
                <a:spLocks noChangeAspect="1" noChangeArrowheads="1"/>
              </p:cNvSpPr>
              <p:nvPr/>
            </p:nvSpPr>
            <p:spPr bwMode="auto">
              <a:xfrm>
                <a:off x="3554" y="3023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>
                    <a:latin typeface="+mn-lt"/>
                  </a:rPr>
                  <a:t>8</a:t>
                </a:r>
              </a:p>
            </p:txBody>
          </p:sp>
          <p:sp>
            <p:nvSpPr>
              <p:cNvPr id="65561" name="Text Box 25"/>
              <p:cNvSpPr txBox="1">
                <a:spLocks noChangeAspect="1" noChangeArrowheads="1"/>
              </p:cNvSpPr>
              <p:nvPr/>
            </p:nvSpPr>
            <p:spPr bwMode="auto">
              <a:xfrm>
                <a:off x="3309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>
                    <a:latin typeface="+mn-lt"/>
                  </a:rPr>
                  <a:t>15</a:t>
                </a:r>
              </a:p>
            </p:txBody>
          </p:sp>
          <p:sp>
            <p:nvSpPr>
              <p:cNvPr id="65562" name="Text Box 26"/>
              <p:cNvSpPr txBox="1">
                <a:spLocks noChangeAspect="1" noChangeArrowheads="1"/>
              </p:cNvSpPr>
              <p:nvPr/>
            </p:nvSpPr>
            <p:spPr bwMode="auto">
              <a:xfrm>
                <a:off x="3194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>
                    <a:latin typeface="+mn-lt"/>
                  </a:rPr>
                  <a:t>16</a:t>
                </a:r>
              </a:p>
            </p:txBody>
          </p:sp>
          <p:sp>
            <p:nvSpPr>
              <p:cNvPr id="65563" name="Text Box 27"/>
              <p:cNvSpPr txBox="1">
                <a:spLocks noChangeAspect="1" noChangeArrowheads="1"/>
              </p:cNvSpPr>
              <p:nvPr/>
            </p:nvSpPr>
            <p:spPr bwMode="auto">
              <a:xfrm>
                <a:off x="3030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>
                    <a:latin typeface="+mn-lt"/>
                  </a:rPr>
                  <a:t>23</a:t>
                </a:r>
              </a:p>
            </p:txBody>
          </p:sp>
          <p:sp>
            <p:nvSpPr>
              <p:cNvPr id="65564" name="Text Box 28"/>
              <p:cNvSpPr txBox="1">
                <a:spLocks noChangeAspect="1" noChangeArrowheads="1"/>
              </p:cNvSpPr>
              <p:nvPr/>
            </p:nvSpPr>
            <p:spPr bwMode="auto">
              <a:xfrm>
                <a:off x="2925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>
                    <a:latin typeface="+mn-lt"/>
                  </a:rPr>
                  <a:t>24</a:t>
                </a:r>
              </a:p>
            </p:txBody>
          </p:sp>
          <p:sp>
            <p:nvSpPr>
              <p:cNvPr id="65565" name="Text Box 29"/>
              <p:cNvSpPr txBox="1">
                <a:spLocks noChangeAspect="1" noChangeArrowheads="1"/>
              </p:cNvSpPr>
              <p:nvPr/>
            </p:nvSpPr>
            <p:spPr bwMode="auto">
              <a:xfrm>
                <a:off x="2591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>
                    <a:latin typeface="+mn-lt"/>
                  </a:rPr>
                  <a:t>32</a:t>
                </a:r>
              </a:p>
            </p:txBody>
          </p:sp>
          <p:sp>
            <p:nvSpPr>
              <p:cNvPr id="65566" name="Text Box 30"/>
              <p:cNvSpPr txBox="1">
                <a:spLocks noChangeAspect="1" noChangeArrowheads="1"/>
              </p:cNvSpPr>
              <p:nvPr/>
            </p:nvSpPr>
            <p:spPr bwMode="auto">
              <a:xfrm>
                <a:off x="1468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>
                    <a:latin typeface="+mn-lt"/>
                  </a:rPr>
                  <a:t>63</a:t>
                </a:r>
              </a:p>
            </p:txBody>
          </p:sp>
          <p:sp>
            <p:nvSpPr>
              <p:cNvPr id="65571" name="Text Box 35"/>
              <p:cNvSpPr txBox="1">
                <a:spLocks noChangeAspect="1" noChangeArrowheads="1"/>
              </p:cNvSpPr>
              <p:nvPr/>
            </p:nvSpPr>
            <p:spPr bwMode="auto">
              <a:xfrm>
                <a:off x="2407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>
                    <a:latin typeface="+mn-lt"/>
                  </a:rPr>
                  <a:t>39</a:t>
                </a:r>
              </a:p>
            </p:txBody>
          </p:sp>
          <p:sp>
            <p:nvSpPr>
              <p:cNvPr id="65572" name="Text Box 36"/>
              <p:cNvSpPr txBox="1">
                <a:spLocks noChangeAspect="1" noChangeArrowheads="1"/>
              </p:cNvSpPr>
              <p:nvPr/>
            </p:nvSpPr>
            <p:spPr bwMode="auto">
              <a:xfrm>
                <a:off x="2283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>
                    <a:latin typeface="+mn-lt"/>
                  </a:rPr>
                  <a:t>40</a:t>
                </a:r>
              </a:p>
            </p:txBody>
          </p:sp>
          <p:sp>
            <p:nvSpPr>
              <p:cNvPr id="65573" name="Text Box 37"/>
              <p:cNvSpPr txBox="1">
                <a:spLocks noChangeAspect="1" noChangeArrowheads="1"/>
              </p:cNvSpPr>
              <p:nvPr/>
            </p:nvSpPr>
            <p:spPr bwMode="auto">
              <a:xfrm>
                <a:off x="2082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>
                    <a:latin typeface="+mn-lt"/>
                  </a:rPr>
                  <a:t>47</a:t>
                </a:r>
              </a:p>
            </p:txBody>
          </p:sp>
          <p:sp>
            <p:nvSpPr>
              <p:cNvPr id="65574" name="Text Box 38"/>
              <p:cNvSpPr txBox="1">
                <a:spLocks noChangeAspect="1" noChangeArrowheads="1"/>
              </p:cNvSpPr>
              <p:nvPr/>
            </p:nvSpPr>
            <p:spPr bwMode="auto">
              <a:xfrm>
                <a:off x="1976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>
                    <a:latin typeface="+mn-lt"/>
                  </a:rPr>
                  <a:t>48</a:t>
                </a:r>
              </a:p>
            </p:txBody>
          </p:sp>
          <p:sp>
            <p:nvSpPr>
              <p:cNvPr id="65575" name="Text Box 39"/>
              <p:cNvSpPr txBox="1">
                <a:spLocks noChangeAspect="1" noChangeArrowheads="1"/>
              </p:cNvSpPr>
              <p:nvPr/>
            </p:nvSpPr>
            <p:spPr bwMode="auto">
              <a:xfrm>
                <a:off x="1784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>
                    <a:latin typeface="+mn-lt"/>
                  </a:rPr>
                  <a:t>55</a:t>
                </a:r>
              </a:p>
            </p:txBody>
          </p:sp>
          <p:sp>
            <p:nvSpPr>
              <p:cNvPr id="65576" name="Text Box 40"/>
              <p:cNvSpPr txBox="1">
                <a:spLocks noChangeAspect="1" noChangeArrowheads="1"/>
              </p:cNvSpPr>
              <p:nvPr/>
            </p:nvSpPr>
            <p:spPr bwMode="auto">
              <a:xfrm>
                <a:off x="1658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>
                    <a:latin typeface="+mn-lt"/>
                  </a:rPr>
                  <a:t>56</a:t>
                </a:r>
              </a:p>
            </p:txBody>
          </p:sp>
          <p:grpSp>
            <p:nvGrpSpPr>
              <p:cNvPr id="6" name="Group 107"/>
              <p:cNvGrpSpPr>
                <a:grpSpLocks/>
              </p:cNvGrpSpPr>
              <p:nvPr/>
            </p:nvGrpSpPr>
            <p:grpSpPr bwMode="auto">
              <a:xfrm>
                <a:off x="1419" y="3153"/>
                <a:ext cx="2585" cy="361"/>
                <a:chOff x="1419" y="3153"/>
                <a:chExt cx="2585" cy="361"/>
              </a:xfrm>
            </p:grpSpPr>
            <p:grpSp>
              <p:nvGrpSpPr>
                <p:cNvPr id="7" name="Group 97"/>
                <p:cNvGrpSpPr>
                  <a:grpSpLocks/>
                </p:cNvGrpSpPr>
                <p:nvPr/>
              </p:nvGrpSpPr>
              <p:grpSpPr bwMode="auto">
                <a:xfrm>
                  <a:off x="1536" y="3153"/>
                  <a:ext cx="2446" cy="154"/>
                  <a:chOff x="1536" y="3153"/>
                  <a:chExt cx="2446" cy="154"/>
                </a:xfrm>
              </p:grpSpPr>
              <p:sp>
                <p:nvSpPr>
                  <p:cNvPr id="65555" name="Rectangle 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53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+mn-lt"/>
                    </a:endParaRPr>
                  </a:p>
                </p:txBody>
              </p:sp>
              <p:sp>
                <p:nvSpPr>
                  <p:cNvPr id="65556" name="Rectangle 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60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+mn-lt"/>
                    </a:endParaRPr>
                  </a:p>
                </p:txBody>
              </p:sp>
              <p:sp>
                <p:nvSpPr>
                  <p:cNvPr id="65557" name="Rectangle 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67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+mn-lt"/>
                    </a:endParaRPr>
                  </a:p>
                </p:txBody>
              </p:sp>
              <p:sp>
                <p:nvSpPr>
                  <p:cNvPr id="65558" name="Rectangle 2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74" y="3153"/>
                    <a:ext cx="308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+mn-lt"/>
                    </a:endParaRPr>
                  </a:p>
                </p:txBody>
              </p:sp>
              <p:sp>
                <p:nvSpPr>
                  <p:cNvPr id="65567" name="Rectangle 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536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+mn-lt"/>
                    </a:endParaRPr>
                  </a:p>
                </p:txBody>
              </p:sp>
              <p:sp>
                <p:nvSpPr>
                  <p:cNvPr id="65568" name="Rectangle 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43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+mn-lt"/>
                    </a:endParaRPr>
                  </a:p>
                </p:txBody>
              </p:sp>
              <p:sp>
                <p:nvSpPr>
                  <p:cNvPr id="65569" name="Rectangle 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50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+mn-lt"/>
                    </a:endParaRPr>
                  </a:p>
                </p:txBody>
              </p:sp>
              <p:sp>
                <p:nvSpPr>
                  <p:cNvPr id="65570" name="Rectangle 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7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+mn-lt"/>
                    </a:endParaRPr>
                  </a:p>
                </p:txBody>
              </p:sp>
            </p:grpSp>
            <p:sp>
              <p:nvSpPr>
                <p:cNvPr id="65577" name="Text Box 4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419" y="3301"/>
                  <a:ext cx="2585" cy="21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600" dirty="0">
                      <a:latin typeface="+mn-lt"/>
                    </a:rPr>
                    <a:t>64-bit </a:t>
                  </a:r>
                  <a:r>
                    <a:rPr lang="en-US" sz="1600" dirty="0" err="1">
                      <a:latin typeface="+mn-lt"/>
                    </a:rPr>
                    <a:t>doubleword</a:t>
                  </a:r>
                  <a:r>
                    <a:rPr lang="en-US" sz="1600" dirty="0">
                      <a:latin typeface="+mn-lt"/>
                    </a:rPr>
                    <a:t> at main memory address </a:t>
                  </a:r>
                  <a:r>
                    <a:rPr lang="en-US" sz="1600" i="1" dirty="0">
                      <a:latin typeface="+mn-lt"/>
                    </a:rPr>
                    <a:t>A</a:t>
                  </a:r>
                </a:p>
              </p:txBody>
            </p:sp>
          </p:grpSp>
        </p:grpSp>
        <p:grpSp>
          <p:nvGrpSpPr>
            <p:cNvPr id="8" name="Group 106"/>
            <p:cNvGrpSpPr>
              <a:grpSpLocks/>
            </p:cNvGrpSpPr>
            <p:nvPr/>
          </p:nvGrpSpPr>
          <p:grpSpPr bwMode="auto">
            <a:xfrm>
              <a:off x="1651" y="1527"/>
              <a:ext cx="2406" cy="1497"/>
              <a:chOff x="1651" y="1527"/>
              <a:chExt cx="2406" cy="1497"/>
            </a:xfrm>
          </p:grpSpPr>
          <p:grpSp>
            <p:nvGrpSpPr>
              <p:cNvPr id="9" name="Group 100"/>
              <p:cNvGrpSpPr>
                <a:grpSpLocks/>
              </p:cNvGrpSpPr>
              <p:nvPr/>
            </p:nvGrpSpPr>
            <p:grpSpPr bwMode="auto">
              <a:xfrm>
                <a:off x="1677" y="1527"/>
                <a:ext cx="2137" cy="1497"/>
                <a:chOff x="1677" y="1527"/>
                <a:chExt cx="2137" cy="1497"/>
              </a:xfrm>
            </p:grpSpPr>
            <p:sp>
              <p:nvSpPr>
                <p:cNvPr id="65580" name="Line 44"/>
                <p:cNvSpPr>
                  <a:spLocks noChangeAspect="1" noChangeShapeType="1"/>
                </p:cNvSpPr>
                <p:nvPr/>
              </p:nvSpPr>
              <p:spPr bwMode="auto">
                <a:xfrm>
                  <a:off x="3814" y="1527"/>
                  <a:ext cx="0" cy="1497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5581" name="Line 45"/>
                <p:cNvSpPr>
                  <a:spLocks noChangeAspect="1" noChangeShapeType="1"/>
                </p:cNvSpPr>
                <p:nvPr/>
              </p:nvSpPr>
              <p:spPr bwMode="auto">
                <a:xfrm>
                  <a:off x="3513" y="1604"/>
                  <a:ext cx="0" cy="1414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5582" name="Line 46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206" y="1680"/>
                  <a:ext cx="0" cy="1344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5583" name="Line 47"/>
                <p:cNvSpPr>
                  <a:spLocks noChangeAspect="1" noChangeShapeType="1"/>
                </p:cNvSpPr>
                <p:nvPr/>
              </p:nvSpPr>
              <p:spPr bwMode="auto">
                <a:xfrm>
                  <a:off x="2905" y="1757"/>
                  <a:ext cx="0" cy="1261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5584" name="Line 48"/>
                <p:cNvSpPr>
                  <a:spLocks noChangeAspect="1" noChangeShapeType="1"/>
                </p:cNvSpPr>
                <p:nvPr/>
              </p:nvSpPr>
              <p:spPr bwMode="auto">
                <a:xfrm>
                  <a:off x="2592" y="1834"/>
                  <a:ext cx="0" cy="1190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5585" name="Line 49"/>
                <p:cNvSpPr>
                  <a:spLocks noChangeAspect="1" noChangeShapeType="1"/>
                </p:cNvSpPr>
                <p:nvPr/>
              </p:nvSpPr>
              <p:spPr bwMode="auto">
                <a:xfrm>
                  <a:off x="2278" y="1911"/>
                  <a:ext cx="0" cy="1113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5586" name="Line 50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971" y="1988"/>
                  <a:ext cx="0" cy="1036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5587" name="Line 51"/>
                <p:cNvSpPr>
                  <a:spLocks noChangeAspect="1" noChangeShapeType="1"/>
                </p:cNvSpPr>
                <p:nvPr/>
              </p:nvSpPr>
              <p:spPr bwMode="auto">
                <a:xfrm>
                  <a:off x="1677" y="2064"/>
                  <a:ext cx="0" cy="954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65609" name="Text Box 73"/>
              <p:cNvSpPr txBox="1">
                <a:spLocks noChangeAspect="1" noChangeArrowheads="1"/>
              </p:cNvSpPr>
              <p:nvPr/>
            </p:nvSpPr>
            <p:spPr bwMode="auto">
              <a:xfrm>
                <a:off x="3792" y="2496"/>
                <a:ext cx="265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>
                    <a:latin typeface="+mn-lt"/>
                  </a:rPr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>
                    <a:latin typeface="+mn-lt"/>
                  </a:rPr>
                  <a:t>0-7</a:t>
                </a:r>
              </a:p>
            </p:txBody>
          </p:sp>
          <p:sp>
            <p:nvSpPr>
              <p:cNvPr id="65612" name="Text Box 76"/>
              <p:cNvSpPr txBox="1">
                <a:spLocks noChangeAspect="1" noChangeArrowheads="1"/>
              </p:cNvSpPr>
              <p:nvPr/>
            </p:nvSpPr>
            <p:spPr bwMode="auto">
              <a:xfrm>
                <a:off x="3494" y="2496"/>
                <a:ext cx="294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>
                    <a:latin typeface="+mn-lt"/>
                  </a:rPr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>
                    <a:latin typeface="+mn-lt"/>
                  </a:rPr>
                  <a:t>8-15</a:t>
                </a:r>
              </a:p>
            </p:txBody>
          </p:sp>
          <p:sp>
            <p:nvSpPr>
              <p:cNvPr id="65613" name="Text Box 77"/>
              <p:cNvSpPr txBox="1">
                <a:spLocks noChangeAspect="1" noChangeArrowheads="1"/>
              </p:cNvSpPr>
              <p:nvPr/>
            </p:nvSpPr>
            <p:spPr bwMode="auto">
              <a:xfrm>
                <a:off x="3186" y="2496"/>
                <a:ext cx="344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>
                    <a:latin typeface="+mn-lt"/>
                  </a:rPr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>
                    <a:latin typeface="+mn-lt"/>
                  </a:rPr>
                  <a:t>16-23</a:t>
                </a:r>
              </a:p>
            </p:txBody>
          </p:sp>
          <p:sp>
            <p:nvSpPr>
              <p:cNvPr id="65614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2879" y="2496"/>
                <a:ext cx="344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>
                    <a:latin typeface="+mn-lt"/>
                  </a:rPr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>
                    <a:latin typeface="+mn-lt"/>
                  </a:rPr>
                  <a:t>24-31</a:t>
                </a:r>
              </a:p>
            </p:txBody>
          </p:sp>
          <p:sp>
            <p:nvSpPr>
              <p:cNvPr id="65615" name="Text Box 79"/>
              <p:cNvSpPr txBox="1">
                <a:spLocks noChangeAspect="1" noChangeArrowheads="1"/>
              </p:cNvSpPr>
              <p:nvPr/>
            </p:nvSpPr>
            <p:spPr bwMode="auto">
              <a:xfrm>
                <a:off x="2572" y="2496"/>
                <a:ext cx="344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>
                    <a:latin typeface="+mn-lt"/>
                  </a:rPr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>
                    <a:latin typeface="+mn-lt"/>
                  </a:rPr>
                  <a:t>32-39</a:t>
                </a:r>
              </a:p>
            </p:txBody>
          </p:sp>
          <p:sp>
            <p:nvSpPr>
              <p:cNvPr id="65616" name="Text Box 80"/>
              <p:cNvSpPr txBox="1">
                <a:spLocks noChangeAspect="1" noChangeArrowheads="1"/>
              </p:cNvSpPr>
              <p:nvPr/>
            </p:nvSpPr>
            <p:spPr bwMode="auto">
              <a:xfrm>
                <a:off x="2245" y="2496"/>
                <a:ext cx="344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>
                    <a:latin typeface="+mn-lt"/>
                  </a:rPr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>
                    <a:latin typeface="+mn-lt"/>
                  </a:rPr>
                  <a:t>40-47</a:t>
                </a:r>
              </a:p>
            </p:txBody>
          </p:sp>
          <p:sp>
            <p:nvSpPr>
              <p:cNvPr id="65617" name="Text Box 81"/>
              <p:cNvSpPr txBox="1">
                <a:spLocks noChangeAspect="1" noChangeArrowheads="1"/>
              </p:cNvSpPr>
              <p:nvPr/>
            </p:nvSpPr>
            <p:spPr bwMode="auto">
              <a:xfrm>
                <a:off x="1938" y="2496"/>
                <a:ext cx="344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>
                    <a:latin typeface="+mn-lt"/>
                  </a:rPr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>
                    <a:latin typeface="+mn-lt"/>
                  </a:rPr>
                  <a:t>48-55</a:t>
                </a:r>
              </a:p>
            </p:txBody>
          </p:sp>
          <p:sp>
            <p:nvSpPr>
              <p:cNvPr id="65618" name="Text Box 82"/>
              <p:cNvSpPr txBox="1">
                <a:spLocks noChangeAspect="1" noChangeArrowheads="1"/>
              </p:cNvSpPr>
              <p:nvPr/>
            </p:nvSpPr>
            <p:spPr bwMode="auto">
              <a:xfrm>
                <a:off x="1651" y="2496"/>
                <a:ext cx="344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>
                    <a:latin typeface="+mn-lt"/>
                  </a:rPr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>
                    <a:latin typeface="+mn-lt"/>
                  </a:rPr>
                  <a:t>56-63</a:t>
                </a:r>
              </a:p>
            </p:txBody>
          </p:sp>
        </p:grpSp>
      </p:grpSp>
      <p:grpSp>
        <p:nvGrpSpPr>
          <p:cNvPr id="10" name="Group 139"/>
          <p:cNvGrpSpPr>
            <a:grpSpLocks/>
          </p:cNvGrpSpPr>
          <p:nvPr/>
        </p:nvGrpSpPr>
        <p:grpSpPr bwMode="auto">
          <a:xfrm>
            <a:off x="2330450" y="4951413"/>
            <a:ext cx="4125913" cy="1830387"/>
            <a:chOff x="1468" y="3023"/>
            <a:chExt cx="2599" cy="1153"/>
          </a:xfrm>
        </p:grpSpPr>
        <p:grpSp>
          <p:nvGrpSpPr>
            <p:cNvPr id="11" name="Group 105"/>
            <p:cNvGrpSpPr>
              <a:grpSpLocks/>
            </p:cNvGrpSpPr>
            <p:nvPr/>
          </p:nvGrpSpPr>
          <p:grpSpPr bwMode="auto">
            <a:xfrm>
              <a:off x="2476" y="3677"/>
              <a:ext cx="1591" cy="499"/>
              <a:chOff x="2476" y="3677"/>
              <a:chExt cx="1591" cy="499"/>
            </a:xfrm>
          </p:grpSpPr>
          <p:sp>
            <p:nvSpPr>
              <p:cNvPr id="65619" name="AutoShape 83"/>
              <p:cNvSpPr>
                <a:spLocks noChangeAspect="1" noChangeArrowheads="1"/>
              </p:cNvSpPr>
              <p:nvPr/>
            </p:nvSpPr>
            <p:spPr bwMode="auto">
              <a:xfrm>
                <a:off x="2476" y="3677"/>
                <a:ext cx="538" cy="499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FF99CC"/>
              </a:solidFill>
              <a:ln w="12700">
                <a:solidFill>
                  <a:srgbClr val="000004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4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5620" name="Text Box 84"/>
              <p:cNvSpPr txBox="1">
                <a:spLocks noChangeAspect="1" noChangeArrowheads="1"/>
              </p:cNvSpPr>
              <p:nvPr/>
            </p:nvSpPr>
            <p:spPr bwMode="auto">
              <a:xfrm>
                <a:off x="2952" y="3754"/>
                <a:ext cx="1115" cy="2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dirty="0">
                    <a:latin typeface="+mn-lt"/>
                  </a:rPr>
                  <a:t>64-bit </a:t>
                </a:r>
                <a:r>
                  <a:rPr lang="en-US" sz="1600" dirty="0" err="1">
                    <a:latin typeface="+mn-lt"/>
                  </a:rPr>
                  <a:t>doubleword</a:t>
                </a:r>
                <a:endParaRPr lang="en-US" sz="1600" dirty="0">
                  <a:latin typeface="+mn-lt"/>
                </a:endParaRPr>
              </a:p>
            </p:txBody>
          </p:sp>
        </p:grpSp>
        <p:grpSp>
          <p:nvGrpSpPr>
            <p:cNvPr id="12" name="Group 110"/>
            <p:cNvGrpSpPr>
              <a:grpSpLocks/>
            </p:cNvGrpSpPr>
            <p:nvPr/>
          </p:nvGrpSpPr>
          <p:grpSpPr bwMode="auto">
            <a:xfrm>
              <a:off x="1468" y="3023"/>
              <a:ext cx="2581" cy="284"/>
              <a:chOff x="1468" y="3023"/>
              <a:chExt cx="2581" cy="284"/>
            </a:xfrm>
          </p:grpSpPr>
          <p:sp>
            <p:nvSpPr>
              <p:cNvPr id="65647" name="Text Box 111"/>
              <p:cNvSpPr txBox="1">
                <a:spLocks noChangeAspect="1" noChangeArrowheads="1"/>
              </p:cNvSpPr>
              <p:nvPr/>
            </p:nvSpPr>
            <p:spPr bwMode="auto">
              <a:xfrm>
                <a:off x="3889" y="3023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>
                    <a:latin typeface="+mn-lt"/>
                  </a:rPr>
                  <a:t>0</a:t>
                </a:r>
              </a:p>
            </p:txBody>
          </p:sp>
          <p:sp>
            <p:nvSpPr>
              <p:cNvPr id="65648" name="Text Box 112"/>
              <p:cNvSpPr txBox="1">
                <a:spLocks noChangeAspect="1" noChangeArrowheads="1"/>
              </p:cNvSpPr>
              <p:nvPr/>
            </p:nvSpPr>
            <p:spPr bwMode="auto">
              <a:xfrm>
                <a:off x="2695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>
                    <a:latin typeface="+mn-lt"/>
                  </a:rPr>
                  <a:t>31</a:t>
                </a:r>
              </a:p>
            </p:txBody>
          </p:sp>
          <p:sp>
            <p:nvSpPr>
              <p:cNvPr id="65649" name="Text Box 113"/>
              <p:cNvSpPr txBox="1">
                <a:spLocks noChangeAspect="1" noChangeArrowheads="1"/>
              </p:cNvSpPr>
              <p:nvPr/>
            </p:nvSpPr>
            <p:spPr bwMode="auto">
              <a:xfrm>
                <a:off x="3645" y="3023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>
                    <a:latin typeface="+mn-lt"/>
                  </a:rPr>
                  <a:t>7</a:t>
                </a:r>
              </a:p>
            </p:txBody>
          </p:sp>
          <p:sp>
            <p:nvSpPr>
              <p:cNvPr id="65650" name="Text Box 114"/>
              <p:cNvSpPr txBox="1">
                <a:spLocks noChangeAspect="1" noChangeArrowheads="1"/>
              </p:cNvSpPr>
              <p:nvPr/>
            </p:nvSpPr>
            <p:spPr bwMode="auto">
              <a:xfrm>
                <a:off x="3554" y="3023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>
                    <a:latin typeface="+mn-lt"/>
                  </a:rPr>
                  <a:t>8</a:t>
                </a:r>
              </a:p>
            </p:txBody>
          </p:sp>
          <p:sp>
            <p:nvSpPr>
              <p:cNvPr id="65651" name="Text Box 115"/>
              <p:cNvSpPr txBox="1">
                <a:spLocks noChangeAspect="1" noChangeArrowheads="1"/>
              </p:cNvSpPr>
              <p:nvPr/>
            </p:nvSpPr>
            <p:spPr bwMode="auto">
              <a:xfrm>
                <a:off x="3309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>
                    <a:latin typeface="+mn-lt"/>
                  </a:rPr>
                  <a:t>15</a:t>
                </a:r>
              </a:p>
            </p:txBody>
          </p:sp>
          <p:sp>
            <p:nvSpPr>
              <p:cNvPr id="65652" name="Text Box 116"/>
              <p:cNvSpPr txBox="1">
                <a:spLocks noChangeAspect="1" noChangeArrowheads="1"/>
              </p:cNvSpPr>
              <p:nvPr/>
            </p:nvSpPr>
            <p:spPr bwMode="auto">
              <a:xfrm>
                <a:off x="3194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>
                    <a:latin typeface="+mn-lt"/>
                  </a:rPr>
                  <a:t>16</a:t>
                </a:r>
              </a:p>
            </p:txBody>
          </p:sp>
          <p:sp>
            <p:nvSpPr>
              <p:cNvPr id="65653" name="Text Box 117"/>
              <p:cNvSpPr txBox="1">
                <a:spLocks noChangeAspect="1" noChangeArrowheads="1"/>
              </p:cNvSpPr>
              <p:nvPr/>
            </p:nvSpPr>
            <p:spPr bwMode="auto">
              <a:xfrm>
                <a:off x="3030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>
                    <a:latin typeface="+mn-lt"/>
                  </a:rPr>
                  <a:t>23</a:t>
                </a:r>
              </a:p>
            </p:txBody>
          </p:sp>
          <p:sp>
            <p:nvSpPr>
              <p:cNvPr id="65654" name="Text Box 118"/>
              <p:cNvSpPr txBox="1">
                <a:spLocks noChangeAspect="1" noChangeArrowheads="1"/>
              </p:cNvSpPr>
              <p:nvPr/>
            </p:nvSpPr>
            <p:spPr bwMode="auto">
              <a:xfrm>
                <a:off x="2925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>
                    <a:latin typeface="+mn-lt"/>
                  </a:rPr>
                  <a:t>24</a:t>
                </a:r>
              </a:p>
            </p:txBody>
          </p:sp>
          <p:sp>
            <p:nvSpPr>
              <p:cNvPr id="65655" name="Text Box 119"/>
              <p:cNvSpPr txBox="1">
                <a:spLocks noChangeAspect="1" noChangeArrowheads="1"/>
              </p:cNvSpPr>
              <p:nvPr/>
            </p:nvSpPr>
            <p:spPr bwMode="auto">
              <a:xfrm>
                <a:off x="2591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>
                    <a:latin typeface="+mn-lt"/>
                  </a:rPr>
                  <a:t>32</a:t>
                </a:r>
              </a:p>
            </p:txBody>
          </p:sp>
          <p:sp>
            <p:nvSpPr>
              <p:cNvPr id="65656" name="Text Box 120"/>
              <p:cNvSpPr txBox="1">
                <a:spLocks noChangeAspect="1" noChangeArrowheads="1"/>
              </p:cNvSpPr>
              <p:nvPr/>
            </p:nvSpPr>
            <p:spPr bwMode="auto">
              <a:xfrm>
                <a:off x="1468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>
                    <a:latin typeface="+mn-lt"/>
                  </a:rPr>
                  <a:t>63</a:t>
                </a:r>
              </a:p>
            </p:txBody>
          </p:sp>
          <p:sp>
            <p:nvSpPr>
              <p:cNvPr id="65657" name="Text Box 121"/>
              <p:cNvSpPr txBox="1">
                <a:spLocks noChangeAspect="1" noChangeArrowheads="1"/>
              </p:cNvSpPr>
              <p:nvPr/>
            </p:nvSpPr>
            <p:spPr bwMode="auto">
              <a:xfrm>
                <a:off x="2407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>
                    <a:latin typeface="+mn-lt"/>
                  </a:rPr>
                  <a:t>39</a:t>
                </a:r>
              </a:p>
            </p:txBody>
          </p:sp>
          <p:sp>
            <p:nvSpPr>
              <p:cNvPr id="65658" name="Text Box 122"/>
              <p:cNvSpPr txBox="1">
                <a:spLocks noChangeAspect="1" noChangeArrowheads="1"/>
              </p:cNvSpPr>
              <p:nvPr/>
            </p:nvSpPr>
            <p:spPr bwMode="auto">
              <a:xfrm>
                <a:off x="2283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>
                    <a:latin typeface="+mn-lt"/>
                  </a:rPr>
                  <a:t>40</a:t>
                </a:r>
              </a:p>
            </p:txBody>
          </p:sp>
          <p:sp>
            <p:nvSpPr>
              <p:cNvPr id="65659" name="Text Box 123"/>
              <p:cNvSpPr txBox="1">
                <a:spLocks noChangeAspect="1" noChangeArrowheads="1"/>
              </p:cNvSpPr>
              <p:nvPr/>
            </p:nvSpPr>
            <p:spPr bwMode="auto">
              <a:xfrm>
                <a:off x="2082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>
                    <a:latin typeface="+mn-lt"/>
                  </a:rPr>
                  <a:t>47</a:t>
                </a:r>
              </a:p>
            </p:txBody>
          </p:sp>
          <p:sp>
            <p:nvSpPr>
              <p:cNvPr id="65660" name="Text Box 124"/>
              <p:cNvSpPr txBox="1">
                <a:spLocks noChangeAspect="1" noChangeArrowheads="1"/>
              </p:cNvSpPr>
              <p:nvPr/>
            </p:nvSpPr>
            <p:spPr bwMode="auto">
              <a:xfrm>
                <a:off x="1976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>
                    <a:latin typeface="+mn-lt"/>
                  </a:rPr>
                  <a:t>48</a:t>
                </a:r>
              </a:p>
            </p:txBody>
          </p:sp>
          <p:sp>
            <p:nvSpPr>
              <p:cNvPr id="65661" name="Text Box 125"/>
              <p:cNvSpPr txBox="1">
                <a:spLocks noChangeAspect="1" noChangeArrowheads="1"/>
              </p:cNvSpPr>
              <p:nvPr/>
            </p:nvSpPr>
            <p:spPr bwMode="auto">
              <a:xfrm>
                <a:off x="1784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>
                    <a:latin typeface="+mn-lt"/>
                  </a:rPr>
                  <a:t>55</a:t>
                </a:r>
              </a:p>
            </p:txBody>
          </p:sp>
          <p:sp>
            <p:nvSpPr>
              <p:cNvPr id="65662" name="Text Box 126"/>
              <p:cNvSpPr txBox="1">
                <a:spLocks noChangeAspect="1" noChangeArrowheads="1"/>
              </p:cNvSpPr>
              <p:nvPr/>
            </p:nvSpPr>
            <p:spPr bwMode="auto">
              <a:xfrm>
                <a:off x="1658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>
                    <a:latin typeface="+mn-lt"/>
                  </a:rPr>
                  <a:t>56</a:t>
                </a:r>
              </a:p>
            </p:txBody>
          </p:sp>
          <p:grpSp>
            <p:nvGrpSpPr>
              <p:cNvPr id="14" name="Group 128"/>
              <p:cNvGrpSpPr>
                <a:grpSpLocks/>
              </p:cNvGrpSpPr>
              <p:nvPr/>
            </p:nvGrpSpPr>
            <p:grpSpPr bwMode="auto">
              <a:xfrm>
                <a:off x="1536" y="3153"/>
                <a:ext cx="2446" cy="154"/>
                <a:chOff x="1536" y="3153"/>
                <a:chExt cx="2446" cy="154"/>
              </a:xfrm>
            </p:grpSpPr>
            <p:sp>
              <p:nvSpPr>
                <p:cNvPr id="65665" name="Rectangle 129"/>
                <p:cNvSpPr>
                  <a:spLocks noChangeAspect="1" noChangeArrowheads="1"/>
                </p:cNvSpPr>
                <p:nvPr/>
              </p:nvSpPr>
              <p:spPr bwMode="auto">
                <a:xfrm>
                  <a:off x="2753" y="3153"/>
                  <a:ext cx="307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5666" name="Rectangle 130"/>
                <p:cNvSpPr>
                  <a:spLocks noChangeAspect="1" noChangeArrowheads="1"/>
                </p:cNvSpPr>
                <p:nvPr/>
              </p:nvSpPr>
              <p:spPr bwMode="auto">
                <a:xfrm>
                  <a:off x="3060" y="3153"/>
                  <a:ext cx="307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5667" name="Rectangle 131"/>
                <p:cNvSpPr>
                  <a:spLocks noChangeAspect="1" noChangeArrowheads="1"/>
                </p:cNvSpPr>
                <p:nvPr/>
              </p:nvSpPr>
              <p:spPr bwMode="auto">
                <a:xfrm>
                  <a:off x="3367" y="3153"/>
                  <a:ext cx="307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5668" name="Rectangle 132"/>
                <p:cNvSpPr>
                  <a:spLocks noChangeAspect="1" noChangeArrowheads="1"/>
                </p:cNvSpPr>
                <p:nvPr/>
              </p:nvSpPr>
              <p:spPr bwMode="auto">
                <a:xfrm>
                  <a:off x="3674" y="3153"/>
                  <a:ext cx="308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5669" name="Rectangle 133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3153"/>
                  <a:ext cx="307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5670" name="Rectangle 134"/>
                <p:cNvSpPr>
                  <a:spLocks noChangeAspect="1" noChangeArrowheads="1"/>
                </p:cNvSpPr>
                <p:nvPr/>
              </p:nvSpPr>
              <p:spPr bwMode="auto">
                <a:xfrm>
                  <a:off x="1843" y="3153"/>
                  <a:ext cx="307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5671" name="Rectangle 135"/>
                <p:cNvSpPr>
                  <a:spLocks noChangeAspect="1" noChangeArrowheads="1"/>
                </p:cNvSpPr>
                <p:nvPr/>
              </p:nvSpPr>
              <p:spPr bwMode="auto">
                <a:xfrm>
                  <a:off x="2150" y="3153"/>
                  <a:ext cx="307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5672" name="Rectangle 136"/>
                <p:cNvSpPr>
                  <a:spLocks noChangeAspect="1" noChangeArrowheads="1"/>
                </p:cNvSpPr>
                <p:nvPr/>
              </p:nvSpPr>
              <p:spPr bwMode="auto">
                <a:xfrm>
                  <a:off x="2457" y="3153"/>
                  <a:ext cx="307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</p:grpSp>
      </p:grpSp>
      <p:sp>
        <p:nvSpPr>
          <p:cNvPr id="13" name="Date Placeholder 12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245534" cy="153888"/>
          </a:xfrm>
        </p:spPr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990781" y="6615856"/>
            <a:ext cx="65723" cy="153888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1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Enhanced DRAMs</a:t>
            </a:r>
            <a:endParaRPr lang="en-US"/>
          </a:p>
        </p:txBody>
      </p:sp>
      <p:sp>
        <p:nvSpPr>
          <p:cNvPr id="121861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8594725" cy="51149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Basic DRAM cell has not changed since invention in 1966.</a:t>
            </a:r>
          </a:p>
          <a:p>
            <a:pPr lvl="1"/>
            <a:r>
              <a:rPr lang="en-US" dirty="0" smtClean="0"/>
              <a:t>Commercialized by Intel in 1970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         (except for tinier cells, more bits per </a:t>
            </a:r>
            <a:r>
              <a:rPr lang="en-US" dirty="0" err="1" smtClean="0"/>
              <a:t>sq</a:t>
            </a:r>
            <a:r>
              <a:rPr lang="en-US" dirty="0" smtClean="0"/>
              <a:t> millimeter)</a:t>
            </a:r>
          </a:p>
          <a:p>
            <a:r>
              <a:rPr lang="en-US" dirty="0" smtClean="0"/>
              <a:t>DRAM cores with better interface logic and faster I/O :</a:t>
            </a:r>
          </a:p>
          <a:p>
            <a:pPr lvl="1"/>
            <a:r>
              <a:rPr lang="en-US" dirty="0" smtClean="0"/>
              <a:t>Synchronous DRAM (</a:t>
            </a:r>
            <a:r>
              <a:rPr lang="en-US" dirty="0" smtClean="0">
                <a:solidFill>
                  <a:srgbClr val="FF0000"/>
                </a:solidFill>
              </a:rPr>
              <a:t>SDRAM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Uses a conventional clock signal instead of asynchronous control</a:t>
            </a:r>
          </a:p>
          <a:p>
            <a:pPr lvl="2"/>
            <a:r>
              <a:rPr lang="en-US" dirty="0" smtClean="0"/>
              <a:t>Allows reuse of the row addresses (e.g., RAS, CAS, CAS, CAS)</a:t>
            </a:r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Double data-rate synchronous DRAM (</a:t>
            </a:r>
            <a:r>
              <a:rPr lang="en-US" dirty="0" smtClean="0">
                <a:solidFill>
                  <a:srgbClr val="FF0000"/>
                </a:solidFill>
              </a:rPr>
              <a:t>DDR SDRAM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Double edge clocking sends two bits per cycle per pin</a:t>
            </a:r>
          </a:p>
          <a:p>
            <a:pPr lvl="2"/>
            <a:r>
              <a:rPr lang="en-US" dirty="0" smtClean="0"/>
              <a:t>Different types distinguished by size of small </a:t>
            </a:r>
            <a:r>
              <a:rPr lang="en-US" dirty="0" err="1" smtClean="0"/>
              <a:t>prefetch</a:t>
            </a:r>
            <a:r>
              <a:rPr lang="en-US" dirty="0" smtClean="0"/>
              <a:t> buffer:</a:t>
            </a:r>
          </a:p>
          <a:p>
            <a:pPr lvl="3"/>
            <a:r>
              <a:rPr lang="en-US" dirty="0" smtClean="0">
                <a:solidFill>
                  <a:srgbClr val="FF0000"/>
                </a:solidFill>
              </a:rPr>
              <a:t>DDR</a:t>
            </a:r>
            <a:r>
              <a:rPr lang="en-US" dirty="0" smtClean="0"/>
              <a:t> (2 bits), </a:t>
            </a:r>
            <a:r>
              <a:rPr lang="en-US" dirty="0" smtClean="0">
                <a:solidFill>
                  <a:srgbClr val="FF0000"/>
                </a:solidFill>
              </a:rPr>
              <a:t>DDR2</a:t>
            </a:r>
            <a:r>
              <a:rPr lang="en-US" dirty="0" smtClean="0"/>
              <a:t> (4 bits), </a:t>
            </a:r>
            <a:r>
              <a:rPr lang="en-US" dirty="0" smtClean="0">
                <a:solidFill>
                  <a:srgbClr val="FF0000"/>
                </a:solidFill>
              </a:rPr>
              <a:t>DDR3</a:t>
            </a:r>
            <a:r>
              <a:rPr lang="en-US" dirty="0" smtClean="0"/>
              <a:t> (8 bits)</a:t>
            </a:r>
          </a:p>
          <a:p>
            <a:pPr lvl="2"/>
            <a:r>
              <a:rPr lang="en-US" dirty="0" smtClean="0"/>
              <a:t>By 2010, standard for most server and desktop systems</a:t>
            </a:r>
          </a:p>
          <a:p>
            <a:pPr lvl="2"/>
            <a:r>
              <a:rPr lang="en-US" dirty="0" smtClean="0"/>
              <a:t>Intel Core i7 supports only DDR3 SDRAM</a:t>
            </a: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More on Memory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Action Button: Back or Previous 5">
            <a:hlinkClick r:id="rId3" action="ppaction://hlinksldjump" highlightClick="1"/>
          </p:cNvPr>
          <p:cNvSpPr/>
          <p:nvPr/>
        </p:nvSpPr>
        <p:spPr bwMode="auto">
          <a:xfrm>
            <a:off x="8382000" y="6158657"/>
            <a:ext cx="457199" cy="457199"/>
          </a:xfrm>
          <a:prstGeom prst="actionButtonBackPrevious">
            <a:avLst/>
          </a:prstGeom>
          <a:solidFill>
            <a:schemeClr val="accent5">
              <a:lumMod val="75000"/>
            </a:schemeClr>
          </a:solidFill>
          <a:ln w="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4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1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8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8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8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.potx" id="{518E2C5D-4696-40DE-A67E-A81EF953B396}" vid="{475EE623-1F40-4E20-9EC2-FD5E07E7B87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2405</Words>
  <Application>Microsoft Office PowerPoint</Application>
  <PresentationFormat>On-screen Show (4:3)</PresentationFormat>
  <Paragraphs>806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ＭＳ Ｐゴシック</vt:lpstr>
      <vt:lpstr>Arial</vt:lpstr>
      <vt:lpstr>Arial Narrow</vt:lpstr>
      <vt:lpstr>Calibri</vt:lpstr>
      <vt:lpstr>Courier New</vt:lpstr>
      <vt:lpstr>Garamond</vt:lpstr>
      <vt:lpstr>Times</vt:lpstr>
      <vt:lpstr>Times New Roman</vt:lpstr>
      <vt:lpstr>Wingdings</vt:lpstr>
      <vt:lpstr>Wingdings 2</vt:lpstr>
      <vt:lpstr>Template</vt:lpstr>
      <vt:lpstr>More on Memory Hierarchy</vt:lpstr>
      <vt:lpstr>Today</vt:lpstr>
      <vt:lpstr>Random-Access Memory (RAM)</vt:lpstr>
      <vt:lpstr>SRAM vs DRAM Summary</vt:lpstr>
      <vt:lpstr>Conventional DRAM Organization</vt:lpstr>
      <vt:lpstr>Reading DRAM Supercell (2,1)</vt:lpstr>
      <vt:lpstr>Reading DRAM Supercell (2,1)</vt:lpstr>
      <vt:lpstr>Memory Modules</vt:lpstr>
      <vt:lpstr>Enhanced DRAMs</vt:lpstr>
      <vt:lpstr>Nonvolatile Memories</vt:lpstr>
      <vt:lpstr>Traditional Bus Structure Connecting  CPU and Memory</vt:lpstr>
      <vt:lpstr>Hardware Organization — 2005 era Pentium</vt:lpstr>
      <vt:lpstr>Memory Read Transaction (1)</vt:lpstr>
      <vt:lpstr>Memory Read Transaction (2)</vt:lpstr>
      <vt:lpstr>Memory Read Transaction (3)</vt:lpstr>
      <vt:lpstr>Memory Write Transaction (1)</vt:lpstr>
      <vt:lpstr>Memory Write Transaction (2)</vt:lpstr>
      <vt:lpstr>Memory Write Transaction (3)</vt:lpstr>
      <vt:lpstr>Questions?</vt:lpstr>
      <vt:lpstr>What’s Inside A Disk Drive?</vt:lpstr>
      <vt:lpstr>Disk Geometry</vt:lpstr>
      <vt:lpstr>Disk Geometry (Multiple-Platter View)</vt:lpstr>
      <vt:lpstr>Disk Capacity</vt:lpstr>
      <vt:lpstr>Recording zones </vt:lpstr>
      <vt:lpstr> Computing Disk Capacity</vt:lpstr>
      <vt:lpstr>Disk Operation (Single-Platter View)</vt:lpstr>
      <vt:lpstr>Disk Operation (Multi-Platter View)</vt:lpstr>
      <vt:lpstr>Disk Structure - top view of single platter</vt:lpstr>
      <vt:lpstr>Disk Access</vt:lpstr>
      <vt:lpstr>Disk Access</vt:lpstr>
      <vt:lpstr>Disk Access – Read</vt:lpstr>
      <vt:lpstr>Disk Access – Read</vt:lpstr>
      <vt:lpstr>Disk Access – Read</vt:lpstr>
      <vt:lpstr>Disk Access – Seek</vt:lpstr>
      <vt:lpstr>Disk Access – Rotational Latency</vt:lpstr>
      <vt:lpstr>Disk Access – Read</vt:lpstr>
      <vt:lpstr>Disk Access – Service Time Components</vt:lpstr>
      <vt:lpstr>Disk Access Time</vt:lpstr>
      <vt:lpstr>Disk Access Time Example</vt:lpstr>
      <vt:lpstr>Logical Disk Blocks</vt:lpstr>
      <vt:lpstr>I/O Bus</vt:lpstr>
      <vt:lpstr>Reading a Disk Sector (1)</vt:lpstr>
      <vt:lpstr>Reading a Disk Sector (2)</vt:lpstr>
      <vt:lpstr>Reading a Disk Sector (3)</vt:lpstr>
      <vt:lpstr>Questions?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8, More on Memory Hierarchy</dc:title>
  <dc:creator>Hugh C. Lauer</dc:creator>
  <dc:description>Redesign of slides created by Randal E. Bryant and David R. O'Hallaron</dc:description>
  <cp:lastModifiedBy>Hugh C. Lauer</cp:lastModifiedBy>
  <cp:revision>1</cp:revision>
  <cp:lastPrinted>1999-09-20T15:19:18Z</cp:lastPrinted>
  <dcterms:created xsi:type="dcterms:W3CDTF">2017-12-06T16:08:07Z</dcterms:created>
  <dcterms:modified xsi:type="dcterms:W3CDTF">2017-12-06T16:10:48Z</dcterms:modified>
</cp:coreProperties>
</file>