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</p:sldIdLst>
  <p:sldSz cx="9144000" cy="6858000" type="screen4x3"/>
  <p:notesSz cx="7302500" cy="9586913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26" autoAdjust="0"/>
  </p:normalViewPr>
  <p:slideViewPr>
    <p:cSldViewPr snapToObjects="1">
      <p:cViewPr varScale="1">
        <p:scale>
          <a:sx n="101" d="100"/>
          <a:sy n="101" d="100"/>
        </p:scale>
        <p:origin x="996" y="11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CB-47DC-9793-EEDBD42C98D0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CB-47DC-9793-EEDBD42C98D0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CB-47DC-9793-EEDBD42C98D0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CB-47DC-9793-EEDBD42C98D0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CB-47DC-9793-EEDBD42C98D0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CB-47DC-9793-EEDBD42C98D0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CB-47DC-9793-EEDBD42C98D0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FCB-47DC-9793-EEDBD42C98D0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CB-47DC-9793-EEDBD42C98D0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FCB-47DC-9793-EEDBD42C98D0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CB-47DC-9793-EEDBD42C98D0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FCB-47DC-9793-EEDBD42C98D0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FCB-47DC-9793-EEDBD42C98D0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FCB-47DC-9793-EEDBD42C98D0}"/>
            </c:ext>
          </c:extLst>
        </c:ser>
        <c:bandFmts/>
        <c:axId val="111097344"/>
        <c:axId val="111099264"/>
        <c:axId val="111101248"/>
      </c:surface3DChart>
      <c:catAx>
        <c:axId val="111097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111099264"/>
        <c:crosses val="autoZero"/>
        <c:auto val="1"/>
        <c:lblAlgn val="ctr"/>
        <c:lblOffset val="100"/>
        <c:noMultiLvlLbl val="0"/>
      </c:catAx>
      <c:valAx>
        <c:axId val="11109926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111097344"/>
        <c:crosses val="autoZero"/>
        <c:crossBetween val="midCat"/>
        <c:majorUnit val="2000"/>
        <c:minorUnit val="500"/>
      </c:valAx>
      <c:serAx>
        <c:axId val="1111012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11109926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4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9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8532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7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103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8836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3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2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6483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5014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6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1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9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CS-2011 — Machine Organization and Assembly </a:t>
            </a:r>
            <a:r>
              <a:rPr lang="en-US" b="0" dirty="0"/>
              <a:t>Language — Recap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392463" y="6615856"/>
            <a:ext cx="359074" cy="1538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Recap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4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swap</a:t>
            </a:r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 %</a:t>
            </a:r>
            <a:r>
              <a:rPr lang="en-US" sz="2000" dirty="0" err="1">
                <a:latin typeface="Courier New" pitchFamily="49" charset="0"/>
              </a:rPr>
              <a:t>esp,%ebp</a:t>
            </a:r>
            <a:endParaRPr lang="en-US" sz="20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ebp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3886200"/>
            <a:ext cx="7896225" cy="28835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data</a:t>
            </a:r>
          </a:p>
          <a:p>
            <a:pPr marL="552450" lvl="1"/>
            <a:r>
              <a:rPr lang="en-US" dirty="0" smtClean="0"/>
              <a:t>Data held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 smtClean="0"/>
              <a:t> operation</a:t>
            </a:r>
          </a:p>
          <a:p>
            <a:endParaRPr lang="en-US" dirty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4"/>
            <a:ext cx="4187952" cy="20299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 bwMode="auto">
          <a:xfrm>
            <a:off x="8430008" y="6324600"/>
            <a:ext cx="445144" cy="445144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79645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6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/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2540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2540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25400" tIns="0" rIns="0" bIns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TextBox 4"/>
          <p:cNvSpPr txBox="1"/>
          <p:nvPr/>
        </p:nvSpPr>
        <p:spPr>
          <a:xfrm>
            <a:off x="7162498" y="333562"/>
            <a:ext cx="1814920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See also: Fig 3.25</a:t>
            </a:r>
          </a:p>
        </p:txBody>
      </p:sp>
    </p:spTree>
    <p:extLst>
      <p:ext uri="{BB962C8B-B14F-4D97-AF65-F5344CB8AC3E}">
        <p14:creationId xmlns:p14="http://schemas.microsoft.com/office/powerpoint/2010/main" val="7849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as needed</a:t>
            </a:r>
          </a:p>
          <a:p>
            <a:pPr lvl="1"/>
            <a:r>
              <a:rPr lang="en-US" dirty="0" smtClean="0"/>
              <a:t>When call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global </a:t>
            </a:r>
            <a:r>
              <a:rPr lang="en-US" dirty="0" err="1" smtClean="0"/>
              <a:t>vars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, string constants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 smtClean="0">
                <a:latin typeface="Calibri" pitchFamily="34" charset="0"/>
              </a:rPr>
              <a:t>Hex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62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8198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74612" y="2658000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84212" y="3493025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50043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61975" y="4267200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335463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84212" y="5188475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57400" y="601980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057400" y="5186363"/>
            <a:ext cx="3505200" cy="731837"/>
            <a:chOff x="2514600" y="5257800"/>
            <a:chExt cx="3505200" cy="732254"/>
          </a:xfrm>
        </p:grpSpPr>
        <p:grpSp>
          <p:nvGrpSpPr>
            <p:cNvPr id="56334" name="Group 64"/>
            <p:cNvGrpSpPr>
              <a:grpSpLocks/>
            </p:cNvGrpSpPr>
            <p:nvPr/>
          </p:nvGrpSpPr>
          <p:grpSpPr bwMode="auto">
            <a:xfrm>
              <a:off x="2743200" y="5257800"/>
              <a:ext cx="2743200" cy="228600"/>
              <a:chOff x="2016" y="3744"/>
              <a:chExt cx="1728" cy="144"/>
            </a:xfrm>
          </p:grpSpPr>
          <p:sp>
            <p:nvSpPr>
              <p:cNvPr id="301121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2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23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35" name="Text Box 68"/>
            <p:cNvSpPr txBox="1">
              <a:spLocks noChangeArrowheads="1"/>
            </p:cNvSpPr>
            <p:nvPr/>
          </p:nvSpPr>
          <p:spPr bwMode="auto">
            <a:xfrm>
              <a:off x="2514600" y="5639017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36" name="Text Box 69"/>
            <p:cNvSpPr txBox="1">
              <a:spLocks noChangeArrowheads="1"/>
            </p:cNvSpPr>
            <p:nvPr/>
          </p:nvSpPr>
          <p:spPr bwMode="auto">
            <a:xfrm>
              <a:off x="32004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37" name="Line 70"/>
            <p:cNvSpPr>
              <a:spLocks noChangeShapeType="1"/>
            </p:cNvSpPr>
            <p:nvPr/>
          </p:nvSpPr>
          <p:spPr bwMode="auto">
            <a:xfrm flipV="1">
              <a:off x="2743200" y="5472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8" name="Line 71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9" name="Text Box 72"/>
            <p:cNvSpPr txBox="1">
              <a:spLocks noChangeArrowheads="1"/>
            </p:cNvSpPr>
            <p:nvPr/>
          </p:nvSpPr>
          <p:spPr bwMode="auto">
            <a:xfrm>
              <a:off x="41148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0" name="Line 73"/>
            <p:cNvSpPr>
              <a:spLocks noChangeShapeType="1"/>
            </p:cNvSpPr>
            <p:nvPr/>
          </p:nvSpPr>
          <p:spPr bwMode="auto">
            <a:xfrm flipV="1">
              <a:off x="45720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1" name="Text Box 114"/>
            <p:cNvSpPr txBox="1">
              <a:spLocks noChangeArrowheads="1"/>
            </p:cNvSpPr>
            <p:nvPr/>
          </p:nvSpPr>
          <p:spPr bwMode="auto">
            <a:xfrm>
              <a:off x="50292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42" name="Line 115"/>
            <p:cNvSpPr>
              <a:spLocks noChangeShapeType="1"/>
            </p:cNvSpPr>
            <p:nvPr/>
          </p:nvSpPr>
          <p:spPr bwMode="auto">
            <a:xfrm flipV="1">
              <a:off x="54864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75" name="Text Box 119"/>
          <p:cNvSpPr txBox="1">
            <a:spLocks noChangeArrowheads="1"/>
          </p:cNvSpPr>
          <p:nvPr/>
        </p:nvSpPr>
        <p:spPr bwMode="auto">
          <a:xfrm>
            <a:off x="5259388" y="5148263"/>
            <a:ext cx="523875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bg1"/>
                </a:solidFill>
                <a:latin typeface="Calibri" pitchFamily="-96" charset="0"/>
              </a:rPr>
              <a:t>IA32</a:t>
            </a:r>
          </a:p>
        </p:txBody>
      </p:sp>
      <p:sp>
        <p:nvSpPr>
          <p:cNvPr id="301176" name="Text Box 120"/>
          <p:cNvSpPr txBox="1">
            <a:spLocks noChangeArrowheads="1"/>
          </p:cNvSpPr>
          <p:nvPr/>
        </p:nvSpPr>
        <p:spPr bwMode="auto">
          <a:xfrm>
            <a:off x="8023225" y="5980113"/>
            <a:ext cx="730250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bg1"/>
                </a:solidFill>
                <a:latin typeface="Calibri" pitchFamily="-96" charset="0"/>
              </a:rPr>
              <a:t>x86-64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9" name="Text Box 62"/>
          <p:cNvSpPr txBox="1">
            <a:spLocks noChangeArrowheads="1"/>
          </p:cNvSpPr>
          <p:nvPr/>
        </p:nvSpPr>
        <p:spPr bwMode="auto">
          <a:xfrm>
            <a:off x="667390" y="6005972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</a:t>
            </a:r>
            <a:r>
              <a:rPr lang="en-US" sz="1600" dirty="0" smtClean="0">
                <a:latin typeface="Courier New" pitchFamily="-96" charset="0"/>
              </a:rPr>
              <a:t>*q[3</a:t>
            </a:r>
            <a:r>
              <a:rPr lang="en-US" sz="1600" dirty="0">
                <a:latin typeface="Courier New" pitchFamily="-96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93224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/>
      <p:bldP spid="301087" grpId="0"/>
      <p:bldP spid="301101" grpId="0"/>
      <p:bldP spid="301118" grpId="0"/>
      <p:bldP spid="301175" grpId="0" animBg="1"/>
      <p:bldP spid="301176" grpId="0" animBg="1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US" dirty="0" smtClean="0"/>
              <a:t>Replace costly operation with simpler one</a:t>
            </a:r>
          </a:p>
          <a:p>
            <a:r>
              <a:rPr lang="en-US" dirty="0" smtClean="0"/>
              <a:t>Shift, add instead of multiply or divide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16*x	--&gt;	x &lt;&lt; 4</a:t>
            </a:r>
          </a:p>
          <a:p>
            <a:pPr lvl="1"/>
            <a:r>
              <a:rPr lang="en-US" dirty="0" smtClean="0"/>
              <a:t>Utility machine dependent</a:t>
            </a:r>
          </a:p>
          <a:p>
            <a:pPr lvl="1"/>
            <a:r>
              <a:rPr lang="en-US" dirty="0" smtClean="0"/>
              <a:t>Depends on cost of multiply or divide instruction</a:t>
            </a:r>
          </a:p>
          <a:p>
            <a:pPr lvl="2"/>
            <a:r>
              <a:rPr lang="en-US" dirty="0" smtClean="0"/>
              <a:t>On Intel Nehalem, integer multiply requires 3 CPU cycles</a:t>
            </a:r>
          </a:p>
          <a:p>
            <a:r>
              <a:rPr lang="en-US" dirty="0" smtClean="0"/>
              <a:t>Recognize sequence of products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8006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  <a:r>
              <a:rPr lang="en-US" sz="1400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= n*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 smtClean="0">
                <a:latin typeface="Courier New" pitchFamily="49" charset="0"/>
              </a:rPr>
              <a:t>ni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+ j] = b[j]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5720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51101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9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 animBg="1"/>
      <p:bldP spid="11269" grpId="0" animBg="1"/>
      <p:bldP spid="112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Course in Machine Organization and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Bits, bytes, gates, logic</a:t>
            </a:r>
          </a:p>
          <a:p>
            <a:pPr lvl="1"/>
            <a:r>
              <a:rPr lang="en-US" dirty="0" smtClean="0"/>
              <a:t>How the computer works inside</a:t>
            </a:r>
          </a:p>
          <a:p>
            <a:pPr lvl="2"/>
            <a:endParaRPr lang="en-US" dirty="0"/>
          </a:p>
          <a:p>
            <a:r>
              <a:rPr lang="en-US" dirty="0" smtClean="0"/>
              <a:t>Von Neumann cycle</a:t>
            </a:r>
          </a:p>
          <a:p>
            <a:pPr lvl="1"/>
            <a:r>
              <a:rPr lang="en-US" dirty="0" smtClean="0"/>
              <a:t>Instruction fetch and execution</a:t>
            </a:r>
          </a:p>
          <a:p>
            <a:pPr lvl="2"/>
            <a:endParaRPr lang="en-US" dirty="0"/>
          </a:p>
          <a:p>
            <a:r>
              <a:rPr lang="en-US" dirty="0" smtClean="0"/>
              <a:t>Machine code and Assembly language</a:t>
            </a:r>
          </a:p>
          <a:p>
            <a:pPr lvl="1"/>
            <a:r>
              <a:rPr lang="en-US" dirty="0" smtClean="0"/>
              <a:t>Writing out those instructions</a:t>
            </a:r>
          </a:p>
          <a:p>
            <a:pPr lvl="2"/>
            <a:endParaRPr lang="en-US" dirty="0"/>
          </a:p>
          <a:p>
            <a:r>
              <a:rPr lang="en-US" dirty="0" smtClean="0"/>
              <a:t>Machine data types</a:t>
            </a:r>
          </a:p>
          <a:p>
            <a:pPr lvl="1"/>
            <a:r>
              <a:rPr lang="en-US" dirty="0" smtClean="0"/>
              <a:t>Integers, short, long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 few primitive algorithms</a:t>
            </a:r>
          </a:p>
          <a:p>
            <a:pPr lvl="1"/>
            <a:r>
              <a:rPr lang="en-US" dirty="0" err="1" smtClean="0"/>
              <a:t>Bubblesort</a:t>
            </a:r>
            <a:r>
              <a:rPr lang="en-US" dirty="0" smtClean="0"/>
              <a:t> in Assembly</a:t>
            </a:r>
          </a:p>
          <a:p>
            <a:pPr lvl="1"/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 smtClean="0"/>
              <a:t>Reuse portions of expressions</a:t>
            </a:r>
          </a:p>
          <a:p>
            <a:pPr lvl="1" eaLnBrk="1" hangingPunct="1"/>
            <a:r>
              <a:rPr lang="en-US" dirty="0" smtClean="0"/>
              <a:t>GCC will do this with –O1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454275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454275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960813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960813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435475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435475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  <p:extLst>
      <p:ext uri="{BB962C8B-B14F-4D97-AF65-F5344CB8AC3E}">
        <p14:creationId xmlns:p14="http://schemas.microsoft.com/office/powerpoint/2010/main" val="118262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7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</a:t>
            </a: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SPARC/IBM, etc.: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81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 useBgFill="1"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676400"/>
          </a:xfrm>
          <a:prstGeom prst="rect">
            <a:avLst/>
          </a:prstGeom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77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</a:rPr>
              <a:t>Branch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smtClean="0">
                <a:latin typeface="Calibri" pitchFamily="34" charset="0"/>
              </a:rPr>
              <a:t>Instructions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 smtClean="0">
                <a:latin typeface="Calibri" pitchFamily="34" charset="0"/>
              </a:rPr>
              <a:t>Addr</a:t>
            </a:r>
            <a:r>
              <a:rPr lang="en-US" sz="1000" dirty="0" smtClean="0">
                <a:latin typeface="Calibri" pitchFamily="34" charset="0"/>
              </a:rPr>
              <a:t>.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20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0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/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86600" y="304800"/>
            <a:ext cx="1786323" cy="1754326"/>
          </a:xfrm>
          <a:prstGeom prst="rect">
            <a:avLst/>
          </a:prstGeom>
          <a:solidFill>
            <a:srgbClr val="F0C2C2"/>
          </a:solidFill>
          <a:ln>
            <a:solidFill>
              <a:srgbClr val="D96565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Core i7 </a:t>
            </a:r>
            <a:r>
              <a:rPr lang="en-US" sz="1800" dirty="0" err="1" smtClean="0">
                <a:latin typeface="+mn-lt"/>
              </a:rPr>
              <a:t>Haswell</a:t>
            </a:r>
            <a:endParaRPr lang="en-US" sz="1800" dirty="0" smtClean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2.1 GHz</a:t>
            </a:r>
          </a:p>
          <a:p>
            <a:pPr algn="l"/>
            <a:r>
              <a:rPr lang="en-US" sz="1800" dirty="0" smtClean="0">
                <a:latin typeface="+mn-lt"/>
              </a:rPr>
              <a:t>32 KB L1 d-cache</a:t>
            </a:r>
          </a:p>
          <a:p>
            <a:pPr algn="l"/>
            <a:r>
              <a:rPr lang="en-US" sz="1800" dirty="0" smtClean="0">
                <a:latin typeface="+mn-lt"/>
              </a:rPr>
              <a:t>256 KB L2 cache</a:t>
            </a:r>
          </a:p>
          <a:p>
            <a:pPr algn="l"/>
            <a:r>
              <a:rPr lang="en-US" sz="1800" dirty="0" smtClean="0">
                <a:latin typeface="+mn-lt"/>
              </a:rPr>
              <a:t>8 MB L3 cache</a:t>
            </a:r>
          </a:p>
          <a:p>
            <a:pPr algn="l"/>
            <a:r>
              <a:rPr lang="en-US" sz="1800" dirty="0" smtClean="0">
                <a:latin typeface="+mn-lt"/>
              </a:rPr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  <a:latin typeface="+mj-lt"/>
                </a:rPr>
                <a:t>Slopes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  <a:latin typeface="+mj-lt"/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770150" y="2180051"/>
            <a:ext cx="4764250" cy="3594569"/>
            <a:chOff x="3770150" y="2180051"/>
            <a:chExt cx="4764250" cy="3594569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28733" y="2180051"/>
              <a:ext cx="47000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L1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770150" y="5312955"/>
              <a:ext cx="846707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24651" y="3653195"/>
              <a:ext cx="470000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L2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19646" y="4460740"/>
              <a:ext cx="47000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L3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98734" y="2410884"/>
              <a:ext cx="764834" cy="141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94651" y="3822472"/>
              <a:ext cx="1268917" cy="6155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89647" y="3822472"/>
              <a:ext cx="2073921" cy="86910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616857" y="3822472"/>
              <a:ext cx="2546711" cy="172131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  <a:latin typeface="+mj-lt"/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81205" y="5423732"/>
            <a:ext cx="1096775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Fig. §6.41</a:t>
            </a:r>
          </a:p>
        </p:txBody>
      </p:sp>
    </p:spTree>
    <p:extLst>
      <p:ext uri="{BB962C8B-B14F-4D97-AF65-F5344CB8AC3E}">
        <p14:creationId xmlns:p14="http://schemas.microsoft.com/office/powerpoint/2010/main" val="94073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 to computers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than you ever expected</a:t>
            </a:r>
          </a:p>
          <a:p>
            <a:pPr lvl="1"/>
            <a:endParaRPr lang="en-US" dirty="0"/>
          </a:p>
          <a:p>
            <a:r>
              <a:rPr lang="en-US" dirty="0" smtClean="0"/>
              <a:t>Can make an entire career out of them …</a:t>
            </a:r>
          </a:p>
          <a:p>
            <a:pPr lvl="1"/>
            <a:endParaRPr lang="en-US" dirty="0"/>
          </a:p>
          <a:p>
            <a:r>
              <a:rPr lang="en-US" dirty="0" smtClean="0"/>
              <a:t>… or simply buy them and use them!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</a:t>
            </a:r>
            <a:r>
              <a:rPr lang="en-US" dirty="0" smtClean="0"/>
              <a:t>interest and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Course never gets to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Bits, bytes, gates, logic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the computer works inside</a:t>
            </a: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Von Neumann cycle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Instruction fetch and execution</a:t>
            </a: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Machine code and Assembly language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Writing out those instructions</a:t>
            </a: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Machine data types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Integers, short, long</a:t>
            </a:r>
          </a:p>
          <a:p>
            <a:pPr lvl="2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few primitive algorithms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Bubblesort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Assembly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  <p:sp useBgFill="1"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362075"/>
            <a:ext cx="4300774" cy="49720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defTabSz="457200" rtl="0" eaLnBrk="1" fontAlgn="base" hangingPunct="1">
              <a:spcBef>
                <a:spcPts val="45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defTabSz="457200" rtl="0" eaLnBrk="1" fontAlgn="base" hangingPunct="1">
              <a:spcBef>
                <a:spcPts val="4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defTabSz="457200" rtl="0" eaLnBrk="1" fontAlgn="base" hangingPunct="1">
              <a:spcBef>
                <a:spcPts val="35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100" dirty="0" smtClean="0"/>
              <a:t>Floating point, other data types</a:t>
            </a:r>
            <a:endParaRPr lang="en-US" sz="3100" dirty="0"/>
          </a:p>
          <a:p>
            <a:pPr lvl="1"/>
            <a:r>
              <a:rPr lang="en-US" sz="2700" dirty="0"/>
              <a:t>How </a:t>
            </a:r>
            <a:r>
              <a:rPr lang="en-US" sz="2700" dirty="0" smtClean="0"/>
              <a:t>computer arithmetic works</a:t>
            </a:r>
            <a:endParaRPr lang="en-US" sz="2700" dirty="0"/>
          </a:p>
          <a:p>
            <a:pPr lvl="2"/>
            <a:endParaRPr lang="en-US" dirty="0"/>
          </a:p>
          <a:p>
            <a:r>
              <a:rPr lang="en-US" sz="3100" dirty="0" smtClean="0"/>
              <a:t>Representation of real programs</a:t>
            </a:r>
            <a:endParaRPr lang="en-US" sz="3100" dirty="0"/>
          </a:p>
          <a:p>
            <a:pPr lvl="1"/>
            <a:r>
              <a:rPr lang="en-US" sz="2700" dirty="0" smtClean="0"/>
              <a:t>For-loops, if-else, switches, etc.</a:t>
            </a:r>
          </a:p>
          <a:p>
            <a:pPr lvl="1"/>
            <a:r>
              <a:rPr lang="en-US" sz="2700" dirty="0" smtClean="0"/>
              <a:t>Functions, stack discipline</a:t>
            </a:r>
          </a:p>
          <a:p>
            <a:pPr lvl="1"/>
            <a:r>
              <a:rPr lang="en-US" sz="2700" dirty="0" smtClean="0"/>
              <a:t>Parameters and arguments</a:t>
            </a:r>
            <a:endParaRPr lang="en-US" sz="2700" dirty="0"/>
          </a:p>
          <a:p>
            <a:pPr lvl="2"/>
            <a:endParaRPr lang="en-US" dirty="0"/>
          </a:p>
          <a:p>
            <a:r>
              <a:rPr lang="en-US" sz="3100" dirty="0" smtClean="0"/>
              <a:t>Things that matter at runtime …</a:t>
            </a:r>
            <a:endParaRPr lang="en-US" sz="3100" dirty="0"/>
          </a:p>
          <a:p>
            <a:pPr lvl="1"/>
            <a:r>
              <a:rPr lang="en-US" sz="2700" dirty="0" smtClean="0"/>
              <a:t>Memory hierarchy</a:t>
            </a:r>
          </a:p>
          <a:p>
            <a:pPr lvl="1"/>
            <a:r>
              <a:rPr lang="en-US" sz="2700" dirty="0" smtClean="0"/>
              <a:t>Cache performance</a:t>
            </a:r>
          </a:p>
          <a:p>
            <a:pPr lvl="2"/>
            <a:endParaRPr lang="en-US" dirty="0"/>
          </a:p>
          <a:p>
            <a:r>
              <a:rPr lang="en-US" sz="3100" dirty="0" smtClean="0"/>
              <a:t>… when the abstraction breaks down</a:t>
            </a:r>
            <a:endParaRPr lang="en-US" sz="3100" dirty="0"/>
          </a:p>
          <a:p>
            <a:pPr lvl="1"/>
            <a:r>
              <a:rPr lang="en-US" sz="2700" dirty="0" smtClean="0"/>
              <a:t>Buffer overflow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sz="3200" dirty="0"/>
              <a:t>	</a:t>
            </a:r>
            <a:r>
              <a:rPr lang="en-US" sz="3200" dirty="0" err="1" smtClean="0"/>
              <a:t>Ints</a:t>
            </a:r>
            <a:r>
              <a:rPr lang="en-US" sz="3200" dirty="0" smtClean="0"/>
              <a:t> are not integers, floats are not 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1: Is x</a:t>
            </a:r>
            <a:r>
              <a:rPr lang="en-US" baseline="32000" dirty="0"/>
              <a:t>2</a:t>
            </a:r>
            <a:r>
              <a:rPr lang="en-US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</a:t>
            </a:r>
            <a:r>
              <a:rPr lang="en-US" dirty="0"/>
              <a:t>40000 * 40000  ➙ </a:t>
            </a:r>
            <a:r>
              <a:rPr lang="en-US" dirty="0" smtClean="0"/>
              <a:t>1,600,000,000</a:t>
            </a:r>
            <a:endParaRPr lang="en-US" dirty="0"/>
          </a:p>
          <a:p>
            <a:pPr marL="838200" lvl="2"/>
            <a:r>
              <a:rPr lang="en-US" dirty="0"/>
              <a:t> 50000 * 50000  ➙ ??</a:t>
            </a:r>
          </a:p>
          <a:p>
            <a:r>
              <a:rPr lang="en-US" dirty="0" smtClean="0"/>
              <a:t>Example 2: Is (x + y) + z  =  x + (y + z)?</a:t>
            </a:r>
          </a:p>
          <a:p>
            <a:pPr marL="552450" lvl="1"/>
            <a:r>
              <a:rPr lang="en-US" dirty="0" smtClean="0"/>
              <a:t>Unsigned </a:t>
            </a:r>
            <a:r>
              <a:rPr lang="en-US" dirty="0"/>
              <a:t>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645104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3079" y="3886200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Calibri" pitchFamily="34" charset="0"/>
              </a:rPr>
              <a:t>-352,516,352</a:t>
            </a:r>
            <a:endParaRPr lang="en-US" sz="2000" b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Memory referencing bug 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564039"/>
            <a:ext cx="7327900" cy="3403600"/>
            <a:chOff x="762000" y="1270000"/>
            <a:chExt cx="7327900" cy="3403600"/>
          </a:xfrm>
        </p:grpSpPr>
        <p:sp>
          <p:nvSpPr>
            <p:cNvPr id="18436" name="Rectangle 4"/>
            <p:cNvSpPr>
              <a:spLocks/>
            </p:cNvSpPr>
            <p:nvPr/>
          </p:nvSpPr>
          <p:spPr bwMode="auto">
            <a:xfrm>
              <a:off x="762000" y="1270000"/>
              <a:ext cx="7327900" cy="2006600"/>
            </a:xfrm>
            <a:prstGeom prst="rect">
              <a:avLst/>
            </a:prstGeom>
            <a:solidFill>
              <a:srgbClr val="F8F6D9"/>
            </a:solidFill>
            <a:ln w="635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63500" tIns="63500" rIns="63500" bIns="63500">
              <a:prstTxWarp prst="textNoShape">
                <a:avLst/>
              </a:prstTxWarp>
            </a:bodyPr>
            <a:lstStyle/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double fun(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)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{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volatile double d[1] = {3.14};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volatile long 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a[2];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a[</a:t>
              </a:r>
              <a:r>
                <a:rPr lang="en-US" sz="16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i</a:t>
              </a: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] = 1073741824; /* Possibly out of bounds */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return d[0];</a:t>
              </a:r>
            </a:p>
            <a:p>
              <a:pPr algn="l">
                <a:tabLst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  <a:tab pos="914400" algn="l"/>
                  <a:tab pos="22860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}</a:t>
              </a:r>
            </a:p>
          </p:txBody>
        </p:sp>
        <p:sp>
          <p:nvSpPr>
            <p:cNvPr id="18437" name="Rectangle 5"/>
            <p:cNvSpPr>
              <a:spLocks/>
            </p:cNvSpPr>
            <p:nvPr/>
          </p:nvSpPr>
          <p:spPr bwMode="auto">
            <a:xfrm>
              <a:off x="762000" y="3302000"/>
              <a:ext cx="7327900" cy="1371600"/>
            </a:xfrm>
            <a:prstGeom prst="rect">
              <a:avLst/>
            </a:prstGeom>
            <a:solidFill>
              <a:srgbClr val="D4D4F4"/>
            </a:solidFill>
            <a:ln w="9525" cap="flat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fun(0)  ➙	3.14</a:t>
              </a:r>
              <a:endParaRPr lang="en-US" sz="1800" dirty="0">
                <a:latin typeface="Courier New" charset="0"/>
                <a:ea typeface="Courier New" charset="0"/>
                <a:cs typeface="Courier New" charset="0"/>
                <a:sym typeface="Arial Narrow" charset="0"/>
              </a:endParaRPr>
            </a:p>
            <a:p>
              <a:r>
                <a:rPr lang="en-US" sz="1800" dirty="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fun(1)  ➙	3.14</a:t>
              </a:r>
              <a:endParaRPr lang="en-US" sz="1800" dirty="0">
                <a:latin typeface="Courier New" charset="0"/>
                <a:ea typeface="Courier New" charset="0"/>
                <a:cs typeface="Courier New" charset="0"/>
                <a:sym typeface="Arial Narrow" charset="0"/>
              </a:endParaRPr>
            </a:p>
            <a:p>
              <a:r>
                <a:rPr lang="en-US" sz="1800" dirty="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fun(2)  ➙	3.1399998664856</a:t>
              </a:r>
              <a:endParaRPr lang="en-US" sz="1800" dirty="0">
                <a:latin typeface="Courier New" charset="0"/>
                <a:ea typeface="Courier New" charset="0"/>
                <a:cs typeface="Courier New" charset="0"/>
                <a:sym typeface="Arial Narrow" charset="0"/>
              </a:endParaRPr>
            </a:p>
            <a:p>
              <a:r>
                <a:rPr lang="en-US" sz="1800" dirty="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fun(3)  ➙	2.00000061035156</a:t>
              </a:r>
              <a:endParaRPr lang="en-US" sz="1800" dirty="0">
                <a:latin typeface="Courier New" charset="0"/>
                <a:ea typeface="Courier New" charset="0"/>
                <a:cs typeface="Courier New" charset="0"/>
                <a:sym typeface="Arial Narrow" charset="0"/>
              </a:endParaRPr>
            </a:p>
            <a:p>
              <a:r>
                <a:rPr lang="en-US" sz="1800" dirty="0"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fun(4)  ➙	3.14, then segmentation fault</a:t>
              </a:r>
            </a:p>
          </p:txBody>
        </p:sp>
      </p:grp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4000"/>
            <a:ext cx="8382000" cy="1028700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165100" indent="-165100"/>
            <a:r>
              <a:rPr lang="en-US" dirty="0" smtClean="0"/>
              <a:t> Result </a:t>
            </a:r>
            <a:r>
              <a:rPr lang="en-US" dirty="0"/>
              <a:t>is architecture </a:t>
            </a:r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Memory system performance example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/>
              <a:t>Hierarchical memory organization</a:t>
            </a:r>
          </a:p>
          <a:p>
            <a:r>
              <a:rPr lang="en-US"/>
              <a:t>Performance depends on access patterns</a:t>
            </a:r>
          </a:p>
          <a:p>
            <a:pPr marL="552450" lvl="1"/>
            <a:r>
              <a:rPr lang="en-US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i,j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>
                <a:solidFill>
                  <a:srgbClr val="21218A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&lt; 2048;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i,j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&lt; 2048; </a:t>
            </a:r>
            <a:r>
              <a:rPr lang="en-US" sz="1800" dirty="0" err="1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800" dirty="0">
                <a:solidFill>
                  <a:srgbClr val="21218A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800" dirty="0">
              <a:solidFill>
                <a:schemeClr val="tx1"/>
              </a:solidFill>
              <a:latin typeface="+mn-lt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800" dirty="0">
                <a:solidFill>
                  <a:schemeClr val="tx1"/>
                </a:solidFill>
                <a:latin typeface="+mn-lt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860800" y="2958922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5318125" y="3886200"/>
            <a:ext cx="3716338" cy="1371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 times slower</a:t>
            </a:r>
            <a:b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(Pentium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00438" cy="762000"/>
          </a:xfrm>
        </p:spPr>
        <p:txBody>
          <a:bodyPr/>
          <a:lstStyle/>
          <a:p>
            <a:r>
              <a:rPr lang="en-US" dirty="0" smtClean="0"/>
              <a:t>Execution Model for Modern  Computers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90763" y="14478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 anchorCtr="1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Fetch one instruction from memory</a:t>
            </a:r>
          </a:p>
          <a:p>
            <a:pPr algn="ctr"/>
            <a:r>
              <a:rPr lang="en-US" dirty="0">
                <a:latin typeface="Calibri" pitchFamily="34" charset="0"/>
              </a:rPr>
              <a:t>Increment Program Counter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90763" y="25146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Read Register(s)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90763" y="35814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Perform ONE integer operation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90763" y="46458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Access Memory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95525" y="57126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Write to Register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465294" y="2212112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 bwMode="auto">
          <a:xfrm>
            <a:off x="4465294" y="3289593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 bwMode="auto">
          <a:xfrm>
            <a:off x="4465294" y="43434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 bwMode="auto">
          <a:xfrm>
            <a:off x="4465294" y="54102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 bwMode="auto">
          <a:xfrm rot="16200000">
            <a:off x="4919140" y="3663391"/>
            <a:ext cx="4460544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 bwMode="auto">
          <a:xfrm>
            <a:off x="6873188" y="5626963"/>
            <a:ext cx="594412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536950"/>
            <a:ext cx="4357687" cy="3092450"/>
          </a:xfrm>
        </p:spPr>
        <p:txBody>
          <a:bodyPr>
            <a:normAutofit lnSpcReduction="10000"/>
          </a:bodyPr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</a:t>
            </a:r>
            <a:r>
              <a:rPr lang="en-US" sz="1800" i="1" dirty="0" smtClean="0"/>
              <a:t>Program </a:t>
            </a:r>
            <a:r>
              <a:rPr lang="en-US" sz="1800" i="1" dirty="0"/>
              <a:t>c</a:t>
            </a:r>
            <a:r>
              <a:rPr lang="en-US" sz="1800" i="1" dirty="0" smtClean="0"/>
              <a:t>ounter</a:t>
            </a:r>
            <a:endParaRPr lang="en-US" sz="1800" i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Called “EIP”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Register </a:t>
            </a:r>
            <a:r>
              <a:rPr lang="en-US" sz="1800" dirty="0" smtClean="0"/>
              <a:t>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1066800"/>
            <a:ext cx="3962400" cy="2209800"/>
            <a:chOff x="304800" y="1066800"/>
            <a:chExt cx="3962400" cy="2209800"/>
          </a:xfrm>
        </p:grpSpPr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304800" y="1066800"/>
              <a:ext cx="3962400" cy="2209800"/>
            </a:xfrm>
            <a:prstGeom prst="rect">
              <a:avLst/>
            </a:prstGeom>
            <a:solidFill>
              <a:srgbClr val="EFBFB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alibri" pitchFamily="34" charset="0"/>
                </a:rPr>
                <a:t>Processor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1140864" y="1752600"/>
              <a:ext cx="533400" cy="4572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alibri" pitchFamily="34" charset="0"/>
                </a:rPr>
                <a:t>PC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7461" name="Rectangle 5"/>
            <p:cNvSpPr>
              <a:spLocks noChangeArrowheads="1"/>
            </p:cNvSpPr>
            <p:nvPr/>
          </p:nvSpPr>
          <p:spPr bwMode="auto">
            <a:xfrm>
              <a:off x="2362200" y="1447800"/>
              <a:ext cx="1371600" cy="7620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Registers</a:t>
              </a:r>
            </a:p>
          </p:txBody>
        </p:sp>
        <p:sp>
          <p:nvSpPr>
            <p:cNvPr id="147472" name="Rectangle 16"/>
            <p:cNvSpPr>
              <a:spLocks noChangeArrowheads="1"/>
            </p:cNvSpPr>
            <p:nvPr/>
          </p:nvSpPr>
          <p:spPr bwMode="auto">
            <a:xfrm>
              <a:off x="2362200" y="2362200"/>
              <a:ext cx="1371600" cy="68580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Condition</a:t>
              </a:r>
            </a:p>
            <a:p>
              <a:pPr algn="ctr"/>
              <a:r>
                <a:rPr lang="en-US" dirty="0">
                  <a:latin typeface="Calibri" pitchFamily="34" charset="0"/>
                </a:rPr>
                <a:t>Codes</a:t>
              </a:r>
            </a:p>
          </p:txBody>
        </p:sp>
      </p:grp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</a:t>
            </a:r>
            <a:r>
              <a:rPr lang="en-US" sz="1600" dirty="0" smtClean="0"/>
              <a:t>functions</a:t>
            </a:r>
            <a:endParaRPr lang="en-US" sz="1600" dirty="0"/>
          </a:p>
          <a:p>
            <a:pPr marL="0" indent="0"/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2680" y="232755"/>
            <a:ext cx="2508572" cy="830997"/>
          </a:xfrm>
          <a:prstGeom prst="rect">
            <a:avLst/>
          </a:prstGeom>
          <a:solidFill>
            <a:srgbClr val="F0C2C2"/>
          </a:solidFill>
          <a:ln>
            <a:solidFill>
              <a:srgbClr val="DB6B6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 carefully crafted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illusion!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6742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7244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359478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5943600"/>
            <a:ext cx="7329487" cy="762000"/>
          </a:xfrm>
          <a:ln/>
        </p:spPr>
        <p:txBody>
          <a:bodyPr>
            <a:normAutofit fontScale="92500" lnSpcReduction="10000"/>
          </a:bodyPr>
          <a:lstStyle/>
          <a:p>
            <a:pPr lvl="1">
              <a:spcBef>
                <a:spcPct val="0"/>
              </a:spcBef>
            </a:pPr>
            <a:r>
              <a:rPr lang="en-US" dirty="0"/>
              <a:t>Extend existing registers.  Add 8 new ones.</a:t>
            </a:r>
          </a:p>
          <a:p>
            <a:pPr lvl="1"/>
            <a:r>
              <a:rPr lang="en-US" dirty="0"/>
              <a:t>Make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general purpose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04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14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324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933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43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52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625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594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04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14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324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933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43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52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62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72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66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76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86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95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05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14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724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334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66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76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86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95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05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14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334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 bwMode="auto">
          <a:xfrm>
            <a:off x="8458200" y="6324600"/>
            <a:ext cx="457200" cy="457200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7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2182</Words>
  <Application>Microsoft Office PowerPoint</Application>
  <PresentationFormat>On-screen Show (4:3)</PresentationFormat>
  <Paragraphs>752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Courier New</vt:lpstr>
      <vt:lpstr>Courier New Bold</vt:lpstr>
      <vt:lpstr>Garamond</vt:lpstr>
      <vt:lpstr>Lucida Grande</vt:lpstr>
      <vt:lpstr>Monaco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</vt:lpstr>
      <vt:lpstr>CS-2011 — Machine Organization and Assembly Language — Recap</vt:lpstr>
      <vt:lpstr>Traditional Course in Machine Organization and Assembly Language</vt:lpstr>
      <vt:lpstr>Traditional Course never gets to …</vt:lpstr>
      <vt:lpstr>Great Reality #1:   Ints are not integers, floats are not reals</vt:lpstr>
      <vt:lpstr>Memory referencing bug example</vt:lpstr>
      <vt:lpstr>Memory system performance example</vt:lpstr>
      <vt:lpstr>Execution Model for Modern  Computers</vt:lpstr>
      <vt:lpstr>Assembly Programmer’s View</vt:lpstr>
      <vt:lpstr>x86-64 Integer Registers</vt:lpstr>
      <vt:lpstr>Integer Registers (IA32)</vt:lpstr>
      <vt:lpstr>32-bit code for swap</vt:lpstr>
      <vt:lpstr>64-bit code for swap</vt:lpstr>
      <vt:lpstr>“For” Loop Form</vt:lpstr>
      <vt:lpstr>Procedure Control Flow</vt:lpstr>
      <vt:lpstr>Stack Frames</vt:lpstr>
      <vt:lpstr>x86-64/Linux Stack Frame</vt:lpstr>
      <vt:lpstr>x86-64 Linux Memory Layout</vt:lpstr>
      <vt:lpstr>Array Allocation</vt:lpstr>
      <vt:lpstr>Reduction in Strength</vt:lpstr>
      <vt:lpstr>Share Common Subexpressions</vt:lpstr>
      <vt:lpstr>Byte Ordering on IA32</vt:lpstr>
      <vt:lpstr>Byte Ordering on Sun</vt:lpstr>
      <vt:lpstr>Memory Referencing Bug Example</vt:lpstr>
      <vt:lpstr>Such problems are a BIG deal</vt:lpstr>
      <vt:lpstr>Modern CPU Design</vt:lpstr>
      <vt:lpstr>2015 State of the Art</vt:lpstr>
      <vt:lpstr>The Memory Mountain</vt:lpstr>
      <vt:lpstr>Much more to computers …</vt:lpstr>
      <vt:lpstr>Thank you for your interest and attention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8, Recap</dc:title>
  <dc:creator>Hugh C. Lauer</dc:creator>
  <dc:description>Redesign of slides created by Randal E. Bryant and David R. O'Hallaron</dc:description>
  <cp:lastModifiedBy>Hugh C. Lauer</cp:lastModifiedBy>
  <cp:revision>2</cp:revision>
  <cp:lastPrinted>1999-09-20T15:19:18Z</cp:lastPrinted>
  <dcterms:created xsi:type="dcterms:W3CDTF">2017-12-07T16:19:55Z</dcterms:created>
  <dcterms:modified xsi:type="dcterms:W3CDTF">2017-12-07T16:23:11Z</dcterms:modified>
</cp:coreProperties>
</file>