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5" r:id="rId2"/>
    <p:sldMasterId id="2147483737" r:id="rId3"/>
    <p:sldMasterId id="2147483749" r:id="rId4"/>
    <p:sldMasterId id="2147483761" r:id="rId5"/>
    <p:sldMasterId id="2147483773" r:id="rId6"/>
    <p:sldMasterId id="2147483785" r:id="rId7"/>
  </p:sldMasterIdLst>
  <p:notesMasterIdLst>
    <p:notesMasterId r:id="rId30"/>
  </p:notesMasterIdLst>
  <p:handoutMasterIdLst>
    <p:handoutMasterId r:id="rId31"/>
  </p:handoutMasterIdLst>
  <p:sldIdLst>
    <p:sldId id="293" r:id="rId8"/>
    <p:sldId id="294" r:id="rId9"/>
    <p:sldId id="295" r:id="rId10"/>
    <p:sldId id="296" r:id="rId11"/>
    <p:sldId id="297" r:id="rId12"/>
    <p:sldId id="310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1" r:id="rId25"/>
    <p:sldId id="312" r:id="rId26"/>
    <p:sldId id="313" r:id="rId27"/>
    <p:sldId id="314" r:id="rId28"/>
    <p:sldId id="309" r:id="rId29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82" d="100"/>
          <a:sy n="82" d="100"/>
        </p:scale>
        <p:origin x="13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7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09F55CAC-FEEC-4133-8D80-F99880DED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7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ABFA20F-31BA-4FCD-9601-6A949AE8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6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850DC-9D9B-4A01-9AA0-EFCED32DC039}" type="slidenum">
              <a:rPr lang="en-US"/>
              <a:pPr/>
              <a:t>10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C3065-FA42-4B64-A849-5DF20C1E8BFA}" type="slidenum">
              <a:rPr lang="en-US"/>
              <a:pPr/>
              <a:t>11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542D5-67FC-449E-9F5C-F35EF081E398}" type="slidenum">
              <a:rPr lang="en-US"/>
              <a:pPr/>
              <a:t>12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E3769-E8E1-40E3-8318-E243C792BF29}" type="slidenum">
              <a:rPr lang="en-US"/>
              <a:pPr/>
              <a:t>13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D03C9-A9EE-4093-978E-2863A086BF90}" type="slidenum">
              <a:rPr lang="en-US"/>
              <a:pPr/>
              <a:t>14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56DCE-BE29-459B-B755-7E20E964368E}" type="slidenum">
              <a:rPr lang="en-US"/>
              <a:pPr/>
              <a:t>15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EE9C-8154-45A9-8386-CDAD190CBADF}" type="slidenum">
              <a:rPr lang="en-US"/>
              <a:pPr/>
              <a:t>16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B75A2-A9D4-4924-BC30-0F30B24581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86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F4B60-3236-4364-A8EA-94B62F7A7879}" type="slidenum">
              <a:rPr lang="en-US"/>
              <a:pPr/>
              <a:t>22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B75A2-A9D4-4924-BC30-0F30B24581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EE9C-8154-45A9-8386-CDAD190CBADF}" type="slidenum">
              <a:rPr lang="en-US"/>
              <a:pPr/>
              <a:t>3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59934-9BB0-4864-8E4E-0933CF5718E4}" type="slidenum">
              <a:rPr lang="en-US"/>
              <a:pPr/>
              <a:t>4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11450-511A-476F-9733-26FF8F8CA6D5}" type="slidenum">
              <a:rPr lang="en-US"/>
              <a:pPr/>
              <a:t>5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11450-511A-476F-9733-26FF8F8CA6D5}" type="slidenum">
              <a:rPr lang="en-US"/>
              <a:pPr/>
              <a:t>6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BC071-F40D-4F73-BA44-4D4C27FB18B1}" type="slidenum">
              <a:rPr lang="en-US"/>
              <a:pPr/>
              <a:t>7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732A3-75F1-414D-B5DA-03D0387ADE26}" type="slidenum">
              <a:rPr lang="en-US"/>
              <a:pPr/>
              <a:t>8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37639-F4FE-4093-86E8-E81B6190B1B5}" type="slidenum">
              <a:rPr lang="en-US"/>
              <a:pPr/>
              <a:t>9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C314A002-999A-41AF-8592-1E5CFC6BB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AEC75-04AF-40A4-90CD-3FF092B203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E3B5-E449-4F02-B049-289CE87904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4A002-999A-41AF-8592-1E5CFC6BB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D925E0DC-3458-490F-A721-4D9460B73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3C3F-FD3A-41B6-9CDA-448F3E9814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18155-C764-4466-9A54-AEF76FC076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213AF-C121-4AB8-BB67-5BEB9F1E9C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3B7E7-0A78-4F43-BCE0-02943FF1D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D0C3-FF71-45AB-BDF0-085C673ED6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BF979-B263-4490-8A2E-08261A8E39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FFA2-6D43-4582-B852-C751A93837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314A002-999A-41AF-8592-1E5CFC6BB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Programming</a:t>
            </a:r>
            <a:br>
              <a:rPr lang="en-US" b="0" dirty="0" smtClean="0"/>
            </a:br>
            <a:r>
              <a:rPr lang="en-US" b="0" dirty="0" smtClean="0"/>
              <a:t>Assignment </a:t>
            </a:r>
            <a:r>
              <a:rPr lang="en-US" b="0" dirty="0"/>
              <a:t>#</a:t>
            </a:r>
            <a:r>
              <a:rPr lang="en-US" b="0" dirty="0" smtClean="0"/>
              <a:t>1 —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12-Month </a:t>
            </a:r>
            <a:r>
              <a:rPr lang="en-US" b="0" dirty="0" smtClean="0"/>
              <a:t>Calendar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Thanks to Professor Lauer for the original version of these slides.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Copyright 2005-2017, Michael J. Ciaraldi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printf()</a:t>
            </a:r>
            <a:r>
              <a:rPr lang="en-US"/>
              <a:t> Optional Controls</a:t>
            </a:r>
            <a:endParaRPr lang="en-US" sz="280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itchFamily="49" charset="0"/>
              </a:rPr>
              <a:t>%6.4f</a:t>
            </a:r>
          </a:p>
          <a:p>
            <a:r>
              <a:rPr lang="en-US" sz="2400" b="1" dirty="0">
                <a:latin typeface="Courier New" pitchFamily="49" charset="0"/>
              </a:rPr>
              <a:t> ^ </a:t>
            </a:r>
            <a:r>
              <a:rPr lang="en-US" sz="2800" dirty="0"/>
              <a:t>– minimum field width</a:t>
            </a:r>
          </a:p>
          <a:p>
            <a:pPr lvl="2"/>
            <a:r>
              <a:rPr lang="en-US" sz="2000" dirty="0"/>
              <a:t>Padded on left</a:t>
            </a:r>
          </a:p>
          <a:p>
            <a:r>
              <a:rPr lang="en-US" sz="2400" b="1" dirty="0">
                <a:latin typeface="Courier New" pitchFamily="49" charset="0"/>
              </a:rPr>
              <a:t>   ^ </a:t>
            </a:r>
            <a:r>
              <a:rPr lang="en-US" sz="2800" dirty="0"/>
              <a:t>– precision of number</a:t>
            </a:r>
          </a:p>
          <a:p>
            <a:pPr lvl="2"/>
            <a:r>
              <a:rPr lang="en-US" sz="2000" dirty="0"/>
              <a:t>or minimum number of digits for decimal number</a:t>
            </a:r>
          </a:p>
          <a:p>
            <a:r>
              <a:rPr lang="en-US" sz="2400" b="1" dirty="0">
                <a:latin typeface="Courier New" pitchFamily="49" charset="0"/>
              </a:rPr>
              <a:t>%.12s</a:t>
            </a:r>
          </a:p>
          <a:p>
            <a:r>
              <a:rPr lang="en-US" sz="2400" b="1" dirty="0">
                <a:latin typeface="Courier New" pitchFamily="49" charset="0"/>
              </a:rPr>
              <a:t>   ^ </a:t>
            </a:r>
            <a:r>
              <a:rPr lang="en-US" sz="2800" dirty="0"/>
              <a:t>– width of string</a:t>
            </a:r>
          </a:p>
          <a:p>
            <a:r>
              <a:rPr lang="en-US" sz="2400" b="1" dirty="0">
                <a:latin typeface="Courier New" pitchFamily="49" charset="0"/>
              </a:rPr>
              <a:t>%-6.4f</a:t>
            </a:r>
          </a:p>
          <a:p>
            <a:r>
              <a:rPr lang="en-US" sz="2400" b="1" dirty="0">
                <a:latin typeface="Courier New" pitchFamily="49" charset="0"/>
              </a:rPr>
              <a:t> ^ </a:t>
            </a:r>
            <a:r>
              <a:rPr lang="en-US" sz="2800" dirty="0"/>
              <a:t>– indicates left justify</a:t>
            </a:r>
          </a:p>
          <a:p>
            <a:pPr lvl="2"/>
            <a:r>
              <a:rPr lang="en-US" sz="2000" dirty="0"/>
              <a:t>Padded on right</a:t>
            </a:r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printf()</a:t>
            </a:r>
            <a:r>
              <a:rPr lang="en-US"/>
              <a:t> Examples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j = 24;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float </a:t>
            </a:r>
            <a:r>
              <a:rPr lang="en-US" sz="2400" b="1" dirty="0" err="1">
                <a:latin typeface="Courier New" pitchFamily="49" charset="0"/>
              </a:rPr>
              <a:t>twoPi</a:t>
            </a:r>
            <a:r>
              <a:rPr lang="en-US" sz="2400" b="1" dirty="0">
                <a:latin typeface="Courier New" pitchFamily="49" charset="0"/>
              </a:rPr>
              <a:t> = 2 * pi;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j=%d, k=%f\n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, j, </a:t>
            </a:r>
            <a:r>
              <a:rPr lang="en-US" sz="2400" b="1" dirty="0" err="1">
                <a:latin typeface="Courier New" pitchFamily="49" charset="0"/>
              </a:rPr>
              <a:t>twoPi</a:t>
            </a:r>
            <a:r>
              <a:rPr lang="en-US" sz="2400" b="1" dirty="0">
                <a:latin typeface="Courier New" pitchFamily="49" charset="0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Output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j=24, k=6.28319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2800" dirty="0"/>
              <a:t>Return from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en-US" sz="2800" dirty="0"/>
              <a:t> = </a:t>
            </a:r>
            <a:r>
              <a:rPr lang="en-US" sz="2800" dirty="0" smtClean="0"/>
              <a:t>16 (#characters output)</a:t>
            </a:r>
            <a:endParaRPr lang="en-US" sz="2800" dirty="0"/>
          </a:p>
          <a:p>
            <a:pPr lvl="2">
              <a:lnSpc>
                <a:spcPct val="110000"/>
              </a:lnSpc>
            </a:pPr>
            <a:endParaRPr lang="en-US" sz="2000" dirty="0"/>
          </a:p>
          <a:p>
            <a:pPr lvl="2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%4d %4d %4d %6d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, 1, 10, 100, 1000);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Output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1  </a:t>
            </a:r>
            <a:r>
              <a:rPr lang="en-US" b="1" dirty="0" smtClean="0">
                <a:latin typeface="Courier New" pitchFamily="49" charset="0"/>
              </a:rPr>
              <a:t> 10  100   1000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.... .... .... ...... 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scanf()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Reads input, decomposes into individual variables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Opposite of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latin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string in double quotes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, &amp;arg1, &amp;arg2, &amp;arg3, …);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Arguments must be </a:t>
            </a:r>
            <a:r>
              <a:rPr lang="en-US" sz="2800" i="1" dirty="0"/>
              <a:t>locations</a:t>
            </a:r>
            <a:r>
              <a:rPr lang="en-US" sz="2800" dirty="0"/>
              <a:t> – use ‘</a:t>
            </a:r>
            <a:r>
              <a:rPr lang="en-US" sz="2400" b="1" dirty="0">
                <a:latin typeface="Courier New" pitchFamily="49" charset="0"/>
              </a:rPr>
              <a:t>&amp;</a:t>
            </a:r>
            <a:r>
              <a:rPr lang="en-US" sz="2800" dirty="0"/>
              <a:t>’</a:t>
            </a:r>
          </a:p>
          <a:p>
            <a:pPr lvl="2"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800" dirty="0"/>
              <a:t>Converts input string according to scan string, stores in variables</a:t>
            </a:r>
          </a:p>
          <a:p>
            <a:pPr>
              <a:lnSpc>
                <a:spcPct val="120000"/>
              </a:lnSpc>
            </a:pPr>
            <a:r>
              <a:rPr lang="en-US" sz="2800" i="1" dirty="0"/>
              <a:t>Returns</a:t>
            </a:r>
            <a:r>
              <a:rPr lang="en-US" sz="2800" dirty="0"/>
              <a:t> number of matched and stored items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Or the value </a:t>
            </a:r>
            <a:r>
              <a:rPr lang="en-US" sz="2400" b="1" dirty="0">
                <a:latin typeface="Courier New" pitchFamily="49" charset="0"/>
              </a:rPr>
              <a:t>EOF</a:t>
            </a:r>
            <a:r>
              <a:rPr lang="en-US" sz="2400" dirty="0"/>
              <a:t> if end of file is encountered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Stops at end of </a:t>
            </a:r>
            <a:r>
              <a:rPr lang="en-US" sz="2800" dirty="0" smtClean="0"/>
              <a:t>argument string </a:t>
            </a:r>
            <a:r>
              <a:rPr lang="en-US" sz="2800" dirty="0"/>
              <a:t>or when no match is found</a:t>
            </a:r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scanf()</a:t>
            </a:r>
            <a:r>
              <a:rPr lang="en-US"/>
              <a:t> Examples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i;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double x;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d%f%c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, &amp;i, &amp;x, &amp;c);</a:t>
            </a:r>
          </a:p>
          <a:p>
            <a:r>
              <a:rPr lang="en-US" sz="2800" dirty="0"/>
              <a:t>Looks first for an integer </a:t>
            </a:r>
          </a:p>
          <a:p>
            <a:pPr lvl="2"/>
            <a:r>
              <a:rPr lang="en-US" sz="2000" dirty="0"/>
              <a:t>Skips white </a:t>
            </a:r>
            <a:r>
              <a:rPr lang="en-US" sz="2000" dirty="0" smtClean="0"/>
              <a:t>space, </a:t>
            </a:r>
            <a:r>
              <a:rPr lang="en-US" sz="2000" dirty="0"/>
              <a:t>including </a:t>
            </a:r>
            <a:r>
              <a:rPr lang="en-US" sz="2000" dirty="0" smtClean="0"/>
              <a:t>tabs and newline </a:t>
            </a:r>
            <a:r>
              <a:rPr lang="en-US" sz="2000" dirty="0"/>
              <a:t>characters</a:t>
            </a:r>
          </a:p>
          <a:p>
            <a:r>
              <a:rPr lang="en-US" sz="2800" dirty="0"/>
              <a:t>Looks next for a floating point</a:t>
            </a:r>
          </a:p>
          <a:p>
            <a:pPr lvl="2"/>
            <a:r>
              <a:rPr lang="en-US" sz="2000" dirty="0"/>
              <a:t>Skips white </a:t>
            </a:r>
            <a:r>
              <a:rPr lang="en-US" sz="2000" dirty="0" smtClean="0"/>
              <a:t>space, including newline characters</a:t>
            </a:r>
            <a:endParaRPr lang="en-US" sz="2000" dirty="0"/>
          </a:p>
          <a:p>
            <a:r>
              <a:rPr lang="en-US" sz="2800" dirty="0"/>
              <a:t>Looks next for a single character</a:t>
            </a:r>
          </a:p>
          <a:p>
            <a:pPr lvl="2"/>
            <a:r>
              <a:rPr lang="en-US" sz="2000" dirty="0"/>
              <a:t>Does not skip white space; returns the first character it finds</a:t>
            </a:r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scanf()</a:t>
            </a:r>
            <a:r>
              <a:rPr lang="en-US"/>
              <a:t> Formats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591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%d </a:t>
            </a:r>
            <a:r>
              <a:rPr lang="en-US" sz="2800" dirty="0"/>
              <a:t>— any decimal number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%u </a:t>
            </a:r>
            <a:r>
              <a:rPr lang="en-US" sz="2800" dirty="0"/>
              <a:t>— an unsigned integer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%c </a:t>
            </a:r>
            <a:r>
              <a:rPr lang="en-US" sz="2800" dirty="0"/>
              <a:t>— character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White space not skipped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%e, f, g </a:t>
            </a:r>
            <a:r>
              <a:rPr lang="en-US" sz="2800" dirty="0"/>
              <a:t>— floating point number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%s </a:t>
            </a:r>
            <a:r>
              <a:rPr lang="en-US" sz="2800" dirty="0"/>
              <a:t>— string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Defer to later in the course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%% </a:t>
            </a:r>
            <a:r>
              <a:rPr lang="en-US" sz="2800" dirty="0"/>
              <a:t>— matches a single ‘%’ character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Any other character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Matches that character</a:t>
            </a:r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scanf()</a:t>
            </a:r>
            <a:r>
              <a:rPr lang="en-US"/>
              <a:t> Formats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5148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%d </a:t>
            </a:r>
            <a:r>
              <a:rPr lang="en-US" sz="2800" dirty="0"/>
              <a:t>— any decimal number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%u </a:t>
            </a:r>
            <a:r>
              <a:rPr lang="en-US" sz="2800" dirty="0"/>
              <a:t>— an unsigned integer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%c </a:t>
            </a:r>
            <a:r>
              <a:rPr lang="en-US" sz="2800" dirty="0"/>
              <a:t>— character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White space not skipped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%e, f, g </a:t>
            </a:r>
            <a:r>
              <a:rPr lang="en-US" sz="2800" dirty="0"/>
              <a:t>— floating point number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%s </a:t>
            </a:r>
            <a:r>
              <a:rPr lang="en-US" sz="2800" dirty="0"/>
              <a:t>— string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Defer to later in the course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%% </a:t>
            </a:r>
            <a:r>
              <a:rPr lang="en-US" sz="2800" dirty="0"/>
              <a:t>— matches a single </a:t>
            </a:r>
            <a:r>
              <a:rPr lang="en-US" sz="2800" dirty="0" smtClean="0"/>
              <a:t>'%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character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Any other character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Matches that character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5385816" y="753070"/>
            <a:ext cx="3401568" cy="1015663"/>
          </a:xfrm>
          <a:prstGeom prst="rect">
            <a:avLst/>
          </a:prstGeom>
          <a:solidFill>
            <a:srgbClr val="F2F2F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000" i="1" dirty="0">
                <a:latin typeface="+mn-lt"/>
              </a:rPr>
              <a:t>Must</a:t>
            </a:r>
            <a:r>
              <a:rPr lang="en-US" sz="2000" dirty="0">
                <a:latin typeface="+mn-lt"/>
              </a:rPr>
              <a:t> specify </a:t>
            </a:r>
            <a:r>
              <a:rPr lang="en-US" sz="2000" dirty="0" smtClean="0">
                <a:latin typeface="+mn-lt"/>
              </a:rPr>
              <a:t>'</a:t>
            </a:r>
            <a:r>
              <a:rPr lang="en-US" sz="2000" b="1" dirty="0" smtClean="0">
                <a:latin typeface="+mn-lt"/>
              </a:rPr>
              <a:t>h</a:t>
            </a:r>
            <a:r>
              <a:rPr lang="en-US" sz="2000" dirty="0"/>
              <a:t>'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or </a:t>
            </a:r>
            <a:r>
              <a:rPr lang="en-US" sz="2000" dirty="0" smtClean="0"/>
              <a:t>'</a:t>
            </a:r>
            <a:r>
              <a:rPr lang="en-US" sz="2000" b="1" dirty="0" smtClean="0">
                <a:latin typeface="+mn-lt"/>
              </a:rPr>
              <a:t>l</a:t>
            </a:r>
            <a:r>
              <a:rPr lang="en-US" sz="2000" dirty="0"/>
              <a:t>'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indicating </a:t>
            </a:r>
            <a:r>
              <a:rPr lang="en-US" sz="2000" b="1" dirty="0">
                <a:latin typeface="+mn-lt"/>
              </a:rPr>
              <a:t>short</a:t>
            </a:r>
            <a:r>
              <a:rPr lang="en-US" sz="2000" dirty="0">
                <a:latin typeface="+mn-lt"/>
              </a:rPr>
              <a:t> or </a:t>
            </a:r>
            <a:r>
              <a:rPr lang="en-US" sz="2000" b="1" dirty="0">
                <a:latin typeface="+mn-lt"/>
              </a:rPr>
              <a:t>long </a:t>
            </a:r>
            <a:r>
              <a:rPr lang="en-US" sz="2000" dirty="0">
                <a:latin typeface="+mn-lt"/>
              </a:rPr>
              <a:t>integer, </a:t>
            </a:r>
            <a:r>
              <a:rPr lang="en-US" sz="2000" b="1" dirty="0">
                <a:latin typeface="+mn-lt"/>
              </a:rPr>
              <a:t>float</a:t>
            </a:r>
            <a:r>
              <a:rPr lang="en-US" sz="2000" dirty="0">
                <a:latin typeface="+mn-lt"/>
              </a:rPr>
              <a:t> vs. </a:t>
            </a:r>
            <a:r>
              <a:rPr lang="en-US" sz="2000" b="1" dirty="0">
                <a:latin typeface="+mn-lt"/>
              </a:rPr>
              <a:t>double</a:t>
            </a:r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 flipH="1">
            <a:off x="5486400" y="1676400"/>
            <a:ext cx="1600200" cy="1883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 flipH="1">
            <a:off x="4962144" y="1676400"/>
            <a:ext cx="1426464" cy="790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 flipH="1">
            <a:off x="2292096" y="1341226"/>
            <a:ext cx="3093720" cy="707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Assignment</a:t>
            </a: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Prompt </a:t>
            </a:r>
            <a:r>
              <a:rPr lang="en-US" dirty="0" smtClean="0"/>
              <a:t>user for </a:t>
            </a:r>
            <a:r>
              <a:rPr lang="en-US" dirty="0"/>
              <a:t>a non-negative year number (e.g., </a:t>
            </a:r>
            <a:r>
              <a:rPr lang="en-US" dirty="0" smtClean="0"/>
              <a:t>1582, 1775, 1963, 2013, …)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Determine starting day-of-the-week and whether or not it is a leap year</a:t>
            </a:r>
          </a:p>
          <a:p>
            <a:pPr lvl="1"/>
            <a:endParaRPr lang="en-US" dirty="0"/>
          </a:p>
          <a:p>
            <a:r>
              <a:rPr lang="en-US" dirty="0"/>
              <a:t>Print calendar for twelve months for that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Using modern (i.e., Gregorian</a:t>
            </a:r>
            <a:r>
              <a:rPr lang="en-US" smtClean="0"/>
              <a:t>) calendar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to </a:t>
            </a:r>
            <a:r>
              <a:rPr lang="en-US" i="1" dirty="0" smtClean="0"/>
              <a:t>Canvas </a:t>
            </a:r>
            <a:r>
              <a:rPr lang="en-US" dirty="0" smtClean="0"/>
              <a:t>as PA1</a:t>
            </a:r>
          </a:p>
          <a:p>
            <a:pPr lvl="1"/>
            <a:r>
              <a:rPr lang="en-US" dirty="0" smtClean="0"/>
              <a:t>Program name </a:t>
            </a:r>
            <a:r>
              <a:rPr lang="en-US" i="1" dirty="0" smtClean="0"/>
              <a:t>PA1.c</a:t>
            </a:r>
          </a:p>
          <a:p>
            <a:pPr lvl="1"/>
            <a:r>
              <a:rPr lang="en-US" dirty="0" smtClean="0"/>
              <a:t>Project value:– 20 points</a:t>
            </a:r>
          </a:p>
          <a:p>
            <a:r>
              <a:rPr lang="en-US" dirty="0" smtClean="0"/>
              <a:t>Rules:–</a:t>
            </a:r>
          </a:p>
          <a:p>
            <a:pPr lvl="1"/>
            <a:r>
              <a:rPr lang="en-US" dirty="0" smtClean="0"/>
              <a:t>Program must compile without warnings</a:t>
            </a:r>
          </a:p>
          <a:p>
            <a:pPr lvl="2"/>
            <a:r>
              <a:rPr lang="en-US" dirty="0" smtClean="0"/>
              <a:t>On course </a:t>
            </a:r>
            <a:r>
              <a:rPr lang="en-US" smtClean="0"/>
              <a:t>virtual machine.</a:t>
            </a:r>
            <a:endParaRPr lang="en-US" dirty="0" smtClean="0"/>
          </a:p>
          <a:p>
            <a:pPr lvl="2"/>
            <a:r>
              <a:rPr lang="en-US" dirty="0" smtClean="0"/>
              <a:t>You get 24 hours to re-submit, with 25% penalty.</a:t>
            </a:r>
          </a:p>
          <a:p>
            <a:pPr lvl="1"/>
            <a:r>
              <a:rPr lang="en-US" dirty="0" smtClean="0"/>
              <a:t>Program must be named </a:t>
            </a:r>
            <a:r>
              <a:rPr lang="en-US" i="1" dirty="0" smtClean="0"/>
              <a:t>PA1.c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en-US" dirty="0" smtClean="0"/>
              <a:t>A way to put documentation in source code.</a:t>
            </a:r>
          </a:p>
          <a:p>
            <a:pPr lvl="1"/>
            <a:r>
              <a:rPr lang="en-US" dirty="0" smtClean="0"/>
              <a:t>Instead of in a separate document, where it would be easier to diverge from the code.</a:t>
            </a:r>
          </a:p>
          <a:p>
            <a:r>
              <a:rPr lang="en-US" dirty="0" smtClean="0"/>
              <a:t>A way to </a:t>
            </a:r>
            <a:r>
              <a:rPr lang="en-US" u="sng" dirty="0" smtClean="0"/>
              <a:t>automatically</a:t>
            </a:r>
            <a:r>
              <a:rPr lang="en-US" dirty="0" smtClean="0"/>
              <a:t> produce external documentation.</a:t>
            </a:r>
          </a:p>
          <a:p>
            <a:pPr lvl="1"/>
            <a:r>
              <a:rPr lang="en-US" dirty="0" smtClean="0"/>
              <a:t>Without having to write it twice.</a:t>
            </a:r>
          </a:p>
          <a:p>
            <a:r>
              <a:rPr lang="en-US" dirty="0" smtClean="0"/>
              <a:t>Upward-compatible with Javadoc.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57700"/>
          </a:xfrm>
        </p:spPr>
        <p:txBody>
          <a:bodyPr/>
          <a:lstStyle/>
          <a:p>
            <a:r>
              <a:rPr lang="en-US" dirty="0" smtClean="0"/>
              <a:t>Put the documentation inside specially-formatted block comments in the source code.</a:t>
            </a:r>
          </a:p>
          <a:p>
            <a:pPr lvl="1"/>
            <a:r>
              <a:rPr lang="en-US" dirty="0" smtClean="0"/>
              <a:t>To the compiler, they are just comments.</a:t>
            </a:r>
          </a:p>
          <a:p>
            <a:pPr lvl="2"/>
            <a:r>
              <a:rPr lang="en-US" dirty="0" smtClean="0"/>
              <a:t>So they will be skipped.</a:t>
            </a:r>
          </a:p>
          <a:p>
            <a:pPr lvl="1"/>
            <a:r>
              <a:rPr lang="en-US" dirty="0" err="1" smtClean="0"/>
              <a:t>Doxygen</a:t>
            </a:r>
            <a:r>
              <a:rPr lang="en-US" dirty="0" smtClean="0"/>
              <a:t> recognizes and processes them.</a:t>
            </a:r>
          </a:p>
          <a:p>
            <a:pPr lvl="1"/>
            <a:r>
              <a:rPr lang="en-US" dirty="0" smtClean="0"/>
              <a:t>The ones for each function are called </a:t>
            </a:r>
            <a:r>
              <a:rPr lang="en-US" i="1" dirty="0" smtClean="0"/>
              <a:t>header comments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doxygen</a:t>
            </a:r>
            <a:r>
              <a:rPr lang="en-US" dirty="0" smtClean="0"/>
              <a:t> utility generates Web pages.</a:t>
            </a:r>
          </a:p>
          <a:p>
            <a:pPr lvl="1"/>
            <a:r>
              <a:rPr lang="en-US" dirty="0" smtClean="0"/>
              <a:t>More </a:t>
            </a:r>
            <a:r>
              <a:rPr lang="en-US" smtClean="0"/>
              <a:t>on this later!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simple C program on a Linux platform based on your Java skills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Become familiar with C idiosyncrasies pertaining to loops, switches, and conditional statements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Learn to use formatted input and output in C</a:t>
            </a:r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85950"/>
            <a:ext cx="8839200" cy="459105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Calculate the day of the week.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works for years 1582 and later.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 (A.D.)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 Month (January == 0)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 Day of the month.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@return Day of the week (Sunday = 0)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find_day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3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85950"/>
            <a:ext cx="8991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Calculate the day of the week.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works for years 1582 and later.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 (A.D.)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 Month (January == 0)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 Day of the month.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@return Day of the week (Sunday = 0)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find_day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date){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370045"/>
            <a:ext cx="36576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Two stars signals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370045"/>
            <a:ext cx="21971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5998517"/>
            <a:ext cx="21971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header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3581400"/>
            <a:ext cx="21971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3080" y="3581400"/>
            <a:ext cx="21971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3608426"/>
            <a:ext cx="21971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685800" y="1831710"/>
            <a:ext cx="304800" cy="200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5562600" y="1831710"/>
            <a:ext cx="304800" cy="200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990600" y="3352800"/>
            <a:ext cx="15240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2514600" y="3276600"/>
            <a:ext cx="731481" cy="304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4982547" y="3222238"/>
            <a:ext cx="1189653" cy="3591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4206259" y="5924548"/>
            <a:ext cx="731481" cy="304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274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on Assignment?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a 12-Month Calendar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Prompt </a:t>
            </a:r>
            <a:r>
              <a:rPr lang="en-US" dirty="0" smtClean="0"/>
              <a:t>for a non-negative year number (e.g., 2013, 1995, 1582, etc.)</a:t>
            </a:r>
          </a:p>
          <a:p>
            <a:pPr lvl="1"/>
            <a:endParaRPr lang="en-US" dirty="0"/>
          </a:p>
          <a:p>
            <a:r>
              <a:rPr lang="en-US" dirty="0" smtClean="0"/>
              <a:t>Determine starting day-of-the-week and whether or not it is a leap year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Print calendar for twelve </a:t>
            </a:r>
            <a:r>
              <a:rPr lang="en-US" dirty="0" smtClean="0"/>
              <a:t>months for that year</a:t>
            </a:r>
          </a:p>
          <a:p>
            <a:pPr lvl="1"/>
            <a:r>
              <a:rPr lang="en-US" dirty="0" smtClean="0"/>
              <a:t>Calculate year by Gregorian calendar rules</a:t>
            </a:r>
          </a:p>
          <a:p>
            <a:pPr lvl="2"/>
            <a:r>
              <a:rPr lang="en-US" dirty="0" smtClean="0"/>
              <a:t>January 1, 2000, was a Saturday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</a:t>
            </a:r>
            <a:r>
              <a:rPr lang="en-US" sz="2800" i="0" dirty="0"/>
              <a:t>(</a:t>
            </a:r>
            <a:r>
              <a:rPr lang="en-US" sz="2800" dirty="0"/>
              <a:t>fragment</a:t>
            </a:r>
            <a:r>
              <a:rPr lang="en-US" sz="2800" i="0" dirty="0"/>
              <a:t>)</a:t>
            </a:r>
            <a:endParaRPr lang="en-US" i="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January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Sun  Mon  Tue  Wed  Thu  Fri  Sat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1    2    3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4    5    6    7    8    9   10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11   12   13   14   15   16   17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18   19   20   21   22   23   24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25   26   27   28   29   30   31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endParaRPr lang="en-US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February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Sun  Mon  Tue  Wed  Thu  Fri  Sat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1    2    3    4    5    6    7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8    9   10   11   12   13  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14</a:t>
            </a:r>
            <a:b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…</a:t>
            </a:r>
            <a:endParaRPr lang="en-US" sz="3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 rot="19800000">
            <a:off x="5059518" y="2312455"/>
            <a:ext cx="3088873" cy="641352"/>
            <a:chOff x="3593" y="3885"/>
            <a:chExt cx="1836" cy="404"/>
          </a:xfrm>
        </p:grpSpPr>
        <p:sp>
          <p:nvSpPr>
            <p:cNvPr id="347142" name="Line 6"/>
            <p:cNvSpPr>
              <a:spLocks noChangeShapeType="1"/>
            </p:cNvSpPr>
            <p:nvPr/>
          </p:nvSpPr>
          <p:spPr bwMode="auto">
            <a:xfrm flipH="1">
              <a:off x="3593" y="408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41" name="Text Box 5"/>
            <p:cNvSpPr txBox="1">
              <a:spLocks noChangeArrowheads="1"/>
            </p:cNvSpPr>
            <p:nvPr/>
          </p:nvSpPr>
          <p:spPr bwMode="auto">
            <a:xfrm>
              <a:off x="3977" y="3885"/>
              <a:ext cx="1452" cy="404"/>
            </a:xfrm>
            <a:prstGeom prst="rect">
              <a:avLst/>
            </a:prstGeom>
            <a:solidFill>
              <a:srgbClr val="D6D6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Note – </a:t>
              </a:r>
              <a:r>
                <a:rPr lang="en-US" sz="2000" i="1" dirty="0">
                  <a:latin typeface="+mn-lt"/>
                </a:rPr>
                <a:t>right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dirty="0" smtClean="0">
                  <a:latin typeface="+mn-lt"/>
                </a:rPr>
                <a:t>justified </a:t>
              </a:r>
              <a:br>
                <a:rPr lang="en-US" sz="2000" dirty="0" smtClean="0">
                  <a:latin typeface="+mn-lt"/>
                </a:rPr>
              </a:br>
              <a:r>
                <a:rPr lang="en-US" sz="2000" dirty="0" smtClean="0">
                  <a:latin typeface="+mn-lt"/>
                </a:rPr>
                <a:t>under </a:t>
              </a:r>
              <a:r>
                <a:rPr lang="en-US" sz="2000" dirty="0">
                  <a:latin typeface="+mn-lt"/>
                </a:rPr>
                <a:t>day of week</a:t>
              </a:r>
            </a:p>
          </p:txBody>
        </p:sp>
      </p:grpSp>
      <p:grpSp>
        <p:nvGrpSpPr>
          <p:cNvPr id="347143" name="Group 7"/>
          <p:cNvGrpSpPr>
            <a:grpSpLocks/>
          </p:cNvGrpSpPr>
          <p:nvPr/>
        </p:nvGrpSpPr>
        <p:grpSpPr bwMode="auto">
          <a:xfrm rot="19800000">
            <a:off x="2971893" y="1830281"/>
            <a:ext cx="3752851" cy="333375"/>
            <a:chOff x="3264" y="3980"/>
            <a:chExt cx="2364" cy="210"/>
          </a:xfrm>
        </p:grpSpPr>
        <p:sp>
          <p:nvSpPr>
            <p:cNvPr id="347144" name="Text Box 8"/>
            <p:cNvSpPr txBox="1">
              <a:spLocks noChangeArrowheads="1"/>
            </p:cNvSpPr>
            <p:nvPr/>
          </p:nvSpPr>
          <p:spPr bwMode="auto">
            <a:xfrm>
              <a:off x="3639" y="3980"/>
              <a:ext cx="1989" cy="210"/>
            </a:xfrm>
            <a:prstGeom prst="rect">
              <a:avLst/>
            </a:prstGeom>
            <a:solidFill>
              <a:srgbClr val="F1C7C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5400" tIns="12700" rIns="25400" bIns="127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Two spaces between days</a:t>
              </a:r>
            </a:p>
          </p:txBody>
        </p:sp>
        <p:sp>
          <p:nvSpPr>
            <p:cNvPr id="347145" name="Line 9"/>
            <p:cNvSpPr>
              <a:spLocks noChangeShapeType="1"/>
            </p:cNvSpPr>
            <p:nvPr/>
          </p:nvSpPr>
          <p:spPr bwMode="auto">
            <a:xfrm flipH="1">
              <a:off x="3264" y="408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statements — similar to Java</a:t>
            </a:r>
          </a:p>
          <a:p>
            <a:pPr lvl="1"/>
            <a:r>
              <a:rPr lang="en-US" dirty="0" smtClean="0"/>
              <a:t>for loop 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Nested loops</a:t>
            </a:r>
          </a:p>
          <a:p>
            <a:r>
              <a:rPr lang="en-US" dirty="0" smtClean="0"/>
              <a:t>Conditional statements — also similar to Java</a:t>
            </a:r>
          </a:p>
          <a:p>
            <a:pPr lvl="1"/>
            <a:r>
              <a:rPr lang="en-US" dirty="0" smtClean="0"/>
              <a:t>if-else statement </a:t>
            </a:r>
          </a:p>
          <a:p>
            <a:pPr lvl="1"/>
            <a:r>
              <a:rPr lang="en-US" dirty="0" smtClean="0"/>
              <a:t>switch and break statements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(cont.)</a:t>
            </a:r>
            <a:endParaRPr 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declarations — similar to Java, but not part of any class</a:t>
            </a:r>
          </a:p>
          <a:p>
            <a:pPr lvl="1"/>
            <a:r>
              <a:rPr lang="en-US" dirty="0" smtClean="0"/>
              <a:t>Calling functions is similar to Java</a:t>
            </a:r>
          </a:p>
          <a:p>
            <a:r>
              <a:rPr lang="en-US" dirty="0" smtClean="0"/>
              <a:t>Formatted input and output — very different from Java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78800" cy="4533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Think through the data you need to keep track of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Which month and how many days per month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Which day of week and when to start new line</a:t>
            </a:r>
          </a:p>
          <a:p>
            <a:pPr>
              <a:lnSpc>
                <a:spcPct val="110000"/>
              </a:lnSpc>
            </a:pPr>
            <a:r>
              <a:rPr lang="en-US" dirty="0"/>
              <a:t>Think through how to organize loops to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Cycle through the months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Cycle through the days within a month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Communicate day of week from one month to next</a:t>
            </a:r>
          </a:p>
          <a:p>
            <a:pPr>
              <a:lnSpc>
                <a:spcPct val="110000"/>
              </a:lnSpc>
            </a:pPr>
            <a:r>
              <a:rPr lang="en-US" i="1" dirty="0">
                <a:solidFill>
                  <a:srgbClr val="FF0000"/>
                </a:solidFill>
              </a:rPr>
              <a:t>Ask questions next time!</a:t>
            </a:r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&amp;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</a:rPr>
              <a:t>()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534400" cy="41719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Prints a string in which each </a:t>
            </a:r>
            <a:r>
              <a:rPr lang="en-US" sz="2400" i="1" dirty="0"/>
              <a:t>conversion specifier</a:t>
            </a:r>
            <a:r>
              <a:rPr lang="en-US" sz="2400" dirty="0"/>
              <a:t> is replaced with value of corresponding argument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</a:rPr>
              <a:t>string in double quotes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</a:rPr>
              <a:t>, arg1, arg2, arg3, …);</a:t>
            </a:r>
          </a:p>
          <a:p>
            <a:pPr lvl="2">
              <a:lnSpc>
                <a:spcPct val="110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Conversion specifier:–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Part of the "string in double quotes"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Begins </a:t>
            </a:r>
            <a:r>
              <a:rPr lang="en-US" sz="1800" dirty="0"/>
              <a:t>with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/>
              <a:t> character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Describes how to print </a:t>
            </a:r>
            <a:r>
              <a:rPr lang="en-US" sz="1800" i="1" dirty="0"/>
              <a:t>one</a:t>
            </a:r>
            <a:r>
              <a:rPr lang="en-US" sz="1800" dirty="0"/>
              <a:t> argument</a:t>
            </a:r>
          </a:p>
          <a:p>
            <a:pPr lvl="2">
              <a:lnSpc>
                <a:spcPct val="110000"/>
              </a:lnSpc>
            </a:pPr>
            <a:r>
              <a:rPr lang="en-US" sz="1800" i="1" dirty="0" err="1"/>
              <a:t>ith</a:t>
            </a:r>
            <a:r>
              <a:rPr lang="en-US" sz="1800" dirty="0"/>
              <a:t> conversion specifier in string says how to print </a:t>
            </a:r>
            <a:r>
              <a:rPr lang="en-US" sz="1800" b="1" dirty="0" err="1">
                <a:latin typeface="Courier New" pitchFamily="49" charset="0"/>
              </a:rPr>
              <a:t>arg</a:t>
            </a:r>
            <a:r>
              <a:rPr lang="en-US" sz="1800" b="1" i="1" baseline="-25000" dirty="0" err="1">
                <a:latin typeface="Courier New" pitchFamily="49" charset="0"/>
              </a:rPr>
              <a:t>i</a:t>
            </a:r>
            <a:endParaRPr lang="en-US" sz="1800" b="1" i="1" baseline="-25000" dirty="0">
              <a:latin typeface="Courier New" pitchFamily="49" charset="0"/>
            </a:endParaRPr>
          </a:p>
          <a:p>
            <a:pPr lvl="2">
              <a:lnSpc>
                <a:spcPct val="110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Resulting string printed on </a:t>
            </a:r>
            <a:r>
              <a:rPr lang="en-US" sz="2000" b="1" dirty="0" err="1">
                <a:latin typeface="Courier New" pitchFamily="49" charset="0"/>
              </a:rPr>
              <a:t>stdout</a:t>
            </a:r>
            <a:endParaRPr lang="en-US" sz="2000" b="1" dirty="0">
              <a:latin typeface="Courier New" pitchFamily="49" charset="0"/>
            </a:endParaRPr>
          </a:p>
          <a:p>
            <a:pPr lvl="2">
              <a:lnSpc>
                <a:spcPct val="110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Returns number of characters printed!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229600" y="3048000"/>
            <a:ext cx="0" cy="3941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5800" y="3442160"/>
            <a:ext cx="4571999" cy="641352"/>
          </a:xfrm>
          <a:prstGeom prst="rect">
            <a:avLst/>
          </a:prstGeom>
          <a:solidFill>
            <a:srgbClr val="D6D6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+mn-lt"/>
              </a:rPr>
              <a:t>Note – </a:t>
            </a:r>
            <a:r>
              <a:rPr lang="en-US" sz="2000" dirty="0">
                <a:latin typeface="+mn-lt"/>
              </a:rPr>
              <a:t>the "... " </a:t>
            </a:r>
            <a:r>
              <a:rPr lang="en-US" sz="2000" dirty="0" smtClean="0">
                <a:latin typeface="+mn-lt"/>
              </a:rPr>
              <a:t>means that the number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of arguments is open-ended</a:t>
            </a:r>
            <a:endParaRPr lang="en-US" sz="2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%d, %i </a:t>
            </a:r>
            <a:r>
              <a:rPr lang="en-US" sz="2800" dirty="0"/>
              <a:t>— decimal number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%u </a:t>
            </a:r>
            <a:r>
              <a:rPr lang="en-US" sz="2800" dirty="0"/>
              <a:t>— unsigned decimal </a:t>
            </a:r>
            <a:r>
              <a:rPr lang="en-US" sz="2800" dirty="0" smtClean="0"/>
              <a:t>number </a:t>
            </a:r>
            <a:r>
              <a:rPr lang="en-US" sz="2800" dirty="0" smtClean="0">
                <a:solidFill>
                  <a:srgbClr val="00B050"/>
                </a:solidFill>
              </a:rPr>
              <a:t>(more in CS2011)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%c </a:t>
            </a:r>
            <a:r>
              <a:rPr lang="en-US" sz="2800" dirty="0"/>
              <a:t>— character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%s </a:t>
            </a:r>
            <a:r>
              <a:rPr lang="en-US" sz="2800" dirty="0"/>
              <a:t>— string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%f </a:t>
            </a:r>
            <a:r>
              <a:rPr lang="en-US" sz="2800" dirty="0"/>
              <a:t>— floating point number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3.14159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%e, E </a:t>
            </a:r>
            <a:r>
              <a:rPr lang="en-US" sz="2800" dirty="0"/>
              <a:t>— floating point number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2.9979e+8 or 2.9979E+8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%% </a:t>
            </a:r>
            <a:r>
              <a:rPr lang="en-US" sz="2800" dirty="0"/>
              <a:t>— a single ‘%’ character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See </a:t>
            </a:r>
            <a:r>
              <a:rPr lang="en-US" sz="2800" dirty="0" smtClean="0"/>
              <a:t>K&amp;R textbook </a:t>
            </a:r>
            <a:r>
              <a:rPr lang="en-US" sz="2800" dirty="0"/>
              <a:t>for full list (</a:t>
            </a:r>
            <a:r>
              <a:rPr lang="en-US" sz="2800" dirty="0" smtClean="0"/>
              <a:t>pp. </a:t>
            </a:r>
            <a:r>
              <a:rPr lang="en-US" sz="2800" dirty="0"/>
              <a:t>154, 244)</a:t>
            </a:r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2533</TotalTime>
  <Words>1197</Words>
  <Application>Microsoft Office PowerPoint</Application>
  <PresentationFormat>On-screen Show (4:3)</PresentationFormat>
  <Paragraphs>234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Arial Black</vt:lpstr>
      <vt:lpstr>Courier New</vt:lpstr>
      <vt:lpstr>Monotype Sorts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Programming Assignment #1 — 12-Month Calendar</vt:lpstr>
      <vt:lpstr>Goals and Objectives</vt:lpstr>
      <vt:lpstr>Display a 12-Month Calendar</vt:lpstr>
      <vt:lpstr>Sample Output (fragment)</vt:lpstr>
      <vt:lpstr>Implementation</vt:lpstr>
      <vt:lpstr>Implementation (cont.)</vt:lpstr>
      <vt:lpstr>Hints</vt:lpstr>
      <vt:lpstr>printf() &amp; scanf()</vt:lpstr>
      <vt:lpstr>printf() (continued)</vt:lpstr>
      <vt:lpstr>printf() Optional Controls</vt:lpstr>
      <vt:lpstr>printf() Examples</vt:lpstr>
      <vt:lpstr>scanf()</vt:lpstr>
      <vt:lpstr>scanf() Examples</vt:lpstr>
      <vt:lpstr>scanf() Formats</vt:lpstr>
      <vt:lpstr>scanf() Formats</vt:lpstr>
      <vt:lpstr>Summary of Assignment</vt:lpstr>
      <vt:lpstr>Submission</vt:lpstr>
      <vt:lpstr>Doxygen</vt:lpstr>
      <vt:lpstr>How To Do It</vt:lpstr>
      <vt:lpstr>Doxygen Example</vt:lpstr>
      <vt:lpstr>Doxygen Example</vt:lpstr>
      <vt:lpstr>Questions on Assignment?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244</cp:revision>
  <dcterms:created xsi:type="dcterms:W3CDTF">2000-03-15T17:46:46Z</dcterms:created>
  <dcterms:modified xsi:type="dcterms:W3CDTF">2017-08-25T17:52:32Z</dcterms:modified>
</cp:coreProperties>
</file>