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  <p:sldMasterId id="2147483678" r:id="rId2"/>
    <p:sldMasterId id="2147483690" r:id="rId3"/>
    <p:sldMasterId id="2147483702" r:id="rId4"/>
    <p:sldMasterId id="2147483714" r:id="rId5"/>
    <p:sldMasterId id="2147483726" r:id="rId6"/>
    <p:sldMasterId id="2147483738" r:id="rId7"/>
    <p:sldMasterId id="2147483750" r:id="rId8"/>
  </p:sldMasterIdLst>
  <p:notesMasterIdLst>
    <p:notesMasterId r:id="rId30"/>
  </p:notesMasterIdLst>
  <p:handoutMasterIdLst>
    <p:handoutMasterId r:id="rId31"/>
  </p:handoutMasterIdLst>
  <p:sldIdLst>
    <p:sldId id="616" r:id="rId9"/>
    <p:sldId id="617" r:id="rId10"/>
    <p:sldId id="618" r:id="rId11"/>
    <p:sldId id="619" r:id="rId12"/>
    <p:sldId id="620" r:id="rId13"/>
    <p:sldId id="635" r:id="rId14"/>
    <p:sldId id="621" r:id="rId15"/>
    <p:sldId id="637" r:id="rId16"/>
    <p:sldId id="622" r:id="rId17"/>
    <p:sldId id="623" r:id="rId18"/>
    <p:sldId id="624" r:id="rId19"/>
    <p:sldId id="625" r:id="rId20"/>
    <p:sldId id="634" r:id="rId21"/>
    <p:sldId id="626" r:id="rId22"/>
    <p:sldId id="627" r:id="rId23"/>
    <p:sldId id="628" r:id="rId24"/>
    <p:sldId id="629" r:id="rId25"/>
    <p:sldId id="630" r:id="rId26"/>
    <p:sldId id="632" r:id="rId27"/>
    <p:sldId id="633" r:id="rId28"/>
    <p:sldId id="636" r:id="rId29"/>
  </p:sldIdLst>
  <p:sldSz cx="9144000" cy="6858000" type="screen4x3"/>
  <p:notesSz cx="7302500" cy="9586913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6"/>
    <a:srgbClr val="52C53B"/>
    <a:srgbClr val="C0EAB8"/>
    <a:srgbClr val="CFEFC9"/>
    <a:srgbClr val="F1EF95"/>
    <a:srgbClr val="F2F09C"/>
    <a:srgbClr val="F2F2F2"/>
    <a:srgbClr val="DBDBDB"/>
    <a:srgbClr val="F5F5BD"/>
    <a:srgbClr val="F0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3" autoAdjust="0"/>
    <p:restoredTop sz="94626" autoAdjust="0"/>
  </p:normalViewPr>
  <p:slideViewPr>
    <p:cSldViewPr snapToObjects="1">
      <p:cViewPr>
        <p:scale>
          <a:sx n="106" d="100"/>
          <a:sy n="106" d="100"/>
        </p:scale>
        <p:origin x="-86" y="-158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37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37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63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47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3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D08B9B-7370-48EA-90AE-F500A00756D8}" type="slidenum">
              <a:rPr lang="en-US"/>
              <a:pPr/>
              <a:t>17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D08B9B-7370-48EA-90AE-F500A00756D8}" type="slidenum">
              <a:rPr lang="en-US"/>
              <a:pPr/>
              <a:t>18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5CDC9D-8295-4B53-A743-9B2D0E0F6BD0}" type="slidenum">
              <a:rPr lang="en-US"/>
              <a:pPr/>
              <a:t>19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96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96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0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04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04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04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7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84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273ECF-6578-49A8-AD7C-788C7DA89BDC}" type="slidenum">
              <a:rPr lang="en-US"/>
              <a:pPr/>
              <a:t>10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5CDC9D-8295-4B53-A743-9B2D0E0F6BD0}" type="slidenum">
              <a:rPr lang="en-US"/>
              <a:pPr/>
              <a:t>11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19400"/>
            <a:ext cx="6400800" cy="2514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54864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copyright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322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CS-2303, C-Term 2017 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Assignment #2 -- Game of Life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CS-2303, C-Term 2017 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Assignment #2 -- Game of Life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9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CS-2303, C-Term 2017 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Assignment #2 -- Game of Life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557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62AFA-EEFC-44B1-8355-68F5673B2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90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D7949-4764-4279-9703-7900A9D40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3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C0AC5-52A1-4BB5-9AD1-02B16E347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2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1613" cy="4170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1213" y="1885950"/>
            <a:ext cx="4013200" cy="4170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92AF0-32AE-492C-A823-9B79592B8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5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8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E68CB-4D7E-4397-936D-4D2005CF0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01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0F2FB-35DB-44C8-949A-155D63FA3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92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046B4-0D06-4C32-B589-6FB4E3FA7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74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78714-B8A0-42CC-AEA8-3433FA0C8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13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0E6D9-76F2-48E3-B705-3E6BE7DC7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19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EE47B-87F6-479F-B5CA-B9CB462D1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244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58738"/>
            <a:ext cx="2055813" cy="5997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58738"/>
            <a:ext cx="6019800" cy="5997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F18B-CD7B-4589-B89C-07ED7C838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11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73033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93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290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0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CS-2303, C-Term 2017 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Assignment #2 -- Game of Life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6303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CS-2303, C-Term 2017 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Assignment #2 -- Game of Life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485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62" r:id="rId14"/>
    <p:sldLayoutId id="2147483663" r:id="rId1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58738"/>
            <a:ext cx="77708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7213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31800" y="6226175"/>
            <a:ext cx="19050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26175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31000" y="622935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ts val="875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4BA9952-3FE9-4D30-BDC9-B3260CD0B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9pPr>
    </p:titleStyle>
    <p:bodyStyle>
      <a:lvl1pPr marL="341313" indent="-341313" algn="l" defTabSz="457200" rtl="0" eaLnBrk="1" fontAlgn="base" hangingPunct="1">
        <a:spcBef>
          <a:spcPts val="800"/>
        </a:spcBef>
        <a:spcAft>
          <a:spcPct val="0"/>
        </a:spcAft>
        <a:buClr>
          <a:srgbClr val="FFCC00"/>
        </a:buClr>
        <a:buSzPct val="100000"/>
        <a:buFont typeface="Monotype Sorts" charset="2"/>
        <a:buChar char="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1" fontAlgn="base" hangingPunct="1">
        <a:spcBef>
          <a:spcPts val="700"/>
        </a:spcBef>
        <a:spcAft>
          <a:spcPct val="0"/>
        </a:spcAft>
        <a:buClr>
          <a:srgbClr val="FFCC00"/>
        </a:buClr>
        <a:buSzPct val="100000"/>
        <a:buFont typeface="Monotype Sorts" charset="2"/>
        <a:buChar char="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Clr>
          <a:srgbClr val="FFCC00"/>
        </a:buClr>
        <a:buSzPct val="100000"/>
        <a:buFont typeface="Monotype Sorts" charset="2"/>
        <a:buChar char="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8012"/>
            <a:ext cx="8153400" cy="1470025"/>
          </a:xfrm>
        </p:spPr>
        <p:txBody>
          <a:bodyPr/>
          <a:lstStyle/>
          <a:p>
            <a:pPr marL="0" indent="0"/>
            <a:r>
              <a:rPr lang="en-US" b="0" dirty="0" smtClean="0"/>
              <a:t>Programming Assignment #2</a:t>
            </a:r>
            <a:endParaRPr lang="en-US" b="0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Based on Slides from: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Professor </a:t>
            </a:r>
            <a:r>
              <a:rPr lang="en-US" sz="2400" dirty="0"/>
              <a:t>Hugh C. Lauer</a:t>
            </a:r>
            <a:br>
              <a:rPr lang="en-US" sz="2400" dirty="0"/>
            </a:br>
            <a:r>
              <a:rPr lang="en-US" sz="2400" dirty="0"/>
              <a:t>CS-2303 — System Programming Concepts</a:t>
            </a:r>
          </a:p>
          <a:p>
            <a:r>
              <a:rPr lang="en-US" sz="1200" dirty="0" smtClean="0"/>
              <a:t>Slides </a:t>
            </a:r>
            <a:r>
              <a:rPr lang="en-US" sz="1200" dirty="0"/>
              <a:t>include materials from </a:t>
            </a:r>
            <a:r>
              <a:rPr lang="en-US" sz="1200" i="1" dirty="0"/>
              <a:t>The C Programming Language</a:t>
            </a:r>
            <a:r>
              <a:rPr lang="en-US" sz="1200" dirty="0"/>
              <a:t>, 2</a:t>
            </a:r>
            <a:r>
              <a:rPr lang="en-US" sz="1200" baseline="30000" dirty="0"/>
              <a:t>nd</a:t>
            </a:r>
            <a:r>
              <a:rPr lang="en-US" sz="1200" dirty="0"/>
              <a:t> edition, by Kernighan and Ritchie,</a:t>
            </a:r>
            <a:br>
              <a:rPr lang="en-US" sz="1200" dirty="0"/>
            </a:br>
            <a:r>
              <a:rPr lang="en-US" sz="1200" i="1" dirty="0"/>
              <a:t>Absolute C++</a:t>
            </a:r>
            <a:r>
              <a:rPr lang="en-US" sz="1200" dirty="0"/>
              <a:t>, by Walter </a:t>
            </a:r>
            <a:r>
              <a:rPr lang="en-US" sz="1200" dirty="0" err="1"/>
              <a:t>Savitch</a:t>
            </a:r>
            <a:r>
              <a:rPr lang="en-US" sz="1200" dirty="0"/>
              <a:t>, </a:t>
            </a:r>
            <a:r>
              <a:rPr lang="en-US" sz="1200" i="1" dirty="0"/>
              <a:t>The C++ Programming Language, </a:t>
            </a:r>
            <a:r>
              <a:rPr lang="en-US" sz="1200" dirty="0"/>
              <a:t>Special Edition, by </a:t>
            </a:r>
            <a:r>
              <a:rPr lang="en-US" sz="1200" dirty="0" err="1"/>
              <a:t>Bjarne</a:t>
            </a:r>
            <a:r>
              <a:rPr lang="en-US" sz="1200" dirty="0"/>
              <a:t> </a:t>
            </a:r>
            <a:r>
              <a:rPr lang="en-US" sz="1200" dirty="0" err="1"/>
              <a:t>Stroustrup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and from </a:t>
            </a:r>
            <a:r>
              <a:rPr lang="en-US" sz="1200" i="1" dirty="0"/>
              <a:t>C: How to Program</a:t>
            </a:r>
            <a:r>
              <a:rPr lang="en-US" sz="1200" dirty="0"/>
              <a:t>, 5</a:t>
            </a:r>
            <a:r>
              <a:rPr lang="en-US" sz="1200" baseline="30000" dirty="0"/>
              <a:t>th</a:t>
            </a:r>
            <a:r>
              <a:rPr lang="en-US" sz="1200" dirty="0"/>
              <a:t> and 6</a:t>
            </a:r>
            <a:r>
              <a:rPr lang="en-US" sz="1200" baseline="30000" dirty="0"/>
              <a:t>th</a:t>
            </a:r>
            <a:r>
              <a:rPr lang="en-US" sz="1200" dirty="0"/>
              <a:t> editions, by </a:t>
            </a:r>
            <a:r>
              <a:rPr lang="en-US" sz="1200" dirty="0" err="1"/>
              <a:t>Deitel</a:t>
            </a:r>
            <a:r>
              <a:rPr lang="en-US" sz="1200" dirty="0"/>
              <a:t> and </a:t>
            </a:r>
            <a:r>
              <a:rPr lang="en-US" sz="1200" dirty="0" err="1" smtClean="0"/>
              <a:t>Deitel</a:t>
            </a:r>
            <a:endParaRPr lang="en-US" sz="1200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CEF07275-A34F-4845-9371-CAAC7967A479}" type="slidenum">
              <a:rPr lang="en-US">
                <a:latin typeface="+mn-lt"/>
              </a:rPr>
              <a:pPr/>
              <a:t>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4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 of Life</a:t>
            </a:r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48196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Read command line to determine size of board, number of generations, etc.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Dynamically allocate memory for three boards of the appropriate size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/>
              <a:t>Using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Read input file an initialize one board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Play up to </a:t>
            </a:r>
            <a:r>
              <a:rPr lang="en-US" i="1" dirty="0" smtClean="0"/>
              <a:t>n</a:t>
            </a:r>
            <a:r>
              <a:rPr lang="en-US" dirty="0" smtClean="0"/>
              <a:t> generations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After each generation, test for termination — I.e., same as previous or 2</a:t>
            </a:r>
            <a:r>
              <a:rPr lang="en-US" baseline="30000" dirty="0" smtClean="0"/>
              <a:t>nd</a:t>
            </a:r>
            <a:r>
              <a:rPr lang="en-US" dirty="0" smtClean="0"/>
              <a:t> previous generation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Print final generation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Optional pause and/or print after each generation for debugging purposes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hlink"/>
                </a:solidFill>
              </a:rPr>
              <a:t>Free dynamically allocated memory!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19FECCC-505E-498B-A03A-F5CE192705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Organization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25177"/>
            <a:ext cx="8178800" cy="4332723"/>
          </a:xfrm>
        </p:spPr>
        <p:txBody>
          <a:bodyPr/>
          <a:lstStyle/>
          <a:p>
            <a:r>
              <a:rPr lang="en-US" sz="2800" dirty="0"/>
              <a:t>See </a:t>
            </a:r>
            <a:r>
              <a:rPr lang="en-US" sz="2800" i="1" dirty="0" smtClean="0"/>
              <a:t>Lab1, Part3</a:t>
            </a:r>
            <a:endParaRPr lang="en-US" sz="2800" dirty="0"/>
          </a:p>
          <a:p>
            <a:r>
              <a:rPr lang="en-US" sz="2800" i="1" dirty="0"/>
              <a:t>Must </a:t>
            </a:r>
            <a:r>
              <a:rPr lang="en-US" sz="2800" dirty="0"/>
              <a:t>have </a:t>
            </a:r>
          </a:p>
          <a:p>
            <a:pPr lvl="2"/>
            <a:r>
              <a:rPr lang="en-US" sz="2000" dirty="0"/>
              <a:t>At least one </a:t>
            </a:r>
            <a:r>
              <a:rPr lang="en-US" sz="2000" i="1" dirty="0"/>
              <a:t>.h</a:t>
            </a:r>
            <a:r>
              <a:rPr lang="en-US" sz="2000" dirty="0"/>
              <a:t> file (your interface)</a:t>
            </a:r>
          </a:p>
          <a:p>
            <a:pPr lvl="2"/>
            <a:r>
              <a:rPr lang="en-US" sz="2000" dirty="0"/>
              <a:t>At least two </a:t>
            </a:r>
            <a:r>
              <a:rPr lang="en-US" sz="2000" i="1" dirty="0"/>
              <a:t>.c</a:t>
            </a:r>
            <a:r>
              <a:rPr lang="en-US" sz="2000" dirty="0"/>
              <a:t> files (together your program)</a:t>
            </a:r>
          </a:p>
          <a:p>
            <a:pPr lvl="2"/>
            <a:r>
              <a:rPr lang="en-US" sz="2000" dirty="0"/>
              <a:t>One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makefile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/>
              <a:t>Suggested partition</a:t>
            </a:r>
          </a:p>
          <a:p>
            <a:pPr lvl="2"/>
            <a:r>
              <a:rPr lang="en-US" b="1" dirty="0" err="1">
                <a:latin typeface="Courier New" pitchFamily="49" charset="0"/>
                <a:cs typeface="Courier New" pitchFamily="49" charset="0"/>
              </a:rPr>
              <a:t>Life.c</a:t>
            </a:r>
            <a:r>
              <a:rPr lang="en-US" sz="2000" dirty="0"/>
              <a:t> — main program, read input &amp; initialize</a:t>
            </a:r>
          </a:p>
          <a:p>
            <a:pPr lvl="2"/>
            <a:r>
              <a:rPr lang="en-US" b="1" dirty="0" err="1">
                <a:latin typeface="Courier New" pitchFamily="49" charset="0"/>
                <a:cs typeface="Courier New" pitchFamily="49" charset="0"/>
              </a:rPr>
              <a:t>Game.c</a:t>
            </a:r>
            <a:r>
              <a:rPr lang="en-US" sz="2000" dirty="0"/>
              <a:t> — playing game, testing termination</a:t>
            </a:r>
          </a:p>
          <a:p>
            <a:pPr lvl="2"/>
            <a:r>
              <a:rPr lang="en-US" b="1" dirty="0" err="1">
                <a:latin typeface="Courier New" pitchFamily="49" charset="0"/>
                <a:cs typeface="Courier New" pitchFamily="49" charset="0"/>
              </a:rPr>
              <a:t>Board.c</a:t>
            </a:r>
            <a:r>
              <a:rPr lang="en-US" sz="2000" i="1" dirty="0"/>
              <a:t> </a:t>
            </a:r>
            <a:r>
              <a:rPr lang="en-US" sz="2000" dirty="0"/>
              <a:t>— utility functions for printing boards, comparison, etc.</a:t>
            </a:r>
          </a:p>
          <a:p>
            <a:pPr lvl="2"/>
            <a:r>
              <a:rPr lang="en-US" b="1" dirty="0" err="1">
                <a:latin typeface="Courier New" pitchFamily="49" charset="0"/>
                <a:cs typeface="Courier New" pitchFamily="49" charset="0"/>
              </a:rPr>
              <a:t>Life.h</a:t>
            </a:r>
            <a:r>
              <a:rPr lang="en-US" sz="2000" i="1" dirty="0"/>
              <a:t> </a:t>
            </a:r>
            <a:r>
              <a:rPr lang="en-US" sz="2000" dirty="0"/>
              <a:t>— interface with function headers, </a:t>
            </a:r>
            <a:r>
              <a:rPr lang="en-US" sz="2000" i="1" dirty="0"/>
              <a:t>extern</a:t>
            </a:r>
            <a:r>
              <a:rPr lang="en-US" sz="2000" dirty="0"/>
              <a:t> variable for any </a:t>
            </a:r>
            <a:r>
              <a:rPr lang="en-US" sz="2000" dirty="0" err="1"/>
              <a:t>globals</a:t>
            </a:r>
            <a:r>
              <a:rPr lang="en-US" sz="2000" dirty="0"/>
              <a:t>, etc.</a:t>
            </a:r>
            <a:endParaRPr lang="en-US" sz="2000" i="1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00A2099-C456-4FEF-9AA9-F09E309CCD60}" type="slidenum">
              <a:rPr lang="en-US"/>
              <a:pPr/>
              <a:t>11</a:t>
            </a:fld>
            <a:endParaRPr lang="en-US"/>
          </a:p>
        </p:txBody>
      </p:sp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4495800" y="3657600"/>
            <a:ext cx="3683000" cy="64120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12700" tIns="12700" rIns="12700" bIns="12700" anchor="ctr">
            <a:spAutoFit/>
          </a:bodyPr>
          <a:lstStyle/>
          <a:p>
            <a:r>
              <a:rPr lang="en-US" sz="2000" dirty="0">
                <a:latin typeface="+mn-lt"/>
              </a:rPr>
              <a:t>You may choose your own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partition of the problem</a:t>
            </a:r>
          </a:p>
        </p:txBody>
      </p:sp>
      <p:sp>
        <p:nvSpPr>
          <p:cNvPr id="374789" name="Text Box 5"/>
          <p:cNvSpPr txBox="1">
            <a:spLocks noChangeArrowheads="1"/>
          </p:cNvSpPr>
          <p:nvPr/>
        </p:nvSpPr>
        <p:spPr bwMode="auto">
          <a:xfrm>
            <a:off x="3803753" y="1447800"/>
            <a:ext cx="5067093" cy="1256754"/>
          </a:xfrm>
          <a:prstGeom prst="rect">
            <a:avLst/>
          </a:prstGeom>
          <a:solidFill>
            <a:srgbClr val="F1C7C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2700" tIns="12700" rIns="12700" bIns="127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461963" indent="-230188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/>
              <a:t>From this point on, </a:t>
            </a:r>
            <a:r>
              <a:rPr lang="en-US" sz="2000" i="1" dirty="0"/>
              <a:t>every</a:t>
            </a:r>
            <a:r>
              <a:rPr lang="en-US" sz="2000" dirty="0"/>
              <a:t> programming</a:t>
            </a:r>
            <a:br>
              <a:rPr lang="en-US" sz="2000" dirty="0"/>
            </a:br>
            <a:r>
              <a:rPr lang="en-US" sz="2000" dirty="0"/>
              <a:t>assignment </a:t>
            </a:r>
            <a:r>
              <a:rPr lang="en-US" sz="2000" i="1" dirty="0"/>
              <a:t>at WPI</a:t>
            </a:r>
            <a:r>
              <a:rPr lang="en-US" sz="2000" dirty="0"/>
              <a:t> must be accompanied</a:t>
            </a:r>
            <a:br>
              <a:rPr lang="en-US" sz="2000" dirty="0"/>
            </a:br>
            <a:r>
              <a:rPr lang="en-US" sz="2000" dirty="0"/>
              <a:t>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sz="2000" i="1" dirty="0"/>
              <a:t> </a:t>
            </a:r>
            <a:r>
              <a:rPr lang="en-US" sz="2000" dirty="0"/>
              <a:t>or equivalent</a:t>
            </a:r>
          </a:p>
          <a:p>
            <a:pPr lvl="1">
              <a:buFontTx/>
              <a:buChar char="•"/>
            </a:pPr>
            <a:r>
              <a:rPr lang="en-US" sz="2000" dirty="0"/>
              <a:t>Unless otherwise </a:t>
            </a:r>
            <a:r>
              <a:rPr lang="en-US" sz="2000" dirty="0" smtClean="0"/>
              <a:t>specified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93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 animBg="1"/>
      <p:bldP spid="374788" grpId="1" animBg="1"/>
      <p:bldP spid="3747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4305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/>
              <a:t> is number of arguments.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/>
              <a:t> </a:t>
            </a:r>
            <a:r>
              <a:rPr lang="en-US" dirty="0" smtClean="0"/>
              <a:t>points to a null-terminated string representing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/>
              <a:t>th</a:t>
            </a:r>
            <a:r>
              <a:rPr lang="en-US" dirty="0" smtClean="0"/>
              <a:t> argument.</a:t>
            </a:r>
          </a:p>
          <a:p>
            <a:r>
              <a:rPr lang="en-US" dirty="0" smtClean="0"/>
              <a:t>These parameters are optional.</a:t>
            </a:r>
          </a:p>
          <a:p>
            <a:pPr lvl="1"/>
            <a:r>
              <a:rPr lang="en-US" dirty="0" smtClean="0"/>
              <a:t>Unlike in Java!</a:t>
            </a:r>
          </a:p>
          <a:p>
            <a:r>
              <a:rPr lang="en-US" dirty="0" smtClean="0"/>
              <a:t>Names could be anything.</a:t>
            </a:r>
          </a:p>
          <a:p>
            <a:pPr lvl="1"/>
            <a:r>
              <a:rPr lang="en-US" dirty="0" smtClean="0"/>
              <a:t>But these are what everybody uses.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(char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*s)</a:t>
            </a:r>
            <a:r>
              <a:rPr lang="en-US" b="1" dirty="0"/>
              <a:t> </a:t>
            </a:r>
            <a:r>
              <a:rPr lang="en-US" dirty="0" smtClean="0"/>
              <a:t>converts string 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Returns 0 if input not valid.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Could also use </a:t>
            </a:r>
            <a:r>
              <a:rPr lang="en-US" dirty="0" err="1" smtClean="0">
                <a:cs typeface="Courier New" pitchFamily="49" charset="0"/>
              </a:rPr>
              <a:t>scanf</a:t>
            </a:r>
            <a:r>
              <a:rPr lang="en-US" dirty="0" smtClean="0">
                <a:cs typeface="Courier New" pitchFamily="49" charset="0"/>
              </a:rPr>
              <a:t>().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(char</a:t>
            </a:r>
            <a:r>
              <a:rPr lang="en-US" b="1" dirty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*f,</a:t>
            </a:r>
            <a:r>
              <a:rPr lang="en-US" b="1" dirty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mode)</a:t>
            </a:r>
            <a:r>
              <a:rPr lang="en-US" b="1" dirty="0"/>
              <a:t> </a:t>
            </a:r>
            <a:r>
              <a:rPr lang="en-US" dirty="0"/>
              <a:t>opens a file named by character </a:t>
            </a:r>
            <a:r>
              <a:rPr lang="en-US" dirty="0" smtClean="0"/>
              <a:t>string.</a:t>
            </a:r>
          </a:p>
          <a:p>
            <a:pPr lvl="1"/>
            <a:r>
              <a:rPr lang="en-US" dirty="0" smtClean="0"/>
              <a:t>Returns pointer to a FILE </a:t>
            </a:r>
            <a:r>
              <a:rPr lang="en-US" dirty="0" err="1" smtClean="0"/>
              <a:t>struct</a:t>
            </a:r>
            <a:r>
              <a:rPr lang="en-US" dirty="0" smtClean="0"/>
              <a:t> with info on the open file.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9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 and freeing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610600" cy="4533900"/>
          </a:xfrm>
        </p:spPr>
        <p:txBody>
          <a:bodyPr/>
          <a:lstStyle/>
          <a:p>
            <a:r>
              <a:rPr lang="en-US" dirty="0" smtClean="0"/>
              <a:t>You may allocate arrays as automatic arrays (i.e., on The Stack) </a:t>
            </a:r>
            <a:r>
              <a:rPr lang="en-US" i="1" dirty="0" smtClean="0">
                <a:solidFill>
                  <a:srgbClr val="FF0000"/>
                </a:solidFill>
              </a:rPr>
              <a:t>however…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/>
              <a:t>A better way is to request memory from The Heap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(char))</a:t>
            </a:r>
          </a:p>
          <a:p>
            <a:pPr lvl="2"/>
            <a:r>
              <a:rPr lang="en-US" dirty="0" smtClean="0"/>
              <a:t>Allocates this many bytes of storage, returns a pointer to it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free(void </a:t>
            </a:r>
            <a:r>
              <a:rPr lang="en-US" dirty="0" smtClean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mallocedMemory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Returns previously allocated memory to The Heap</a:t>
            </a:r>
          </a:p>
          <a:p>
            <a:pPr lvl="1"/>
            <a:r>
              <a:rPr lang="en-US" dirty="0" smtClean="0"/>
              <a:t>A block allocated with </a:t>
            </a:r>
            <a:r>
              <a:rPr lang="en-US" dirty="0" err="1" smtClean="0"/>
              <a:t>malloc</a:t>
            </a:r>
            <a:r>
              <a:rPr lang="en-US" dirty="0" smtClean="0"/>
              <a:t>() stays allocated until explicitly freed.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0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FILE *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(char *filename, char *mode);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Opens the file named for the string at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filename</a:t>
            </a:r>
          </a:p>
          <a:p>
            <a:pPr lvl="1">
              <a:spcBef>
                <a:spcPts val="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mode = "r" </a:t>
            </a:r>
            <a:r>
              <a:rPr lang="en-US" dirty="0">
                <a:sym typeface="Symbol"/>
              </a:rPr>
              <a:t> </a:t>
            </a:r>
            <a:r>
              <a:rPr lang="en-US" dirty="0" smtClean="0">
                <a:sym typeface="Symbol"/>
              </a:rPr>
              <a:t>read-only</a:t>
            </a:r>
          </a:p>
          <a:p>
            <a:pPr lvl="1">
              <a:spcBef>
                <a:spcPts val="0"/>
              </a:spcBef>
            </a:pPr>
            <a:r>
              <a:rPr lang="en-US" dirty="0">
                <a:sym typeface="Symbol"/>
              </a:rPr>
              <a:t>Don’t forget to close using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fclose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() </a:t>
            </a:r>
            <a:r>
              <a:rPr lang="en-US" dirty="0" smtClean="0">
                <a:cs typeface="Courier New" pitchFamily="49" charset="0"/>
                <a:sym typeface="Symbol"/>
              </a:rPr>
              <a:t>when done.</a:t>
            </a:r>
            <a:endParaRPr lang="en-US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spcBef>
                <a:spcPts val="0"/>
              </a:spcBef>
            </a:pPr>
            <a:r>
              <a:rPr lang="en-US" sz="2400" b="1" dirty="0" err="1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fgetc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Symbol"/>
              </a:rPr>
              <a:t>(FILE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*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Symbol"/>
              </a:rPr>
              <a:t>f);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ym typeface="Symbol"/>
              </a:rPr>
              <a:t>Reads </a:t>
            </a:r>
            <a:r>
              <a:rPr lang="en-US" dirty="0">
                <a:sym typeface="Symbol"/>
              </a:rPr>
              <a:t>one character </a:t>
            </a:r>
            <a:r>
              <a:rPr lang="en-US" dirty="0" smtClean="0">
                <a:sym typeface="Symbol"/>
              </a:rPr>
              <a:t>from </a:t>
            </a:r>
            <a:r>
              <a:rPr lang="en-US" u="sng" dirty="0" smtClean="0">
                <a:sym typeface="Symbol"/>
              </a:rPr>
              <a:t>open</a:t>
            </a:r>
            <a:r>
              <a:rPr lang="en-US" dirty="0" smtClean="0">
                <a:sym typeface="Symbol"/>
              </a:rPr>
              <a:t> file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f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cs typeface="Courier New" pitchFamily="49" charset="0"/>
                <a:sym typeface="Symbol"/>
              </a:rPr>
              <a:t>Why </a:t>
            </a:r>
            <a:r>
              <a:rPr lang="en-US" dirty="0" err="1" smtClean="0">
                <a:cs typeface="Courier New" pitchFamily="49" charset="0"/>
                <a:sym typeface="Symbol"/>
              </a:rPr>
              <a:t>int</a:t>
            </a:r>
            <a:r>
              <a:rPr lang="en-US" dirty="0" smtClean="0">
                <a:cs typeface="Courier New" pitchFamily="49" charset="0"/>
                <a:sym typeface="Symbol"/>
              </a:rPr>
              <a:t>?</a:t>
            </a:r>
          </a:p>
          <a:p>
            <a:pPr>
              <a:spcBef>
                <a:spcPts val="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f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() </a:t>
            </a:r>
            <a:r>
              <a:rPr lang="en-US" dirty="0" smtClean="0">
                <a:cs typeface="Courier New" pitchFamily="49" charset="0"/>
                <a:sym typeface="Symbol"/>
              </a:rPr>
              <a:t>is like </a:t>
            </a:r>
            <a:r>
              <a:rPr lang="en-US" dirty="0" err="1" smtClean="0">
                <a:cs typeface="Courier New" pitchFamily="49" charset="0"/>
                <a:sym typeface="Symbol"/>
              </a:rPr>
              <a:t>scanf</a:t>
            </a:r>
            <a:r>
              <a:rPr lang="en-US" dirty="0" smtClean="0">
                <a:cs typeface="Courier New" pitchFamily="49" charset="0"/>
                <a:sym typeface="Symbol"/>
              </a:rPr>
              <a:t>() for files.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cs typeface="Courier New" pitchFamily="49" charset="0"/>
                <a:sym typeface="Symbol"/>
              </a:rPr>
              <a:t>The system remembers where you left off reading. 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two-dimensional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799"/>
            <a:ext cx="8594725" cy="5029201"/>
          </a:xfrm>
        </p:spPr>
        <p:txBody>
          <a:bodyPr/>
          <a:lstStyle/>
          <a:p>
            <a:r>
              <a:rPr lang="en-US" dirty="0" smtClean="0"/>
              <a:t>Impossible to have dynamic 2D arrays in C.</a:t>
            </a:r>
          </a:p>
          <a:p>
            <a:r>
              <a:rPr lang="en-US" dirty="0" smtClean="0"/>
              <a:t>Instead, follow these steps (once):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Allocate one array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/>
              <a:t> elements</a:t>
            </a:r>
          </a:p>
          <a:p>
            <a:pPr lvl="2"/>
            <a:r>
              <a:rPr lang="en-US" dirty="0" smtClean="0"/>
              <a:t>i.e.,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rows of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/>
              <a:t> elements each</a:t>
            </a:r>
          </a:p>
          <a:p>
            <a:pPr lvl="2"/>
            <a:r>
              <a:rPr lang="en-US" dirty="0" smtClean="0"/>
              <a:t>All contiguously allocated in memory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Allocate a second array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pointers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Initialize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/>
              <a:t>th</a:t>
            </a:r>
            <a:r>
              <a:rPr lang="en-US" dirty="0" smtClean="0"/>
              <a:t> pointer to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&amp;A[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200" dirty="0"/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200" dirty="0" smtClean="0"/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200" dirty="0"/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(element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dirty="0"/>
          </a:p>
          <a:p>
            <a:r>
              <a:rPr lang="en-US" dirty="0" smtClean="0"/>
              <a:t>To access element in </a:t>
            </a:r>
            <a:r>
              <a:rPr lang="en-US" dirty="0" err="1" smtClean="0"/>
              <a:t>ith</a:t>
            </a:r>
            <a:r>
              <a:rPr lang="en-US" dirty="0" smtClean="0"/>
              <a:t> row, </a:t>
            </a:r>
            <a:r>
              <a:rPr lang="en-US" dirty="0" err="1" smtClean="0"/>
              <a:t>jth</a:t>
            </a:r>
            <a:r>
              <a:rPr lang="en-US" dirty="0" smtClean="0"/>
              <a:t> column:</a:t>
            </a:r>
          </a:p>
          <a:p>
            <a:pPr lvl="1"/>
            <a:r>
              <a:rPr lang="en-US" sz="2200" b="1" dirty="0">
                <a:latin typeface="Courier New" pitchFamily="49" charset="0"/>
                <a:cs typeface="Courier New" pitchFamily="49" charset="0"/>
              </a:rPr>
              <a:t>B[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][j]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0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52000" y="1580726"/>
            <a:ext cx="3871913" cy="542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*B[x]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90000"/>
              </a:lnSpc>
            </a:pPr>
            <a:endParaRPr lang="en-US" sz="2400" dirty="0" smtClean="0"/>
          </a:p>
          <a:p>
            <a:pPr lvl="2">
              <a:lnSpc>
                <a:spcPct val="90000"/>
              </a:lnSpc>
            </a:pPr>
            <a:endParaRPr lang="en-US" sz="2400" dirty="0"/>
          </a:p>
          <a:p>
            <a:pPr lvl="2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609898" y="1535377"/>
            <a:ext cx="3871912" cy="583474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 A[x*y]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12C597-793F-4CC7-8423-9094D136B82B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973977" y="5486400"/>
            <a:ext cx="5575742" cy="307777"/>
            <a:chOff x="2987040" y="2739924"/>
            <a:chExt cx="5575742" cy="307777"/>
          </a:xfrm>
        </p:grpSpPr>
        <p:sp>
          <p:nvSpPr>
            <p:cNvPr id="20" name="TextBox 19"/>
            <p:cNvSpPr txBox="1"/>
            <p:nvPr/>
          </p:nvSpPr>
          <p:spPr>
            <a:xfrm>
              <a:off x="2987040" y="2739924"/>
              <a:ext cx="43601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A[0]</a:t>
              </a:r>
              <a:endParaRPr lang="en-US" sz="2000" b="0" dirty="0">
                <a:latin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18856" y="2739924"/>
              <a:ext cx="43601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A[1]</a:t>
              </a:r>
              <a:endParaRPr lang="en-US" sz="2000" b="0" dirty="0">
                <a:latin typeface="+mn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0961" y="2739924"/>
              <a:ext cx="43601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A[2]</a:t>
              </a:r>
              <a:endParaRPr lang="en-US" sz="2000" b="0" dirty="0">
                <a:latin typeface="+mn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63921" y="2739924"/>
              <a:ext cx="43601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A[3]</a:t>
              </a:r>
              <a:endParaRPr lang="en-US" sz="2000" b="0" dirty="0"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86881" y="2739924"/>
              <a:ext cx="43601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A[4]</a:t>
              </a:r>
              <a:endParaRPr lang="en-US" sz="2000" b="0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32801" y="2739924"/>
              <a:ext cx="62998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A[y-1]</a:t>
              </a:r>
              <a:endParaRPr lang="en-US" sz="2000" b="0" dirty="0">
                <a:latin typeface="+mn-l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995896" y="2246114"/>
            <a:ext cx="5759865" cy="369332"/>
            <a:chOff x="2995896" y="2430780"/>
            <a:chExt cx="5759865" cy="369332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99589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381885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464096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546392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28688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793280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109841" y="2430780"/>
              <a:ext cx="822960" cy="369332"/>
              <a:chOff x="7109841" y="2430780"/>
              <a:chExt cx="822960" cy="369332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7109841" y="2430780"/>
                <a:ext cx="822960" cy="3200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337617" y="24307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Calibri" pitchFamily="34" charset="0"/>
                  </a:rPr>
                  <a:t>...</a:t>
                </a: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995896" y="2514600"/>
            <a:ext cx="5759865" cy="369332"/>
            <a:chOff x="2995896" y="2430780"/>
            <a:chExt cx="5759865" cy="369332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299589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381885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46" name="Rectangle 4"/>
            <p:cNvSpPr>
              <a:spLocks noChangeArrowheads="1"/>
            </p:cNvSpPr>
            <p:nvPr/>
          </p:nvSpPr>
          <p:spPr bwMode="auto">
            <a:xfrm>
              <a:off x="464096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546392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628688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793280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109841" y="2430780"/>
              <a:ext cx="822960" cy="369332"/>
              <a:chOff x="7109841" y="2430780"/>
              <a:chExt cx="822960" cy="369332"/>
            </a:xfrm>
          </p:grpSpPr>
          <p:sp>
            <p:nvSpPr>
              <p:cNvPr id="51" name="Rectangle 4"/>
              <p:cNvSpPr>
                <a:spLocks noChangeArrowheads="1"/>
              </p:cNvSpPr>
              <p:nvPr/>
            </p:nvSpPr>
            <p:spPr bwMode="auto">
              <a:xfrm>
                <a:off x="7109841" y="2430780"/>
                <a:ext cx="822960" cy="3200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37617" y="24307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Calibri" pitchFamily="34" charset="0"/>
                  </a:rPr>
                  <a:t>...</a:t>
                </a: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2995896" y="2819400"/>
            <a:ext cx="5759865" cy="369332"/>
            <a:chOff x="2995896" y="2430780"/>
            <a:chExt cx="5759865" cy="369332"/>
          </a:xfrm>
        </p:grpSpPr>
        <p:sp>
          <p:nvSpPr>
            <p:cNvPr id="54" name="Rectangle 4"/>
            <p:cNvSpPr>
              <a:spLocks noChangeArrowheads="1"/>
            </p:cNvSpPr>
            <p:nvPr/>
          </p:nvSpPr>
          <p:spPr bwMode="auto">
            <a:xfrm>
              <a:off x="299589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381885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464096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546392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628688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793280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7109841" y="2430780"/>
              <a:ext cx="822960" cy="369332"/>
              <a:chOff x="7109841" y="2430780"/>
              <a:chExt cx="822960" cy="369332"/>
            </a:xfrm>
          </p:grpSpPr>
          <p:sp>
            <p:nvSpPr>
              <p:cNvPr id="61" name="Rectangle 4"/>
              <p:cNvSpPr>
                <a:spLocks noChangeArrowheads="1"/>
              </p:cNvSpPr>
              <p:nvPr/>
            </p:nvSpPr>
            <p:spPr bwMode="auto">
              <a:xfrm>
                <a:off x="7109841" y="2430780"/>
                <a:ext cx="822960" cy="3200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337617" y="24307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Calibri" pitchFamily="34" charset="0"/>
                  </a:rPr>
                  <a:t>...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2995896" y="3124200"/>
            <a:ext cx="5759865" cy="369332"/>
            <a:chOff x="2995896" y="2430780"/>
            <a:chExt cx="5759865" cy="369332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299589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381885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464096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"/>
            <p:cNvSpPr>
              <a:spLocks noChangeArrowheads="1"/>
            </p:cNvSpPr>
            <p:nvPr/>
          </p:nvSpPr>
          <p:spPr bwMode="auto">
            <a:xfrm>
              <a:off x="546392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628688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793280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7109841" y="2430780"/>
              <a:ext cx="822960" cy="369332"/>
              <a:chOff x="7109841" y="2430780"/>
              <a:chExt cx="822960" cy="369332"/>
            </a:xfrm>
          </p:grpSpPr>
          <p:sp>
            <p:nvSpPr>
              <p:cNvPr id="71" name="Rectangle 4"/>
              <p:cNvSpPr>
                <a:spLocks noChangeArrowheads="1"/>
              </p:cNvSpPr>
              <p:nvPr/>
            </p:nvSpPr>
            <p:spPr bwMode="auto">
              <a:xfrm>
                <a:off x="7109841" y="2430780"/>
                <a:ext cx="822960" cy="3200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337617" y="24307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Calibri" pitchFamily="34" charset="0"/>
                  </a:rPr>
                  <a:t>...</a:t>
                </a: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2995896" y="3429000"/>
            <a:ext cx="5759865" cy="369332"/>
            <a:chOff x="2995896" y="2430780"/>
            <a:chExt cx="5759865" cy="369332"/>
          </a:xfrm>
        </p:grpSpPr>
        <p:sp>
          <p:nvSpPr>
            <p:cNvPr id="74" name="Rectangle 4"/>
            <p:cNvSpPr>
              <a:spLocks noChangeArrowheads="1"/>
            </p:cNvSpPr>
            <p:nvPr/>
          </p:nvSpPr>
          <p:spPr bwMode="auto">
            <a:xfrm>
              <a:off x="299589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5" name="Rectangle 4"/>
            <p:cNvSpPr>
              <a:spLocks noChangeArrowheads="1"/>
            </p:cNvSpPr>
            <p:nvPr/>
          </p:nvSpPr>
          <p:spPr bwMode="auto">
            <a:xfrm>
              <a:off x="381885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464096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7" name="Rectangle 4"/>
            <p:cNvSpPr>
              <a:spLocks noChangeArrowheads="1"/>
            </p:cNvSpPr>
            <p:nvPr/>
          </p:nvSpPr>
          <p:spPr bwMode="auto">
            <a:xfrm>
              <a:off x="546392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628688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9" name="Rectangle 4"/>
            <p:cNvSpPr>
              <a:spLocks noChangeArrowheads="1"/>
            </p:cNvSpPr>
            <p:nvPr/>
          </p:nvSpPr>
          <p:spPr bwMode="auto">
            <a:xfrm>
              <a:off x="793280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7109841" y="2430780"/>
              <a:ext cx="822960" cy="369332"/>
              <a:chOff x="7109841" y="2430780"/>
              <a:chExt cx="822960" cy="369332"/>
            </a:xfrm>
          </p:grpSpPr>
          <p:sp>
            <p:nvSpPr>
              <p:cNvPr id="81" name="Rectangle 4"/>
              <p:cNvSpPr>
                <a:spLocks noChangeArrowheads="1"/>
              </p:cNvSpPr>
              <p:nvPr/>
            </p:nvSpPr>
            <p:spPr bwMode="auto">
              <a:xfrm>
                <a:off x="7109841" y="2430780"/>
                <a:ext cx="822960" cy="3200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337617" y="24307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Calibri" pitchFamily="34" charset="0"/>
                  </a:rPr>
                  <a:t>...</a:t>
                </a: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2995896" y="3733800"/>
            <a:ext cx="5759865" cy="369332"/>
            <a:chOff x="2995896" y="2430780"/>
            <a:chExt cx="5759865" cy="369332"/>
          </a:xfrm>
        </p:grpSpPr>
        <p:sp>
          <p:nvSpPr>
            <p:cNvPr id="84" name="Rectangle 4"/>
            <p:cNvSpPr>
              <a:spLocks noChangeArrowheads="1"/>
            </p:cNvSpPr>
            <p:nvPr/>
          </p:nvSpPr>
          <p:spPr bwMode="auto">
            <a:xfrm>
              <a:off x="299589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381885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464096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87" name="Rectangle 4"/>
            <p:cNvSpPr>
              <a:spLocks noChangeArrowheads="1"/>
            </p:cNvSpPr>
            <p:nvPr/>
          </p:nvSpPr>
          <p:spPr bwMode="auto">
            <a:xfrm>
              <a:off x="546392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88" name="Rectangle 4"/>
            <p:cNvSpPr>
              <a:spLocks noChangeArrowheads="1"/>
            </p:cNvSpPr>
            <p:nvPr/>
          </p:nvSpPr>
          <p:spPr bwMode="auto">
            <a:xfrm>
              <a:off x="628688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89" name="Rectangle 4"/>
            <p:cNvSpPr>
              <a:spLocks noChangeArrowheads="1"/>
            </p:cNvSpPr>
            <p:nvPr/>
          </p:nvSpPr>
          <p:spPr bwMode="auto">
            <a:xfrm>
              <a:off x="793280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7109841" y="2430780"/>
              <a:ext cx="822960" cy="369332"/>
              <a:chOff x="7109841" y="2430780"/>
              <a:chExt cx="822960" cy="369332"/>
            </a:xfrm>
          </p:grpSpPr>
          <p:sp>
            <p:nvSpPr>
              <p:cNvPr id="91" name="Rectangle 4"/>
              <p:cNvSpPr>
                <a:spLocks noChangeArrowheads="1"/>
              </p:cNvSpPr>
              <p:nvPr/>
            </p:nvSpPr>
            <p:spPr bwMode="auto">
              <a:xfrm>
                <a:off x="7109841" y="2430780"/>
                <a:ext cx="822960" cy="3200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337617" y="24307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Calibri" pitchFamily="34" charset="0"/>
                  </a:rPr>
                  <a:t>...</a:t>
                </a: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2995896" y="5105400"/>
            <a:ext cx="5759865" cy="369332"/>
            <a:chOff x="2995896" y="2430780"/>
            <a:chExt cx="5759865" cy="369332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299589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95" name="Rectangle 4"/>
            <p:cNvSpPr>
              <a:spLocks noChangeArrowheads="1"/>
            </p:cNvSpPr>
            <p:nvPr/>
          </p:nvSpPr>
          <p:spPr bwMode="auto">
            <a:xfrm>
              <a:off x="381885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96" name="Rectangle 4"/>
            <p:cNvSpPr>
              <a:spLocks noChangeArrowheads="1"/>
            </p:cNvSpPr>
            <p:nvPr/>
          </p:nvSpPr>
          <p:spPr bwMode="auto">
            <a:xfrm>
              <a:off x="464096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97" name="Rectangle 4"/>
            <p:cNvSpPr>
              <a:spLocks noChangeArrowheads="1"/>
            </p:cNvSpPr>
            <p:nvPr/>
          </p:nvSpPr>
          <p:spPr bwMode="auto">
            <a:xfrm>
              <a:off x="546392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98" name="Rectangle 4"/>
            <p:cNvSpPr>
              <a:spLocks noChangeArrowheads="1"/>
            </p:cNvSpPr>
            <p:nvPr/>
          </p:nvSpPr>
          <p:spPr bwMode="auto">
            <a:xfrm>
              <a:off x="628688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99" name="Rectangle 4"/>
            <p:cNvSpPr>
              <a:spLocks noChangeArrowheads="1"/>
            </p:cNvSpPr>
            <p:nvPr/>
          </p:nvSpPr>
          <p:spPr bwMode="auto">
            <a:xfrm>
              <a:off x="793280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7109841" y="2430780"/>
              <a:ext cx="822960" cy="369332"/>
              <a:chOff x="7109841" y="2430780"/>
              <a:chExt cx="822960" cy="369332"/>
            </a:xfrm>
          </p:grpSpPr>
          <p:sp>
            <p:nvSpPr>
              <p:cNvPr id="101" name="Rectangle 4"/>
              <p:cNvSpPr>
                <a:spLocks noChangeArrowheads="1"/>
              </p:cNvSpPr>
              <p:nvPr/>
            </p:nvSpPr>
            <p:spPr bwMode="auto">
              <a:xfrm>
                <a:off x="7109841" y="2430780"/>
                <a:ext cx="822960" cy="3200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337617" y="24307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Calibri" pitchFamily="34" charset="0"/>
                  </a:rPr>
                  <a:t>...</a:t>
                </a:r>
              </a:p>
            </p:txBody>
          </p:sp>
        </p:grpSp>
      </p:grp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533400" y="2246114"/>
            <a:ext cx="160020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533400" y="2499360"/>
            <a:ext cx="160020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533400" y="2773680"/>
            <a:ext cx="160020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533400" y="3093720"/>
            <a:ext cx="160020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533400" y="3413760"/>
            <a:ext cx="160020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8" name="Rectangle 4"/>
          <p:cNvSpPr>
            <a:spLocks noChangeArrowheads="1"/>
          </p:cNvSpPr>
          <p:nvPr/>
        </p:nvSpPr>
        <p:spPr bwMode="auto">
          <a:xfrm>
            <a:off x="533400" y="3733800"/>
            <a:ext cx="160020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533400" y="5105400"/>
            <a:ext cx="160020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1333500" y="2362200"/>
            <a:ext cx="166239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1333500" y="2659380"/>
            <a:ext cx="166239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1333500" y="2933700"/>
            <a:ext cx="166239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114" name="Straight Arrow Connector 113"/>
          <p:cNvCxnSpPr/>
          <p:nvPr/>
        </p:nvCxnSpPr>
        <p:spPr bwMode="auto">
          <a:xfrm>
            <a:off x="1333500" y="3253740"/>
            <a:ext cx="166239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115" name="Straight Arrow Connector 114"/>
          <p:cNvCxnSpPr/>
          <p:nvPr/>
        </p:nvCxnSpPr>
        <p:spPr bwMode="auto">
          <a:xfrm>
            <a:off x="1333500" y="3573780"/>
            <a:ext cx="166239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116" name="Straight Arrow Connector 115"/>
          <p:cNvCxnSpPr/>
          <p:nvPr/>
        </p:nvCxnSpPr>
        <p:spPr bwMode="auto">
          <a:xfrm>
            <a:off x="1333500" y="3891643"/>
            <a:ext cx="166239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1333500" y="5265420"/>
            <a:ext cx="166239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361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58423" y="1604928"/>
            <a:ext cx="3871913" cy="542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B[x]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90000"/>
              </a:lnSpc>
            </a:pPr>
            <a:endParaRPr lang="en-US" sz="2400" dirty="0" smtClean="0"/>
          </a:p>
          <a:p>
            <a:pPr lvl="2">
              <a:lnSpc>
                <a:spcPct val="90000"/>
              </a:lnSpc>
            </a:pPr>
            <a:endParaRPr lang="en-US" sz="2400" dirty="0"/>
          </a:p>
          <a:p>
            <a:pPr lvl="2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5272088" y="1508618"/>
            <a:ext cx="3871912" cy="583474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 A[x*y]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12C597-793F-4CC7-8423-9094D136B82B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995896" y="2246114"/>
            <a:ext cx="5759865" cy="369332"/>
            <a:chOff x="2995896" y="2430780"/>
            <a:chExt cx="5759865" cy="369332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99589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381885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464096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546392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28688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793280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109841" y="2430780"/>
              <a:ext cx="822960" cy="369332"/>
              <a:chOff x="7109841" y="2430780"/>
              <a:chExt cx="822960" cy="369332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7109841" y="2430780"/>
                <a:ext cx="822960" cy="3200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337617" y="24307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Calibri" pitchFamily="34" charset="0"/>
                  </a:rPr>
                  <a:t>...</a:t>
                </a: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995896" y="2514600"/>
            <a:ext cx="5759865" cy="369332"/>
            <a:chOff x="2995896" y="2430780"/>
            <a:chExt cx="5759865" cy="369332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299589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381885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46" name="Rectangle 4"/>
            <p:cNvSpPr>
              <a:spLocks noChangeArrowheads="1"/>
            </p:cNvSpPr>
            <p:nvPr/>
          </p:nvSpPr>
          <p:spPr bwMode="auto">
            <a:xfrm>
              <a:off x="464096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546392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628688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793280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109841" y="2430780"/>
              <a:ext cx="822960" cy="369332"/>
              <a:chOff x="7109841" y="2430780"/>
              <a:chExt cx="822960" cy="369332"/>
            </a:xfrm>
          </p:grpSpPr>
          <p:sp>
            <p:nvSpPr>
              <p:cNvPr id="51" name="Rectangle 4"/>
              <p:cNvSpPr>
                <a:spLocks noChangeArrowheads="1"/>
              </p:cNvSpPr>
              <p:nvPr/>
            </p:nvSpPr>
            <p:spPr bwMode="auto">
              <a:xfrm>
                <a:off x="7109841" y="2430780"/>
                <a:ext cx="822960" cy="3200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37617" y="24307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Calibri" pitchFamily="34" charset="0"/>
                  </a:rPr>
                  <a:t>...</a:t>
                </a: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2995896" y="2819400"/>
            <a:ext cx="5759865" cy="369332"/>
            <a:chOff x="2995896" y="2430780"/>
            <a:chExt cx="5759865" cy="369332"/>
          </a:xfrm>
        </p:grpSpPr>
        <p:sp>
          <p:nvSpPr>
            <p:cNvPr id="54" name="Rectangle 4"/>
            <p:cNvSpPr>
              <a:spLocks noChangeArrowheads="1"/>
            </p:cNvSpPr>
            <p:nvPr/>
          </p:nvSpPr>
          <p:spPr bwMode="auto">
            <a:xfrm>
              <a:off x="299589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381885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464096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546392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628688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793280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7109841" y="2430780"/>
              <a:ext cx="822960" cy="369332"/>
              <a:chOff x="7109841" y="2430780"/>
              <a:chExt cx="822960" cy="369332"/>
            </a:xfrm>
          </p:grpSpPr>
          <p:sp>
            <p:nvSpPr>
              <p:cNvPr id="61" name="Rectangle 4"/>
              <p:cNvSpPr>
                <a:spLocks noChangeArrowheads="1"/>
              </p:cNvSpPr>
              <p:nvPr/>
            </p:nvSpPr>
            <p:spPr bwMode="auto">
              <a:xfrm>
                <a:off x="7109841" y="2430780"/>
                <a:ext cx="822960" cy="3200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337617" y="24307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Calibri" pitchFamily="34" charset="0"/>
                  </a:rPr>
                  <a:t>...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2995896" y="3124200"/>
            <a:ext cx="5759865" cy="369332"/>
            <a:chOff x="2995896" y="2430780"/>
            <a:chExt cx="5759865" cy="369332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299589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381885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464096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"/>
            <p:cNvSpPr>
              <a:spLocks noChangeArrowheads="1"/>
            </p:cNvSpPr>
            <p:nvPr/>
          </p:nvSpPr>
          <p:spPr bwMode="auto">
            <a:xfrm>
              <a:off x="546392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628688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793280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7109841" y="2430780"/>
              <a:ext cx="822960" cy="369332"/>
              <a:chOff x="7109841" y="2430780"/>
              <a:chExt cx="822960" cy="369332"/>
            </a:xfrm>
          </p:grpSpPr>
          <p:sp>
            <p:nvSpPr>
              <p:cNvPr id="71" name="Rectangle 4"/>
              <p:cNvSpPr>
                <a:spLocks noChangeArrowheads="1"/>
              </p:cNvSpPr>
              <p:nvPr/>
            </p:nvSpPr>
            <p:spPr bwMode="auto">
              <a:xfrm>
                <a:off x="7109841" y="2430780"/>
                <a:ext cx="822960" cy="3200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337617" y="24307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Calibri" pitchFamily="34" charset="0"/>
                  </a:rPr>
                  <a:t>...</a:t>
                </a: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2995896" y="3429000"/>
            <a:ext cx="5759865" cy="369332"/>
            <a:chOff x="2995896" y="2430780"/>
            <a:chExt cx="5759865" cy="369332"/>
          </a:xfrm>
        </p:grpSpPr>
        <p:sp>
          <p:nvSpPr>
            <p:cNvPr id="74" name="Rectangle 4"/>
            <p:cNvSpPr>
              <a:spLocks noChangeArrowheads="1"/>
            </p:cNvSpPr>
            <p:nvPr/>
          </p:nvSpPr>
          <p:spPr bwMode="auto">
            <a:xfrm>
              <a:off x="299589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5" name="Rectangle 4"/>
            <p:cNvSpPr>
              <a:spLocks noChangeArrowheads="1"/>
            </p:cNvSpPr>
            <p:nvPr/>
          </p:nvSpPr>
          <p:spPr bwMode="auto">
            <a:xfrm>
              <a:off x="381885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464096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7" name="Rectangle 4"/>
            <p:cNvSpPr>
              <a:spLocks noChangeArrowheads="1"/>
            </p:cNvSpPr>
            <p:nvPr/>
          </p:nvSpPr>
          <p:spPr bwMode="auto">
            <a:xfrm>
              <a:off x="546392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628688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9" name="Rectangle 4"/>
            <p:cNvSpPr>
              <a:spLocks noChangeArrowheads="1"/>
            </p:cNvSpPr>
            <p:nvPr/>
          </p:nvSpPr>
          <p:spPr bwMode="auto">
            <a:xfrm>
              <a:off x="793280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7109841" y="2430780"/>
              <a:ext cx="822960" cy="369332"/>
              <a:chOff x="7109841" y="2430780"/>
              <a:chExt cx="822960" cy="369332"/>
            </a:xfrm>
          </p:grpSpPr>
          <p:sp>
            <p:nvSpPr>
              <p:cNvPr id="81" name="Rectangle 4"/>
              <p:cNvSpPr>
                <a:spLocks noChangeArrowheads="1"/>
              </p:cNvSpPr>
              <p:nvPr/>
            </p:nvSpPr>
            <p:spPr bwMode="auto">
              <a:xfrm>
                <a:off x="7109841" y="2430780"/>
                <a:ext cx="822960" cy="3200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337617" y="24307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Calibri" pitchFamily="34" charset="0"/>
                  </a:rPr>
                  <a:t>...</a:t>
                </a: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2995896" y="3733800"/>
            <a:ext cx="5759865" cy="369332"/>
            <a:chOff x="2995896" y="2430780"/>
            <a:chExt cx="5759865" cy="369332"/>
          </a:xfrm>
        </p:grpSpPr>
        <p:sp>
          <p:nvSpPr>
            <p:cNvPr id="84" name="Rectangle 4"/>
            <p:cNvSpPr>
              <a:spLocks noChangeArrowheads="1"/>
            </p:cNvSpPr>
            <p:nvPr/>
          </p:nvSpPr>
          <p:spPr bwMode="auto">
            <a:xfrm>
              <a:off x="299589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381885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464096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87" name="Rectangle 4"/>
            <p:cNvSpPr>
              <a:spLocks noChangeArrowheads="1"/>
            </p:cNvSpPr>
            <p:nvPr/>
          </p:nvSpPr>
          <p:spPr bwMode="auto">
            <a:xfrm>
              <a:off x="546392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88" name="Rectangle 4"/>
            <p:cNvSpPr>
              <a:spLocks noChangeArrowheads="1"/>
            </p:cNvSpPr>
            <p:nvPr/>
          </p:nvSpPr>
          <p:spPr bwMode="auto">
            <a:xfrm>
              <a:off x="628688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89" name="Rectangle 4"/>
            <p:cNvSpPr>
              <a:spLocks noChangeArrowheads="1"/>
            </p:cNvSpPr>
            <p:nvPr/>
          </p:nvSpPr>
          <p:spPr bwMode="auto">
            <a:xfrm>
              <a:off x="793280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7109841" y="2430780"/>
              <a:ext cx="822960" cy="369332"/>
              <a:chOff x="7109841" y="2430780"/>
              <a:chExt cx="822960" cy="369332"/>
            </a:xfrm>
          </p:grpSpPr>
          <p:sp>
            <p:nvSpPr>
              <p:cNvPr id="91" name="Rectangle 4"/>
              <p:cNvSpPr>
                <a:spLocks noChangeArrowheads="1"/>
              </p:cNvSpPr>
              <p:nvPr/>
            </p:nvSpPr>
            <p:spPr bwMode="auto">
              <a:xfrm>
                <a:off x="7109841" y="2430780"/>
                <a:ext cx="822960" cy="3200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337617" y="24307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Calibri" pitchFamily="34" charset="0"/>
                  </a:rPr>
                  <a:t>...</a:t>
                </a: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2995896" y="5105400"/>
            <a:ext cx="5759865" cy="369332"/>
            <a:chOff x="2995896" y="2430780"/>
            <a:chExt cx="5759865" cy="369332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299589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95" name="Rectangle 4"/>
            <p:cNvSpPr>
              <a:spLocks noChangeArrowheads="1"/>
            </p:cNvSpPr>
            <p:nvPr/>
          </p:nvSpPr>
          <p:spPr bwMode="auto">
            <a:xfrm>
              <a:off x="381885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96" name="Rectangle 4"/>
            <p:cNvSpPr>
              <a:spLocks noChangeArrowheads="1"/>
            </p:cNvSpPr>
            <p:nvPr/>
          </p:nvSpPr>
          <p:spPr bwMode="auto">
            <a:xfrm>
              <a:off x="464096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97" name="Rectangle 4"/>
            <p:cNvSpPr>
              <a:spLocks noChangeArrowheads="1"/>
            </p:cNvSpPr>
            <p:nvPr/>
          </p:nvSpPr>
          <p:spPr bwMode="auto">
            <a:xfrm>
              <a:off x="546392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98" name="Rectangle 4"/>
            <p:cNvSpPr>
              <a:spLocks noChangeArrowheads="1"/>
            </p:cNvSpPr>
            <p:nvPr/>
          </p:nvSpPr>
          <p:spPr bwMode="auto">
            <a:xfrm>
              <a:off x="628688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99" name="Rectangle 4"/>
            <p:cNvSpPr>
              <a:spLocks noChangeArrowheads="1"/>
            </p:cNvSpPr>
            <p:nvPr/>
          </p:nvSpPr>
          <p:spPr bwMode="auto">
            <a:xfrm>
              <a:off x="793280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7109841" y="2430780"/>
              <a:ext cx="822960" cy="369332"/>
              <a:chOff x="7109841" y="2430780"/>
              <a:chExt cx="822960" cy="369332"/>
            </a:xfrm>
          </p:grpSpPr>
          <p:sp>
            <p:nvSpPr>
              <p:cNvPr id="101" name="Rectangle 4"/>
              <p:cNvSpPr>
                <a:spLocks noChangeArrowheads="1"/>
              </p:cNvSpPr>
              <p:nvPr/>
            </p:nvSpPr>
            <p:spPr bwMode="auto">
              <a:xfrm>
                <a:off x="7109841" y="2430780"/>
                <a:ext cx="822960" cy="3200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337617" y="24307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Calibri" pitchFamily="34" charset="0"/>
                  </a:rPr>
                  <a:t>...</a:t>
                </a:r>
              </a:p>
            </p:txBody>
          </p:sp>
        </p:grpSp>
      </p:grp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533400" y="2246114"/>
            <a:ext cx="160020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533400" y="2499360"/>
            <a:ext cx="160020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533400" y="2773680"/>
            <a:ext cx="160020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533400" y="3093720"/>
            <a:ext cx="160020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533400" y="3413760"/>
            <a:ext cx="160020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8" name="Rectangle 4"/>
          <p:cNvSpPr>
            <a:spLocks noChangeArrowheads="1"/>
          </p:cNvSpPr>
          <p:nvPr/>
        </p:nvSpPr>
        <p:spPr bwMode="auto">
          <a:xfrm>
            <a:off x="533400" y="3733800"/>
            <a:ext cx="160020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533400" y="5105400"/>
            <a:ext cx="160020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1333500" y="2362200"/>
            <a:ext cx="166239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1333500" y="2659380"/>
            <a:ext cx="166239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1333500" y="2933700"/>
            <a:ext cx="166239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114" name="Straight Arrow Connector 113"/>
          <p:cNvCxnSpPr/>
          <p:nvPr/>
        </p:nvCxnSpPr>
        <p:spPr bwMode="auto">
          <a:xfrm>
            <a:off x="1333500" y="3253740"/>
            <a:ext cx="166239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115" name="Straight Arrow Connector 114"/>
          <p:cNvCxnSpPr/>
          <p:nvPr/>
        </p:nvCxnSpPr>
        <p:spPr bwMode="auto">
          <a:xfrm>
            <a:off x="1333500" y="3573780"/>
            <a:ext cx="166239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116" name="Straight Arrow Connector 115"/>
          <p:cNvCxnSpPr/>
          <p:nvPr/>
        </p:nvCxnSpPr>
        <p:spPr bwMode="auto">
          <a:xfrm>
            <a:off x="1333500" y="3891643"/>
            <a:ext cx="166239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1333500" y="5265420"/>
            <a:ext cx="166239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1333500" y="4419599"/>
            <a:ext cx="241604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Element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973977" y="3308866"/>
            <a:ext cx="1871929" cy="1110733"/>
          </a:xfrm>
          <a:prstGeom prst="straightConnector1">
            <a:avLst/>
          </a:prstGeom>
          <a:noFill/>
          <a:ln w="25400">
            <a:solidFill>
              <a:srgbClr val="C00000"/>
            </a:solidFill>
            <a:miter lim="800000"/>
            <a:headEnd type="none" w="med" len="med"/>
            <a:tailEnd type="stealth" w="lg" len="lg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281917" y="3077085"/>
            <a:ext cx="18434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960268" y="1876391"/>
            <a:ext cx="18434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j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Organization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>
          <a:xfrm>
            <a:off x="475200" y="1524000"/>
            <a:ext cx="8178800" cy="5334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dirty="0"/>
              <a:t>See </a:t>
            </a:r>
            <a:r>
              <a:rPr lang="en-US" sz="2800" i="1" dirty="0" smtClean="0"/>
              <a:t>Lab1, Part3</a:t>
            </a:r>
            <a:endParaRPr lang="en-US" sz="2800" dirty="0"/>
          </a:p>
          <a:p>
            <a:pPr>
              <a:spcBef>
                <a:spcPts val="300"/>
              </a:spcBef>
            </a:pPr>
            <a:r>
              <a:rPr lang="en-US" sz="2800" i="1" dirty="0"/>
              <a:t>Must </a:t>
            </a:r>
            <a:r>
              <a:rPr lang="en-US" sz="2800" dirty="0"/>
              <a:t>have </a:t>
            </a:r>
          </a:p>
          <a:p>
            <a:pPr lvl="2">
              <a:spcBef>
                <a:spcPts val="300"/>
              </a:spcBef>
            </a:pPr>
            <a:r>
              <a:rPr lang="en-US" sz="2000" dirty="0"/>
              <a:t>At least one </a:t>
            </a:r>
            <a:r>
              <a:rPr lang="en-US" sz="2000" i="1" dirty="0"/>
              <a:t>.h</a:t>
            </a:r>
            <a:r>
              <a:rPr lang="en-US" sz="2000" dirty="0"/>
              <a:t> file (your interface)</a:t>
            </a:r>
          </a:p>
          <a:p>
            <a:pPr lvl="2">
              <a:spcBef>
                <a:spcPts val="300"/>
              </a:spcBef>
            </a:pPr>
            <a:r>
              <a:rPr lang="en-US" sz="2000" dirty="0"/>
              <a:t>At least two </a:t>
            </a:r>
            <a:r>
              <a:rPr lang="en-US" sz="2000" i="1" dirty="0"/>
              <a:t>.c</a:t>
            </a:r>
            <a:r>
              <a:rPr lang="en-US" sz="2000" dirty="0"/>
              <a:t> files (together your program)</a:t>
            </a:r>
          </a:p>
          <a:p>
            <a:pPr lvl="2">
              <a:spcBef>
                <a:spcPts val="300"/>
              </a:spcBef>
            </a:pPr>
            <a:r>
              <a:rPr lang="en-US" sz="2000" dirty="0"/>
              <a:t>One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makefile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2800" dirty="0"/>
              <a:t>Suggested partition</a:t>
            </a:r>
          </a:p>
          <a:p>
            <a:pPr lvl="2">
              <a:spcBef>
                <a:spcPts val="300"/>
              </a:spcBef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Life.c</a:t>
            </a:r>
            <a:r>
              <a:rPr lang="en-US" sz="2000" dirty="0"/>
              <a:t> — main program, read input &amp; initialize</a:t>
            </a:r>
          </a:p>
          <a:p>
            <a:pPr lvl="2">
              <a:spcBef>
                <a:spcPts val="300"/>
              </a:spcBef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Game.c</a:t>
            </a:r>
            <a:r>
              <a:rPr lang="en-US" sz="2000" dirty="0"/>
              <a:t> — playing game, testing termination</a:t>
            </a:r>
          </a:p>
          <a:p>
            <a:pPr lvl="2">
              <a:spcBef>
                <a:spcPts val="300"/>
              </a:spcBef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Board.c</a:t>
            </a:r>
            <a:r>
              <a:rPr lang="en-US" sz="2000" i="1" dirty="0"/>
              <a:t> </a:t>
            </a:r>
            <a:r>
              <a:rPr lang="en-US" sz="2000" dirty="0"/>
              <a:t>— utility functions for printing boards, comparison, etc.</a:t>
            </a:r>
          </a:p>
          <a:p>
            <a:pPr lvl="2">
              <a:spcBef>
                <a:spcPts val="300"/>
              </a:spcBef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Life.h</a:t>
            </a:r>
            <a:r>
              <a:rPr lang="en-US" sz="2000" i="1" dirty="0"/>
              <a:t> </a:t>
            </a:r>
            <a:r>
              <a:rPr lang="en-US" sz="2000" dirty="0"/>
              <a:t>— interface with function headers, </a:t>
            </a:r>
            <a:r>
              <a:rPr lang="en-US" sz="2000" i="1" dirty="0"/>
              <a:t>extern</a:t>
            </a:r>
            <a:r>
              <a:rPr lang="en-US" sz="2000" dirty="0"/>
              <a:t> variable for any </a:t>
            </a:r>
            <a:r>
              <a:rPr lang="en-US" sz="2000" dirty="0" err="1"/>
              <a:t>globals</a:t>
            </a:r>
            <a:r>
              <a:rPr lang="en-US" sz="2000" dirty="0"/>
              <a:t>, etc</a:t>
            </a:r>
            <a:r>
              <a:rPr lang="en-US" sz="2000" dirty="0" smtClean="0"/>
              <a:t>.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Submit by exporting ZIP file from Eclipse.</a:t>
            </a:r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00A2099-C456-4FEF-9AA9-F09E309CCD60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7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of Life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3086100" y="1943100"/>
            <a:ext cx="2971800" cy="2971800"/>
            <a:chOff x="2971800" y="1828800"/>
            <a:chExt cx="2971800" cy="2971800"/>
          </a:xfrm>
        </p:grpSpPr>
        <p:grpSp>
          <p:nvGrpSpPr>
            <p:cNvPr id="35" name="Group 34"/>
            <p:cNvGrpSpPr/>
            <p:nvPr/>
          </p:nvGrpSpPr>
          <p:grpSpPr>
            <a:xfrm>
              <a:off x="2971800" y="1828800"/>
              <a:ext cx="2971800" cy="228600"/>
              <a:chOff x="2971800" y="1828800"/>
              <a:chExt cx="2971800" cy="228600"/>
            </a:xfrm>
          </p:grpSpPr>
          <p:sp>
            <p:nvSpPr>
              <p:cNvPr id="22" name="Rectangle 21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971800" y="2057400"/>
              <a:ext cx="2971800" cy="228600"/>
              <a:chOff x="2971800" y="1828800"/>
              <a:chExt cx="2971800" cy="228600"/>
            </a:xfrm>
          </p:grpSpPr>
          <p:sp>
            <p:nvSpPr>
              <p:cNvPr id="37" name="Rectangle 36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971800" y="2286000"/>
              <a:ext cx="2971800" cy="228600"/>
              <a:chOff x="2971800" y="1828800"/>
              <a:chExt cx="2971800" cy="228600"/>
            </a:xfrm>
          </p:grpSpPr>
          <p:sp>
            <p:nvSpPr>
              <p:cNvPr id="51" name="Rectangle 50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971800" y="2514600"/>
              <a:ext cx="2971800" cy="228600"/>
              <a:chOff x="2971800" y="1828800"/>
              <a:chExt cx="2971800" cy="228600"/>
            </a:xfrm>
          </p:grpSpPr>
          <p:sp>
            <p:nvSpPr>
              <p:cNvPr id="65" name="Rectangle 64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971800" y="2743200"/>
              <a:ext cx="2971800" cy="228600"/>
              <a:chOff x="2971800" y="1828800"/>
              <a:chExt cx="2971800" cy="228600"/>
            </a:xfrm>
          </p:grpSpPr>
          <p:sp>
            <p:nvSpPr>
              <p:cNvPr id="79" name="Rectangle 78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>
                <a:spLocks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800" b="0" dirty="0" smtClean="0">
                    <a:latin typeface="+mn-lt"/>
                  </a:rPr>
                  <a:t>x</a:t>
                </a:r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7" name="Rectangle 86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2971800" y="2971800"/>
              <a:ext cx="2971800" cy="228600"/>
              <a:chOff x="2971800" y="1828800"/>
              <a:chExt cx="2971800" cy="228600"/>
            </a:xfrm>
          </p:grpSpPr>
          <p:sp>
            <p:nvSpPr>
              <p:cNvPr id="93" name="Rectangle 92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2971800" y="3200400"/>
              <a:ext cx="2971800" cy="228600"/>
              <a:chOff x="2971800" y="1828800"/>
              <a:chExt cx="2971800" cy="228600"/>
            </a:xfrm>
          </p:grpSpPr>
          <p:sp>
            <p:nvSpPr>
              <p:cNvPr id="107" name="Rectangle 106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2971800" y="3429000"/>
              <a:ext cx="2971800" cy="228600"/>
              <a:chOff x="2971800" y="1828800"/>
              <a:chExt cx="2971800" cy="228600"/>
            </a:xfrm>
          </p:grpSpPr>
          <p:sp>
            <p:nvSpPr>
              <p:cNvPr id="121" name="Rectangle 120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2971800" y="3657600"/>
              <a:ext cx="2971800" cy="228600"/>
              <a:chOff x="2971800" y="1828800"/>
              <a:chExt cx="2971800" cy="228600"/>
            </a:xfrm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2971800" y="3886200"/>
              <a:ext cx="2971800" cy="228600"/>
              <a:chOff x="2971800" y="1828800"/>
              <a:chExt cx="2971800" cy="228600"/>
            </a:xfrm>
          </p:grpSpPr>
          <p:sp>
            <p:nvSpPr>
              <p:cNvPr id="149" name="Rectangle 148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2971800" y="4114800"/>
              <a:ext cx="2971800" cy="228600"/>
              <a:chOff x="2971800" y="1828800"/>
              <a:chExt cx="2971800" cy="228600"/>
            </a:xfrm>
          </p:grpSpPr>
          <p:sp>
            <p:nvSpPr>
              <p:cNvPr id="163" name="Rectangle 162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971800" y="4343400"/>
              <a:ext cx="2971800" cy="228600"/>
              <a:chOff x="2971800" y="1828800"/>
              <a:chExt cx="2971800" cy="228600"/>
            </a:xfrm>
          </p:grpSpPr>
          <p:sp>
            <p:nvSpPr>
              <p:cNvPr id="177" name="Rectangle 176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2971800" y="4572000"/>
              <a:ext cx="2971800" cy="228600"/>
              <a:chOff x="2971800" y="1828800"/>
              <a:chExt cx="2971800" cy="228600"/>
            </a:xfrm>
          </p:grpSpPr>
          <p:sp>
            <p:nvSpPr>
              <p:cNvPr id="191" name="Rectangle 190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6" name="Rectangle 205"/>
          <p:cNvSpPr>
            <a:spLocks/>
          </p:cNvSpPr>
          <p:nvPr/>
        </p:nvSpPr>
        <p:spPr bwMode="auto">
          <a:xfrm>
            <a:off x="4457700" y="2857500"/>
            <a:ext cx="2286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x</a:t>
            </a:r>
            <a:endParaRPr lang="en-US" sz="1800" b="0" dirty="0">
              <a:latin typeface="+mn-lt"/>
            </a:endParaRPr>
          </a:p>
        </p:txBody>
      </p:sp>
      <p:sp>
        <p:nvSpPr>
          <p:cNvPr id="207" name="Rectangle 206"/>
          <p:cNvSpPr>
            <a:spLocks/>
          </p:cNvSpPr>
          <p:nvPr/>
        </p:nvSpPr>
        <p:spPr bwMode="auto">
          <a:xfrm>
            <a:off x="4457700" y="3086100"/>
            <a:ext cx="2286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x</a:t>
            </a:r>
            <a:endParaRPr lang="en-US" sz="1800" b="0" dirty="0">
              <a:latin typeface="+mn-lt"/>
            </a:endParaRPr>
          </a:p>
        </p:txBody>
      </p:sp>
      <p:sp>
        <p:nvSpPr>
          <p:cNvPr id="208" name="Rectangle 207"/>
          <p:cNvSpPr>
            <a:spLocks/>
          </p:cNvSpPr>
          <p:nvPr/>
        </p:nvSpPr>
        <p:spPr bwMode="auto">
          <a:xfrm>
            <a:off x="4457700" y="3314700"/>
            <a:ext cx="2286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x</a:t>
            </a:r>
            <a:endParaRPr lang="en-US" sz="1800" b="0" dirty="0">
              <a:latin typeface="+mn-lt"/>
            </a:endParaRPr>
          </a:p>
        </p:txBody>
      </p:sp>
      <p:sp>
        <p:nvSpPr>
          <p:cNvPr id="209" name="Rectangle 208"/>
          <p:cNvSpPr>
            <a:spLocks/>
          </p:cNvSpPr>
          <p:nvPr/>
        </p:nvSpPr>
        <p:spPr bwMode="auto">
          <a:xfrm>
            <a:off x="4229100" y="3086100"/>
            <a:ext cx="2286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x</a:t>
            </a:r>
            <a:endParaRPr lang="en-US" sz="1800" b="0" dirty="0">
              <a:latin typeface="+mn-lt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09600" y="2057400"/>
            <a:ext cx="2007665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30188" indent="-230188"/>
            <a:r>
              <a:rPr lang="en-US" sz="1800" dirty="0" smtClean="0">
                <a:latin typeface="Calibri" pitchFamily="34" charset="0"/>
              </a:rPr>
              <a:t>0 or 1 neighbors </a:t>
            </a:r>
            <a:r>
              <a:rPr lang="en-US" sz="1800" dirty="0" smtClean="0">
                <a:latin typeface="Calibri" pitchFamily="34" charset="0"/>
                <a:sym typeface="Symbol"/>
              </a:rPr>
              <a:t>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organism dies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of loneliness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609600" y="2980730"/>
            <a:ext cx="197092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30188" indent="-230188"/>
            <a:r>
              <a:rPr lang="en-US" sz="1800" dirty="0" smtClean="0">
                <a:latin typeface="Calibri" pitchFamily="34" charset="0"/>
              </a:rPr>
              <a:t>4 – 8 neighbors </a:t>
            </a:r>
            <a:r>
              <a:rPr lang="en-US" sz="1800" dirty="0" smtClean="0">
                <a:latin typeface="Calibri" pitchFamily="34" charset="0"/>
                <a:sym typeface="Symbol"/>
              </a:rPr>
              <a:t>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organism dies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of overcrowding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09600" y="1688068"/>
            <a:ext cx="20076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Calibri" pitchFamily="34" charset="0"/>
              </a:rPr>
              <a:t>Occupied cell:–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612870" y="3904060"/>
            <a:ext cx="212750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30188" indent="-230188"/>
            <a:r>
              <a:rPr lang="en-US" sz="1800" dirty="0" smtClean="0">
                <a:latin typeface="Calibri" pitchFamily="34" charset="0"/>
              </a:rPr>
              <a:t>2 – 3 neighbors </a:t>
            </a:r>
            <a:r>
              <a:rPr lang="en-US" sz="1800" dirty="0" smtClean="0">
                <a:latin typeface="Calibri" pitchFamily="34" charset="0"/>
                <a:sym typeface="Symbol"/>
              </a:rPr>
              <a:t>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organism survives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400800" y="2057400"/>
            <a:ext cx="1594475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30188" indent="-230188"/>
            <a:r>
              <a:rPr lang="en-US" sz="1800" dirty="0" smtClean="0">
                <a:latin typeface="Calibri" pitchFamily="34" charset="0"/>
              </a:rPr>
              <a:t>3 neighbors </a:t>
            </a:r>
            <a:r>
              <a:rPr lang="en-US" sz="1800" dirty="0" smtClean="0">
                <a:latin typeface="Calibri" pitchFamily="34" charset="0"/>
                <a:sym typeface="Symbol"/>
              </a:rPr>
              <a:t>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birth of new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organism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400800" y="1688068"/>
            <a:ext cx="200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Calibri" pitchFamily="34" charset="0"/>
              </a:rPr>
              <a:t>Empty cell:–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6400" y="5315634"/>
            <a:ext cx="3093411" cy="646331"/>
          </a:xfrm>
          <a:prstGeom prst="rect">
            <a:avLst/>
          </a:prstGeom>
          <a:solidFill>
            <a:srgbClr val="00B0F0"/>
          </a:solidFill>
          <a:ln>
            <a:solidFill>
              <a:srgbClr val="005696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Published by John Conway,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i="1" dirty="0" smtClean="0">
                <a:latin typeface="Calibri" pitchFamily="34" charset="0"/>
              </a:rPr>
              <a:t>Scientific American, </a:t>
            </a:r>
            <a:r>
              <a:rPr lang="en-US" sz="1800" dirty="0" smtClean="0">
                <a:latin typeface="Calibri" pitchFamily="34" charset="0"/>
              </a:rPr>
              <a:t>April 1970</a:t>
            </a:r>
          </a:p>
        </p:txBody>
      </p:sp>
    </p:spTree>
    <p:extLst>
      <p:ext uri="{BB962C8B-B14F-4D97-AF65-F5344CB8AC3E}">
        <p14:creationId xmlns:p14="http://schemas.microsoft.com/office/powerpoint/2010/main" val="33856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752599"/>
            <a:ext cx="8594725" cy="45815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PlayOne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height, char Old[][],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New[][]);</a:t>
            </a:r>
          </a:p>
          <a:p>
            <a:pPr lvl="1"/>
            <a:r>
              <a:rPr lang="en-US" dirty="0" smtClean="0"/>
              <a:t>Loop thru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array in two nested loops (rows and columns)</a:t>
            </a:r>
          </a:p>
          <a:p>
            <a:pPr lvl="1"/>
            <a:r>
              <a:rPr lang="en-US" dirty="0" smtClean="0"/>
              <a:t>Corresponding value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 array depends upon nearest neighbors in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28799"/>
            <a:ext cx="8594725" cy="4505325"/>
          </a:xfrm>
        </p:spPr>
        <p:txBody>
          <a:bodyPr/>
          <a:lstStyle/>
          <a:p>
            <a:r>
              <a:rPr lang="en-US" dirty="0" smtClean="0"/>
              <a:t>Suggested supporting function:–</a:t>
            </a:r>
          </a:p>
          <a:p>
            <a:pPr marL="457200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countNeighbors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(Old[][], </a:t>
            </a: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y, width, height);</a:t>
            </a:r>
          </a:p>
          <a:p>
            <a:pPr lvl="1"/>
            <a:r>
              <a:rPr lang="en-US" dirty="0" smtClean="0"/>
              <a:t>Counts number of adjacent occupied cells, so that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PlayOne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can determine cell value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Two nested loops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Adjust for boundary conditions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7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of Life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3086100" y="1943100"/>
            <a:ext cx="2971800" cy="2971800"/>
            <a:chOff x="2971800" y="1828800"/>
            <a:chExt cx="2971800" cy="2971800"/>
          </a:xfrm>
        </p:grpSpPr>
        <p:grpSp>
          <p:nvGrpSpPr>
            <p:cNvPr id="35" name="Group 34"/>
            <p:cNvGrpSpPr/>
            <p:nvPr/>
          </p:nvGrpSpPr>
          <p:grpSpPr>
            <a:xfrm>
              <a:off x="2971800" y="1828800"/>
              <a:ext cx="2971800" cy="228600"/>
              <a:chOff x="2971800" y="1828800"/>
              <a:chExt cx="2971800" cy="228600"/>
            </a:xfrm>
          </p:grpSpPr>
          <p:sp>
            <p:nvSpPr>
              <p:cNvPr id="22" name="Rectangle 21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971800" y="2057400"/>
              <a:ext cx="2971800" cy="228600"/>
              <a:chOff x="2971800" y="1828800"/>
              <a:chExt cx="2971800" cy="228600"/>
            </a:xfrm>
          </p:grpSpPr>
          <p:sp>
            <p:nvSpPr>
              <p:cNvPr id="37" name="Rectangle 36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971800" y="2286000"/>
              <a:ext cx="2971800" cy="228600"/>
              <a:chOff x="2971800" y="1828800"/>
              <a:chExt cx="2971800" cy="228600"/>
            </a:xfrm>
          </p:grpSpPr>
          <p:sp>
            <p:nvSpPr>
              <p:cNvPr id="51" name="Rectangle 50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971800" y="2514600"/>
              <a:ext cx="2971800" cy="228600"/>
              <a:chOff x="2971800" y="1828800"/>
              <a:chExt cx="2971800" cy="228600"/>
            </a:xfrm>
          </p:grpSpPr>
          <p:sp>
            <p:nvSpPr>
              <p:cNvPr id="65" name="Rectangle 64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971800" y="2743200"/>
              <a:ext cx="2971800" cy="228600"/>
              <a:chOff x="2971800" y="1828800"/>
              <a:chExt cx="2971800" cy="228600"/>
            </a:xfrm>
          </p:grpSpPr>
          <p:sp>
            <p:nvSpPr>
              <p:cNvPr id="79" name="Rectangle 78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>
                <a:spLocks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800" b="0" dirty="0" smtClean="0">
                    <a:latin typeface="+mn-lt"/>
                  </a:rPr>
                  <a:t>x</a:t>
                </a:r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7" name="Rectangle 86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2971800" y="2971800"/>
              <a:ext cx="2971800" cy="228600"/>
              <a:chOff x="2971800" y="1828800"/>
              <a:chExt cx="2971800" cy="228600"/>
            </a:xfrm>
          </p:grpSpPr>
          <p:sp>
            <p:nvSpPr>
              <p:cNvPr id="93" name="Rectangle 92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2971800" y="3200400"/>
              <a:ext cx="2971800" cy="228600"/>
              <a:chOff x="2971800" y="1828800"/>
              <a:chExt cx="2971800" cy="228600"/>
            </a:xfrm>
          </p:grpSpPr>
          <p:sp>
            <p:nvSpPr>
              <p:cNvPr id="107" name="Rectangle 106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2971800" y="3429000"/>
              <a:ext cx="2971800" cy="228600"/>
              <a:chOff x="2971800" y="1828800"/>
              <a:chExt cx="2971800" cy="228600"/>
            </a:xfrm>
          </p:grpSpPr>
          <p:sp>
            <p:nvSpPr>
              <p:cNvPr id="121" name="Rectangle 120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2971800" y="3657600"/>
              <a:ext cx="2971800" cy="228600"/>
              <a:chOff x="2971800" y="1828800"/>
              <a:chExt cx="2971800" cy="228600"/>
            </a:xfrm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2971800" y="3886200"/>
              <a:ext cx="2971800" cy="228600"/>
              <a:chOff x="2971800" y="1828800"/>
              <a:chExt cx="2971800" cy="228600"/>
            </a:xfrm>
          </p:grpSpPr>
          <p:sp>
            <p:nvSpPr>
              <p:cNvPr id="149" name="Rectangle 148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2971800" y="4114800"/>
              <a:ext cx="2971800" cy="228600"/>
              <a:chOff x="2971800" y="1828800"/>
              <a:chExt cx="2971800" cy="228600"/>
            </a:xfrm>
          </p:grpSpPr>
          <p:sp>
            <p:nvSpPr>
              <p:cNvPr id="163" name="Rectangle 162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971800" y="4343400"/>
              <a:ext cx="2971800" cy="228600"/>
              <a:chOff x="2971800" y="1828800"/>
              <a:chExt cx="2971800" cy="228600"/>
            </a:xfrm>
          </p:grpSpPr>
          <p:sp>
            <p:nvSpPr>
              <p:cNvPr id="177" name="Rectangle 176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2971800" y="4572000"/>
              <a:ext cx="2971800" cy="228600"/>
              <a:chOff x="2971800" y="1828800"/>
              <a:chExt cx="2971800" cy="228600"/>
            </a:xfrm>
          </p:grpSpPr>
          <p:sp>
            <p:nvSpPr>
              <p:cNvPr id="191" name="Rectangle 190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6" name="Rectangle 205"/>
          <p:cNvSpPr>
            <a:spLocks/>
          </p:cNvSpPr>
          <p:nvPr/>
        </p:nvSpPr>
        <p:spPr bwMode="auto">
          <a:xfrm>
            <a:off x="4457700" y="2857500"/>
            <a:ext cx="2286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x</a:t>
            </a:r>
            <a:endParaRPr lang="en-US" sz="1800" b="0" dirty="0">
              <a:latin typeface="+mn-lt"/>
            </a:endParaRPr>
          </a:p>
        </p:txBody>
      </p:sp>
      <p:sp>
        <p:nvSpPr>
          <p:cNvPr id="208" name="Rectangle 207"/>
          <p:cNvSpPr>
            <a:spLocks/>
          </p:cNvSpPr>
          <p:nvPr/>
        </p:nvSpPr>
        <p:spPr bwMode="auto">
          <a:xfrm>
            <a:off x="4457700" y="3314700"/>
            <a:ext cx="2286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x</a:t>
            </a:r>
            <a:endParaRPr lang="en-US" sz="1800" b="0" dirty="0">
              <a:latin typeface="+mn-lt"/>
            </a:endParaRPr>
          </a:p>
        </p:txBody>
      </p:sp>
      <p:sp>
        <p:nvSpPr>
          <p:cNvPr id="209" name="Rectangle 208"/>
          <p:cNvSpPr>
            <a:spLocks/>
          </p:cNvSpPr>
          <p:nvPr/>
        </p:nvSpPr>
        <p:spPr bwMode="auto">
          <a:xfrm>
            <a:off x="4229100" y="3086100"/>
            <a:ext cx="2286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x</a:t>
            </a:r>
            <a:endParaRPr lang="en-US" sz="1800" b="0" dirty="0">
              <a:latin typeface="+mn-lt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09600" y="2057400"/>
            <a:ext cx="2007665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30188" indent="-230188"/>
            <a:r>
              <a:rPr lang="en-US" sz="1800" dirty="0" smtClean="0">
                <a:latin typeface="Calibri" pitchFamily="34" charset="0"/>
              </a:rPr>
              <a:t>0 or 1 neighbors </a:t>
            </a:r>
            <a:r>
              <a:rPr lang="en-US" sz="1800" dirty="0" smtClean="0">
                <a:latin typeface="Calibri" pitchFamily="34" charset="0"/>
                <a:sym typeface="Symbol"/>
              </a:rPr>
              <a:t>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organism dies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of loneliness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609600" y="2980730"/>
            <a:ext cx="197092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30188" indent="-230188"/>
            <a:r>
              <a:rPr lang="en-US" sz="1800" dirty="0" smtClean="0">
                <a:latin typeface="Calibri" pitchFamily="34" charset="0"/>
              </a:rPr>
              <a:t>4 – 8 neighbors </a:t>
            </a:r>
            <a:r>
              <a:rPr lang="en-US" sz="1800" dirty="0" smtClean="0">
                <a:latin typeface="Calibri" pitchFamily="34" charset="0"/>
                <a:sym typeface="Symbol"/>
              </a:rPr>
              <a:t>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organism dies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of overcrowding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09600" y="1688068"/>
            <a:ext cx="20076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Calibri" pitchFamily="34" charset="0"/>
              </a:rPr>
              <a:t>Occupied cell:–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612870" y="3904060"/>
            <a:ext cx="212750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30188" indent="-230188"/>
            <a:r>
              <a:rPr lang="en-US" sz="1800" dirty="0" smtClean="0">
                <a:latin typeface="Calibri" pitchFamily="34" charset="0"/>
              </a:rPr>
              <a:t>2 – 3 neighbors </a:t>
            </a:r>
            <a:r>
              <a:rPr lang="en-US" sz="1800" dirty="0" smtClean="0">
                <a:latin typeface="Calibri" pitchFamily="34" charset="0"/>
                <a:sym typeface="Symbol"/>
              </a:rPr>
              <a:t>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organism survives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400800" y="2057400"/>
            <a:ext cx="1594475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30188" indent="-230188"/>
            <a:r>
              <a:rPr lang="en-US" sz="1800" dirty="0" smtClean="0">
                <a:latin typeface="Calibri" pitchFamily="34" charset="0"/>
              </a:rPr>
              <a:t>3 neighbors </a:t>
            </a:r>
            <a:r>
              <a:rPr lang="en-US" sz="1800" dirty="0" smtClean="0">
                <a:latin typeface="Calibri" pitchFamily="34" charset="0"/>
                <a:sym typeface="Symbol"/>
              </a:rPr>
              <a:t>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birth of new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organism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400800" y="1688068"/>
            <a:ext cx="200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Calibri" pitchFamily="34" charset="0"/>
              </a:rPr>
              <a:t>Empty cell:–</a:t>
            </a:r>
          </a:p>
        </p:txBody>
      </p:sp>
      <p:sp>
        <p:nvSpPr>
          <p:cNvPr id="205" name="Rectangle 204"/>
          <p:cNvSpPr>
            <a:spLocks/>
          </p:cNvSpPr>
          <p:nvPr/>
        </p:nvSpPr>
        <p:spPr bwMode="auto">
          <a:xfrm>
            <a:off x="4229100" y="3314700"/>
            <a:ext cx="2286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x</a:t>
            </a:r>
            <a:endParaRPr lang="en-US" sz="1800" b="0" dirty="0">
              <a:latin typeface="+mn-lt"/>
            </a:endParaRPr>
          </a:p>
        </p:txBody>
      </p:sp>
      <p:sp>
        <p:nvSpPr>
          <p:cNvPr id="212" name="Rectangle 211"/>
          <p:cNvSpPr>
            <a:spLocks/>
          </p:cNvSpPr>
          <p:nvPr/>
        </p:nvSpPr>
        <p:spPr bwMode="auto">
          <a:xfrm>
            <a:off x="4229100" y="2857500"/>
            <a:ext cx="2286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x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209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of Life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3086100" y="1943100"/>
            <a:ext cx="2971800" cy="2971800"/>
            <a:chOff x="2971800" y="1828800"/>
            <a:chExt cx="2971800" cy="2971800"/>
          </a:xfrm>
        </p:grpSpPr>
        <p:grpSp>
          <p:nvGrpSpPr>
            <p:cNvPr id="35" name="Group 34"/>
            <p:cNvGrpSpPr/>
            <p:nvPr/>
          </p:nvGrpSpPr>
          <p:grpSpPr>
            <a:xfrm>
              <a:off x="2971800" y="1828800"/>
              <a:ext cx="2971800" cy="228600"/>
              <a:chOff x="2971800" y="1828800"/>
              <a:chExt cx="2971800" cy="228600"/>
            </a:xfrm>
          </p:grpSpPr>
          <p:sp>
            <p:nvSpPr>
              <p:cNvPr id="22" name="Rectangle 21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971800" y="2057400"/>
              <a:ext cx="2971800" cy="228600"/>
              <a:chOff x="2971800" y="1828800"/>
              <a:chExt cx="2971800" cy="228600"/>
            </a:xfrm>
          </p:grpSpPr>
          <p:sp>
            <p:nvSpPr>
              <p:cNvPr id="37" name="Rectangle 36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971800" y="2286000"/>
              <a:ext cx="2971800" cy="228600"/>
              <a:chOff x="2971800" y="1828800"/>
              <a:chExt cx="2971800" cy="228600"/>
            </a:xfrm>
          </p:grpSpPr>
          <p:sp>
            <p:nvSpPr>
              <p:cNvPr id="51" name="Rectangle 50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971800" y="2514600"/>
              <a:ext cx="2971800" cy="228600"/>
              <a:chOff x="2971800" y="1828800"/>
              <a:chExt cx="2971800" cy="228600"/>
            </a:xfrm>
          </p:grpSpPr>
          <p:sp>
            <p:nvSpPr>
              <p:cNvPr id="65" name="Rectangle 64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971800" y="2743200"/>
              <a:ext cx="2971800" cy="228600"/>
              <a:chOff x="2971800" y="1828800"/>
              <a:chExt cx="2971800" cy="228600"/>
            </a:xfrm>
          </p:grpSpPr>
          <p:sp>
            <p:nvSpPr>
              <p:cNvPr id="79" name="Rectangle 78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>
                <a:spLocks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800" b="0" dirty="0" smtClean="0">
                    <a:latin typeface="+mn-lt"/>
                  </a:rPr>
                  <a:t>x</a:t>
                </a:r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7" name="Rectangle 86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2971800" y="2971800"/>
              <a:ext cx="2971800" cy="228600"/>
              <a:chOff x="2971800" y="1828800"/>
              <a:chExt cx="2971800" cy="228600"/>
            </a:xfrm>
          </p:grpSpPr>
          <p:sp>
            <p:nvSpPr>
              <p:cNvPr id="93" name="Rectangle 92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2971800" y="3200400"/>
              <a:ext cx="2971800" cy="228600"/>
              <a:chOff x="2971800" y="1828800"/>
              <a:chExt cx="2971800" cy="228600"/>
            </a:xfrm>
          </p:grpSpPr>
          <p:sp>
            <p:nvSpPr>
              <p:cNvPr id="107" name="Rectangle 106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2971800" y="3429000"/>
              <a:ext cx="2971800" cy="228600"/>
              <a:chOff x="2971800" y="1828800"/>
              <a:chExt cx="2971800" cy="228600"/>
            </a:xfrm>
          </p:grpSpPr>
          <p:sp>
            <p:nvSpPr>
              <p:cNvPr id="121" name="Rectangle 120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2971800" y="3657600"/>
              <a:ext cx="2971800" cy="228600"/>
              <a:chOff x="2971800" y="1828800"/>
              <a:chExt cx="2971800" cy="228600"/>
            </a:xfrm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2971800" y="3886200"/>
              <a:ext cx="2971800" cy="228600"/>
              <a:chOff x="2971800" y="1828800"/>
              <a:chExt cx="2971800" cy="228600"/>
            </a:xfrm>
          </p:grpSpPr>
          <p:sp>
            <p:nvSpPr>
              <p:cNvPr id="149" name="Rectangle 148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2971800" y="4114800"/>
              <a:ext cx="2971800" cy="228600"/>
              <a:chOff x="2971800" y="1828800"/>
              <a:chExt cx="2971800" cy="228600"/>
            </a:xfrm>
          </p:grpSpPr>
          <p:sp>
            <p:nvSpPr>
              <p:cNvPr id="163" name="Rectangle 162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971800" y="4343400"/>
              <a:ext cx="2971800" cy="228600"/>
              <a:chOff x="2971800" y="1828800"/>
              <a:chExt cx="2971800" cy="228600"/>
            </a:xfrm>
          </p:grpSpPr>
          <p:sp>
            <p:nvSpPr>
              <p:cNvPr id="177" name="Rectangle 176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2971800" y="4572000"/>
              <a:ext cx="2971800" cy="228600"/>
              <a:chOff x="2971800" y="1828800"/>
              <a:chExt cx="2971800" cy="228600"/>
            </a:xfrm>
          </p:grpSpPr>
          <p:sp>
            <p:nvSpPr>
              <p:cNvPr id="191" name="Rectangle 190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6" name="Rectangle 205"/>
          <p:cNvSpPr>
            <a:spLocks/>
          </p:cNvSpPr>
          <p:nvPr/>
        </p:nvSpPr>
        <p:spPr bwMode="auto">
          <a:xfrm>
            <a:off x="4457700" y="2857500"/>
            <a:ext cx="2286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x</a:t>
            </a:r>
            <a:endParaRPr lang="en-US" sz="1800" b="0" dirty="0">
              <a:latin typeface="+mn-lt"/>
            </a:endParaRPr>
          </a:p>
        </p:txBody>
      </p:sp>
      <p:sp>
        <p:nvSpPr>
          <p:cNvPr id="208" name="Rectangle 207"/>
          <p:cNvSpPr>
            <a:spLocks/>
          </p:cNvSpPr>
          <p:nvPr/>
        </p:nvSpPr>
        <p:spPr bwMode="auto">
          <a:xfrm>
            <a:off x="4457700" y="3314700"/>
            <a:ext cx="2286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x</a:t>
            </a:r>
            <a:endParaRPr lang="en-US" sz="1800" b="0" dirty="0">
              <a:latin typeface="+mn-lt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09600" y="2057400"/>
            <a:ext cx="2007665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30188" indent="-230188"/>
            <a:r>
              <a:rPr lang="en-US" sz="1800" dirty="0" smtClean="0">
                <a:latin typeface="Calibri" pitchFamily="34" charset="0"/>
              </a:rPr>
              <a:t>0 or 1 neighbors </a:t>
            </a:r>
            <a:r>
              <a:rPr lang="en-US" sz="1800" dirty="0" smtClean="0">
                <a:latin typeface="Calibri" pitchFamily="34" charset="0"/>
                <a:sym typeface="Symbol"/>
              </a:rPr>
              <a:t>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organism dies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of loneliness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609600" y="2980730"/>
            <a:ext cx="197092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30188" indent="-230188"/>
            <a:r>
              <a:rPr lang="en-US" sz="1800" dirty="0" smtClean="0">
                <a:latin typeface="Calibri" pitchFamily="34" charset="0"/>
              </a:rPr>
              <a:t>4 – 8 neighbors </a:t>
            </a:r>
            <a:r>
              <a:rPr lang="en-US" sz="1800" dirty="0" smtClean="0">
                <a:latin typeface="Calibri" pitchFamily="34" charset="0"/>
                <a:sym typeface="Symbol"/>
              </a:rPr>
              <a:t>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organism dies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of overcrowding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09600" y="1688068"/>
            <a:ext cx="20076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Calibri" pitchFamily="34" charset="0"/>
              </a:rPr>
              <a:t>Occupied cell:–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612870" y="3904060"/>
            <a:ext cx="212750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30188" indent="-230188"/>
            <a:r>
              <a:rPr lang="en-US" sz="1800" dirty="0" smtClean="0">
                <a:latin typeface="Calibri" pitchFamily="34" charset="0"/>
              </a:rPr>
              <a:t>2 – 3 neighbors </a:t>
            </a:r>
            <a:r>
              <a:rPr lang="en-US" sz="1800" dirty="0" smtClean="0">
                <a:latin typeface="Calibri" pitchFamily="34" charset="0"/>
                <a:sym typeface="Symbol"/>
              </a:rPr>
              <a:t>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organism survives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400800" y="2057400"/>
            <a:ext cx="1594475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30188" indent="-230188"/>
            <a:r>
              <a:rPr lang="en-US" sz="1800" dirty="0" smtClean="0">
                <a:latin typeface="Calibri" pitchFamily="34" charset="0"/>
              </a:rPr>
              <a:t>3 neighbors </a:t>
            </a:r>
            <a:r>
              <a:rPr lang="en-US" sz="1800" dirty="0" smtClean="0">
                <a:latin typeface="Calibri" pitchFamily="34" charset="0"/>
                <a:sym typeface="Symbol"/>
              </a:rPr>
              <a:t>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birth of new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organism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400800" y="1688068"/>
            <a:ext cx="200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Calibri" pitchFamily="34" charset="0"/>
              </a:rPr>
              <a:t>Empty cell:–</a:t>
            </a:r>
          </a:p>
        </p:txBody>
      </p:sp>
      <p:sp>
        <p:nvSpPr>
          <p:cNvPr id="205" name="Rectangle 204"/>
          <p:cNvSpPr>
            <a:spLocks/>
          </p:cNvSpPr>
          <p:nvPr/>
        </p:nvSpPr>
        <p:spPr bwMode="auto">
          <a:xfrm>
            <a:off x="4229100" y="3314700"/>
            <a:ext cx="2286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x</a:t>
            </a:r>
            <a:endParaRPr lang="en-US" sz="1800" b="0" dirty="0">
              <a:latin typeface="+mn-lt"/>
            </a:endParaRPr>
          </a:p>
        </p:txBody>
      </p:sp>
      <p:sp>
        <p:nvSpPr>
          <p:cNvPr id="212" name="Rectangle 211"/>
          <p:cNvSpPr>
            <a:spLocks/>
          </p:cNvSpPr>
          <p:nvPr/>
        </p:nvSpPr>
        <p:spPr bwMode="auto">
          <a:xfrm>
            <a:off x="4229100" y="2857500"/>
            <a:ext cx="2286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x</a:t>
            </a:r>
            <a:endParaRPr lang="en-US" sz="1800" b="0" dirty="0">
              <a:latin typeface="+mn-lt"/>
            </a:endParaRPr>
          </a:p>
        </p:txBody>
      </p:sp>
      <p:sp>
        <p:nvSpPr>
          <p:cNvPr id="207" name="Rectangle 206"/>
          <p:cNvSpPr>
            <a:spLocks/>
          </p:cNvSpPr>
          <p:nvPr/>
        </p:nvSpPr>
        <p:spPr bwMode="auto">
          <a:xfrm>
            <a:off x="4457700" y="2626519"/>
            <a:ext cx="2286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x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34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of Life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3086100" y="1943100"/>
            <a:ext cx="2971800" cy="2971800"/>
            <a:chOff x="2971800" y="1828800"/>
            <a:chExt cx="2971800" cy="2971800"/>
          </a:xfrm>
        </p:grpSpPr>
        <p:grpSp>
          <p:nvGrpSpPr>
            <p:cNvPr id="35" name="Group 34"/>
            <p:cNvGrpSpPr/>
            <p:nvPr/>
          </p:nvGrpSpPr>
          <p:grpSpPr>
            <a:xfrm>
              <a:off x="2971800" y="1828800"/>
              <a:ext cx="2971800" cy="228600"/>
              <a:chOff x="2971800" y="1828800"/>
              <a:chExt cx="2971800" cy="228600"/>
            </a:xfrm>
          </p:grpSpPr>
          <p:sp>
            <p:nvSpPr>
              <p:cNvPr id="22" name="Rectangle 21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971800" y="2057400"/>
              <a:ext cx="2971800" cy="228600"/>
              <a:chOff x="2971800" y="1828800"/>
              <a:chExt cx="2971800" cy="228600"/>
            </a:xfrm>
          </p:grpSpPr>
          <p:sp>
            <p:nvSpPr>
              <p:cNvPr id="37" name="Rectangle 36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971800" y="2286000"/>
              <a:ext cx="2971800" cy="228600"/>
              <a:chOff x="2971800" y="1828800"/>
              <a:chExt cx="2971800" cy="228600"/>
            </a:xfrm>
          </p:grpSpPr>
          <p:sp>
            <p:nvSpPr>
              <p:cNvPr id="51" name="Rectangle 50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971800" y="2514600"/>
              <a:ext cx="2971800" cy="228600"/>
              <a:chOff x="2971800" y="1828800"/>
              <a:chExt cx="2971800" cy="228600"/>
            </a:xfrm>
          </p:grpSpPr>
          <p:sp>
            <p:nvSpPr>
              <p:cNvPr id="65" name="Rectangle 64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971800" y="2743200"/>
              <a:ext cx="2971800" cy="228600"/>
              <a:chOff x="2971800" y="1828800"/>
              <a:chExt cx="2971800" cy="228600"/>
            </a:xfrm>
          </p:grpSpPr>
          <p:sp>
            <p:nvSpPr>
              <p:cNvPr id="79" name="Rectangle 78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>
                <a:spLocks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800" b="0" dirty="0" smtClean="0">
                    <a:latin typeface="+mn-lt"/>
                  </a:rPr>
                  <a:t>x</a:t>
                </a:r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7" name="Rectangle 86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2971800" y="2971800"/>
              <a:ext cx="2971800" cy="228600"/>
              <a:chOff x="2971800" y="1828800"/>
              <a:chExt cx="2971800" cy="228600"/>
            </a:xfrm>
          </p:grpSpPr>
          <p:sp>
            <p:nvSpPr>
              <p:cNvPr id="93" name="Rectangle 92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2971800" y="3200400"/>
              <a:ext cx="2971800" cy="228600"/>
              <a:chOff x="2971800" y="1828800"/>
              <a:chExt cx="2971800" cy="228600"/>
            </a:xfrm>
          </p:grpSpPr>
          <p:sp>
            <p:nvSpPr>
              <p:cNvPr id="107" name="Rectangle 106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2971800" y="3429000"/>
              <a:ext cx="2971800" cy="228600"/>
              <a:chOff x="2971800" y="1828800"/>
              <a:chExt cx="2971800" cy="228600"/>
            </a:xfrm>
          </p:grpSpPr>
          <p:sp>
            <p:nvSpPr>
              <p:cNvPr id="121" name="Rectangle 120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2971800" y="3657600"/>
              <a:ext cx="2971800" cy="228600"/>
              <a:chOff x="2971800" y="1828800"/>
              <a:chExt cx="2971800" cy="228600"/>
            </a:xfrm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2971800" y="3886200"/>
              <a:ext cx="2971800" cy="228600"/>
              <a:chOff x="2971800" y="1828800"/>
              <a:chExt cx="2971800" cy="228600"/>
            </a:xfrm>
          </p:grpSpPr>
          <p:sp>
            <p:nvSpPr>
              <p:cNvPr id="149" name="Rectangle 148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2971800" y="4114800"/>
              <a:ext cx="2971800" cy="228600"/>
              <a:chOff x="2971800" y="1828800"/>
              <a:chExt cx="2971800" cy="228600"/>
            </a:xfrm>
          </p:grpSpPr>
          <p:sp>
            <p:nvSpPr>
              <p:cNvPr id="163" name="Rectangle 162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971800" y="4343400"/>
              <a:ext cx="2971800" cy="228600"/>
              <a:chOff x="2971800" y="1828800"/>
              <a:chExt cx="2971800" cy="228600"/>
            </a:xfrm>
          </p:grpSpPr>
          <p:sp>
            <p:nvSpPr>
              <p:cNvPr id="177" name="Rectangle 176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2971800" y="4572000"/>
              <a:ext cx="2971800" cy="228600"/>
              <a:chOff x="2971800" y="1828800"/>
              <a:chExt cx="2971800" cy="228600"/>
            </a:xfrm>
          </p:grpSpPr>
          <p:sp>
            <p:nvSpPr>
              <p:cNvPr id="191" name="Rectangle 190"/>
              <p:cNvSpPr>
                <a:spLocks noChangeAspect="1"/>
              </p:cNvSpPr>
              <p:nvPr/>
            </p:nvSpPr>
            <p:spPr bwMode="auto">
              <a:xfrm>
                <a:off x="2971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 bwMode="auto">
              <a:xfrm>
                <a:off x="3200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>
                <a:spLocks noChangeAspect="1"/>
              </p:cNvSpPr>
              <p:nvPr/>
            </p:nvSpPr>
            <p:spPr bwMode="auto">
              <a:xfrm>
                <a:off x="3429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 bwMode="auto">
              <a:xfrm>
                <a:off x="3657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>
                <a:spLocks noChangeAspect="1"/>
              </p:cNvSpPr>
              <p:nvPr/>
            </p:nvSpPr>
            <p:spPr bwMode="auto">
              <a:xfrm>
                <a:off x="3886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 bwMode="auto">
              <a:xfrm>
                <a:off x="4114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>
                <a:spLocks noChangeAspect="1"/>
              </p:cNvSpPr>
              <p:nvPr/>
            </p:nvSpPr>
            <p:spPr bwMode="auto">
              <a:xfrm>
                <a:off x="4343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>
                <a:spLocks noChangeAspect="1"/>
              </p:cNvSpPr>
              <p:nvPr/>
            </p:nvSpPr>
            <p:spPr bwMode="auto">
              <a:xfrm>
                <a:off x="4572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>
                <a:spLocks noChangeAspect="1"/>
              </p:cNvSpPr>
              <p:nvPr/>
            </p:nvSpPr>
            <p:spPr bwMode="auto">
              <a:xfrm>
                <a:off x="48006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>
                <a:spLocks noChangeAspect="1"/>
              </p:cNvSpPr>
              <p:nvPr/>
            </p:nvSpPr>
            <p:spPr bwMode="auto">
              <a:xfrm>
                <a:off x="50292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>
                <a:spLocks noChangeAspect="1"/>
              </p:cNvSpPr>
              <p:nvPr/>
            </p:nvSpPr>
            <p:spPr bwMode="auto">
              <a:xfrm>
                <a:off x="52578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>
                <a:spLocks noChangeAspect="1"/>
              </p:cNvSpPr>
              <p:nvPr/>
            </p:nvSpPr>
            <p:spPr bwMode="auto">
              <a:xfrm>
                <a:off x="54864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>
                <a:spLocks noChangeAspect="1"/>
              </p:cNvSpPr>
              <p:nvPr/>
            </p:nvSpPr>
            <p:spPr bwMode="auto">
              <a:xfrm>
                <a:off x="5715000" y="1828800"/>
                <a:ext cx="228600" cy="2286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6" name="Rectangle 205"/>
          <p:cNvSpPr>
            <a:spLocks/>
          </p:cNvSpPr>
          <p:nvPr/>
        </p:nvSpPr>
        <p:spPr bwMode="auto">
          <a:xfrm>
            <a:off x="4457700" y="2857500"/>
            <a:ext cx="2286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x</a:t>
            </a:r>
            <a:endParaRPr lang="en-US" sz="1800" b="0" dirty="0">
              <a:latin typeface="+mn-lt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09600" y="2057400"/>
            <a:ext cx="2007665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30188" indent="-230188"/>
            <a:r>
              <a:rPr lang="en-US" sz="1800" dirty="0" smtClean="0">
                <a:latin typeface="Calibri" pitchFamily="34" charset="0"/>
              </a:rPr>
              <a:t>0 or 1 neighbors </a:t>
            </a:r>
            <a:r>
              <a:rPr lang="en-US" sz="1800" dirty="0" smtClean="0">
                <a:latin typeface="Calibri" pitchFamily="34" charset="0"/>
                <a:sym typeface="Symbol"/>
              </a:rPr>
              <a:t>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organism dies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of loneliness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609600" y="2980730"/>
            <a:ext cx="197092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30188" indent="-230188"/>
            <a:r>
              <a:rPr lang="en-US" sz="1800" dirty="0" smtClean="0">
                <a:latin typeface="Calibri" pitchFamily="34" charset="0"/>
              </a:rPr>
              <a:t>4 – 8 neighbors </a:t>
            </a:r>
            <a:r>
              <a:rPr lang="en-US" sz="1800" dirty="0" smtClean="0">
                <a:latin typeface="Calibri" pitchFamily="34" charset="0"/>
                <a:sym typeface="Symbol"/>
              </a:rPr>
              <a:t>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organism dies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of overcrowding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09600" y="1688068"/>
            <a:ext cx="20076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Calibri" pitchFamily="34" charset="0"/>
              </a:rPr>
              <a:t>Occupied cell:–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612870" y="3904060"/>
            <a:ext cx="212750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30188" indent="-230188"/>
            <a:r>
              <a:rPr lang="en-US" sz="1800" dirty="0" smtClean="0">
                <a:latin typeface="Calibri" pitchFamily="34" charset="0"/>
              </a:rPr>
              <a:t>2 – 3 neighbors </a:t>
            </a:r>
            <a:r>
              <a:rPr lang="en-US" sz="1800" dirty="0" smtClean="0">
                <a:latin typeface="Calibri" pitchFamily="34" charset="0"/>
                <a:sym typeface="Symbol"/>
              </a:rPr>
              <a:t>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organism survives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400800" y="2057400"/>
            <a:ext cx="1594475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30188" indent="-230188"/>
            <a:r>
              <a:rPr lang="en-US" sz="1800" dirty="0" smtClean="0">
                <a:latin typeface="Calibri" pitchFamily="34" charset="0"/>
              </a:rPr>
              <a:t>3 neighbors </a:t>
            </a:r>
            <a:r>
              <a:rPr lang="en-US" sz="1800" dirty="0" smtClean="0">
                <a:latin typeface="Calibri" pitchFamily="34" charset="0"/>
                <a:sym typeface="Symbol"/>
              </a:rPr>
              <a:t>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birth of new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organism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400800" y="1688068"/>
            <a:ext cx="200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Calibri" pitchFamily="34" charset="0"/>
              </a:rPr>
              <a:t>Empty cell:–</a:t>
            </a:r>
          </a:p>
        </p:txBody>
      </p:sp>
      <p:sp>
        <p:nvSpPr>
          <p:cNvPr id="212" name="Rectangle 211"/>
          <p:cNvSpPr>
            <a:spLocks/>
          </p:cNvSpPr>
          <p:nvPr/>
        </p:nvSpPr>
        <p:spPr bwMode="auto">
          <a:xfrm>
            <a:off x="4229100" y="2857500"/>
            <a:ext cx="2286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x</a:t>
            </a:r>
            <a:endParaRPr lang="en-US" sz="1800" b="0" dirty="0">
              <a:latin typeface="+mn-lt"/>
            </a:endParaRPr>
          </a:p>
        </p:txBody>
      </p:sp>
      <p:sp>
        <p:nvSpPr>
          <p:cNvPr id="207" name="Rectangle 206"/>
          <p:cNvSpPr>
            <a:spLocks/>
          </p:cNvSpPr>
          <p:nvPr/>
        </p:nvSpPr>
        <p:spPr bwMode="auto">
          <a:xfrm>
            <a:off x="4457700" y="2626519"/>
            <a:ext cx="2286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x</a:t>
            </a:r>
            <a:endParaRPr lang="en-US" sz="1800" b="0" dirty="0">
              <a:latin typeface="+mn-lt"/>
            </a:endParaRPr>
          </a:p>
        </p:txBody>
      </p:sp>
      <p:sp>
        <p:nvSpPr>
          <p:cNvPr id="209" name="Rectangle 208"/>
          <p:cNvSpPr>
            <a:spLocks/>
          </p:cNvSpPr>
          <p:nvPr/>
        </p:nvSpPr>
        <p:spPr bwMode="auto">
          <a:xfrm>
            <a:off x="4686300" y="3086100"/>
            <a:ext cx="2286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x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896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generation, all births and deaths are considered to happen simultaneously.</a:t>
            </a:r>
          </a:p>
          <a:p>
            <a:r>
              <a:rPr lang="en-US" dirty="0" smtClean="0"/>
              <a:t>So: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If you have the state of the board for generation n…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Look at each cell, and see what will happen to that cell to create the next generation.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Now you have generation n+1.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Repeat.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4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br>
              <a:rPr lang="en-US" dirty="0" smtClean="0"/>
            </a:br>
            <a:r>
              <a:rPr lang="en-US" dirty="0" smtClean="0"/>
              <a:t>Assignment #2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600200"/>
            <a:ext cx="8407400" cy="4457700"/>
          </a:xfrm>
        </p:spPr>
        <p:txBody>
          <a:bodyPr/>
          <a:lstStyle/>
          <a:p>
            <a:r>
              <a:rPr lang="en-US" dirty="0" smtClean="0"/>
              <a:t>Implement the Game of Life</a:t>
            </a:r>
          </a:p>
          <a:p>
            <a:pPr marL="400050" lvl="1" indent="0" algn="ctr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./life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X Y gens input print pause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/>
              <a:t> are size of grid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gens</a:t>
            </a:r>
            <a:r>
              <a:rPr lang="en-US" dirty="0" smtClean="0"/>
              <a:t> is # of generations to play</a:t>
            </a:r>
          </a:p>
          <a:p>
            <a:pPr lvl="2"/>
            <a:r>
              <a:rPr lang="en-US" dirty="0" smtClean="0"/>
              <a:t>Game may halt earlier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dirty="0" smtClean="0"/>
              <a:t> is name of file containing initial configuration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is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'y'</a:t>
            </a:r>
            <a:r>
              <a:rPr lang="en-US" dirty="0" smtClean="0"/>
              <a:t> or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'n'</a:t>
            </a:r>
            <a:r>
              <a:rPr lang="en-US" dirty="0" smtClean="0"/>
              <a:t> indicating whether to print each generation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pause</a:t>
            </a:r>
            <a:r>
              <a:rPr lang="en-US" dirty="0" smtClean="0"/>
              <a:t> is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'y'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'n'</a:t>
            </a:r>
            <a:r>
              <a:rPr lang="en-US" dirty="0" smtClean="0"/>
              <a:t> </a:t>
            </a:r>
            <a:r>
              <a:rPr lang="en-US" dirty="0"/>
              <a:t>indicating whether to </a:t>
            </a:r>
            <a:r>
              <a:rPr lang="en-US" dirty="0" smtClean="0"/>
              <a:t>pause and wait for a keystroke between generations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78800" cy="4305300"/>
          </a:xfrm>
        </p:spPr>
        <p:txBody>
          <a:bodyPr/>
          <a:lstStyle/>
          <a:p>
            <a:r>
              <a:rPr lang="en-US" dirty="0" smtClean="0"/>
              <a:t>Input file is a series of lines containing ‘x’ and ‘o’.</a:t>
            </a:r>
          </a:p>
          <a:p>
            <a:pPr lvl="1"/>
            <a:r>
              <a:rPr lang="en-US" dirty="0" smtClean="0"/>
              <a:t>Sample files on Canvas.</a:t>
            </a:r>
          </a:p>
          <a:p>
            <a:pPr lvl="1"/>
            <a:r>
              <a:rPr lang="en-US" dirty="0" smtClean="0"/>
              <a:t>Need not be rectangular.</a:t>
            </a:r>
          </a:p>
          <a:p>
            <a:pPr lvl="2"/>
            <a:r>
              <a:rPr lang="en-US" dirty="0" smtClean="0"/>
              <a:t>Left-justified.</a:t>
            </a:r>
          </a:p>
          <a:p>
            <a:pPr lvl="2"/>
            <a:r>
              <a:rPr lang="en-US" dirty="0" smtClean="0"/>
              <a:t>Assume rest of line is all ‘o’.</a:t>
            </a:r>
          </a:p>
          <a:p>
            <a:pPr lvl="1"/>
            <a:r>
              <a:rPr lang="en-US" dirty="0" smtClean="0"/>
              <a:t>Roughly center in the grid.</a:t>
            </a:r>
          </a:p>
          <a:p>
            <a:r>
              <a:rPr lang="en-US" dirty="0" smtClean="0"/>
              <a:t>If you want to specify pause, you must also specify print.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4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need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</a:p>
          <a:p>
            <a:pPr lvl="1"/>
            <a:r>
              <a:rPr lang="en-US" dirty="0" smtClean="0"/>
              <a:t>K &amp; R §5.10</a:t>
            </a:r>
          </a:p>
          <a:p>
            <a:r>
              <a:rPr lang="en-US" dirty="0" smtClean="0"/>
              <a:t>Allocating and freeing memory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US" dirty="0"/>
              <a:t> </a:t>
            </a:r>
            <a:r>
              <a:rPr lang="en-US" dirty="0" smtClean="0"/>
              <a:t>— </a:t>
            </a:r>
            <a:r>
              <a:rPr lang="en-US" dirty="0"/>
              <a:t>K &amp; R </a:t>
            </a:r>
            <a:r>
              <a:rPr lang="en-US" dirty="0" smtClean="0"/>
              <a:t>§B.5</a:t>
            </a:r>
          </a:p>
          <a:p>
            <a:r>
              <a:rPr lang="en-US" dirty="0"/>
              <a:t>Reading from a file</a:t>
            </a:r>
          </a:p>
          <a:p>
            <a:pPr lvl="1"/>
            <a:r>
              <a:rPr lang="en-US" dirty="0"/>
              <a:t>K &amp; R §</a:t>
            </a:r>
            <a:r>
              <a:rPr lang="en-US" dirty="0" smtClean="0"/>
              <a:t>7.5</a:t>
            </a:r>
          </a:p>
          <a:p>
            <a:r>
              <a:rPr lang="en-US" dirty="0" smtClean="0"/>
              <a:t>Two-dimensional arrays</a:t>
            </a:r>
          </a:p>
          <a:p>
            <a:pPr lvl="1"/>
            <a:r>
              <a:rPr lang="en-US" dirty="0" smtClean="0"/>
              <a:t>K </a:t>
            </a:r>
            <a:r>
              <a:rPr lang="en-US" dirty="0"/>
              <a:t>&amp; R </a:t>
            </a:r>
            <a:r>
              <a:rPr lang="en-US" dirty="0" smtClean="0"/>
              <a:t>§5.7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6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Ciaraldi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lack"/>
        <a:ea typeface="DejaVu Sans"/>
        <a:cs typeface="DejaVu Sans"/>
      </a:majorFont>
      <a:minorFont>
        <a:latin typeface="Tahom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class01</Template>
  <TotalTime>70</TotalTime>
  <Words>1133</Words>
  <Application>Microsoft Office PowerPoint</Application>
  <PresentationFormat>On-screen Show (4:3)</PresentationFormat>
  <Paragraphs>250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CiaraldiPortrait</vt:lpstr>
      <vt:lpstr>Office Theme</vt:lpstr>
      <vt:lpstr>1_Contemporary Portrait</vt:lpstr>
      <vt:lpstr>2_Contemporary Portrait</vt:lpstr>
      <vt:lpstr>3_Contemporary Portrait</vt:lpstr>
      <vt:lpstr>4_Contemporary Portrait</vt:lpstr>
      <vt:lpstr>5_Contemporary Portrait</vt:lpstr>
      <vt:lpstr>6_Contemporary Portrait</vt:lpstr>
      <vt:lpstr>Programming Assignment #2</vt:lpstr>
      <vt:lpstr>Game of Life</vt:lpstr>
      <vt:lpstr>Game of Life</vt:lpstr>
      <vt:lpstr>Game of Life</vt:lpstr>
      <vt:lpstr>Game of Life</vt:lpstr>
      <vt:lpstr>Remember!</vt:lpstr>
      <vt:lpstr>Programming Assignment #2</vt:lpstr>
      <vt:lpstr>Some Details</vt:lpstr>
      <vt:lpstr>Things you need to know</vt:lpstr>
      <vt:lpstr>Game of Life</vt:lpstr>
      <vt:lpstr>Program Organization</vt:lpstr>
      <vt:lpstr>Command line arguments</vt:lpstr>
      <vt:lpstr>Command line arguments</vt:lpstr>
      <vt:lpstr>Allocating and freeing memory</vt:lpstr>
      <vt:lpstr>Reading from a file</vt:lpstr>
      <vt:lpstr>Setting up two-dimensional array</vt:lpstr>
      <vt:lpstr>Two-dimensional array (continued)</vt:lpstr>
      <vt:lpstr>Two-dimensional array (continued)</vt:lpstr>
      <vt:lpstr>Program Organization</vt:lpstr>
      <vt:lpstr>Game.c</vt:lpstr>
      <vt:lpstr>Game.c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#2, Game of Life</dc:title>
  <dc:creator>Hugh C. Lauer</dc:creator>
  <dc:description>Redesign of slides created by Randal E. Bryant and David R. O'Hallaron</dc:description>
  <cp:lastModifiedBy>Mike Ciaraldi</cp:lastModifiedBy>
  <cp:revision>21</cp:revision>
  <cp:lastPrinted>1999-09-20T15:19:18Z</cp:lastPrinted>
  <dcterms:created xsi:type="dcterms:W3CDTF">2017-01-21T16:29:13Z</dcterms:created>
  <dcterms:modified xsi:type="dcterms:W3CDTF">2017-01-26T16:04:37Z</dcterms:modified>
</cp:coreProperties>
</file>