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78" r:id="rId2"/>
    <p:sldMasterId id="2147483690" r:id="rId3"/>
    <p:sldMasterId id="2147483702" r:id="rId4"/>
    <p:sldMasterId id="2147483714" r:id="rId5"/>
    <p:sldMasterId id="2147483726" r:id="rId6"/>
    <p:sldMasterId id="2147483738" r:id="rId7"/>
    <p:sldMasterId id="2147483750" r:id="rId8"/>
  </p:sldMasterIdLst>
  <p:notesMasterIdLst>
    <p:notesMasterId r:id="rId31"/>
  </p:notesMasterIdLst>
  <p:handoutMasterIdLst>
    <p:handoutMasterId r:id="rId32"/>
  </p:handoutMasterIdLst>
  <p:sldIdLst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38" r:id="rId19"/>
    <p:sldId id="626" r:id="rId20"/>
    <p:sldId id="627" r:id="rId21"/>
    <p:sldId id="628" r:id="rId22"/>
    <p:sldId id="629" r:id="rId23"/>
    <p:sldId id="630" r:id="rId24"/>
    <p:sldId id="632" r:id="rId25"/>
    <p:sldId id="633" r:id="rId26"/>
    <p:sldId id="634" r:id="rId27"/>
    <p:sldId id="635" r:id="rId28"/>
    <p:sldId id="636" r:id="rId29"/>
    <p:sldId id="637" r:id="rId30"/>
  </p:sldIdLst>
  <p:sldSz cx="9144000" cy="6858000" type="screen4x3"/>
  <p:notesSz cx="7302500" cy="9586913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52C53B"/>
    <a:srgbClr val="C0EAB8"/>
    <a:srgbClr val="CFEFC9"/>
    <a:srgbClr val="F1EF95"/>
    <a:srgbClr val="F2F09C"/>
    <a:srgbClr val="F2F2F2"/>
    <a:srgbClr val="DBDBDB"/>
    <a:srgbClr val="F5F5BD"/>
    <a:srgbClr val="F0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3" autoAdjust="0"/>
    <p:restoredTop sz="94626" autoAdjust="0"/>
  </p:normalViewPr>
  <p:slideViewPr>
    <p:cSldViewPr snapToObjects="1">
      <p:cViewPr varScale="1">
        <p:scale>
          <a:sx n="92" d="100"/>
          <a:sy n="92" d="100"/>
        </p:scale>
        <p:origin x="557" y="6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3506E-3A25-49E5-964B-4B493F3FF871}" type="slidenum">
              <a:rPr lang="en-US"/>
              <a:pPr/>
              <a:t>10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8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23DB5-1A64-4705-86C2-9DFDA3F100DA}" type="slidenum">
              <a:rPr lang="en-US"/>
              <a:pPr/>
              <a:t>13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22610-356A-42E3-B499-2548C1C6001F}" type="slidenum">
              <a:rPr lang="en-US"/>
              <a:pPr/>
              <a:t>14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D3CF4-D0A3-4204-8986-01C592612DFD}" type="slidenum">
              <a:rPr lang="en-US"/>
              <a:pPr/>
              <a:t>15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781EF-5A61-4BEF-A1FF-D2FE1863E2F1}" type="slidenum">
              <a:rPr lang="en-US"/>
              <a:pPr/>
              <a:t>16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409B7-94B8-469E-9403-8654948B7308}" type="slidenum">
              <a:rPr lang="en-US"/>
              <a:pPr/>
              <a:t>17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BD520-B482-4FA9-BAF5-3A02CD6A64B3}" type="slidenum">
              <a:rPr lang="en-US"/>
              <a:pPr/>
              <a:t>18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BD520-B482-4FA9-BAF5-3A02CD6A64B3}" type="slidenum">
              <a:rPr lang="en-US"/>
              <a:pPr/>
              <a:t>19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8D825-8BF2-405A-9E38-D7D9C23BF1BF}" type="slidenum">
              <a:rPr lang="en-US"/>
              <a:pPr/>
              <a:t>20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6E3AC-2F54-4FD3-A9C7-6CA0DE317107}" type="slidenum">
              <a:rPr lang="en-US"/>
              <a:pPr/>
              <a:t>2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8D825-8BF2-405A-9E38-D7D9C23BF1BF}" type="slidenum">
              <a:rPr lang="en-US"/>
              <a:pPr/>
              <a:t>21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C2ABC-A53D-45ED-A171-903ADDC53FA8}" type="slidenum">
              <a:rPr lang="en-US"/>
              <a:pPr/>
              <a:t>3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6CDBD-B979-4EB9-A13C-B6D5F07422EA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D811E-64AF-46C8-95C9-F7CFE8555C20}" type="slidenum">
              <a:rPr lang="en-US"/>
              <a:pPr/>
              <a:t>5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0A9A9-07BF-4EE3-AAE2-F825AB8CAAA1}" type="slidenum">
              <a:rPr lang="en-US"/>
              <a:pPr/>
              <a:t>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33E1E-3E8B-4EDB-871E-9331E58EAA31}" type="slidenum">
              <a:rPr lang="en-US"/>
              <a:pPr/>
              <a:t>7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97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D854D-A79F-4EFE-87B5-59E37BE0F548}" type="slidenum">
              <a:rPr lang="en-US"/>
              <a:pPr/>
              <a:t>9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62AFA-EEFC-44B1-8355-68F5673B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7949-4764-4279-9703-7900A9D40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C0AC5-52A1-4BB5-9AD1-02B16E347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2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1613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885950"/>
            <a:ext cx="4013200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2AF0-32AE-492C-A823-9B79592B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E68CB-4D7E-4397-936D-4D2005CF0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0F2FB-35DB-44C8-949A-155D63FA3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046B4-0D06-4C32-B589-6FB4E3FA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4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8714-B8A0-42CC-AEA8-3433FA0C8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3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E6D9-76F2-48E3-B705-3E6BE7DC7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1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EE47B-87F6-479F-B5CA-B9CB462D1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4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8738"/>
            <a:ext cx="2055813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8738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F18B-CD7B-4589-B89C-07ED7C838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1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2" r:id="rId14"/>
    <p:sldLayoutId id="2147483663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8738"/>
            <a:ext cx="77708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7213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31800" y="622617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2617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31000" y="622935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4BA9952-3FE9-4D30-BDC9-B3260CD0B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9pPr>
    </p:titleStyle>
    <p:bodyStyle>
      <a:lvl1pPr marL="341313" indent="-341313" algn="l" defTabSz="457200" rtl="0" eaLnBrk="1" fontAlgn="base" hangingPunct="1">
        <a:spcBef>
          <a:spcPts val="8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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spcBef>
          <a:spcPts val="7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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FFCC00"/>
        </a:buClr>
        <a:buSzPct val="100000"/>
        <a:buFont typeface="Monotype Sorts" charset="2"/>
        <a:buChar char="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s2303-staff@cs.wpi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8012"/>
            <a:ext cx="8153400" cy="1470025"/>
          </a:xfrm>
        </p:spPr>
        <p:txBody>
          <a:bodyPr/>
          <a:lstStyle/>
          <a:p>
            <a:pPr marL="0" indent="0"/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Binary Trees in C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Based on Slides from: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Professor </a:t>
            </a:r>
            <a:r>
              <a:rPr lang="en-US" sz="2400" dirty="0"/>
              <a:t>Hugh C. Lauer</a:t>
            </a:r>
            <a:br>
              <a:rPr lang="en-US" sz="2400" dirty="0"/>
            </a:br>
            <a:r>
              <a:rPr lang="en-US" sz="2400" dirty="0"/>
              <a:t>CS-2303 — System Programming Concepts</a:t>
            </a:r>
          </a:p>
          <a:p>
            <a:r>
              <a:rPr lang="en-US" sz="1200" dirty="0" smtClean="0"/>
              <a:t>Slides </a:t>
            </a:r>
            <a:r>
              <a:rPr lang="en-US" sz="1200" dirty="0"/>
              <a:t>include materials from </a:t>
            </a:r>
            <a:r>
              <a:rPr lang="en-US" sz="1200" i="1" dirty="0"/>
              <a:t>The C Programming Language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edition, by Kernighan and Ritchie,</a:t>
            </a:r>
            <a:br>
              <a:rPr lang="en-US" sz="1200" dirty="0"/>
            </a:br>
            <a:r>
              <a:rPr lang="en-US" sz="1200" i="1" dirty="0"/>
              <a:t>Absolute C++</a:t>
            </a:r>
            <a:r>
              <a:rPr lang="en-US" sz="1200" dirty="0"/>
              <a:t>, by Walter </a:t>
            </a:r>
            <a:r>
              <a:rPr lang="en-US" sz="1200" dirty="0" err="1"/>
              <a:t>Savitch</a:t>
            </a:r>
            <a:r>
              <a:rPr lang="en-US" sz="1200" dirty="0"/>
              <a:t>, </a:t>
            </a:r>
            <a:r>
              <a:rPr lang="en-US" sz="1200" i="1" dirty="0"/>
              <a:t>The C++ Programming Language, </a:t>
            </a:r>
            <a:r>
              <a:rPr lang="en-US" sz="1200" dirty="0"/>
              <a:t>Special Edition, by </a:t>
            </a:r>
            <a:r>
              <a:rPr lang="en-US" sz="1200" dirty="0" err="1"/>
              <a:t>Bjarne</a:t>
            </a:r>
            <a:r>
              <a:rPr lang="en-US" sz="1200" dirty="0"/>
              <a:t> </a:t>
            </a:r>
            <a:r>
              <a:rPr lang="en-US" sz="1200" dirty="0" err="1"/>
              <a:t>Stroustrup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and from </a:t>
            </a:r>
            <a:r>
              <a:rPr lang="en-US" sz="1200" i="1" dirty="0"/>
              <a:t>C: How to Program</a:t>
            </a:r>
            <a:r>
              <a:rPr lang="en-US" sz="1200" dirty="0"/>
              <a:t>, 5</a:t>
            </a:r>
            <a:r>
              <a:rPr lang="en-US" sz="1200" baseline="30000" dirty="0"/>
              <a:t>th</a:t>
            </a:r>
            <a:r>
              <a:rPr lang="en-US" sz="1200" dirty="0"/>
              <a:t> and 6</a:t>
            </a:r>
            <a:r>
              <a:rPr lang="en-US" sz="1200" baseline="30000" dirty="0"/>
              <a:t>th</a:t>
            </a:r>
            <a:r>
              <a:rPr lang="en-US" sz="1200" dirty="0"/>
              <a:t> editions, by </a:t>
            </a:r>
            <a:r>
              <a:rPr lang="en-US" sz="1200" dirty="0" err="1"/>
              <a:t>Deitel</a:t>
            </a:r>
            <a:r>
              <a:rPr lang="en-US" sz="1200" dirty="0"/>
              <a:t> and </a:t>
            </a:r>
            <a:r>
              <a:rPr lang="en-US" sz="1200" dirty="0" err="1" smtClean="0"/>
              <a:t>Deitel</a:t>
            </a:r>
            <a:endParaRPr lang="en-US" sz="1200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56440" y="6615856"/>
            <a:ext cx="65" cy="153888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through this problem in </a:t>
            </a:r>
            <a:r>
              <a:rPr lang="en-US" dirty="0" smtClean="0"/>
              <a:t>Java</a:t>
            </a:r>
            <a:endParaRPr lang="en-US" dirty="0"/>
          </a:p>
          <a:p>
            <a:r>
              <a:rPr lang="en-US" dirty="0" smtClean="0"/>
              <a:t>Figure out how you would implement your Java solution in C</a:t>
            </a:r>
            <a:endParaRPr lang="en-US" dirty="0"/>
          </a:p>
          <a:p>
            <a:pPr lvl="1"/>
            <a:r>
              <a:rPr lang="en-US" dirty="0"/>
              <a:t>One or more </a:t>
            </a:r>
            <a:r>
              <a:rPr lang="en-US" dirty="0" smtClean="0"/>
              <a:t>interface </a:t>
            </a:r>
            <a:r>
              <a:rPr lang="en-US" dirty="0"/>
              <a:t>files (</a:t>
            </a:r>
            <a:r>
              <a:rPr lang="en-US" sz="2400" b="1" dirty="0">
                <a:latin typeface="Courier New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corresponding </a:t>
            </a:r>
            <a:r>
              <a:rPr lang="en-US" dirty="0" smtClean="0"/>
              <a:t>implementation </a:t>
            </a:r>
            <a:r>
              <a:rPr lang="en-US" dirty="0"/>
              <a:t>file (</a:t>
            </a:r>
            <a:r>
              <a:rPr lang="en-US" sz="2400" b="1" dirty="0">
                <a:latin typeface="Courier New" pitchFamily="49" charset="0"/>
              </a:rPr>
              <a:t>.</a:t>
            </a:r>
            <a:r>
              <a:rPr lang="en-US" sz="2400" b="1" dirty="0" smtClean="0">
                <a:latin typeface="Courier New" pitchFamily="49" charset="0"/>
              </a:rPr>
              <a:t>c</a:t>
            </a:r>
            <a:r>
              <a:rPr lang="en-US" dirty="0" smtClean="0"/>
              <a:t>) </a:t>
            </a:r>
            <a:r>
              <a:rPr lang="en-US" dirty="0"/>
              <a:t>for each </a:t>
            </a:r>
            <a:r>
              <a:rPr lang="en-US" dirty="0" smtClean="0"/>
              <a:t>interface</a:t>
            </a:r>
            <a:endParaRPr lang="en-US" dirty="0"/>
          </a:p>
          <a:p>
            <a:pPr lvl="1"/>
            <a:r>
              <a:rPr lang="en-US" dirty="0" smtClean="0"/>
              <a:t>A separate </a:t>
            </a:r>
            <a:r>
              <a:rPr lang="en-US" sz="2400" b="1" dirty="0" smtClean="0">
                <a:latin typeface="Courier New" pitchFamily="49" charset="0"/>
              </a:rPr>
              <a:t>.c</a:t>
            </a:r>
            <a:r>
              <a:rPr lang="en-US" dirty="0" smtClean="0"/>
              <a:t> file </a:t>
            </a:r>
            <a:r>
              <a:rPr lang="en-US" dirty="0"/>
              <a:t>for </a:t>
            </a:r>
            <a:r>
              <a:rPr lang="en-US" sz="2400" b="1" dirty="0">
                <a:latin typeface="Courier New" pitchFamily="49" charset="0"/>
              </a:rPr>
              <a:t>main()</a:t>
            </a:r>
            <a:r>
              <a:rPr lang="en-US" dirty="0"/>
              <a:t> and other </a:t>
            </a:r>
            <a:r>
              <a:rPr lang="en-US" dirty="0" smtClean="0"/>
              <a:t>non-tree functions</a:t>
            </a:r>
          </a:p>
          <a:p>
            <a:r>
              <a:rPr lang="en-US" dirty="0" smtClean="0"/>
              <a:t>See K&amp;R §6.5, p. 139.</a:t>
            </a:r>
            <a:endParaRPr lang="en-US" dirty="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10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use </a:t>
            </a:r>
            <a:r>
              <a:rPr lang="en-US" dirty="0" err="1" smtClean="0"/>
              <a:t>Doxygen</a:t>
            </a:r>
            <a:r>
              <a:rPr lang="en-US" dirty="0" smtClean="0"/>
              <a:t> to generate documentation.</a:t>
            </a:r>
          </a:p>
          <a:p>
            <a:r>
              <a:rPr lang="en-US" dirty="0" smtClean="0"/>
              <a:t>You must use Git for source-code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1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Binary Tree?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12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>
                <a:solidFill>
                  <a:srgbClr val="AEAEAE"/>
                </a:solidFill>
              </a:rPr>
              <a:t>Linked List</a:t>
            </a:r>
          </a:p>
          <a:p>
            <a:pPr lvl="2"/>
            <a:r>
              <a:rPr lang="en-US" sz="2000">
                <a:solidFill>
                  <a:srgbClr val="AEAEAE"/>
                </a:solidFill>
              </a:rPr>
              <a:t>A </a:t>
            </a:r>
            <a:r>
              <a:rPr lang="en-US" sz="2000" i="1">
                <a:solidFill>
                  <a:srgbClr val="AEAEAE"/>
                </a:solidFill>
              </a:rPr>
              <a:t>data structure</a:t>
            </a:r>
            <a:r>
              <a:rPr lang="en-US" sz="2000">
                <a:solidFill>
                  <a:srgbClr val="AEAEAE"/>
                </a:solidFill>
              </a:rPr>
              <a:t> in which each element is dynamically allocated and in which elements point to each other to define a linear relationship</a:t>
            </a:r>
          </a:p>
          <a:p>
            <a:pPr lvl="2"/>
            <a:r>
              <a:rPr lang="en-US" sz="2000">
                <a:solidFill>
                  <a:srgbClr val="AEAEAE"/>
                </a:solidFill>
              </a:rPr>
              <a:t>Singly- or doubly-linked</a:t>
            </a:r>
          </a:p>
          <a:p>
            <a:pPr lvl="2"/>
            <a:r>
              <a:rPr lang="en-US" sz="2000">
                <a:solidFill>
                  <a:srgbClr val="AEAEAE"/>
                </a:solidFill>
              </a:rPr>
              <a:t>Stack, queue, circular list</a:t>
            </a:r>
          </a:p>
          <a:p>
            <a:r>
              <a:rPr lang="en-US" sz="2800" i="1"/>
              <a:t>Tree</a:t>
            </a:r>
          </a:p>
          <a:p>
            <a:pPr lvl="2"/>
            <a:r>
              <a:rPr lang="en-US" sz="2000"/>
              <a:t>A </a:t>
            </a:r>
            <a:r>
              <a:rPr lang="en-US" sz="2000" i="1"/>
              <a:t>data structure</a:t>
            </a:r>
            <a:r>
              <a:rPr lang="en-US" sz="2000"/>
              <a:t> in which each element is dynamically allocated and in which each element has more than one potential </a:t>
            </a:r>
            <a:r>
              <a:rPr lang="en-US" sz="2000" i="1"/>
              <a:t>successor</a:t>
            </a:r>
          </a:p>
          <a:p>
            <a:pPr lvl="2"/>
            <a:r>
              <a:rPr lang="en-US" sz="2000"/>
              <a:t>Defines a </a:t>
            </a:r>
            <a:r>
              <a:rPr lang="en-US" sz="2000" i="1"/>
              <a:t>partial order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13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linked list but with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i="1" dirty="0" smtClean="0">
                <a:latin typeface="+mn-lt"/>
              </a:rPr>
              <a:t>two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links per </a:t>
            </a:r>
            <a:r>
              <a:rPr lang="en-US" dirty="0" smtClean="0">
                <a:latin typeface="+mn-lt"/>
              </a:rPr>
              <a:t>item</a:t>
            </a:r>
            <a:endParaRPr lang="en-US" dirty="0">
              <a:latin typeface="+mn-lt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i="1" dirty="0" err="1">
                <a:latin typeface="+mn-lt"/>
              </a:rPr>
              <a:t>struct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{</a:t>
            </a:r>
            <a:br>
              <a:rPr lang="en-US" sz="2400" i="1" dirty="0">
                <a:latin typeface="+mn-lt"/>
              </a:rPr>
            </a:br>
            <a:r>
              <a:rPr lang="en-US" sz="2400" i="1" dirty="0">
                <a:latin typeface="+mn-lt"/>
              </a:rPr>
              <a:t>type payload;</a:t>
            </a:r>
            <a:br>
              <a:rPr lang="en-US" sz="2400" i="1" dirty="0">
                <a:latin typeface="+mn-lt"/>
              </a:rPr>
            </a:b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*left, *right;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i="1" dirty="0">
                <a:latin typeface="+mn-lt"/>
              </a:rPr>
              <a:t>};</a:t>
            </a:r>
          </a:p>
        </p:txBody>
      </p:sp>
      <p:sp>
        <p:nvSpPr>
          <p:cNvPr id="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990781" y="6615856"/>
            <a:ext cx="65723" cy="153888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grpSp>
        <p:nvGrpSpPr>
          <p:cNvPr id="376836" name="Group 4"/>
          <p:cNvGrpSpPr>
            <a:grpSpLocks/>
          </p:cNvGrpSpPr>
          <p:nvPr/>
        </p:nvGrpSpPr>
        <p:grpSpPr bwMode="auto">
          <a:xfrm>
            <a:off x="5553075" y="1522413"/>
            <a:ext cx="1646238" cy="839788"/>
            <a:chOff x="3498" y="959"/>
            <a:chExt cx="912" cy="529"/>
          </a:xfrm>
        </p:grpSpPr>
        <p:grpSp>
          <p:nvGrpSpPr>
            <p:cNvPr id="376837" name="Group 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38" name="Rectangle 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39" name="Line 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40" name="Line 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41" name="Text Box 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left</a:t>
              </a:r>
            </a:p>
          </p:txBody>
        </p:sp>
        <p:sp>
          <p:nvSpPr>
            <p:cNvPr id="376842" name="Text Box 1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right</a:t>
              </a:r>
            </a:p>
          </p:txBody>
        </p:sp>
        <p:sp>
          <p:nvSpPr>
            <p:cNvPr id="376843" name="Text Box 1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payload</a:t>
              </a:r>
            </a:p>
          </p:txBody>
        </p:sp>
      </p:grpSp>
      <p:grpSp>
        <p:nvGrpSpPr>
          <p:cNvPr id="376844" name="Group 12"/>
          <p:cNvGrpSpPr>
            <a:grpSpLocks/>
          </p:cNvGrpSpPr>
          <p:nvPr/>
        </p:nvGrpSpPr>
        <p:grpSpPr bwMode="auto">
          <a:xfrm>
            <a:off x="4724400" y="2894013"/>
            <a:ext cx="1552576" cy="839788"/>
            <a:chOff x="3498" y="959"/>
            <a:chExt cx="912" cy="529"/>
          </a:xfrm>
        </p:grpSpPr>
        <p:grpSp>
          <p:nvGrpSpPr>
            <p:cNvPr id="376845" name="Group 1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46" name="Rectangle 1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47" name="Line 1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48" name="Line 1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49" name="Text Box 1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50" name="Text Box 1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51" name="Text Box 1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52" name="Group 20"/>
          <p:cNvGrpSpPr>
            <a:grpSpLocks/>
          </p:cNvGrpSpPr>
          <p:nvPr/>
        </p:nvGrpSpPr>
        <p:grpSpPr bwMode="auto">
          <a:xfrm>
            <a:off x="6934199" y="2827338"/>
            <a:ext cx="1653381" cy="839788"/>
            <a:chOff x="3498" y="959"/>
            <a:chExt cx="912" cy="529"/>
          </a:xfrm>
        </p:grpSpPr>
        <p:grpSp>
          <p:nvGrpSpPr>
            <p:cNvPr id="376853" name="Group 21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54" name="Rectangle 22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55" name="Line 23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56" name="Line 24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57" name="Text Box 25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58" name="Text Box 26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right</a:t>
              </a:r>
            </a:p>
          </p:txBody>
        </p:sp>
        <p:sp>
          <p:nvSpPr>
            <p:cNvPr id="376859" name="Text Box 27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60" name="Group 28"/>
          <p:cNvGrpSpPr>
            <a:grpSpLocks/>
          </p:cNvGrpSpPr>
          <p:nvPr/>
        </p:nvGrpSpPr>
        <p:grpSpPr bwMode="auto">
          <a:xfrm>
            <a:off x="7491414" y="4494213"/>
            <a:ext cx="1565090" cy="839788"/>
            <a:chOff x="3465" y="959"/>
            <a:chExt cx="945" cy="529"/>
          </a:xfrm>
        </p:grpSpPr>
        <p:grpSp>
          <p:nvGrpSpPr>
            <p:cNvPr id="376861" name="Group 29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62" name="Rectangle 30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63" name="Line 31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64" name="Line 32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65" name="Text Box 33"/>
            <p:cNvSpPr txBox="1">
              <a:spLocks noChangeArrowheads="1"/>
            </p:cNvSpPr>
            <p:nvPr/>
          </p:nvSpPr>
          <p:spPr bwMode="auto">
            <a:xfrm>
              <a:off x="3465" y="1248"/>
              <a:ext cx="4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left</a:t>
              </a:r>
            </a:p>
          </p:txBody>
        </p:sp>
        <p:sp>
          <p:nvSpPr>
            <p:cNvPr id="376866" name="Text Box 34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67" name="Text Box 35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68" name="Group 36"/>
          <p:cNvGrpSpPr>
            <a:grpSpLocks/>
          </p:cNvGrpSpPr>
          <p:nvPr/>
        </p:nvGrpSpPr>
        <p:grpSpPr bwMode="auto">
          <a:xfrm>
            <a:off x="5697538" y="4418013"/>
            <a:ext cx="1570037" cy="839788"/>
            <a:chOff x="3498" y="959"/>
            <a:chExt cx="912" cy="529"/>
          </a:xfrm>
        </p:grpSpPr>
        <p:grpSp>
          <p:nvGrpSpPr>
            <p:cNvPr id="376869" name="Group 37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70" name="Rectangle 38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71" name="Line 39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72" name="Line 40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73" name="Text Box 41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left</a:t>
              </a:r>
            </a:p>
          </p:txBody>
        </p:sp>
        <p:sp>
          <p:nvSpPr>
            <p:cNvPr id="376874" name="Text Box 42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75" name="Text Box 43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76" name="Group 44"/>
          <p:cNvGrpSpPr>
            <a:grpSpLocks/>
          </p:cNvGrpSpPr>
          <p:nvPr/>
        </p:nvGrpSpPr>
        <p:grpSpPr bwMode="auto">
          <a:xfrm>
            <a:off x="3124200" y="4113213"/>
            <a:ext cx="1600200" cy="839788"/>
            <a:chOff x="3498" y="959"/>
            <a:chExt cx="912" cy="529"/>
          </a:xfrm>
        </p:grpSpPr>
        <p:grpSp>
          <p:nvGrpSpPr>
            <p:cNvPr id="376877" name="Group 4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376878" name="Rectangle 4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79" name="Line 4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80" name="Line 4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81" name="Text Box 4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376882" name="Text Box 5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376883" name="Text Box 5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376885" name="Group 53"/>
          <p:cNvGrpSpPr>
            <a:grpSpLocks/>
          </p:cNvGrpSpPr>
          <p:nvPr/>
        </p:nvGrpSpPr>
        <p:grpSpPr bwMode="auto">
          <a:xfrm>
            <a:off x="1362075" y="5067301"/>
            <a:ext cx="1529556" cy="838200"/>
            <a:chOff x="3360" y="912"/>
            <a:chExt cx="912" cy="528"/>
          </a:xfrm>
        </p:grpSpPr>
        <p:sp>
          <p:nvSpPr>
            <p:cNvPr id="376886" name="Rectangle 54"/>
            <p:cNvSpPr>
              <a:spLocks noChangeArrowheads="1"/>
            </p:cNvSpPr>
            <p:nvPr/>
          </p:nvSpPr>
          <p:spPr bwMode="auto">
            <a:xfrm>
              <a:off x="3360" y="912"/>
              <a:ext cx="912" cy="5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6887" name="Line 55"/>
            <p:cNvSpPr>
              <a:spLocks noChangeShapeType="1"/>
            </p:cNvSpPr>
            <p:nvPr/>
          </p:nvSpPr>
          <p:spPr bwMode="auto">
            <a:xfrm>
              <a:off x="3360" y="11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6888" name="Line 56"/>
            <p:cNvSpPr>
              <a:spLocks noChangeShapeType="1"/>
            </p:cNvSpPr>
            <p:nvPr/>
          </p:nvSpPr>
          <p:spPr bwMode="auto">
            <a:xfrm>
              <a:off x="3816" y="1176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76889" name="Text Box 57"/>
          <p:cNvSpPr txBox="1">
            <a:spLocks noChangeArrowheads="1"/>
          </p:cNvSpPr>
          <p:nvPr/>
        </p:nvSpPr>
        <p:spPr bwMode="auto">
          <a:xfrm>
            <a:off x="1362075" y="5524501"/>
            <a:ext cx="5758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left</a:t>
            </a:r>
          </a:p>
        </p:txBody>
      </p:sp>
      <p:sp>
        <p:nvSpPr>
          <p:cNvPr id="376890" name="Text Box 58"/>
          <p:cNvSpPr txBox="1">
            <a:spLocks noChangeArrowheads="1"/>
          </p:cNvSpPr>
          <p:nvPr/>
        </p:nvSpPr>
        <p:spPr bwMode="auto">
          <a:xfrm>
            <a:off x="2153845" y="5503863"/>
            <a:ext cx="737786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right</a:t>
            </a:r>
          </a:p>
        </p:txBody>
      </p:sp>
      <p:sp>
        <p:nvSpPr>
          <p:cNvPr id="376891" name="Text Box 59"/>
          <p:cNvSpPr txBox="1">
            <a:spLocks noChangeArrowheads="1"/>
          </p:cNvSpPr>
          <p:nvPr/>
        </p:nvSpPr>
        <p:spPr bwMode="auto">
          <a:xfrm>
            <a:off x="1362075" y="5065713"/>
            <a:ext cx="136760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+mn-lt"/>
              </a:rPr>
              <a:t>payload</a:t>
            </a:r>
          </a:p>
        </p:txBody>
      </p:sp>
      <p:grpSp>
        <p:nvGrpSpPr>
          <p:cNvPr id="376892" name="Group 60"/>
          <p:cNvGrpSpPr>
            <a:grpSpLocks/>
          </p:cNvGrpSpPr>
          <p:nvPr/>
        </p:nvGrpSpPr>
        <p:grpSpPr bwMode="auto">
          <a:xfrm>
            <a:off x="8382000" y="5095875"/>
            <a:ext cx="561975" cy="857250"/>
            <a:chOff x="3144" y="3204"/>
            <a:chExt cx="354" cy="540"/>
          </a:xfrm>
        </p:grpSpPr>
        <p:grpSp>
          <p:nvGrpSpPr>
            <p:cNvPr id="376893" name="Group 6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894" name="Line 6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95" name="Line 6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96" name="Line 6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897" name="Line 6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898" name="Freeform 6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899" name="Group 67"/>
          <p:cNvGrpSpPr>
            <a:grpSpLocks/>
          </p:cNvGrpSpPr>
          <p:nvPr/>
        </p:nvGrpSpPr>
        <p:grpSpPr bwMode="auto">
          <a:xfrm>
            <a:off x="6835775" y="5067300"/>
            <a:ext cx="561975" cy="857250"/>
            <a:chOff x="3144" y="3204"/>
            <a:chExt cx="354" cy="540"/>
          </a:xfrm>
        </p:grpSpPr>
        <p:grpSp>
          <p:nvGrpSpPr>
            <p:cNvPr id="376900" name="Group 6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01" name="Line 6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02" name="Line 7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03" name="Line 7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04" name="Line 7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05" name="Freeform 7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06" name="Group 74"/>
          <p:cNvGrpSpPr>
            <a:grpSpLocks/>
          </p:cNvGrpSpPr>
          <p:nvPr/>
        </p:nvGrpSpPr>
        <p:grpSpPr bwMode="auto">
          <a:xfrm flipH="1">
            <a:off x="5715000" y="5067300"/>
            <a:ext cx="561975" cy="857250"/>
            <a:chOff x="3144" y="3204"/>
            <a:chExt cx="354" cy="540"/>
          </a:xfrm>
        </p:grpSpPr>
        <p:grpSp>
          <p:nvGrpSpPr>
            <p:cNvPr id="376907" name="Group 75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08" name="Line 7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09" name="Line 7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0" name="Line 7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1" name="Line 7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12" name="Freeform 80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13" name="Group 81"/>
          <p:cNvGrpSpPr>
            <a:grpSpLocks/>
          </p:cNvGrpSpPr>
          <p:nvPr/>
        </p:nvGrpSpPr>
        <p:grpSpPr bwMode="auto">
          <a:xfrm flipH="1">
            <a:off x="7491413" y="5181600"/>
            <a:ext cx="561975" cy="857250"/>
            <a:chOff x="3144" y="3204"/>
            <a:chExt cx="354" cy="540"/>
          </a:xfrm>
        </p:grpSpPr>
        <p:grpSp>
          <p:nvGrpSpPr>
            <p:cNvPr id="376914" name="Group 82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15" name="Line 83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6" name="Line 84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7" name="Line 85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18" name="Line 86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19" name="Freeform 87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76920" name="Freeform 88"/>
          <p:cNvSpPr>
            <a:spLocks/>
          </p:cNvSpPr>
          <p:nvPr/>
        </p:nvSpPr>
        <p:spPr bwMode="auto">
          <a:xfrm>
            <a:off x="7943850" y="3590925"/>
            <a:ext cx="241300" cy="904875"/>
          </a:xfrm>
          <a:custGeom>
            <a:avLst/>
            <a:gdLst>
              <a:gd name="T0" fmla="*/ 0 w 152"/>
              <a:gd name="T1" fmla="*/ 0 h 570"/>
              <a:gd name="T2" fmla="*/ 126 w 152"/>
              <a:gd name="T3" fmla="*/ 162 h 570"/>
              <a:gd name="T4" fmla="*/ 150 w 152"/>
              <a:gd name="T5" fmla="*/ 318 h 570"/>
              <a:gd name="T6" fmla="*/ 114 w 152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570">
                <a:moveTo>
                  <a:pt x="0" y="0"/>
                </a:moveTo>
                <a:cubicBezTo>
                  <a:pt x="21" y="27"/>
                  <a:pt x="101" y="109"/>
                  <a:pt x="126" y="162"/>
                </a:cubicBezTo>
                <a:cubicBezTo>
                  <a:pt x="151" y="215"/>
                  <a:pt x="152" y="250"/>
                  <a:pt x="150" y="318"/>
                </a:cubicBezTo>
                <a:cubicBezTo>
                  <a:pt x="148" y="386"/>
                  <a:pt x="121" y="518"/>
                  <a:pt x="114" y="5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6921" name="Freeform 89"/>
          <p:cNvSpPr>
            <a:spLocks/>
          </p:cNvSpPr>
          <p:nvPr/>
        </p:nvSpPr>
        <p:spPr bwMode="auto">
          <a:xfrm>
            <a:off x="6419850" y="3590925"/>
            <a:ext cx="720725" cy="819150"/>
          </a:xfrm>
          <a:custGeom>
            <a:avLst/>
            <a:gdLst>
              <a:gd name="T0" fmla="*/ 454 w 454"/>
              <a:gd name="T1" fmla="*/ 0 h 516"/>
              <a:gd name="T2" fmla="*/ 276 w 454"/>
              <a:gd name="T3" fmla="*/ 102 h 516"/>
              <a:gd name="T4" fmla="*/ 138 w 454"/>
              <a:gd name="T5" fmla="*/ 252 h 516"/>
              <a:gd name="T6" fmla="*/ 0 w 454"/>
              <a:gd name="T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516">
                <a:moveTo>
                  <a:pt x="454" y="0"/>
                </a:moveTo>
                <a:cubicBezTo>
                  <a:pt x="424" y="17"/>
                  <a:pt x="329" y="60"/>
                  <a:pt x="276" y="102"/>
                </a:cubicBezTo>
                <a:cubicBezTo>
                  <a:pt x="223" y="144"/>
                  <a:pt x="184" y="183"/>
                  <a:pt x="138" y="252"/>
                </a:cubicBezTo>
                <a:cubicBezTo>
                  <a:pt x="92" y="321"/>
                  <a:pt x="29" y="461"/>
                  <a:pt x="0" y="5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6922" name="Freeform 90"/>
          <p:cNvSpPr>
            <a:spLocks/>
          </p:cNvSpPr>
          <p:nvPr/>
        </p:nvSpPr>
        <p:spPr bwMode="auto">
          <a:xfrm>
            <a:off x="6851650" y="2286000"/>
            <a:ext cx="328613" cy="542925"/>
          </a:xfrm>
          <a:custGeom>
            <a:avLst/>
            <a:gdLst>
              <a:gd name="T0" fmla="*/ 0 w 207"/>
              <a:gd name="T1" fmla="*/ 0 h 342"/>
              <a:gd name="T2" fmla="*/ 130 w 207"/>
              <a:gd name="T3" fmla="*/ 102 h 342"/>
              <a:gd name="T4" fmla="*/ 178 w 207"/>
              <a:gd name="T5" fmla="*/ 156 h 342"/>
              <a:gd name="T6" fmla="*/ 202 w 207"/>
              <a:gd name="T7" fmla="*/ 222 h 342"/>
              <a:gd name="T8" fmla="*/ 148 w 207"/>
              <a:gd name="T9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42">
                <a:moveTo>
                  <a:pt x="0" y="0"/>
                </a:moveTo>
                <a:cubicBezTo>
                  <a:pt x="22" y="17"/>
                  <a:pt x="100" y="76"/>
                  <a:pt x="130" y="102"/>
                </a:cubicBezTo>
                <a:cubicBezTo>
                  <a:pt x="160" y="128"/>
                  <a:pt x="166" y="136"/>
                  <a:pt x="178" y="156"/>
                </a:cubicBezTo>
                <a:cubicBezTo>
                  <a:pt x="190" y="176"/>
                  <a:pt x="207" y="191"/>
                  <a:pt x="202" y="222"/>
                </a:cubicBezTo>
                <a:cubicBezTo>
                  <a:pt x="197" y="253"/>
                  <a:pt x="159" y="317"/>
                  <a:pt x="148" y="3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6923" name="Freeform 91"/>
          <p:cNvSpPr>
            <a:spLocks/>
          </p:cNvSpPr>
          <p:nvPr/>
        </p:nvSpPr>
        <p:spPr bwMode="auto">
          <a:xfrm>
            <a:off x="4267200" y="3581400"/>
            <a:ext cx="752475" cy="561975"/>
          </a:xfrm>
          <a:custGeom>
            <a:avLst/>
            <a:gdLst>
              <a:gd name="T0" fmla="*/ 474 w 474"/>
              <a:gd name="T1" fmla="*/ 0 h 354"/>
              <a:gd name="T2" fmla="*/ 330 w 474"/>
              <a:gd name="T3" fmla="*/ 150 h 354"/>
              <a:gd name="T4" fmla="*/ 198 w 474"/>
              <a:gd name="T5" fmla="*/ 264 h 354"/>
              <a:gd name="T6" fmla="*/ 0 w 474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4" h="354">
                <a:moveTo>
                  <a:pt x="474" y="0"/>
                </a:moveTo>
                <a:cubicBezTo>
                  <a:pt x="451" y="24"/>
                  <a:pt x="376" y="106"/>
                  <a:pt x="330" y="150"/>
                </a:cubicBezTo>
                <a:cubicBezTo>
                  <a:pt x="284" y="194"/>
                  <a:pt x="253" y="230"/>
                  <a:pt x="198" y="264"/>
                </a:cubicBezTo>
                <a:cubicBezTo>
                  <a:pt x="143" y="298"/>
                  <a:pt x="41" y="335"/>
                  <a:pt x="0" y="35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76924" name="Freeform 92"/>
          <p:cNvSpPr>
            <a:spLocks/>
          </p:cNvSpPr>
          <p:nvPr/>
        </p:nvSpPr>
        <p:spPr bwMode="auto">
          <a:xfrm>
            <a:off x="2609850" y="4724400"/>
            <a:ext cx="638175" cy="342900"/>
          </a:xfrm>
          <a:custGeom>
            <a:avLst/>
            <a:gdLst>
              <a:gd name="T0" fmla="*/ 402 w 402"/>
              <a:gd name="T1" fmla="*/ 0 h 216"/>
              <a:gd name="T2" fmla="*/ 246 w 402"/>
              <a:gd name="T3" fmla="*/ 42 h 216"/>
              <a:gd name="T4" fmla="*/ 138 w 402"/>
              <a:gd name="T5" fmla="*/ 96 h 216"/>
              <a:gd name="T6" fmla="*/ 0 w 402"/>
              <a:gd name="T7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16">
                <a:moveTo>
                  <a:pt x="402" y="0"/>
                </a:moveTo>
                <a:cubicBezTo>
                  <a:pt x="375" y="7"/>
                  <a:pt x="290" y="26"/>
                  <a:pt x="246" y="42"/>
                </a:cubicBezTo>
                <a:cubicBezTo>
                  <a:pt x="202" y="58"/>
                  <a:pt x="179" y="67"/>
                  <a:pt x="138" y="96"/>
                </a:cubicBezTo>
                <a:cubicBezTo>
                  <a:pt x="97" y="125"/>
                  <a:pt x="29" y="191"/>
                  <a:pt x="0" y="2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76925" name="Group 93"/>
          <p:cNvGrpSpPr>
            <a:grpSpLocks/>
          </p:cNvGrpSpPr>
          <p:nvPr/>
        </p:nvGrpSpPr>
        <p:grpSpPr bwMode="auto">
          <a:xfrm flipH="1">
            <a:off x="1081088" y="5705475"/>
            <a:ext cx="561975" cy="857250"/>
            <a:chOff x="3144" y="3204"/>
            <a:chExt cx="354" cy="540"/>
          </a:xfrm>
        </p:grpSpPr>
        <p:grpSp>
          <p:nvGrpSpPr>
            <p:cNvPr id="376926" name="Group 94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27" name="Line 95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28" name="Line 96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29" name="Line 97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30" name="Line 98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31" name="Freeform 99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32" name="Group 100"/>
          <p:cNvGrpSpPr>
            <a:grpSpLocks/>
          </p:cNvGrpSpPr>
          <p:nvPr/>
        </p:nvGrpSpPr>
        <p:grpSpPr bwMode="auto">
          <a:xfrm>
            <a:off x="2686050" y="5705475"/>
            <a:ext cx="561975" cy="857250"/>
            <a:chOff x="3144" y="3204"/>
            <a:chExt cx="354" cy="540"/>
          </a:xfrm>
        </p:grpSpPr>
        <p:grpSp>
          <p:nvGrpSpPr>
            <p:cNvPr id="376933" name="Group 10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34" name="Line 10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35" name="Line 10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36" name="Line 10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37" name="Line 10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38" name="Freeform 10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39" name="Group 107"/>
          <p:cNvGrpSpPr>
            <a:grpSpLocks/>
          </p:cNvGrpSpPr>
          <p:nvPr/>
        </p:nvGrpSpPr>
        <p:grpSpPr bwMode="auto">
          <a:xfrm>
            <a:off x="4291013" y="4829175"/>
            <a:ext cx="561975" cy="857250"/>
            <a:chOff x="3144" y="3204"/>
            <a:chExt cx="354" cy="540"/>
          </a:xfrm>
        </p:grpSpPr>
        <p:grpSp>
          <p:nvGrpSpPr>
            <p:cNvPr id="376940" name="Group 10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376941" name="Line 10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42" name="Line 11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43" name="Line 11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44" name="Line 11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45" name="Freeform 11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6946" name="Group 114"/>
          <p:cNvGrpSpPr>
            <a:grpSpLocks/>
          </p:cNvGrpSpPr>
          <p:nvPr/>
        </p:nvGrpSpPr>
        <p:grpSpPr bwMode="auto">
          <a:xfrm>
            <a:off x="5395913" y="3667125"/>
            <a:ext cx="385762" cy="904875"/>
            <a:chOff x="3255" y="2310"/>
            <a:chExt cx="243" cy="570"/>
          </a:xfrm>
        </p:grpSpPr>
        <p:grpSp>
          <p:nvGrpSpPr>
            <p:cNvPr id="376947" name="Group 115"/>
            <p:cNvGrpSpPr>
              <a:grpSpLocks/>
            </p:cNvGrpSpPr>
            <p:nvPr/>
          </p:nvGrpSpPr>
          <p:grpSpPr bwMode="auto">
            <a:xfrm>
              <a:off x="3255" y="2736"/>
              <a:ext cx="192" cy="144"/>
              <a:chOff x="461" y="3552"/>
              <a:chExt cx="192" cy="144"/>
            </a:xfrm>
          </p:grpSpPr>
          <p:sp>
            <p:nvSpPr>
              <p:cNvPr id="376948" name="Line 11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49" name="Line 11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50" name="Line 11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6951" name="Line 11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6952" name="Freeform 120"/>
            <p:cNvSpPr>
              <a:spLocks/>
            </p:cNvSpPr>
            <p:nvPr/>
          </p:nvSpPr>
          <p:spPr bwMode="auto">
            <a:xfrm>
              <a:off x="3352" y="2310"/>
              <a:ext cx="146" cy="414"/>
            </a:xfrm>
            <a:custGeom>
              <a:avLst/>
              <a:gdLst>
                <a:gd name="T0" fmla="*/ 146 w 146"/>
                <a:gd name="T1" fmla="*/ 0 h 414"/>
                <a:gd name="T2" fmla="*/ 68 w 146"/>
                <a:gd name="T3" fmla="*/ 138 h 414"/>
                <a:gd name="T4" fmla="*/ 20 w 146"/>
                <a:gd name="T5" fmla="*/ 228 h 414"/>
                <a:gd name="T6" fmla="*/ 0 w 146"/>
                <a:gd name="T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414">
                  <a:moveTo>
                    <a:pt x="146" y="0"/>
                  </a:moveTo>
                  <a:cubicBezTo>
                    <a:pt x="133" y="23"/>
                    <a:pt x="89" y="100"/>
                    <a:pt x="68" y="138"/>
                  </a:cubicBezTo>
                  <a:cubicBezTo>
                    <a:pt x="47" y="176"/>
                    <a:pt x="31" y="182"/>
                    <a:pt x="20" y="228"/>
                  </a:cubicBezTo>
                  <a:cubicBezTo>
                    <a:pt x="9" y="274"/>
                    <a:pt x="4" y="375"/>
                    <a:pt x="0" y="4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76953" name="Freeform 121"/>
          <p:cNvSpPr>
            <a:spLocks/>
          </p:cNvSpPr>
          <p:nvPr/>
        </p:nvSpPr>
        <p:spPr bwMode="auto">
          <a:xfrm>
            <a:off x="4924425" y="2266950"/>
            <a:ext cx="773113" cy="638175"/>
          </a:xfrm>
          <a:custGeom>
            <a:avLst/>
            <a:gdLst>
              <a:gd name="T0" fmla="*/ 487 w 487"/>
              <a:gd name="T1" fmla="*/ 0 h 402"/>
              <a:gd name="T2" fmla="*/ 276 w 487"/>
              <a:gd name="T3" fmla="*/ 126 h 402"/>
              <a:gd name="T4" fmla="*/ 168 w 487"/>
              <a:gd name="T5" fmla="*/ 216 h 402"/>
              <a:gd name="T6" fmla="*/ 0 w 487"/>
              <a:gd name="T7" fmla="*/ 40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402">
                <a:moveTo>
                  <a:pt x="487" y="0"/>
                </a:moveTo>
                <a:cubicBezTo>
                  <a:pt x="452" y="21"/>
                  <a:pt x="329" y="90"/>
                  <a:pt x="276" y="126"/>
                </a:cubicBezTo>
                <a:cubicBezTo>
                  <a:pt x="223" y="162"/>
                  <a:pt x="214" y="170"/>
                  <a:pt x="168" y="216"/>
                </a:cubicBezTo>
                <a:cubicBezTo>
                  <a:pt x="122" y="262"/>
                  <a:pt x="35" y="363"/>
                  <a:pt x="0" y="4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5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14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920" grpId="0" animBg="1"/>
      <p:bldP spid="376921" grpId="0" animBg="1"/>
      <p:bldP spid="376922" grpId="0" animBg="1"/>
      <p:bldP spid="376923" grpId="0" animBg="1"/>
      <p:bldP spid="376924" grpId="0" animBg="1"/>
      <p:bldP spid="3769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Binary tree needs a </a:t>
            </a:r>
            <a:r>
              <a:rPr lang="en-US" sz="2800" i="1" dirty="0">
                <a:latin typeface="+mn-lt"/>
              </a:rPr>
              <a:t>root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i="1" dirty="0" err="1">
                <a:latin typeface="+mn-lt"/>
              </a:rPr>
              <a:t>struct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{</a:t>
            </a:r>
            <a:br>
              <a:rPr lang="en-US" sz="2400" i="1" dirty="0">
                <a:latin typeface="+mn-lt"/>
              </a:rPr>
            </a:br>
            <a:r>
              <a:rPr lang="en-US" sz="2400" i="1" dirty="0">
                <a:latin typeface="+mn-lt"/>
              </a:rPr>
              <a:t>type payload;</a:t>
            </a:r>
            <a:br>
              <a:rPr lang="en-US" sz="2400" i="1" dirty="0">
                <a:latin typeface="+mn-lt"/>
              </a:rPr>
            </a:b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*left, *right;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i="1" dirty="0">
                <a:latin typeface="+mn-lt"/>
              </a:rPr>
              <a:t>};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i="1" dirty="0" err="1">
                <a:latin typeface="+mn-lt"/>
              </a:rPr>
              <a:t>struct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*root;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1800" i="1" dirty="0">
                <a:latin typeface="+mn-lt"/>
              </a:rPr>
              <a:t>		</a:t>
            </a:r>
          </a:p>
          <a:p>
            <a:r>
              <a:rPr lang="en-US" sz="2800" dirty="0">
                <a:latin typeface="+mn-lt"/>
              </a:rPr>
              <a:t>Binary trees often drawn with root at top!</a:t>
            </a:r>
          </a:p>
          <a:p>
            <a:pPr lvl="2"/>
            <a:r>
              <a:rPr lang="en-US" sz="2000" dirty="0">
                <a:latin typeface="+mn-lt"/>
              </a:rPr>
              <a:t>Unlike ordinary trees in the forest</a:t>
            </a:r>
          </a:p>
          <a:p>
            <a:pPr lvl="2"/>
            <a:r>
              <a:rPr lang="en-US" sz="2000" dirty="0">
                <a:latin typeface="+mn-lt"/>
              </a:rPr>
              <a:t>More like the root systems of a tree</a:t>
            </a:r>
            <a:endParaRPr lang="en-US" sz="1600" b="1" dirty="0">
              <a:latin typeface="+mn-lt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15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Binary Tree</a:t>
            </a:r>
            <a:endParaRPr lang="en-US" sz="2800" dirty="0"/>
          </a:p>
          <a:p>
            <a:pPr lvl="2"/>
            <a:r>
              <a:rPr lang="en-US" sz="2400" dirty="0"/>
              <a:t>A tree in which each element has </a:t>
            </a:r>
            <a:r>
              <a:rPr lang="en-US" sz="2400" i="1" dirty="0"/>
              <a:t>two</a:t>
            </a:r>
            <a:r>
              <a:rPr lang="en-US" sz="2400" dirty="0"/>
              <a:t> potential successors</a:t>
            </a:r>
          </a:p>
          <a:p>
            <a:r>
              <a:rPr lang="en-US" sz="2800" i="1" dirty="0" err="1"/>
              <a:t>Subtree</a:t>
            </a:r>
            <a:endParaRPr lang="en-US" sz="2800" dirty="0"/>
          </a:p>
          <a:p>
            <a:pPr lvl="2"/>
            <a:r>
              <a:rPr lang="en-US" sz="2400" dirty="0" smtClean="0"/>
              <a:t>A node plus the set </a:t>
            </a:r>
            <a:r>
              <a:rPr lang="en-US" sz="2400" dirty="0"/>
              <a:t>of </a:t>
            </a:r>
            <a:r>
              <a:rPr lang="en-US" sz="2400" dirty="0" smtClean="0"/>
              <a:t>all of its successors, </a:t>
            </a:r>
            <a:r>
              <a:rPr lang="en-US" sz="2400" dirty="0"/>
              <a:t>either directly or indirectly</a:t>
            </a:r>
            <a:endParaRPr lang="en-US" sz="2400" i="1" dirty="0"/>
          </a:p>
          <a:p>
            <a:r>
              <a:rPr lang="en-US" sz="2800" i="1" dirty="0"/>
              <a:t>Root</a:t>
            </a:r>
            <a:r>
              <a:rPr lang="en-US" sz="2800" dirty="0"/>
              <a:t> of a tree</a:t>
            </a:r>
          </a:p>
          <a:p>
            <a:pPr lvl="2"/>
            <a:r>
              <a:rPr lang="en-US" sz="2400" dirty="0"/>
              <a:t>The node of the tree that is not the successor to any other node, all other nodes are (directly or indirectly) successors to it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6019800" y="457200"/>
            <a:ext cx="2378075" cy="4667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See </a:t>
            </a:r>
            <a:r>
              <a:rPr lang="en-US" sz="2400">
                <a:latin typeface="Arial" charset="0"/>
                <a:cs typeface="Arial" charset="0"/>
              </a:rPr>
              <a:t>K &amp; R, §6.5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16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a Tree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(Potentially) a </a:t>
            </a:r>
            <a:r>
              <a:rPr lang="en-US" sz="2800" i="1" dirty="0"/>
              <a:t>very</a:t>
            </a:r>
            <a:r>
              <a:rPr lang="en-US" sz="2800" dirty="0"/>
              <a:t> large data structure</a:t>
            </a:r>
          </a:p>
          <a:p>
            <a:pPr lvl="2"/>
            <a:r>
              <a:rPr lang="en-US" sz="2000" dirty="0"/>
              <a:t>Capable of storing </a:t>
            </a:r>
            <a:r>
              <a:rPr lang="en-US" sz="2000" i="1" dirty="0"/>
              <a:t>very many</a:t>
            </a:r>
            <a:r>
              <a:rPr lang="en-US" sz="2000" dirty="0"/>
              <a:t> items</a:t>
            </a:r>
          </a:p>
          <a:p>
            <a:pPr lvl="2"/>
            <a:r>
              <a:rPr lang="en-US" sz="2000" dirty="0"/>
              <a:t>In an orderly </a:t>
            </a:r>
            <a:r>
              <a:rPr lang="en-US" sz="2000" dirty="0" smtClean="0"/>
              <a:t>way</a:t>
            </a:r>
          </a:p>
          <a:p>
            <a:pPr lvl="3"/>
            <a:endParaRPr lang="en-US" dirty="0"/>
          </a:p>
          <a:p>
            <a:r>
              <a:rPr lang="en-US" sz="2800" dirty="0"/>
              <a:t>Need to find items </a:t>
            </a:r>
            <a:r>
              <a:rPr lang="en-US" sz="2800" i="1" dirty="0"/>
              <a:t>by value</a:t>
            </a:r>
            <a:endParaRPr lang="en-US" sz="2800" dirty="0"/>
          </a:p>
          <a:p>
            <a:pPr lvl="2"/>
            <a:r>
              <a:rPr lang="en-US" sz="2000" dirty="0"/>
              <a:t>I.e., need to search through the data structure to see if it contains an item with the payload value we </a:t>
            </a:r>
            <a:r>
              <a:rPr lang="en-US" sz="2000" dirty="0" smtClean="0"/>
              <a:t>want</a:t>
            </a:r>
          </a:p>
          <a:p>
            <a:pPr lvl="3"/>
            <a:endParaRPr lang="en-US" dirty="0"/>
          </a:p>
          <a:p>
            <a:r>
              <a:rPr lang="en-US" sz="2800" dirty="0"/>
              <a:t>Need to add new items</a:t>
            </a:r>
          </a:p>
          <a:p>
            <a:pPr lvl="2"/>
            <a:r>
              <a:rPr lang="en-US" sz="2000" dirty="0"/>
              <a:t>If value is not already in the tree, add a new item …</a:t>
            </a:r>
          </a:p>
          <a:p>
            <a:pPr lvl="2"/>
            <a:r>
              <a:rPr lang="en-US" sz="2000" dirty="0"/>
              <a:t>…so that it can be easily found in </a:t>
            </a:r>
            <a:r>
              <a:rPr lang="en-US" sz="2000" dirty="0" smtClean="0"/>
              <a:t>future</a:t>
            </a:r>
            <a:endParaRPr lang="en-US" sz="2000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17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Adding to a Binary Tree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+mn-lt"/>
              </a:rPr>
              <a:t>Two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links per </a:t>
            </a:r>
            <a:r>
              <a:rPr lang="en-US" dirty="0" smtClean="0">
                <a:latin typeface="+mn-lt"/>
              </a:rPr>
              <a:t>item</a:t>
            </a:r>
            <a:endParaRPr lang="en-US" dirty="0">
              <a:latin typeface="+mn-lt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i="1" dirty="0" err="1">
                <a:latin typeface="+mn-lt"/>
              </a:rPr>
              <a:t>struct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{</a:t>
            </a:r>
            <a:br>
              <a:rPr lang="en-US" sz="2400" i="1" dirty="0">
                <a:latin typeface="+mn-lt"/>
              </a:rPr>
            </a:br>
            <a:r>
              <a:rPr lang="en-US" sz="2400" i="1" dirty="0">
                <a:latin typeface="+mn-lt"/>
              </a:rPr>
              <a:t>type payload;</a:t>
            </a:r>
            <a:br>
              <a:rPr lang="en-US" sz="2400" i="1" dirty="0">
                <a:latin typeface="+mn-lt"/>
              </a:rPr>
            </a:b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*left, *right;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i="1" dirty="0">
                <a:latin typeface="+mn-lt"/>
              </a:rPr>
              <a:t>};</a:t>
            </a:r>
          </a:p>
        </p:txBody>
      </p:sp>
      <p:grpSp>
        <p:nvGrpSpPr>
          <p:cNvPr id="434180" name="Group 4"/>
          <p:cNvGrpSpPr>
            <a:grpSpLocks/>
          </p:cNvGrpSpPr>
          <p:nvPr/>
        </p:nvGrpSpPr>
        <p:grpSpPr bwMode="auto">
          <a:xfrm>
            <a:off x="5553075" y="1522413"/>
            <a:ext cx="1614488" cy="839788"/>
            <a:chOff x="3498" y="959"/>
            <a:chExt cx="912" cy="529"/>
          </a:xfrm>
        </p:grpSpPr>
        <p:grpSp>
          <p:nvGrpSpPr>
            <p:cNvPr id="434181" name="Group 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82" name="Rectangle 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83" name="Line 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84" name="Line 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185" name="Text Box 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left</a:t>
              </a:r>
            </a:p>
          </p:txBody>
        </p:sp>
        <p:sp>
          <p:nvSpPr>
            <p:cNvPr id="434186" name="Text Box 1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188" name="Group 12"/>
          <p:cNvGrpSpPr>
            <a:grpSpLocks/>
          </p:cNvGrpSpPr>
          <p:nvPr/>
        </p:nvGrpSpPr>
        <p:grpSpPr bwMode="auto">
          <a:xfrm>
            <a:off x="4724399" y="2894013"/>
            <a:ext cx="1635919" cy="839788"/>
            <a:chOff x="3498" y="959"/>
            <a:chExt cx="912" cy="529"/>
          </a:xfrm>
        </p:grpSpPr>
        <p:grpSp>
          <p:nvGrpSpPr>
            <p:cNvPr id="434189" name="Group 1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90" name="Rectangle 1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1" name="Line 1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2" name="Line 1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193" name="Text Box 1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194" name="Text Box 1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195" name="Text Box 1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196" name="Group 20"/>
          <p:cNvGrpSpPr>
            <a:grpSpLocks/>
          </p:cNvGrpSpPr>
          <p:nvPr/>
        </p:nvGrpSpPr>
        <p:grpSpPr bwMode="auto">
          <a:xfrm>
            <a:off x="6934199" y="2827338"/>
            <a:ext cx="1653381" cy="839788"/>
            <a:chOff x="3498" y="959"/>
            <a:chExt cx="912" cy="529"/>
          </a:xfrm>
        </p:grpSpPr>
        <p:grpSp>
          <p:nvGrpSpPr>
            <p:cNvPr id="434197" name="Group 21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98" name="Rectangle 22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9" name="Line 23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0" name="Line 24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01" name="Text Box 25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02" name="Text Box 26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03" name="Text Box 27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04" name="Group 28"/>
          <p:cNvGrpSpPr>
            <a:grpSpLocks/>
          </p:cNvGrpSpPr>
          <p:nvPr/>
        </p:nvGrpSpPr>
        <p:grpSpPr bwMode="auto">
          <a:xfrm>
            <a:off x="7543800" y="4494213"/>
            <a:ext cx="1600200" cy="839788"/>
            <a:chOff x="3498" y="959"/>
            <a:chExt cx="912" cy="529"/>
          </a:xfrm>
        </p:grpSpPr>
        <p:grpSp>
          <p:nvGrpSpPr>
            <p:cNvPr id="434205" name="Group 29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06" name="Rectangle 30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7" name="Line 31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8" name="Line 32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09" name="Text Box 33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10" name="Text Box 34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11" name="Text Box 35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+mn-lt"/>
                </a:rPr>
                <a:t>payload</a:t>
              </a:r>
            </a:p>
          </p:txBody>
        </p:sp>
      </p:grpSp>
      <p:grpSp>
        <p:nvGrpSpPr>
          <p:cNvPr id="434212" name="Group 36"/>
          <p:cNvGrpSpPr>
            <a:grpSpLocks/>
          </p:cNvGrpSpPr>
          <p:nvPr/>
        </p:nvGrpSpPr>
        <p:grpSpPr bwMode="auto">
          <a:xfrm>
            <a:off x="5741987" y="4418013"/>
            <a:ext cx="1503363" cy="839788"/>
            <a:chOff x="3498" y="959"/>
            <a:chExt cx="994" cy="529"/>
          </a:xfrm>
        </p:grpSpPr>
        <p:grpSp>
          <p:nvGrpSpPr>
            <p:cNvPr id="434213" name="Group 37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14" name="Rectangle 38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15" name="Line 39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16" name="Line 40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left</a:t>
              </a:r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4026" y="1240"/>
              <a:ext cx="46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right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20" name="Group 44"/>
          <p:cNvGrpSpPr>
            <a:grpSpLocks/>
          </p:cNvGrpSpPr>
          <p:nvPr/>
        </p:nvGrpSpPr>
        <p:grpSpPr bwMode="auto">
          <a:xfrm>
            <a:off x="3124200" y="4113213"/>
            <a:ext cx="1576388" cy="839788"/>
            <a:chOff x="3498" y="959"/>
            <a:chExt cx="912" cy="529"/>
          </a:xfrm>
        </p:grpSpPr>
        <p:grpSp>
          <p:nvGrpSpPr>
            <p:cNvPr id="434221" name="Group 4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22" name="Rectangle 4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23" name="Line 4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24" name="Line 4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25" name="Text Box 4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26" name="Text Box 5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right</a:t>
              </a:r>
            </a:p>
          </p:txBody>
        </p:sp>
        <p:sp>
          <p:nvSpPr>
            <p:cNvPr id="434227" name="Text Box 5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28" name="Group 52"/>
          <p:cNvGrpSpPr>
            <a:grpSpLocks/>
          </p:cNvGrpSpPr>
          <p:nvPr/>
        </p:nvGrpSpPr>
        <p:grpSpPr bwMode="auto">
          <a:xfrm>
            <a:off x="1362075" y="5065713"/>
            <a:ext cx="1619250" cy="839788"/>
            <a:chOff x="3498" y="959"/>
            <a:chExt cx="912" cy="529"/>
          </a:xfrm>
        </p:grpSpPr>
        <p:grpSp>
          <p:nvGrpSpPr>
            <p:cNvPr id="434229" name="Group 5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30" name="Rectangle 5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1" name="Line 5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2" name="Line 5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33" name="Text Box 5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34" name="Text Box 5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right</a:t>
              </a:r>
            </a:p>
          </p:txBody>
        </p:sp>
        <p:sp>
          <p:nvSpPr>
            <p:cNvPr id="434235" name="Text Box 5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36" name="Group 60"/>
          <p:cNvGrpSpPr>
            <a:grpSpLocks/>
          </p:cNvGrpSpPr>
          <p:nvPr/>
        </p:nvGrpSpPr>
        <p:grpSpPr bwMode="auto">
          <a:xfrm>
            <a:off x="8382000" y="5095875"/>
            <a:ext cx="561975" cy="857250"/>
            <a:chOff x="3144" y="3204"/>
            <a:chExt cx="354" cy="540"/>
          </a:xfrm>
        </p:grpSpPr>
        <p:grpSp>
          <p:nvGrpSpPr>
            <p:cNvPr id="434237" name="Group 6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38" name="Line 6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9" name="Line 6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0" name="Line 6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1" name="Line 6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42" name="Freeform 6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43" name="Group 67"/>
          <p:cNvGrpSpPr>
            <a:grpSpLocks/>
          </p:cNvGrpSpPr>
          <p:nvPr/>
        </p:nvGrpSpPr>
        <p:grpSpPr bwMode="auto">
          <a:xfrm>
            <a:off x="6835775" y="5067300"/>
            <a:ext cx="561975" cy="857250"/>
            <a:chOff x="3144" y="3204"/>
            <a:chExt cx="354" cy="540"/>
          </a:xfrm>
        </p:grpSpPr>
        <p:grpSp>
          <p:nvGrpSpPr>
            <p:cNvPr id="434244" name="Group 6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45" name="Line 6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6" name="Line 7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7" name="Line 7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8" name="Line 7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49" name="Freeform 7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50" name="Group 74"/>
          <p:cNvGrpSpPr>
            <a:grpSpLocks/>
          </p:cNvGrpSpPr>
          <p:nvPr/>
        </p:nvGrpSpPr>
        <p:grpSpPr bwMode="auto">
          <a:xfrm flipH="1">
            <a:off x="5715000" y="5067300"/>
            <a:ext cx="561975" cy="857250"/>
            <a:chOff x="3144" y="3204"/>
            <a:chExt cx="354" cy="540"/>
          </a:xfrm>
        </p:grpSpPr>
        <p:grpSp>
          <p:nvGrpSpPr>
            <p:cNvPr id="434251" name="Group 75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52" name="Line 7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3" name="Line 7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4" name="Line 7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5" name="Line 7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56" name="Freeform 80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57" name="Group 81"/>
          <p:cNvGrpSpPr>
            <a:grpSpLocks/>
          </p:cNvGrpSpPr>
          <p:nvPr/>
        </p:nvGrpSpPr>
        <p:grpSpPr bwMode="auto">
          <a:xfrm flipH="1">
            <a:off x="7491413" y="5181600"/>
            <a:ext cx="561975" cy="857250"/>
            <a:chOff x="3144" y="3204"/>
            <a:chExt cx="354" cy="540"/>
          </a:xfrm>
        </p:grpSpPr>
        <p:grpSp>
          <p:nvGrpSpPr>
            <p:cNvPr id="434258" name="Group 82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59" name="Line 83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0" name="Line 84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1" name="Line 85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2" name="Line 86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63" name="Freeform 87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34264" name="Freeform 88"/>
          <p:cNvSpPr>
            <a:spLocks/>
          </p:cNvSpPr>
          <p:nvPr/>
        </p:nvSpPr>
        <p:spPr bwMode="auto">
          <a:xfrm>
            <a:off x="7943850" y="3590925"/>
            <a:ext cx="241300" cy="904875"/>
          </a:xfrm>
          <a:custGeom>
            <a:avLst/>
            <a:gdLst>
              <a:gd name="T0" fmla="*/ 0 w 152"/>
              <a:gd name="T1" fmla="*/ 0 h 570"/>
              <a:gd name="T2" fmla="*/ 126 w 152"/>
              <a:gd name="T3" fmla="*/ 162 h 570"/>
              <a:gd name="T4" fmla="*/ 150 w 152"/>
              <a:gd name="T5" fmla="*/ 318 h 570"/>
              <a:gd name="T6" fmla="*/ 114 w 152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570">
                <a:moveTo>
                  <a:pt x="0" y="0"/>
                </a:moveTo>
                <a:cubicBezTo>
                  <a:pt x="21" y="27"/>
                  <a:pt x="101" y="109"/>
                  <a:pt x="126" y="162"/>
                </a:cubicBezTo>
                <a:cubicBezTo>
                  <a:pt x="151" y="215"/>
                  <a:pt x="152" y="250"/>
                  <a:pt x="150" y="318"/>
                </a:cubicBezTo>
                <a:cubicBezTo>
                  <a:pt x="148" y="386"/>
                  <a:pt x="121" y="518"/>
                  <a:pt x="114" y="5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5" name="Freeform 89"/>
          <p:cNvSpPr>
            <a:spLocks/>
          </p:cNvSpPr>
          <p:nvPr/>
        </p:nvSpPr>
        <p:spPr bwMode="auto">
          <a:xfrm>
            <a:off x="6419850" y="3590925"/>
            <a:ext cx="720725" cy="819150"/>
          </a:xfrm>
          <a:custGeom>
            <a:avLst/>
            <a:gdLst>
              <a:gd name="T0" fmla="*/ 454 w 454"/>
              <a:gd name="T1" fmla="*/ 0 h 516"/>
              <a:gd name="T2" fmla="*/ 276 w 454"/>
              <a:gd name="T3" fmla="*/ 102 h 516"/>
              <a:gd name="T4" fmla="*/ 138 w 454"/>
              <a:gd name="T5" fmla="*/ 252 h 516"/>
              <a:gd name="T6" fmla="*/ 0 w 454"/>
              <a:gd name="T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516">
                <a:moveTo>
                  <a:pt x="454" y="0"/>
                </a:moveTo>
                <a:cubicBezTo>
                  <a:pt x="424" y="17"/>
                  <a:pt x="329" y="60"/>
                  <a:pt x="276" y="102"/>
                </a:cubicBezTo>
                <a:cubicBezTo>
                  <a:pt x="223" y="144"/>
                  <a:pt x="184" y="183"/>
                  <a:pt x="138" y="252"/>
                </a:cubicBezTo>
                <a:cubicBezTo>
                  <a:pt x="92" y="321"/>
                  <a:pt x="29" y="461"/>
                  <a:pt x="0" y="5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6" name="Freeform 90"/>
          <p:cNvSpPr>
            <a:spLocks/>
          </p:cNvSpPr>
          <p:nvPr/>
        </p:nvSpPr>
        <p:spPr bwMode="auto">
          <a:xfrm>
            <a:off x="6851650" y="2286000"/>
            <a:ext cx="328613" cy="542925"/>
          </a:xfrm>
          <a:custGeom>
            <a:avLst/>
            <a:gdLst>
              <a:gd name="T0" fmla="*/ 0 w 207"/>
              <a:gd name="T1" fmla="*/ 0 h 342"/>
              <a:gd name="T2" fmla="*/ 130 w 207"/>
              <a:gd name="T3" fmla="*/ 102 h 342"/>
              <a:gd name="T4" fmla="*/ 178 w 207"/>
              <a:gd name="T5" fmla="*/ 156 h 342"/>
              <a:gd name="T6" fmla="*/ 202 w 207"/>
              <a:gd name="T7" fmla="*/ 222 h 342"/>
              <a:gd name="T8" fmla="*/ 148 w 207"/>
              <a:gd name="T9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42">
                <a:moveTo>
                  <a:pt x="0" y="0"/>
                </a:moveTo>
                <a:cubicBezTo>
                  <a:pt x="22" y="17"/>
                  <a:pt x="100" y="76"/>
                  <a:pt x="130" y="102"/>
                </a:cubicBezTo>
                <a:cubicBezTo>
                  <a:pt x="160" y="128"/>
                  <a:pt x="166" y="136"/>
                  <a:pt x="178" y="156"/>
                </a:cubicBezTo>
                <a:cubicBezTo>
                  <a:pt x="190" y="176"/>
                  <a:pt x="207" y="191"/>
                  <a:pt x="202" y="222"/>
                </a:cubicBezTo>
                <a:cubicBezTo>
                  <a:pt x="197" y="253"/>
                  <a:pt x="159" y="317"/>
                  <a:pt x="148" y="3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7" name="Freeform 91"/>
          <p:cNvSpPr>
            <a:spLocks/>
          </p:cNvSpPr>
          <p:nvPr/>
        </p:nvSpPr>
        <p:spPr bwMode="auto">
          <a:xfrm>
            <a:off x="4267200" y="3581400"/>
            <a:ext cx="752475" cy="561975"/>
          </a:xfrm>
          <a:custGeom>
            <a:avLst/>
            <a:gdLst>
              <a:gd name="T0" fmla="*/ 474 w 474"/>
              <a:gd name="T1" fmla="*/ 0 h 354"/>
              <a:gd name="T2" fmla="*/ 330 w 474"/>
              <a:gd name="T3" fmla="*/ 150 h 354"/>
              <a:gd name="T4" fmla="*/ 198 w 474"/>
              <a:gd name="T5" fmla="*/ 264 h 354"/>
              <a:gd name="T6" fmla="*/ 0 w 474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4" h="354">
                <a:moveTo>
                  <a:pt x="474" y="0"/>
                </a:moveTo>
                <a:cubicBezTo>
                  <a:pt x="451" y="24"/>
                  <a:pt x="376" y="106"/>
                  <a:pt x="330" y="150"/>
                </a:cubicBezTo>
                <a:cubicBezTo>
                  <a:pt x="284" y="194"/>
                  <a:pt x="253" y="230"/>
                  <a:pt x="198" y="264"/>
                </a:cubicBezTo>
                <a:cubicBezTo>
                  <a:pt x="143" y="298"/>
                  <a:pt x="41" y="335"/>
                  <a:pt x="0" y="35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8" name="Freeform 92"/>
          <p:cNvSpPr>
            <a:spLocks/>
          </p:cNvSpPr>
          <p:nvPr/>
        </p:nvSpPr>
        <p:spPr bwMode="auto">
          <a:xfrm>
            <a:off x="2609850" y="4724400"/>
            <a:ext cx="638175" cy="342900"/>
          </a:xfrm>
          <a:custGeom>
            <a:avLst/>
            <a:gdLst>
              <a:gd name="T0" fmla="*/ 402 w 402"/>
              <a:gd name="T1" fmla="*/ 0 h 216"/>
              <a:gd name="T2" fmla="*/ 246 w 402"/>
              <a:gd name="T3" fmla="*/ 42 h 216"/>
              <a:gd name="T4" fmla="*/ 138 w 402"/>
              <a:gd name="T5" fmla="*/ 96 h 216"/>
              <a:gd name="T6" fmla="*/ 0 w 402"/>
              <a:gd name="T7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16">
                <a:moveTo>
                  <a:pt x="402" y="0"/>
                </a:moveTo>
                <a:cubicBezTo>
                  <a:pt x="375" y="7"/>
                  <a:pt x="290" y="26"/>
                  <a:pt x="246" y="42"/>
                </a:cubicBezTo>
                <a:cubicBezTo>
                  <a:pt x="202" y="58"/>
                  <a:pt x="179" y="67"/>
                  <a:pt x="138" y="96"/>
                </a:cubicBezTo>
                <a:cubicBezTo>
                  <a:pt x="97" y="125"/>
                  <a:pt x="29" y="191"/>
                  <a:pt x="0" y="2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34269" name="Group 93"/>
          <p:cNvGrpSpPr>
            <a:grpSpLocks/>
          </p:cNvGrpSpPr>
          <p:nvPr/>
        </p:nvGrpSpPr>
        <p:grpSpPr bwMode="auto">
          <a:xfrm flipH="1">
            <a:off x="1081088" y="5705475"/>
            <a:ext cx="561975" cy="857250"/>
            <a:chOff x="3144" y="3204"/>
            <a:chExt cx="354" cy="540"/>
          </a:xfrm>
        </p:grpSpPr>
        <p:grpSp>
          <p:nvGrpSpPr>
            <p:cNvPr id="434270" name="Group 94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71" name="Line 95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2" name="Line 96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3" name="Line 97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4" name="Line 98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75" name="Freeform 99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76" name="Group 100"/>
          <p:cNvGrpSpPr>
            <a:grpSpLocks/>
          </p:cNvGrpSpPr>
          <p:nvPr/>
        </p:nvGrpSpPr>
        <p:grpSpPr bwMode="auto">
          <a:xfrm>
            <a:off x="2686050" y="5705475"/>
            <a:ext cx="561975" cy="857250"/>
            <a:chOff x="3144" y="3204"/>
            <a:chExt cx="354" cy="540"/>
          </a:xfrm>
        </p:grpSpPr>
        <p:grpSp>
          <p:nvGrpSpPr>
            <p:cNvPr id="434277" name="Group 10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78" name="Line 10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9" name="Line 10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0" name="Line 10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1" name="Line 10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82" name="Freeform 10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83" name="Group 107"/>
          <p:cNvGrpSpPr>
            <a:grpSpLocks/>
          </p:cNvGrpSpPr>
          <p:nvPr/>
        </p:nvGrpSpPr>
        <p:grpSpPr bwMode="auto">
          <a:xfrm>
            <a:off x="4291013" y="4829175"/>
            <a:ext cx="561975" cy="857250"/>
            <a:chOff x="3144" y="3204"/>
            <a:chExt cx="354" cy="540"/>
          </a:xfrm>
        </p:grpSpPr>
        <p:grpSp>
          <p:nvGrpSpPr>
            <p:cNvPr id="434284" name="Group 10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85" name="Line 10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6" name="Line 11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7" name="Line 11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8" name="Line 11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89" name="Freeform 11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90" name="Group 114"/>
          <p:cNvGrpSpPr>
            <a:grpSpLocks/>
          </p:cNvGrpSpPr>
          <p:nvPr/>
        </p:nvGrpSpPr>
        <p:grpSpPr bwMode="auto">
          <a:xfrm>
            <a:off x="5395913" y="3667125"/>
            <a:ext cx="385762" cy="904875"/>
            <a:chOff x="3255" y="2310"/>
            <a:chExt cx="243" cy="570"/>
          </a:xfrm>
        </p:grpSpPr>
        <p:grpSp>
          <p:nvGrpSpPr>
            <p:cNvPr id="434291" name="Group 115"/>
            <p:cNvGrpSpPr>
              <a:grpSpLocks/>
            </p:cNvGrpSpPr>
            <p:nvPr/>
          </p:nvGrpSpPr>
          <p:grpSpPr bwMode="auto">
            <a:xfrm>
              <a:off x="3255" y="2736"/>
              <a:ext cx="192" cy="144"/>
              <a:chOff x="461" y="3552"/>
              <a:chExt cx="192" cy="144"/>
            </a:xfrm>
          </p:grpSpPr>
          <p:sp>
            <p:nvSpPr>
              <p:cNvPr id="434292" name="Line 11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3" name="Line 11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4" name="Line 11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5" name="Line 11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96" name="Freeform 120"/>
            <p:cNvSpPr>
              <a:spLocks/>
            </p:cNvSpPr>
            <p:nvPr/>
          </p:nvSpPr>
          <p:spPr bwMode="auto">
            <a:xfrm>
              <a:off x="3352" y="2310"/>
              <a:ext cx="146" cy="414"/>
            </a:xfrm>
            <a:custGeom>
              <a:avLst/>
              <a:gdLst>
                <a:gd name="T0" fmla="*/ 146 w 146"/>
                <a:gd name="T1" fmla="*/ 0 h 414"/>
                <a:gd name="T2" fmla="*/ 68 w 146"/>
                <a:gd name="T3" fmla="*/ 138 h 414"/>
                <a:gd name="T4" fmla="*/ 20 w 146"/>
                <a:gd name="T5" fmla="*/ 228 h 414"/>
                <a:gd name="T6" fmla="*/ 0 w 146"/>
                <a:gd name="T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414">
                  <a:moveTo>
                    <a:pt x="146" y="0"/>
                  </a:moveTo>
                  <a:cubicBezTo>
                    <a:pt x="133" y="23"/>
                    <a:pt x="89" y="100"/>
                    <a:pt x="68" y="138"/>
                  </a:cubicBezTo>
                  <a:cubicBezTo>
                    <a:pt x="47" y="176"/>
                    <a:pt x="31" y="182"/>
                    <a:pt x="20" y="228"/>
                  </a:cubicBezTo>
                  <a:cubicBezTo>
                    <a:pt x="9" y="274"/>
                    <a:pt x="4" y="375"/>
                    <a:pt x="0" y="4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34297" name="Freeform 121"/>
          <p:cNvSpPr>
            <a:spLocks/>
          </p:cNvSpPr>
          <p:nvPr/>
        </p:nvSpPr>
        <p:spPr bwMode="auto">
          <a:xfrm>
            <a:off x="4924425" y="2266950"/>
            <a:ext cx="773113" cy="638175"/>
          </a:xfrm>
          <a:custGeom>
            <a:avLst/>
            <a:gdLst>
              <a:gd name="T0" fmla="*/ 487 w 487"/>
              <a:gd name="T1" fmla="*/ 0 h 402"/>
              <a:gd name="T2" fmla="*/ 276 w 487"/>
              <a:gd name="T3" fmla="*/ 126 h 402"/>
              <a:gd name="T4" fmla="*/ 168 w 487"/>
              <a:gd name="T5" fmla="*/ 216 h 402"/>
              <a:gd name="T6" fmla="*/ 0 w 487"/>
              <a:gd name="T7" fmla="*/ 40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402">
                <a:moveTo>
                  <a:pt x="487" y="0"/>
                </a:moveTo>
                <a:cubicBezTo>
                  <a:pt x="452" y="21"/>
                  <a:pt x="329" y="90"/>
                  <a:pt x="276" y="126"/>
                </a:cubicBezTo>
                <a:cubicBezTo>
                  <a:pt x="223" y="162"/>
                  <a:pt x="214" y="170"/>
                  <a:pt x="168" y="216"/>
                </a:cubicBezTo>
                <a:cubicBezTo>
                  <a:pt x="122" y="262"/>
                  <a:pt x="35" y="363"/>
                  <a:pt x="0" y="4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5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18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Adding to a Binary Tree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+mn-lt"/>
              </a:rPr>
              <a:t>Two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links per </a:t>
            </a:r>
            <a:r>
              <a:rPr lang="en-US" dirty="0" smtClean="0">
                <a:latin typeface="+mn-lt"/>
              </a:rPr>
              <a:t>item</a:t>
            </a:r>
            <a:endParaRPr lang="en-US" dirty="0">
              <a:latin typeface="+mn-lt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i="1" dirty="0" err="1">
                <a:latin typeface="+mn-lt"/>
              </a:rPr>
              <a:t>struct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{</a:t>
            </a:r>
            <a:br>
              <a:rPr lang="en-US" sz="2400" i="1" dirty="0">
                <a:latin typeface="+mn-lt"/>
              </a:rPr>
            </a:br>
            <a:r>
              <a:rPr lang="en-US" sz="2400" i="1" dirty="0">
                <a:latin typeface="+mn-lt"/>
              </a:rPr>
              <a:t>type payload;</a:t>
            </a:r>
            <a:br>
              <a:rPr lang="en-US" sz="2400" i="1" dirty="0">
                <a:latin typeface="+mn-lt"/>
              </a:rPr>
            </a:br>
            <a:r>
              <a:rPr lang="en-US" sz="2400" i="1" dirty="0" err="1">
                <a:latin typeface="+mn-lt"/>
              </a:rPr>
              <a:t>treeItem</a:t>
            </a:r>
            <a:r>
              <a:rPr lang="en-US" sz="2400" i="1" dirty="0">
                <a:latin typeface="+mn-lt"/>
              </a:rPr>
              <a:t> *left, *right;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400" i="1" dirty="0">
                <a:latin typeface="+mn-lt"/>
              </a:rPr>
              <a:t>};</a:t>
            </a:r>
          </a:p>
        </p:txBody>
      </p:sp>
      <p:grpSp>
        <p:nvGrpSpPr>
          <p:cNvPr id="434180" name="Group 4"/>
          <p:cNvGrpSpPr>
            <a:grpSpLocks/>
          </p:cNvGrpSpPr>
          <p:nvPr/>
        </p:nvGrpSpPr>
        <p:grpSpPr bwMode="auto">
          <a:xfrm>
            <a:off x="5553075" y="1522413"/>
            <a:ext cx="1447800" cy="839788"/>
            <a:chOff x="3498" y="959"/>
            <a:chExt cx="912" cy="529"/>
          </a:xfrm>
        </p:grpSpPr>
        <p:grpSp>
          <p:nvGrpSpPr>
            <p:cNvPr id="434181" name="Group 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82" name="Rectangle 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83" name="Line 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84" name="Line 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185" name="Text Box 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186" name="Text Box 1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188" name="Group 12"/>
          <p:cNvGrpSpPr>
            <a:grpSpLocks/>
          </p:cNvGrpSpPr>
          <p:nvPr/>
        </p:nvGrpSpPr>
        <p:grpSpPr bwMode="auto">
          <a:xfrm>
            <a:off x="4724400" y="2894013"/>
            <a:ext cx="1447800" cy="839788"/>
            <a:chOff x="3498" y="959"/>
            <a:chExt cx="912" cy="529"/>
          </a:xfrm>
        </p:grpSpPr>
        <p:grpSp>
          <p:nvGrpSpPr>
            <p:cNvPr id="434189" name="Group 1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90" name="Rectangle 1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1" name="Line 1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2" name="Line 1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193" name="Text Box 1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194" name="Text Box 1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195" name="Text Box 1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196" name="Group 20"/>
          <p:cNvGrpSpPr>
            <a:grpSpLocks/>
          </p:cNvGrpSpPr>
          <p:nvPr/>
        </p:nvGrpSpPr>
        <p:grpSpPr bwMode="auto">
          <a:xfrm>
            <a:off x="6934200" y="2827338"/>
            <a:ext cx="1447800" cy="839788"/>
            <a:chOff x="3498" y="959"/>
            <a:chExt cx="912" cy="529"/>
          </a:xfrm>
        </p:grpSpPr>
        <p:grpSp>
          <p:nvGrpSpPr>
            <p:cNvPr id="434197" name="Group 21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198" name="Rectangle 22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199" name="Line 23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0" name="Line 24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01" name="Text Box 25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02" name="Text Box 26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03" name="Text Box 27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04" name="Group 28"/>
          <p:cNvGrpSpPr>
            <a:grpSpLocks/>
          </p:cNvGrpSpPr>
          <p:nvPr/>
        </p:nvGrpSpPr>
        <p:grpSpPr bwMode="auto">
          <a:xfrm>
            <a:off x="7543800" y="4494213"/>
            <a:ext cx="1447800" cy="839788"/>
            <a:chOff x="3498" y="959"/>
            <a:chExt cx="912" cy="529"/>
          </a:xfrm>
        </p:grpSpPr>
        <p:grpSp>
          <p:nvGrpSpPr>
            <p:cNvPr id="434205" name="Group 29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06" name="Rectangle 30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7" name="Line 31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08" name="Line 32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09" name="Text Box 33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10" name="Text Box 34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11" name="Text Box 35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12" name="Group 36"/>
          <p:cNvGrpSpPr>
            <a:grpSpLocks/>
          </p:cNvGrpSpPr>
          <p:nvPr/>
        </p:nvGrpSpPr>
        <p:grpSpPr bwMode="auto">
          <a:xfrm>
            <a:off x="5819775" y="4418013"/>
            <a:ext cx="1447800" cy="839788"/>
            <a:chOff x="3498" y="959"/>
            <a:chExt cx="912" cy="529"/>
          </a:xfrm>
        </p:grpSpPr>
        <p:grpSp>
          <p:nvGrpSpPr>
            <p:cNvPr id="434213" name="Group 37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14" name="Rectangle 38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15" name="Line 39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16" name="Line 40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20" name="Group 44"/>
          <p:cNvGrpSpPr>
            <a:grpSpLocks/>
          </p:cNvGrpSpPr>
          <p:nvPr/>
        </p:nvGrpSpPr>
        <p:grpSpPr bwMode="auto">
          <a:xfrm>
            <a:off x="3124200" y="4113213"/>
            <a:ext cx="1447800" cy="839788"/>
            <a:chOff x="3498" y="959"/>
            <a:chExt cx="912" cy="529"/>
          </a:xfrm>
        </p:grpSpPr>
        <p:grpSp>
          <p:nvGrpSpPr>
            <p:cNvPr id="434221" name="Group 45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22" name="Rectangle 46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23" name="Line 47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24" name="Line 48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25" name="Text Box 49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26" name="Text Box 50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27" name="Text Box 51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28" name="Group 52"/>
          <p:cNvGrpSpPr>
            <a:grpSpLocks/>
          </p:cNvGrpSpPr>
          <p:nvPr/>
        </p:nvGrpSpPr>
        <p:grpSpPr bwMode="auto">
          <a:xfrm>
            <a:off x="1362075" y="5065713"/>
            <a:ext cx="1447800" cy="839788"/>
            <a:chOff x="3498" y="959"/>
            <a:chExt cx="912" cy="529"/>
          </a:xfrm>
        </p:grpSpPr>
        <p:grpSp>
          <p:nvGrpSpPr>
            <p:cNvPr id="434229" name="Group 53"/>
            <p:cNvGrpSpPr>
              <a:grpSpLocks/>
            </p:cNvGrpSpPr>
            <p:nvPr/>
          </p:nvGrpSpPr>
          <p:grpSpPr bwMode="auto">
            <a:xfrm>
              <a:off x="3498" y="960"/>
              <a:ext cx="912" cy="528"/>
              <a:chOff x="3360" y="912"/>
              <a:chExt cx="912" cy="528"/>
            </a:xfrm>
          </p:grpSpPr>
          <p:sp>
            <p:nvSpPr>
              <p:cNvPr id="434230" name="Rectangle 54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1" name="Line 55"/>
              <p:cNvSpPr>
                <a:spLocks noChangeShapeType="1"/>
              </p:cNvSpPr>
              <p:nvPr/>
            </p:nvSpPr>
            <p:spPr bwMode="auto">
              <a:xfrm>
                <a:off x="3360" y="117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2" name="Line 56"/>
              <p:cNvSpPr>
                <a:spLocks noChangeShapeType="1"/>
              </p:cNvSpPr>
              <p:nvPr/>
            </p:nvSpPr>
            <p:spPr bwMode="auto">
              <a:xfrm>
                <a:off x="3816" y="1176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33" name="Text Box 57"/>
            <p:cNvSpPr txBox="1">
              <a:spLocks noChangeArrowheads="1"/>
            </p:cNvSpPr>
            <p:nvPr/>
          </p:nvSpPr>
          <p:spPr bwMode="auto">
            <a:xfrm>
              <a:off x="3498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left</a:t>
              </a:r>
            </a:p>
          </p:txBody>
        </p:sp>
        <p:sp>
          <p:nvSpPr>
            <p:cNvPr id="434234" name="Text Box 58"/>
            <p:cNvSpPr txBox="1">
              <a:spLocks noChangeArrowheads="1"/>
            </p:cNvSpPr>
            <p:nvPr/>
          </p:nvSpPr>
          <p:spPr bwMode="auto">
            <a:xfrm>
              <a:off x="4026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right</a:t>
              </a:r>
            </a:p>
          </p:txBody>
        </p:sp>
        <p:sp>
          <p:nvSpPr>
            <p:cNvPr id="434235" name="Text Box 59"/>
            <p:cNvSpPr txBox="1">
              <a:spLocks noChangeArrowheads="1"/>
            </p:cNvSpPr>
            <p:nvPr/>
          </p:nvSpPr>
          <p:spPr bwMode="auto">
            <a:xfrm>
              <a:off x="3498" y="959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payload</a:t>
              </a:r>
            </a:p>
          </p:txBody>
        </p:sp>
      </p:grpSp>
      <p:grpSp>
        <p:nvGrpSpPr>
          <p:cNvPr id="434236" name="Group 60"/>
          <p:cNvGrpSpPr>
            <a:grpSpLocks/>
          </p:cNvGrpSpPr>
          <p:nvPr/>
        </p:nvGrpSpPr>
        <p:grpSpPr bwMode="auto">
          <a:xfrm>
            <a:off x="8382000" y="5095875"/>
            <a:ext cx="561975" cy="857250"/>
            <a:chOff x="3144" y="3204"/>
            <a:chExt cx="354" cy="540"/>
          </a:xfrm>
        </p:grpSpPr>
        <p:grpSp>
          <p:nvGrpSpPr>
            <p:cNvPr id="434237" name="Group 6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38" name="Line 6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39" name="Line 6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0" name="Line 6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1" name="Line 6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42" name="Freeform 6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43" name="Group 67"/>
          <p:cNvGrpSpPr>
            <a:grpSpLocks/>
          </p:cNvGrpSpPr>
          <p:nvPr/>
        </p:nvGrpSpPr>
        <p:grpSpPr bwMode="auto">
          <a:xfrm>
            <a:off x="6835775" y="5067300"/>
            <a:ext cx="561975" cy="857250"/>
            <a:chOff x="3144" y="3204"/>
            <a:chExt cx="354" cy="540"/>
          </a:xfrm>
        </p:grpSpPr>
        <p:grpSp>
          <p:nvGrpSpPr>
            <p:cNvPr id="434244" name="Group 6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45" name="Line 6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6" name="Line 7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7" name="Line 7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48" name="Line 7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49" name="Freeform 7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50" name="Group 74"/>
          <p:cNvGrpSpPr>
            <a:grpSpLocks/>
          </p:cNvGrpSpPr>
          <p:nvPr/>
        </p:nvGrpSpPr>
        <p:grpSpPr bwMode="auto">
          <a:xfrm flipH="1">
            <a:off x="5715000" y="5067300"/>
            <a:ext cx="561975" cy="857250"/>
            <a:chOff x="3144" y="3204"/>
            <a:chExt cx="354" cy="540"/>
          </a:xfrm>
        </p:grpSpPr>
        <p:grpSp>
          <p:nvGrpSpPr>
            <p:cNvPr id="434251" name="Group 75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52" name="Line 7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3" name="Line 7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4" name="Line 7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55" name="Line 7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56" name="Freeform 80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57" name="Group 81"/>
          <p:cNvGrpSpPr>
            <a:grpSpLocks/>
          </p:cNvGrpSpPr>
          <p:nvPr/>
        </p:nvGrpSpPr>
        <p:grpSpPr bwMode="auto">
          <a:xfrm flipH="1">
            <a:off x="7491413" y="5181600"/>
            <a:ext cx="561975" cy="857250"/>
            <a:chOff x="3144" y="3204"/>
            <a:chExt cx="354" cy="540"/>
          </a:xfrm>
        </p:grpSpPr>
        <p:grpSp>
          <p:nvGrpSpPr>
            <p:cNvPr id="434258" name="Group 82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59" name="Line 83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0" name="Line 84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1" name="Line 85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62" name="Line 86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63" name="Freeform 87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34264" name="Freeform 88"/>
          <p:cNvSpPr>
            <a:spLocks/>
          </p:cNvSpPr>
          <p:nvPr/>
        </p:nvSpPr>
        <p:spPr bwMode="auto">
          <a:xfrm>
            <a:off x="7943850" y="3590925"/>
            <a:ext cx="241300" cy="904875"/>
          </a:xfrm>
          <a:custGeom>
            <a:avLst/>
            <a:gdLst>
              <a:gd name="T0" fmla="*/ 0 w 152"/>
              <a:gd name="T1" fmla="*/ 0 h 570"/>
              <a:gd name="T2" fmla="*/ 126 w 152"/>
              <a:gd name="T3" fmla="*/ 162 h 570"/>
              <a:gd name="T4" fmla="*/ 150 w 152"/>
              <a:gd name="T5" fmla="*/ 318 h 570"/>
              <a:gd name="T6" fmla="*/ 114 w 152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570">
                <a:moveTo>
                  <a:pt x="0" y="0"/>
                </a:moveTo>
                <a:cubicBezTo>
                  <a:pt x="21" y="27"/>
                  <a:pt x="101" y="109"/>
                  <a:pt x="126" y="162"/>
                </a:cubicBezTo>
                <a:cubicBezTo>
                  <a:pt x="151" y="215"/>
                  <a:pt x="152" y="250"/>
                  <a:pt x="150" y="318"/>
                </a:cubicBezTo>
                <a:cubicBezTo>
                  <a:pt x="148" y="386"/>
                  <a:pt x="121" y="518"/>
                  <a:pt x="114" y="5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5" name="Freeform 89"/>
          <p:cNvSpPr>
            <a:spLocks/>
          </p:cNvSpPr>
          <p:nvPr/>
        </p:nvSpPr>
        <p:spPr bwMode="auto">
          <a:xfrm>
            <a:off x="6419850" y="3590925"/>
            <a:ext cx="720725" cy="819150"/>
          </a:xfrm>
          <a:custGeom>
            <a:avLst/>
            <a:gdLst>
              <a:gd name="T0" fmla="*/ 454 w 454"/>
              <a:gd name="T1" fmla="*/ 0 h 516"/>
              <a:gd name="T2" fmla="*/ 276 w 454"/>
              <a:gd name="T3" fmla="*/ 102 h 516"/>
              <a:gd name="T4" fmla="*/ 138 w 454"/>
              <a:gd name="T5" fmla="*/ 252 h 516"/>
              <a:gd name="T6" fmla="*/ 0 w 454"/>
              <a:gd name="T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516">
                <a:moveTo>
                  <a:pt x="454" y="0"/>
                </a:moveTo>
                <a:cubicBezTo>
                  <a:pt x="424" y="17"/>
                  <a:pt x="329" y="60"/>
                  <a:pt x="276" y="102"/>
                </a:cubicBezTo>
                <a:cubicBezTo>
                  <a:pt x="223" y="144"/>
                  <a:pt x="184" y="183"/>
                  <a:pt x="138" y="252"/>
                </a:cubicBezTo>
                <a:cubicBezTo>
                  <a:pt x="92" y="321"/>
                  <a:pt x="29" y="461"/>
                  <a:pt x="0" y="5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6" name="Freeform 90"/>
          <p:cNvSpPr>
            <a:spLocks/>
          </p:cNvSpPr>
          <p:nvPr/>
        </p:nvSpPr>
        <p:spPr bwMode="auto">
          <a:xfrm>
            <a:off x="6851650" y="2286000"/>
            <a:ext cx="328613" cy="542925"/>
          </a:xfrm>
          <a:custGeom>
            <a:avLst/>
            <a:gdLst>
              <a:gd name="T0" fmla="*/ 0 w 207"/>
              <a:gd name="T1" fmla="*/ 0 h 342"/>
              <a:gd name="T2" fmla="*/ 130 w 207"/>
              <a:gd name="T3" fmla="*/ 102 h 342"/>
              <a:gd name="T4" fmla="*/ 178 w 207"/>
              <a:gd name="T5" fmla="*/ 156 h 342"/>
              <a:gd name="T6" fmla="*/ 202 w 207"/>
              <a:gd name="T7" fmla="*/ 222 h 342"/>
              <a:gd name="T8" fmla="*/ 148 w 207"/>
              <a:gd name="T9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42">
                <a:moveTo>
                  <a:pt x="0" y="0"/>
                </a:moveTo>
                <a:cubicBezTo>
                  <a:pt x="22" y="17"/>
                  <a:pt x="100" y="76"/>
                  <a:pt x="130" y="102"/>
                </a:cubicBezTo>
                <a:cubicBezTo>
                  <a:pt x="160" y="128"/>
                  <a:pt x="166" y="136"/>
                  <a:pt x="178" y="156"/>
                </a:cubicBezTo>
                <a:cubicBezTo>
                  <a:pt x="190" y="176"/>
                  <a:pt x="207" y="191"/>
                  <a:pt x="202" y="222"/>
                </a:cubicBezTo>
                <a:cubicBezTo>
                  <a:pt x="197" y="253"/>
                  <a:pt x="159" y="317"/>
                  <a:pt x="148" y="3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7" name="Freeform 91"/>
          <p:cNvSpPr>
            <a:spLocks/>
          </p:cNvSpPr>
          <p:nvPr/>
        </p:nvSpPr>
        <p:spPr bwMode="auto">
          <a:xfrm>
            <a:off x="4267200" y="3581400"/>
            <a:ext cx="752475" cy="561975"/>
          </a:xfrm>
          <a:custGeom>
            <a:avLst/>
            <a:gdLst>
              <a:gd name="T0" fmla="*/ 474 w 474"/>
              <a:gd name="T1" fmla="*/ 0 h 354"/>
              <a:gd name="T2" fmla="*/ 330 w 474"/>
              <a:gd name="T3" fmla="*/ 150 h 354"/>
              <a:gd name="T4" fmla="*/ 198 w 474"/>
              <a:gd name="T5" fmla="*/ 264 h 354"/>
              <a:gd name="T6" fmla="*/ 0 w 474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4" h="354">
                <a:moveTo>
                  <a:pt x="474" y="0"/>
                </a:moveTo>
                <a:cubicBezTo>
                  <a:pt x="451" y="24"/>
                  <a:pt x="376" y="106"/>
                  <a:pt x="330" y="150"/>
                </a:cubicBezTo>
                <a:cubicBezTo>
                  <a:pt x="284" y="194"/>
                  <a:pt x="253" y="230"/>
                  <a:pt x="198" y="264"/>
                </a:cubicBezTo>
                <a:cubicBezTo>
                  <a:pt x="143" y="298"/>
                  <a:pt x="41" y="335"/>
                  <a:pt x="0" y="35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4268" name="Freeform 92"/>
          <p:cNvSpPr>
            <a:spLocks/>
          </p:cNvSpPr>
          <p:nvPr/>
        </p:nvSpPr>
        <p:spPr bwMode="auto">
          <a:xfrm>
            <a:off x="2609850" y="4724400"/>
            <a:ext cx="638175" cy="342900"/>
          </a:xfrm>
          <a:custGeom>
            <a:avLst/>
            <a:gdLst>
              <a:gd name="T0" fmla="*/ 402 w 402"/>
              <a:gd name="T1" fmla="*/ 0 h 216"/>
              <a:gd name="T2" fmla="*/ 246 w 402"/>
              <a:gd name="T3" fmla="*/ 42 h 216"/>
              <a:gd name="T4" fmla="*/ 138 w 402"/>
              <a:gd name="T5" fmla="*/ 96 h 216"/>
              <a:gd name="T6" fmla="*/ 0 w 402"/>
              <a:gd name="T7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16">
                <a:moveTo>
                  <a:pt x="402" y="0"/>
                </a:moveTo>
                <a:cubicBezTo>
                  <a:pt x="375" y="7"/>
                  <a:pt x="290" y="26"/>
                  <a:pt x="246" y="42"/>
                </a:cubicBezTo>
                <a:cubicBezTo>
                  <a:pt x="202" y="58"/>
                  <a:pt x="179" y="67"/>
                  <a:pt x="138" y="96"/>
                </a:cubicBezTo>
                <a:cubicBezTo>
                  <a:pt x="97" y="125"/>
                  <a:pt x="29" y="191"/>
                  <a:pt x="0" y="2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34269" name="Group 93"/>
          <p:cNvGrpSpPr>
            <a:grpSpLocks/>
          </p:cNvGrpSpPr>
          <p:nvPr/>
        </p:nvGrpSpPr>
        <p:grpSpPr bwMode="auto">
          <a:xfrm flipH="1">
            <a:off x="1081088" y="5705475"/>
            <a:ext cx="561975" cy="857250"/>
            <a:chOff x="3144" y="3204"/>
            <a:chExt cx="354" cy="540"/>
          </a:xfrm>
        </p:grpSpPr>
        <p:grpSp>
          <p:nvGrpSpPr>
            <p:cNvPr id="434270" name="Group 94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71" name="Line 95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2" name="Line 96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3" name="Line 97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4" name="Line 98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75" name="Freeform 99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76" name="Group 100"/>
          <p:cNvGrpSpPr>
            <a:grpSpLocks/>
          </p:cNvGrpSpPr>
          <p:nvPr/>
        </p:nvGrpSpPr>
        <p:grpSpPr bwMode="auto">
          <a:xfrm>
            <a:off x="2686050" y="5705475"/>
            <a:ext cx="561975" cy="857250"/>
            <a:chOff x="3144" y="3204"/>
            <a:chExt cx="354" cy="540"/>
          </a:xfrm>
        </p:grpSpPr>
        <p:grpSp>
          <p:nvGrpSpPr>
            <p:cNvPr id="434277" name="Group 101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78" name="Line 102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79" name="Line 103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0" name="Line 104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1" name="Line 105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82" name="Freeform 106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83" name="Group 107"/>
          <p:cNvGrpSpPr>
            <a:grpSpLocks/>
          </p:cNvGrpSpPr>
          <p:nvPr/>
        </p:nvGrpSpPr>
        <p:grpSpPr bwMode="auto">
          <a:xfrm>
            <a:off x="4291013" y="4829175"/>
            <a:ext cx="561975" cy="857250"/>
            <a:chOff x="3144" y="3204"/>
            <a:chExt cx="354" cy="540"/>
          </a:xfrm>
        </p:grpSpPr>
        <p:grpSp>
          <p:nvGrpSpPr>
            <p:cNvPr id="434284" name="Group 108"/>
            <p:cNvGrpSpPr>
              <a:grpSpLocks/>
            </p:cNvGrpSpPr>
            <p:nvPr/>
          </p:nvGrpSpPr>
          <p:grpSpPr bwMode="auto">
            <a:xfrm>
              <a:off x="3306" y="3600"/>
              <a:ext cx="192" cy="144"/>
              <a:chOff x="461" y="3552"/>
              <a:chExt cx="192" cy="144"/>
            </a:xfrm>
          </p:grpSpPr>
          <p:sp>
            <p:nvSpPr>
              <p:cNvPr id="434285" name="Line 109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6" name="Line 110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7" name="Line 111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88" name="Line 112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89" name="Freeform 113"/>
            <p:cNvSpPr>
              <a:spLocks/>
            </p:cNvSpPr>
            <p:nvPr/>
          </p:nvSpPr>
          <p:spPr bwMode="auto">
            <a:xfrm>
              <a:off x="3144" y="3204"/>
              <a:ext cx="259" cy="384"/>
            </a:xfrm>
            <a:custGeom>
              <a:avLst/>
              <a:gdLst>
                <a:gd name="T0" fmla="*/ 0 w 259"/>
                <a:gd name="T1" fmla="*/ 0 h 384"/>
                <a:gd name="T2" fmla="*/ 114 w 259"/>
                <a:gd name="T3" fmla="*/ 102 h 384"/>
                <a:gd name="T4" fmla="*/ 216 w 259"/>
                <a:gd name="T5" fmla="*/ 216 h 384"/>
                <a:gd name="T6" fmla="*/ 259 w 259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84">
                  <a:moveTo>
                    <a:pt x="0" y="0"/>
                  </a:moveTo>
                  <a:cubicBezTo>
                    <a:pt x="18" y="17"/>
                    <a:pt x="78" y="66"/>
                    <a:pt x="114" y="102"/>
                  </a:cubicBezTo>
                  <a:cubicBezTo>
                    <a:pt x="150" y="138"/>
                    <a:pt x="192" y="169"/>
                    <a:pt x="216" y="216"/>
                  </a:cubicBezTo>
                  <a:cubicBezTo>
                    <a:pt x="240" y="263"/>
                    <a:pt x="250" y="349"/>
                    <a:pt x="259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34290" name="Group 114"/>
          <p:cNvGrpSpPr>
            <a:grpSpLocks/>
          </p:cNvGrpSpPr>
          <p:nvPr/>
        </p:nvGrpSpPr>
        <p:grpSpPr bwMode="auto">
          <a:xfrm>
            <a:off x="5395913" y="3667125"/>
            <a:ext cx="385762" cy="904875"/>
            <a:chOff x="3255" y="2310"/>
            <a:chExt cx="243" cy="570"/>
          </a:xfrm>
        </p:grpSpPr>
        <p:grpSp>
          <p:nvGrpSpPr>
            <p:cNvPr id="434291" name="Group 115"/>
            <p:cNvGrpSpPr>
              <a:grpSpLocks/>
            </p:cNvGrpSpPr>
            <p:nvPr/>
          </p:nvGrpSpPr>
          <p:grpSpPr bwMode="auto">
            <a:xfrm>
              <a:off x="3255" y="2736"/>
              <a:ext cx="192" cy="144"/>
              <a:chOff x="461" y="3552"/>
              <a:chExt cx="192" cy="144"/>
            </a:xfrm>
          </p:grpSpPr>
          <p:sp>
            <p:nvSpPr>
              <p:cNvPr id="434292" name="Line 116"/>
              <p:cNvSpPr>
                <a:spLocks noChangeShapeType="1"/>
              </p:cNvSpPr>
              <p:nvPr/>
            </p:nvSpPr>
            <p:spPr bwMode="auto">
              <a:xfrm>
                <a:off x="46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3" name="Line 117"/>
              <p:cNvSpPr>
                <a:spLocks noChangeShapeType="1"/>
              </p:cNvSpPr>
              <p:nvPr/>
            </p:nvSpPr>
            <p:spPr bwMode="auto">
              <a:xfrm>
                <a:off x="485" y="360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4" name="Line 118"/>
              <p:cNvSpPr>
                <a:spLocks noChangeShapeType="1"/>
              </p:cNvSpPr>
              <p:nvPr/>
            </p:nvSpPr>
            <p:spPr bwMode="auto">
              <a:xfrm>
                <a:off x="508" y="3648"/>
                <a:ext cx="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4295" name="Line 119"/>
              <p:cNvSpPr>
                <a:spLocks noChangeShapeType="1"/>
              </p:cNvSpPr>
              <p:nvPr/>
            </p:nvSpPr>
            <p:spPr bwMode="auto">
              <a:xfrm>
                <a:off x="528" y="3696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4296" name="Freeform 120"/>
            <p:cNvSpPr>
              <a:spLocks/>
            </p:cNvSpPr>
            <p:nvPr/>
          </p:nvSpPr>
          <p:spPr bwMode="auto">
            <a:xfrm>
              <a:off x="3352" y="2310"/>
              <a:ext cx="146" cy="414"/>
            </a:xfrm>
            <a:custGeom>
              <a:avLst/>
              <a:gdLst>
                <a:gd name="T0" fmla="*/ 146 w 146"/>
                <a:gd name="T1" fmla="*/ 0 h 414"/>
                <a:gd name="T2" fmla="*/ 68 w 146"/>
                <a:gd name="T3" fmla="*/ 138 h 414"/>
                <a:gd name="T4" fmla="*/ 20 w 146"/>
                <a:gd name="T5" fmla="*/ 228 h 414"/>
                <a:gd name="T6" fmla="*/ 0 w 146"/>
                <a:gd name="T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414">
                  <a:moveTo>
                    <a:pt x="146" y="0"/>
                  </a:moveTo>
                  <a:cubicBezTo>
                    <a:pt x="133" y="23"/>
                    <a:pt x="89" y="100"/>
                    <a:pt x="68" y="138"/>
                  </a:cubicBezTo>
                  <a:cubicBezTo>
                    <a:pt x="47" y="176"/>
                    <a:pt x="31" y="182"/>
                    <a:pt x="20" y="228"/>
                  </a:cubicBezTo>
                  <a:cubicBezTo>
                    <a:pt x="9" y="274"/>
                    <a:pt x="4" y="375"/>
                    <a:pt x="0" y="4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34297" name="Freeform 121"/>
          <p:cNvSpPr>
            <a:spLocks/>
          </p:cNvSpPr>
          <p:nvPr/>
        </p:nvSpPr>
        <p:spPr bwMode="auto">
          <a:xfrm>
            <a:off x="4924425" y="2266950"/>
            <a:ext cx="773113" cy="638175"/>
          </a:xfrm>
          <a:custGeom>
            <a:avLst/>
            <a:gdLst>
              <a:gd name="T0" fmla="*/ 487 w 487"/>
              <a:gd name="T1" fmla="*/ 0 h 402"/>
              <a:gd name="T2" fmla="*/ 276 w 487"/>
              <a:gd name="T3" fmla="*/ 126 h 402"/>
              <a:gd name="T4" fmla="*/ 168 w 487"/>
              <a:gd name="T5" fmla="*/ 216 h 402"/>
              <a:gd name="T6" fmla="*/ 0 w 487"/>
              <a:gd name="T7" fmla="*/ 40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7" h="402">
                <a:moveTo>
                  <a:pt x="487" y="0"/>
                </a:moveTo>
                <a:cubicBezTo>
                  <a:pt x="452" y="21"/>
                  <a:pt x="329" y="90"/>
                  <a:pt x="276" y="126"/>
                </a:cubicBezTo>
                <a:cubicBezTo>
                  <a:pt x="223" y="162"/>
                  <a:pt x="214" y="170"/>
                  <a:pt x="168" y="216"/>
                </a:cubicBezTo>
                <a:cubicBezTo>
                  <a:pt x="122" y="262"/>
                  <a:pt x="35" y="363"/>
                  <a:pt x="0" y="4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152400" y="2788055"/>
            <a:ext cx="3810000" cy="2819400"/>
          </a:xfrm>
          <a:prstGeom prst="rect">
            <a:avLst/>
          </a:prstGeom>
          <a:solidFill>
            <a:srgbClr val="E0E0E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25400" tIns="12700" rIns="25400" bIns="127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Look recursively down </a:t>
            </a:r>
            <a:br>
              <a:rPr lang="en-US" dirty="0" smtClean="0"/>
            </a:br>
            <a:r>
              <a:rPr lang="en-US" dirty="0" smtClean="0"/>
              <a:t>sequence of branches until </a:t>
            </a:r>
            <a:br>
              <a:rPr lang="en-US" dirty="0" smtClean="0"/>
            </a:br>
            <a:r>
              <a:rPr lang="en-US" dirty="0" smtClean="0"/>
              <a:t>either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Desired node is found; </a:t>
            </a:r>
            <a:r>
              <a:rPr lang="en-US" i="1" dirty="0" smtClean="0"/>
              <a:t>or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Null branch is encountered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Replace with pointer to </a:t>
            </a:r>
            <a:br>
              <a:rPr lang="en-US" sz="1800" dirty="0" smtClean="0"/>
            </a:br>
            <a:r>
              <a:rPr lang="en-US" sz="1800" dirty="0" smtClean="0"/>
              <a:t>new item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Decide which branch to </a:t>
            </a:r>
            <a:br>
              <a:rPr lang="en-US" dirty="0" smtClean="0"/>
            </a:br>
            <a:r>
              <a:rPr lang="en-US" dirty="0" smtClean="0"/>
              <a:t>follow based on payload</a:t>
            </a:r>
            <a:endParaRPr lang="en-US" dirty="0"/>
          </a:p>
        </p:txBody>
      </p:sp>
      <p:sp>
        <p:nvSpPr>
          <p:cNvPr id="126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19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Write a 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en-US" sz="2800" dirty="0"/>
              <a:t>program to</a:t>
            </a:r>
          </a:p>
          <a:p>
            <a:pPr lvl="1"/>
            <a:r>
              <a:rPr lang="en-US" sz="2400" dirty="0"/>
              <a:t>Read one or more text files</a:t>
            </a:r>
          </a:p>
          <a:p>
            <a:pPr lvl="1"/>
            <a:r>
              <a:rPr lang="en-US" sz="2400" dirty="0"/>
              <a:t>Build up a binary tree of words in those text files</a:t>
            </a:r>
          </a:p>
          <a:p>
            <a:pPr lvl="1"/>
            <a:r>
              <a:rPr lang="en-US" sz="2400" dirty="0"/>
              <a:t>Print </a:t>
            </a:r>
            <a:r>
              <a:rPr lang="en-US" sz="2400" dirty="0" smtClean="0"/>
              <a:t>to an output file an alphabetical </a:t>
            </a:r>
            <a:r>
              <a:rPr lang="en-US" sz="2400" dirty="0"/>
              <a:t>list of words and number of occurrences of each word</a:t>
            </a:r>
          </a:p>
          <a:p>
            <a:pPr lvl="2"/>
            <a:r>
              <a:rPr lang="en-US" sz="2400" dirty="0"/>
              <a:t>Also total number of </a:t>
            </a:r>
            <a:r>
              <a:rPr lang="en-US" sz="2400" dirty="0" smtClean="0"/>
              <a:t>different words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2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— Searching a </a:t>
            </a:r>
            <a:r>
              <a:rPr lang="en-US" sz="4000" smtClean="0"/>
              <a:t>Tree in </a:t>
            </a:r>
            <a:r>
              <a:rPr lang="en-US" sz="4000" i="1" smtClean="0"/>
              <a:t>C</a:t>
            </a:r>
            <a:endParaRPr lang="en-US" sz="4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1B7E649-A181-455E-87C5-BE623186B3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1298448"/>
            <a:ext cx="6248400" cy="51785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sz="2000" i="1" dirty="0" err="1" smtClean="0">
                <a:cs typeface="Courier New" pitchFamily="49" charset="0"/>
              </a:rPr>
              <a:t>struct</a:t>
            </a:r>
            <a:r>
              <a:rPr lang="en-US" sz="2000" i="1" dirty="0" smtClean="0">
                <a:cs typeface="Courier New" pitchFamily="49" charset="0"/>
              </a:rPr>
              <a:t> </a:t>
            </a:r>
            <a:r>
              <a:rPr lang="en-US" sz="2000" i="1" dirty="0" err="1" smtClean="0">
                <a:cs typeface="Courier New" pitchFamily="49" charset="0"/>
              </a:rPr>
              <a:t>TreeItem</a:t>
            </a:r>
            <a:r>
              <a:rPr lang="en-US" sz="2000" i="1" dirty="0" smtClean="0">
                <a:cs typeface="Courier New" pitchFamily="49" charset="0"/>
              </a:rPr>
              <a:t> {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char *word;		// part of payload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err="1" smtClean="0">
                <a:cs typeface="Courier New" pitchFamily="49" charset="0"/>
              </a:rPr>
              <a:t>int</a:t>
            </a:r>
            <a:r>
              <a:rPr lang="en-US" sz="2000" i="1" dirty="0" smtClean="0">
                <a:cs typeface="Courier New" pitchFamily="49" charset="0"/>
              </a:rPr>
              <a:t> count;			// part of payload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	</a:t>
            </a:r>
            <a:r>
              <a:rPr lang="en-US" sz="2000" i="1" dirty="0" err="1" smtClean="0">
                <a:cs typeface="Courier New" pitchFamily="49" charset="0"/>
              </a:rPr>
              <a:t>struct</a:t>
            </a:r>
            <a:r>
              <a:rPr lang="en-US" sz="2000" i="1" dirty="0" smtClean="0">
                <a:cs typeface="Courier New" pitchFamily="49" charset="0"/>
              </a:rPr>
              <a:t> </a:t>
            </a:r>
            <a:r>
              <a:rPr lang="en-US" sz="2000" i="1" dirty="0" err="1" smtClean="0">
                <a:cs typeface="Courier New" pitchFamily="49" charset="0"/>
              </a:rPr>
              <a:t>TreeItem</a:t>
            </a:r>
            <a:r>
              <a:rPr lang="en-US" sz="2000" i="1" dirty="0" smtClean="0">
                <a:cs typeface="Courier New" pitchFamily="49" charset="0"/>
              </a:rPr>
              <a:t> *left, *right;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};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endParaRPr lang="en-US" sz="2000" i="1" dirty="0">
              <a:cs typeface="Courier New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sz="2000" i="1" dirty="0" err="1" smtClean="0">
                <a:cs typeface="Courier New" pitchFamily="49" charset="0"/>
              </a:rPr>
              <a:t>typedef</a:t>
            </a:r>
            <a:r>
              <a:rPr lang="en-US" sz="2000" i="1" dirty="0" smtClean="0">
                <a:cs typeface="Courier New" pitchFamily="49" charset="0"/>
              </a:rPr>
              <a:t> </a:t>
            </a:r>
            <a:r>
              <a:rPr lang="en-US" sz="2000" i="1" dirty="0" err="1" smtClean="0">
                <a:cs typeface="Courier New" pitchFamily="49" charset="0"/>
              </a:rPr>
              <a:t>struct</a:t>
            </a:r>
            <a:r>
              <a:rPr lang="en-US" sz="2000" i="1" dirty="0" smtClean="0">
                <a:cs typeface="Courier New" pitchFamily="49" charset="0"/>
              </a:rPr>
              <a:t> </a:t>
            </a:r>
            <a:r>
              <a:rPr lang="en-US" sz="2000" i="1" dirty="0" err="1" smtClean="0">
                <a:cs typeface="Courier New" pitchFamily="49" charset="0"/>
              </a:rPr>
              <a:t>TreeItem</a:t>
            </a:r>
            <a:r>
              <a:rPr lang="en-US" sz="2000" i="1" dirty="0" smtClean="0">
                <a:cs typeface="Courier New" pitchFamily="49" charset="0"/>
              </a:rPr>
              <a:t> </a:t>
            </a:r>
            <a:r>
              <a:rPr lang="en-US" sz="2000" i="1" dirty="0" err="1" smtClean="0">
                <a:cs typeface="Courier New" pitchFamily="49" charset="0"/>
              </a:rPr>
              <a:t>treeItem</a:t>
            </a:r>
            <a:endParaRPr lang="en-US" sz="2000" i="1" dirty="0" smtClean="0">
              <a:cs typeface="Courier New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sz="2000" i="1" dirty="0" smtClean="0">
                <a:cs typeface="Courier New" pitchFamily="49" charset="0"/>
              </a:rPr>
              <a:t>	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2000" i="1" dirty="0" err="1" smtClean="0">
                <a:cs typeface="Courier New" pitchFamily="49" charset="0"/>
              </a:rPr>
              <a:t>treeItem</a:t>
            </a:r>
            <a:r>
              <a:rPr lang="en-US" sz="2000" i="1" dirty="0" smtClean="0">
                <a:cs typeface="Courier New" pitchFamily="49" charset="0"/>
              </a:rPr>
              <a:t> *</a:t>
            </a:r>
            <a:r>
              <a:rPr lang="en-US" sz="2000" i="1" dirty="0" err="1" smtClean="0">
                <a:cs typeface="Courier New" pitchFamily="49" charset="0"/>
              </a:rPr>
              <a:t>findItem</a:t>
            </a:r>
            <a:r>
              <a:rPr lang="en-US" sz="2000" i="1" dirty="0" smtClean="0">
                <a:cs typeface="Courier New" pitchFamily="49" charset="0"/>
              </a:rPr>
              <a:t>(</a:t>
            </a:r>
            <a:r>
              <a:rPr lang="en-US" sz="2000" i="1" dirty="0" err="1" smtClean="0">
                <a:cs typeface="Courier New" pitchFamily="49" charset="0"/>
              </a:rPr>
              <a:t>treeItem</a:t>
            </a:r>
            <a:r>
              <a:rPr lang="en-US" sz="2000" i="1" dirty="0" smtClean="0">
                <a:cs typeface="Courier New" pitchFamily="49" charset="0"/>
              </a:rPr>
              <a:t> *p, char *w) {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if (p == NULL)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	return NULL;	// item not found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/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err="1" smtClean="0">
                <a:cs typeface="Courier New" pitchFamily="49" charset="0"/>
              </a:rPr>
              <a:t>int</a:t>
            </a:r>
            <a:r>
              <a:rPr lang="en-US" sz="2000" i="1" dirty="0" smtClean="0">
                <a:cs typeface="Courier New" pitchFamily="49" charset="0"/>
              </a:rPr>
              <a:t> c = </a:t>
            </a:r>
            <a:r>
              <a:rPr lang="en-US" sz="2000" i="1" dirty="0" err="1" smtClean="0">
                <a:cs typeface="Courier New" pitchFamily="49" charset="0"/>
              </a:rPr>
              <a:t>strcmp</a:t>
            </a:r>
            <a:r>
              <a:rPr lang="en-US" sz="2000" i="1" dirty="0" smtClean="0">
                <a:cs typeface="Courier New" pitchFamily="49" charset="0"/>
              </a:rPr>
              <a:t>(w, p-&gt;word);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if (c == 0)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	return p;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else if (c &lt; 0)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	return </a:t>
            </a:r>
            <a:r>
              <a:rPr lang="en-US" sz="2000" i="1" dirty="0" err="1" smtClean="0">
                <a:cs typeface="Courier New" pitchFamily="49" charset="0"/>
              </a:rPr>
              <a:t>findItem</a:t>
            </a:r>
            <a:r>
              <a:rPr lang="en-US" sz="2000" i="1" dirty="0" smtClean="0">
                <a:cs typeface="Courier New" pitchFamily="49" charset="0"/>
              </a:rPr>
              <a:t>(p-&gt;left, w);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else</a:t>
            </a:r>
            <a:br>
              <a:rPr lang="en-US" sz="2000" i="1" dirty="0" smtClean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	return </a:t>
            </a:r>
            <a:r>
              <a:rPr lang="en-US" sz="2000" i="1" dirty="0" err="1" smtClean="0">
                <a:cs typeface="Courier New" pitchFamily="49" charset="0"/>
              </a:rPr>
              <a:t>findItem</a:t>
            </a:r>
            <a:r>
              <a:rPr lang="en-US" sz="2000" i="1" dirty="0" smtClean="0">
                <a:cs typeface="Courier New" pitchFamily="49" charset="0"/>
              </a:rPr>
              <a:t>(p-&gt;right, w);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sz="2000" i="1" dirty="0" smtClean="0">
                <a:cs typeface="Courier New" pitchFamily="49" charset="0"/>
              </a:rPr>
              <a:t>}</a:t>
            </a:r>
            <a:endParaRPr lang="en-US" sz="2000" i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9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— Adding item to tree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1B7E649-A181-455E-87C5-BE623186B3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1298448"/>
            <a:ext cx="6477000" cy="517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2000" i="1" dirty="0" err="1">
                <a:cs typeface="Courier New" pitchFamily="49" charset="0"/>
              </a:rPr>
              <a:t>treeItem</a:t>
            </a:r>
            <a:r>
              <a:rPr lang="en-US" sz="2000" i="1" dirty="0">
                <a:cs typeface="Courier New" pitchFamily="49" charset="0"/>
              </a:rPr>
              <a:t> *</a:t>
            </a:r>
            <a:r>
              <a:rPr lang="en-US" sz="2000" i="1" dirty="0" err="1">
                <a:cs typeface="Courier New" pitchFamily="49" charset="0"/>
              </a:rPr>
              <a:t>addItem</a:t>
            </a:r>
            <a:r>
              <a:rPr lang="en-US" sz="2000" i="1" dirty="0">
                <a:cs typeface="Courier New" pitchFamily="49" charset="0"/>
              </a:rPr>
              <a:t>(</a:t>
            </a:r>
            <a:r>
              <a:rPr lang="en-US" sz="2000" i="1" dirty="0" err="1">
                <a:cs typeface="Courier New" pitchFamily="49" charset="0"/>
              </a:rPr>
              <a:t>treeItem</a:t>
            </a:r>
            <a:r>
              <a:rPr lang="en-US" sz="2000" i="1" dirty="0">
                <a:cs typeface="Courier New" pitchFamily="49" charset="0"/>
              </a:rPr>
              <a:t> *p, char *w) </a:t>
            </a:r>
            <a:r>
              <a:rPr lang="en-US" sz="2000" i="1" dirty="0" smtClean="0">
                <a:cs typeface="Courier New" pitchFamily="49" charset="0"/>
              </a:rPr>
              <a:t>{</a:t>
            </a:r>
          </a:p>
          <a:p>
            <a:pPr marL="457200">
              <a:lnSpc>
                <a:spcPct val="110000"/>
              </a:lnSpc>
              <a:buClr>
                <a:schemeClr val="tx1"/>
              </a:buClr>
            </a:pPr>
            <a:r>
              <a:rPr lang="en-US" sz="2000" i="1" dirty="0" smtClean="0">
                <a:cs typeface="Courier New" pitchFamily="49" charset="0"/>
              </a:rPr>
              <a:t>if </a:t>
            </a:r>
            <a:r>
              <a:rPr lang="en-US" sz="2000" i="1" dirty="0">
                <a:cs typeface="Courier New" pitchFamily="49" charset="0"/>
              </a:rPr>
              <a:t>(p == NULL){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</a:t>
            </a:r>
            <a:r>
              <a:rPr lang="en-US" sz="2000" i="1" dirty="0" smtClean="0">
                <a:cs typeface="Courier New" pitchFamily="49" charset="0"/>
              </a:rPr>
              <a:t>p </a:t>
            </a:r>
            <a:r>
              <a:rPr lang="en-US" sz="2000" i="1" dirty="0">
                <a:cs typeface="Courier New" pitchFamily="49" charset="0"/>
              </a:rPr>
              <a:t>= </a:t>
            </a:r>
            <a:r>
              <a:rPr lang="en-US" sz="2000" i="1" dirty="0" err="1">
                <a:cs typeface="Courier New" pitchFamily="49" charset="0"/>
              </a:rPr>
              <a:t>malloc</a:t>
            </a:r>
            <a:r>
              <a:rPr lang="en-US" sz="2000" i="1" dirty="0">
                <a:cs typeface="Courier New" pitchFamily="49" charset="0"/>
              </a:rPr>
              <a:t>(</a:t>
            </a:r>
            <a:r>
              <a:rPr lang="en-US" sz="2000" i="1" dirty="0" err="1">
                <a:cs typeface="Courier New" pitchFamily="49" charset="0"/>
              </a:rPr>
              <a:t>sizeof</a:t>
            </a:r>
            <a:r>
              <a:rPr lang="en-US" sz="2000" i="1" dirty="0">
                <a:cs typeface="Courier New" pitchFamily="49" charset="0"/>
              </a:rPr>
              <a:t>(</a:t>
            </a:r>
            <a:r>
              <a:rPr lang="en-US" sz="2000" i="1" dirty="0" err="1">
                <a:cs typeface="Courier New" pitchFamily="49" charset="0"/>
              </a:rPr>
              <a:t>treeItem</a:t>
            </a:r>
            <a:r>
              <a:rPr lang="en-US" sz="2000" i="1" dirty="0">
                <a:cs typeface="Courier New" pitchFamily="49" charset="0"/>
              </a:rPr>
              <a:t>));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</a:t>
            </a:r>
            <a:r>
              <a:rPr lang="en-US" sz="2000" i="1" dirty="0" smtClean="0">
                <a:cs typeface="Courier New" pitchFamily="49" charset="0"/>
              </a:rPr>
              <a:t>char </a:t>
            </a:r>
            <a:r>
              <a:rPr lang="en-US" sz="2000" i="1" dirty="0">
                <a:cs typeface="Courier New" pitchFamily="49" charset="0"/>
              </a:rPr>
              <a:t>*c = </a:t>
            </a:r>
            <a:r>
              <a:rPr lang="en-US" sz="2000" i="1" dirty="0" err="1">
                <a:cs typeface="Courier New" pitchFamily="49" charset="0"/>
              </a:rPr>
              <a:t>malloc</a:t>
            </a:r>
            <a:r>
              <a:rPr lang="en-US" sz="2000" i="1" dirty="0">
                <a:cs typeface="Courier New" pitchFamily="49" charset="0"/>
              </a:rPr>
              <a:t>(</a:t>
            </a:r>
            <a:r>
              <a:rPr lang="en-US" sz="2000" i="1" dirty="0" err="1">
                <a:cs typeface="Courier New" pitchFamily="49" charset="0"/>
              </a:rPr>
              <a:t>strlen</a:t>
            </a:r>
            <a:r>
              <a:rPr lang="en-US" sz="2000" i="1" dirty="0">
                <a:cs typeface="Courier New" pitchFamily="49" charset="0"/>
              </a:rPr>
              <a:t>(w)+1);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p-&gt;word = </a:t>
            </a:r>
            <a:r>
              <a:rPr lang="en-US" sz="2000" i="1" dirty="0" err="1">
                <a:cs typeface="Courier New" pitchFamily="49" charset="0"/>
              </a:rPr>
              <a:t>strcpy</a:t>
            </a:r>
            <a:r>
              <a:rPr lang="en-US" sz="2000" i="1" dirty="0">
                <a:cs typeface="Courier New" pitchFamily="49" charset="0"/>
              </a:rPr>
              <a:t>(c, w); 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p-&gt;count = 1;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p-&gt;left = p-&gt;right = NULL;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return p;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 smtClean="0">
                <a:cs typeface="Courier New" pitchFamily="49" charset="0"/>
              </a:rPr>
              <a:t>};</a:t>
            </a:r>
            <a:br>
              <a:rPr lang="en-US" sz="2000" i="1" dirty="0" smtClean="0">
                <a:cs typeface="Courier New" pitchFamily="49" charset="0"/>
              </a:rPr>
            </a:br>
            <a:endParaRPr lang="en-US" sz="2000" i="1" dirty="0" smtClean="0">
              <a:cs typeface="Courier New" pitchFamily="49" charset="0"/>
            </a:endParaRPr>
          </a:p>
          <a:p>
            <a:pPr marL="457200">
              <a:lnSpc>
                <a:spcPct val="110000"/>
              </a:lnSpc>
              <a:buClr>
                <a:schemeClr val="tx1"/>
              </a:buClr>
            </a:pPr>
            <a:r>
              <a:rPr lang="en-US" sz="2000" i="1" dirty="0" err="1" smtClean="0">
                <a:cs typeface="Courier New" pitchFamily="49" charset="0"/>
              </a:rPr>
              <a:t>int</a:t>
            </a:r>
            <a:r>
              <a:rPr lang="en-US" sz="2000" i="1" dirty="0" smtClean="0">
                <a:cs typeface="Courier New" pitchFamily="49" charset="0"/>
              </a:rPr>
              <a:t> </a:t>
            </a:r>
            <a:r>
              <a:rPr lang="en-US" sz="2000" i="1" dirty="0">
                <a:cs typeface="Courier New" pitchFamily="49" charset="0"/>
              </a:rPr>
              <a:t>c = </a:t>
            </a:r>
            <a:r>
              <a:rPr lang="en-US" sz="2000" i="1" dirty="0" err="1">
                <a:cs typeface="Courier New" pitchFamily="49" charset="0"/>
              </a:rPr>
              <a:t>strcmp</a:t>
            </a:r>
            <a:r>
              <a:rPr lang="en-US" sz="2000" i="1" dirty="0">
                <a:cs typeface="Courier New" pitchFamily="49" charset="0"/>
              </a:rPr>
              <a:t>(w, p-&gt;word);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if (c == 0)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p-&gt;count++;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else if (c &lt; 0)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p-&gt;left = </a:t>
            </a:r>
            <a:r>
              <a:rPr lang="en-US" sz="2000" i="1" dirty="0" err="1">
                <a:cs typeface="Courier New" pitchFamily="49" charset="0"/>
              </a:rPr>
              <a:t>addItem</a:t>
            </a:r>
            <a:r>
              <a:rPr lang="en-US" sz="2000" i="1" dirty="0">
                <a:cs typeface="Courier New" pitchFamily="49" charset="0"/>
              </a:rPr>
              <a:t>(p-&gt;left, w);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else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	p-&gt;right = </a:t>
            </a:r>
            <a:r>
              <a:rPr lang="en-US" sz="2000" i="1" dirty="0" err="1">
                <a:cs typeface="Courier New" pitchFamily="49" charset="0"/>
              </a:rPr>
              <a:t>addItem</a:t>
            </a:r>
            <a:r>
              <a:rPr lang="en-US" sz="2000" i="1" dirty="0">
                <a:cs typeface="Courier New" pitchFamily="49" charset="0"/>
              </a:rPr>
              <a:t>(p-&gt;right, w);</a:t>
            </a:r>
            <a:br>
              <a:rPr lang="en-US" sz="2000" i="1" dirty="0">
                <a:cs typeface="Courier New" pitchFamily="49" charset="0"/>
              </a:rPr>
            </a:br>
            <a:r>
              <a:rPr lang="en-US" sz="2000" i="1" dirty="0">
                <a:cs typeface="Courier New" pitchFamily="49" charset="0"/>
              </a:rPr>
              <a:t>return p;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2000" i="1" dirty="0"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2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needed for the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Structs</a:t>
            </a:r>
            <a:r>
              <a:rPr lang="en-US" dirty="0" smtClean="0"/>
              <a:t> in </a:t>
            </a:r>
            <a:r>
              <a:rPr lang="en-US" i="1" dirty="0" smtClean="0"/>
              <a:t>C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Pointers in </a:t>
            </a:r>
            <a:r>
              <a:rPr lang="en-US" i="1" dirty="0" smtClean="0"/>
              <a:t>C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Dynamic memory allocation</a:t>
            </a:r>
          </a:p>
          <a:p>
            <a:pPr lvl="1">
              <a:lnSpc>
                <a:spcPct val="110000"/>
              </a:lnSpc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 and free()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Introduction to strings in </a:t>
            </a:r>
            <a:r>
              <a:rPr lang="en-US" i="1" dirty="0" smtClean="0"/>
              <a:t>C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110000"/>
              </a:lnSpc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110000"/>
              </a:lnSpc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110000"/>
              </a:lnSpc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	// case conversion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Command line arguments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22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&amp; R</a:t>
            </a:r>
            <a:endParaRPr lang="en-US" dirty="0"/>
          </a:p>
          <a:p>
            <a:pPr lvl="2"/>
            <a:r>
              <a:rPr lang="en-US" dirty="0" smtClean="0"/>
              <a:t>§§ 5.1, 5.2 — pointers in C</a:t>
            </a:r>
          </a:p>
          <a:p>
            <a:pPr lvl="2"/>
            <a:r>
              <a:rPr lang="en-US" dirty="0"/>
              <a:t>§§ 6</a:t>
            </a:r>
            <a:r>
              <a:rPr lang="en-US" dirty="0" smtClean="0"/>
              <a:t>.1</a:t>
            </a:r>
            <a:r>
              <a:rPr lang="en-US" dirty="0"/>
              <a:t>, </a:t>
            </a:r>
            <a:r>
              <a:rPr lang="en-US" dirty="0" smtClean="0"/>
              <a:t>6.2, 6.4 — </a:t>
            </a:r>
            <a:r>
              <a:rPr lang="en-US" dirty="0" err="1" smtClean="0"/>
              <a:t>structs</a:t>
            </a:r>
            <a:r>
              <a:rPr lang="en-US" dirty="0" smtClean="0"/>
              <a:t>, pointers to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2"/>
            <a:r>
              <a:rPr lang="en-US" dirty="0" smtClean="0"/>
              <a:t>§6.5 — self-referential data structures</a:t>
            </a:r>
          </a:p>
          <a:p>
            <a:pPr lvl="2"/>
            <a:r>
              <a:rPr lang="en-US" dirty="0" smtClean="0"/>
              <a:t>§7.8.5 —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  <a:p>
            <a:pPr lvl="2"/>
            <a:endParaRPr lang="en-US" dirty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Absolute </a:t>
            </a:r>
            <a:r>
              <a:rPr lang="en-US" i="1" dirty="0" smtClean="0">
                <a:cs typeface="Times New Roman" pitchFamily="18" charset="0"/>
              </a:rPr>
              <a:t>C++</a:t>
            </a:r>
            <a:endParaRPr lang="en-US" dirty="0">
              <a:cs typeface="Times New Roman" pitchFamily="18" charset="0"/>
            </a:endParaRPr>
          </a:p>
          <a:p>
            <a:pPr lvl="2"/>
            <a:r>
              <a:rPr lang="en-US" dirty="0" smtClean="0">
                <a:cs typeface="Times New Roman" pitchFamily="18" charset="0"/>
              </a:rPr>
              <a:t>§17.4 — Trees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3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Assignment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Command line program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./</a:t>
            </a:r>
            <a:r>
              <a:rPr lang="en-US" sz="2000" b="1" dirty="0" smtClean="0">
                <a:latin typeface="Courier New" pitchFamily="49" charset="0"/>
              </a:rPr>
              <a:t>PA3 </a:t>
            </a:r>
            <a:r>
              <a:rPr lang="en-US" sz="2000" b="1" dirty="0" err="1">
                <a:latin typeface="Courier New" pitchFamily="49" charset="0"/>
              </a:rPr>
              <a:t>outputFile</a:t>
            </a:r>
            <a:r>
              <a:rPr lang="en-US" sz="2000" b="1" dirty="0">
                <a:latin typeface="Courier New" pitchFamily="49" charset="0"/>
              </a:rPr>
              <a:t> inputFile1 inputFile2 ...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Open and read each input file in turn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Scan for words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Store each </a:t>
            </a:r>
            <a:r>
              <a:rPr lang="en-US" sz="2400" dirty="0" smtClean="0"/>
              <a:t>new word </a:t>
            </a:r>
            <a:r>
              <a:rPr lang="en-US" sz="2400" dirty="0"/>
              <a:t>in binary tree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Increment count of words previously </a:t>
            </a:r>
            <a:r>
              <a:rPr lang="en-US" sz="2400" dirty="0" smtClean="0"/>
              <a:t>entered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Close file upon completion of reading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dirty="0"/>
              <a:t>Open and write to output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List of </a:t>
            </a:r>
            <a:r>
              <a:rPr lang="en-US" sz="2400" dirty="0" smtClean="0"/>
              <a:t>words in alphabetical order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Count for each word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Total number of distinct </a:t>
            </a:r>
            <a:r>
              <a:rPr lang="en-US" sz="2400" dirty="0" smtClean="0"/>
              <a:t>words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Close file on completion of writing</a:t>
            </a:r>
            <a:endParaRPr lang="en-US" sz="2400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4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914400" algn="l"/>
              </a:tabLst>
            </a:pPr>
            <a:r>
              <a:rPr lang="en-US" sz="1800" b="1" dirty="0">
                <a:latin typeface="Courier New" pitchFamily="49" charset="0"/>
              </a:rPr>
              <a:t>		166	a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25</a:t>
            </a:r>
            <a:r>
              <a:rPr lang="en-US" sz="1800" b="1" dirty="0">
                <a:latin typeface="Courier New" pitchFamily="49" charset="0"/>
              </a:rPr>
              <a:t>	and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11</a:t>
            </a:r>
            <a:r>
              <a:rPr lang="en-US" sz="1800" b="1" dirty="0">
                <a:latin typeface="Courier New" pitchFamily="49" charset="0"/>
              </a:rPr>
              <a:t>	as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 3</a:t>
            </a:r>
            <a:r>
              <a:rPr lang="en-US" sz="1800" b="1" dirty="0">
                <a:latin typeface="Courier New" pitchFamily="49" charset="0"/>
              </a:rPr>
              <a:t>	command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15</a:t>
            </a:r>
            <a:r>
              <a:rPr lang="en-US" sz="1800" b="1" dirty="0">
                <a:latin typeface="Courier New" pitchFamily="49" charset="0"/>
              </a:rPr>
              <a:t>	each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 2</a:t>
            </a:r>
            <a:r>
              <a:rPr lang="en-US" sz="1800" b="1" dirty="0">
                <a:latin typeface="Courier New" pitchFamily="49" charset="0"/>
              </a:rPr>
              <a:t>	file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 4</a:t>
            </a:r>
            <a:r>
              <a:rPr lang="en-US" sz="1800" b="1" dirty="0">
                <a:latin typeface="Courier New" pitchFamily="49" charset="0"/>
              </a:rPr>
              <a:t>	files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109	in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 4</a:t>
            </a:r>
            <a:r>
              <a:rPr lang="en-US" sz="1800" b="1" dirty="0">
                <a:latin typeface="Courier New" pitchFamily="49" charset="0"/>
              </a:rPr>
              <a:t>	input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98</a:t>
            </a:r>
            <a:r>
              <a:rPr lang="en-US" sz="1800" b="1" dirty="0">
                <a:latin typeface="Courier New" pitchFamily="49" charset="0"/>
              </a:rPr>
              <a:t>	it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 1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it’s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99</a:t>
            </a:r>
            <a:r>
              <a:rPr lang="en-US" sz="1800" b="1" dirty="0">
                <a:latin typeface="Courier New" pitchFamily="49" charset="0"/>
              </a:rPr>
              <a:t>	of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 3</a:t>
            </a:r>
            <a:r>
              <a:rPr lang="en-US" sz="1800" b="1" dirty="0">
                <a:latin typeface="Courier New" pitchFamily="49" charset="0"/>
              </a:rPr>
              <a:t>	open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 6</a:t>
            </a:r>
            <a:r>
              <a:rPr lang="en-US" sz="1800" b="1" dirty="0">
                <a:latin typeface="Courier New" pitchFamily="49" charset="0"/>
              </a:rPr>
              <a:t>	program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18</a:t>
            </a:r>
            <a:r>
              <a:rPr lang="en-US" sz="1800" b="1" dirty="0">
                <a:latin typeface="Courier New" pitchFamily="49" charset="0"/>
              </a:rPr>
              <a:t>	read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152	the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41</a:t>
            </a:r>
            <a:r>
              <a:rPr lang="en-US" sz="1800" b="1" dirty="0">
                <a:latin typeface="Courier New" pitchFamily="49" charset="0"/>
              </a:rPr>
              <a:t>	this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 3</a:t>
            </a:r>
            <a:r>
              <a:rPr lang="en-US" sz="1800" b="1" dirty="0">
                <a:latin typeface="Courier New" pitchFamily="49" charset="0"/>
              </a:rPr>
              <a:t>	under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30</a:t>
            </a:r>
            <a:r>
              <a:rPr lang="en-US" sz="1800" b="1" dirty="0">
                <a:latin typeface="Courier New" pitchFamily="49" charset="0"/>
              </a:rPr>
              <a:t>	would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-------------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 19</a:t>
            </a:r>
            <a:r>
              <a:rPr lang="en-US" sz="1800" b="1" dirty="0">
                <a:latin typeface="Courier New" pitchFamily="49" charset="0"/>
              </a:rPr>
              <a:t>	Total number of different words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5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and lower case words are the same</a:t>
            </a:r>
          </a:p>
          <a:p>
            <a:pPr lvl="1"/>
            <a:r>
              <a:rPr lang="en-US" dirty="0"/>
              <a:t>“This” and “this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Related words that are spelled differently are different</a:t>
            </a:r>
          </a:p>
          <a:p>
            <a:pPr lvl="1"/>
            <a:r>
              <a:rPr lang="en-US" dirty="0"/>
              <a:t>“Car” </a:t>
            </a:r>
            <a:r>
              <a:rPr lang="en-US" i="1" dirty="0"/>
              <a:t>vs.</a:t>
            </a:r>
            <a:r>
              <a:rPr lang="en-US" dirty="0"/>
              <a:t> “cars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Recognize apostrophes &amp; hyphens as parts of words</a:t>
            </a:r>
          </a:p>
          <a:p>
            <a:pPr lvl="1"/>
            <a:r>
              <a:rPr lang="en-US" dirty="0" smtClean="0"/>
              <a:t>“Bob’s”</a:t>
            </a:r>
          </a:p>
          <a:p>
            <a:pPr lvl="1"/>
            <a:r>
              <a:rPr lang="en-US" dirty="0" smtClean="0"/>
              <a:t>“double-ended”</a:t>
            </a:r>
            <a:endParaRPr lang="en-US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6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Files</a:t>
            </a:r>
            <a:endParaRPr lang="en-US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in project assignment on Canvas.</a:t>
            </a:r>
            <a:endParaRPr lang="en-US" dirty="0" smtClean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7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two-person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work on this individually or in two-person teams</a:t>
            </a:r>
            <a:endParaRPr lang="en-US" dirty="0"/>
          </a:p>
          <a:p>
            <a:r>
              <a:rPr lang="en-US" dirty="0" smtClean="0"/>
              <a:t>Your team </a:t>
            </a:r>
            <a:r>
              <a:rPr lang="en-US" i="1" dirty="0" smtClean="0"/>
              <a:t>MUST</a:t>
            </a:r>
            <a:r>
              <a:rPr lang="en-US" dirty="0" smtClean="0"/>
              <a:t> be registered in </a:t>
            </a:r>
            <a:r>
              <a:rPr lang="en-US" i="1" dirty="0" smtClean="0"/>
              <a:t>Canvas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Please send e-mail to </a:t>
            </a:r>
            <a:r>
              <a:rPr lang="en-US" dirty="0" smtClean="0">
                <a:hlinkClick r:id="rId3"/>
              </a:rPr>
              <a:t>cs2303-staff@cs.wpi.edu</a:t>
            </a:r>
            <a:r>
              <a:rPr lang="en-US" dirty="0" smtClean="0"/>
              <a:t> requesting registration as a team</a:t>
            </a:r>
            <a:endParaRPr lang="en-US" dirty="0"/>
          </a:p>
          <a:p>
            <a:r>
              <a:rPr lang="en-US" dirty="0" smtClean="0"/>
              <a:t>Team name is user names of both members, concatenated with hyphen</a:t>
            </a:r>
            <a:endParaRPr lang="en-US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8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0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Make clean</a:t>
            </a:r>
            <a:r>
              <a:rPr lang="en-US" dirty="0"/>
              <a:t> before </a:t>
            </a:r>
            <a:r>
              <a:rPr lang="en-US" dirty="0" smtClean="0"/>
              <a:t>submitting</a:t>
            </a: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Export to a zip file so </a:t>
            </a:r>
            <a:r>
              <a:rPr lang="en-US" dirty="0"/>
              <a:t>grader can unzip and </a:t>
            </a:r>
            <a:r>
              <a:rPr lang="en-US" dirty="0" smtClean="0"/>
              <a:t>build on Eclipse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Project </a:t>
            </a:r>
            <a:r>
              <a:rPr lang="en-US" i="1" dirty="0"/>
              <a:t>name:–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</a:rPr>
              <a:t>PA3_username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dirty="0"/>
              <a:t>or </a:t>
            </a:r>
            <a:r>
              <a:rPr lang="en-US" b="1" dirty="0" smtClean="0">
                <a:latin typeface="Courier New" pitchFamily="49" charset="0"/>
              </a:rPr>
              <a:t>PA3_teamname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Submit zip </a:t>
            </a:r>
            <a:r>
              <a:rPr lang="en-US" dirty="0"/>
              <a:t>file, README, output from test </a:t>
            </a:r>
            <a:r>
              <a:rPr lang="en-US" dirty="0" smtClean="0"/>
              <a:t>cases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AVL tree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additional extra credit, make your tree an AVL tree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regular binary tree first!</a:t>
            </a:r>
            <a:endParaRPr lang="en-US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7EF10713-39C3-41CC-A8F9-86814A4104B8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9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Tahom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120</TotalTime>
  <Words>813</Words>
  <Application>Microsoft Office PowerPoint</Application>
  <PresentationFormat>On-screen Show (4:3)</PresentationFormat>
  <Paragraphs>253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ＭＳ Ｐゴシック</vt:lpstr>
      <vt:lpstr>Arial</vt:lpstr>
      <vt:lpstr>Arial Black</vt:lpstr>
      <vt:lpstr>Arial Narrow</vt:lpstr>
      <vt:lpstr>Calibri</vt:lpstr>
      <vt:lpstr>Courier New</vt:lpstr>
      <vt:lpstr>DejaVu Sans</vt:lpstr>
      <vt:lpstr>Garamond</vt:lpstr>
      <vt:lpstr>Monotype Sorts</vt:lpstr>
      <vt:lpstr>Tahoma</vt:lpstr>
      <vt:lpstr>Times New Roman</vt:lpstr>
      <vt:lpstr>Wingdings</vt:lpstr>
      <vt:lpstr>Wingdings 2</vt:lpstr>
      <vt:lpstr>CiaraldiPortrait</vt:lpstr>
      <vt:lpstr>Office Theme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 Binary Trees in C</vt:lpstr>
      <vt:lpstr>Assignment</vt:lpstr>
      <vt:lpstr>Reading</vt:lpstr>
      <vt:lpstr>This Assignment</vt:lpstr>
      <vt:lpstr>Example Output</vt:lpstr>
      <vt:lpstr>Notes</vt:lpstr>
      <vt:lpstr>Sample Files</vt:lpstr>
      <vt:lpstr>Optional two-person teams</vt:lpstr>
      <vt:lpstr>Submission</vt:lpstr>
      <vt:lpstr>Guidance</vt:lpstr>
      <vt:lpstr>Also</vt:lpstr>
      <vt:lpstr>What is a Binary Tree?</vt:lpstr>
      <vt:lpstr>Definitions</vt:lpstr>
      <vt:lpstr>Binary Tree</vt:lpstr>
      <vt:lpstr>Binary Tree (continued)</vt:lpstr>
      <vt:lpstr>Definitions (continued)</vt:lpstr>
      <vt:lpstr>Purpose of a Tree</vt:lpstr>
      <vt:lpstr>Searching and Adding to a Binary Tree</vt:lpstr>
      <vt:lpstr>Searching and Adding to a Binary Tree</vt:lpstr>
      <vt:lpstr>Example — Searching a Tree in C</vt:lpstr>
      <vt:lpstr>Example — Adding item to tree</vt:lpstr>
      <vt:lpstr>Topics needed for the assignment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#2, Game of Life</dc:title>
  <dc:creator>Hugh C. Lauer</dc:creator>
  <dc:description>Redesign of slides created by Randal E. Bryant and David R. O'Hallaron</dc:description>
  <cp:lastModifiedBy>Mike Ciaraldi</cp:lastModifiedBy>
  <cp:revision>26</cp:revision>
  <cp:lastPrinted>1999-09-20T15:19:18Z</cp:lastPrinted>
  <dcterms:created xsi:type="dcterms:W3CDTF">2017-01-21T16:29:13Z</dcterms:created>
  <dcterms:modified xsi:type="dcterms:W3CDTF">2017-09-14T22:24:58Z</dcterms:modified>
</cp:coreProperties>
</file>