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678" r:id="rId2"/>
    <p:sldMasterId id="2147483690" r:id="rId3"/>
    <p:sldMasterId id="2147483702" r:id="rId4"/>
    <p:sldMasterId id="2147483714" r:id="rId5"/>
    <p:sldMasterId id="2147483726" r:id="rId6"/>
    <p:sldMasterId id="2147483738" r:id="rId7"/>
    <p:sldMasterId id="2147483750" r:id="rId8"/>
  </p:sldMasterIdLst>
  <p:notesMasterIdLst>
    <p:notesMasterId r:id="rId30"/>
  </p:notesMasterIdLst>
  <p:handoutMasterIdLst>
    <p:handoutMasterId r:id="rId31"/>
  </p:handoutMasterIdLst>
  <p:sldIdLst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34" r:id="rId20"/>
    <p:sldId id="627" r:id="rId21"/>
    <p:sldId id="628" r:id="rId22"/>
    <p:sldId id="629" r:id="rId23"/>
    <p:sldId id="630" r:id="rId24"/>
    <p:sldId id="635" r:id="rId25"/>
    <p:sldId id="631" r:id="rId26"/>
    <p:sldId id="632" r:id="rId27"/>
    <p:sldId id="636" r:id="rId28"/>
    <p:sldId id="633" r:id="rId29"/>
  </p:sldIdLst>
  <p:sldSz cx="9144000" cy="6858000" type="screen4x3"/>
  <p:notesSz cx="7302500" cy="9586913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52C53B"/>
    <a:srgbClr val="C0EAB8"/>
    <a:srgbClr val="CFEFC9"/>
    <a:srgbClr val="F1EF95"/>
    <a:srgbClr val="F2F09C"/>
    <a:srgbClr val="F2F2F2"/>
    <a:srgbClr val="DBDBDB"/>
    <a:srgbClr val="F5F5BD"/>
    <a:srgbClr val="F0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3" autoAdjust="0"/>
    <p:restoredTop sz="94626" autoAdjust="0"/>
  </p:normalViewPr>
  <p:slideViewPr>
    <p:cSldViewPr snapToObjects="1">
      <p:cViewPr varScale="1">
        <p:scale>
          <a:sx n="92" d="100"/>
          <a:sy n="92" d="100"/>
        </p:scale>
        <p:origin x="557" y="6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2A873-E919-4417-A3D6-4044937E43B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E3CB7-59DC-4E13-B065-5036CC4B8E8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E3CB7-59DC-4E13-B065-5036CC4B8E8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08846-9096-43F7-8344-5C0523338A6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17443-DEC2-4837-BCD1-74203EED3DD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42136-E6BD-4E93-8A7A-AAEB30D0CCE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3B68B-2C88-4863-9375-86CFD4141B1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18D9B-2FEA-4AE6-AEFB-3921CFD590A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E3D40-403F-45C2-84D6-35E64A2A0B6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E3D40-403F-45C2-84D6-35E64A2A0B6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24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5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47E8C-081C-428C-A59E-CA7DC45F552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E8839-74FF-4928-9167-81C6C354CE2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06B17-C45E-4563-9DAC-1B86974A17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0124F-61F3-4E9E-9A69-2F974112B29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7B429-8C25-450A-9851-25FF530094B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BDAA0-3AED-485A-82A9-082A65ADFE7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62AFA-EEFC-44B1-8355-68F5673B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9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7949-4764-4279-9703-7900A9D40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C0AC5-52A1-4BB5-9AD1-02B16E347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2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1613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885950"/>
            <a:ext cx="4013200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92AF0-32AE-492C-A823-9B79592B8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E68CB-4D7E-4397-936D-4D2005CF0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1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0F2FB-35DB-44C8-949A-155D63FA3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2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046B4-0D06-4C32-B589-6FB4E3FA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4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78714-B8A0-42CC-AEA8-3433FA0C8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3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0E6D9-76F2-48E3-B705-3E6BE7DC7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1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EE47B-87F6-479F-B5CA-B9CB462D1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4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58738"/>
            <a:ext cx="2055813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58738"/>
            <a:ext cx="60198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F18B-CD7B-4589-B89C-07ED7C838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1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62" r:id="rId14"/>
    <p:sldLayoutId id="2147483663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58738"/>
            <a:ext cx="77708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7213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31800" y="6226175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2617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31000" y="622935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4BA9952-3FE9-4D30-BDC9-B3260CD0B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9pPr>
    </p:titleStyle>
    <p:bodyStyle>
      <a:lvl1pPr marL="341313" indent="-341313" algn="l" defTabSz="457200" rtl="0" eaLnBrk="1" fontAlgn="base" hangingPunct="1">
        <a:spcBef>
          <a:spcPts val="8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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1" fontAlgn="base" hangingPunct="1">
        <a:spcBef>
          <a:spcPts val="7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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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8012"/>
            <a:ext cx="8153400" cy="1470025"/>
          </a:xfrm>
        </p:spPr>
        <p:txBody>
          <a:bodyPr/>
          <a:lstStyle/>
          <a:p>
            <a:pPr marL="0" indent="0"/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Assignment 4 –</a:t>
            </a:r>
            <a:br>
              <a:rPr lang="en-US" dirty="0" smtClean="0"/>
            </a:br>
            <a:r>
              <a:rPr lang="en-US" dirty="0"/>
              <a:t>Event-driven Simulation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Based on Slides from: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Professor </a:t>
            </a:r>
            <a:r>
              <a:rPr lang="en-US" sz="2400" dirty="0"/>
              <a:t>Hugh C. Lauer</a:t>
            </a:r>
            <a:br>
              <a:rPr lang="en-US" sz="2400" dirty="0"/>
            </a:br>
            <a:r>
              <a:rPr lang="en-US" sz="2400" dirty="0"/>
              <a:t>CS-2303 — System Programming Concepts</a:t>
            </a:r>
          </a:p>
          <a:p>
            <a:r>
              <a:rPr lang="en-US" sz="1200" dirty="0" smtClean="0"/>
              <a:t>Slides </a:t>
            </a:r>
            <a:r>
              <a:rPr lang="en-US" sz="1200" dirty="0"/>
              <a:t>include materials from </a:t>
            </a:r>
            <a:r>
              <a:rPr lang="en-US" sz="1200" i="1" dirty="0"/>
              <a:t>The C Programming Language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edition, by Kernighan and Ritchie,</a:t>
            </a:r>
            <a:br>
              <a:rPr lang="en-US" sz="1200" dirty="0"/>
            </a:br>
            <a:r>
              <a:rPr lang="en-US" sz="1200" i="1" dirty="0"/>
              <a:t>Absolute C++</a:t>
            </a:r>
            <a:r>
              <a:rPr lang="en-US" sz="1200" dirty="0"/>
              <a:t>, by Walter </a:t>
            </a:r>
            <a:r>
              <a:rPr lang="en-US" sz="1200" dirty="0" err="1"/>
              <a:t>Savitch</a:t>
            </a:r>
            <a:r>
              <a:rPr lang="en-US" sz="1200" dirty="0"/>
              <a:t>, </a:t>
            </a:r>
            <a:r>
              <a:rPr lang="en-US" sz="1200" i="1" dirty="0"/>
              <a:t>The C++ Programming Language, </a:t>
            </a:r>
            <a:r>
              <a:rPr lang="en-US" sz="1200" dirty="0"/>
              <a:t>Special Edition, by </a:t>
            </a:r>
            <a:r>
              <a:rPr lang="en-US" sz="1200" dirty="0" err="1"/>
              <a:t>Bjarne</a:t>
            </a:r>
            <a:r>
              <a:rPr lang="en-US" sz="1200" dirty="0"/>
              <a:t> </a:t>
            </a:r>
            <a:r>
              <a:rPr lang="en-US" sz="1200" dirty="0" err="1"/>
              <a:t>Stroustrup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and from </a:t>
            </a:r>
            <a:r>
              <a:rPr lang="en-US" sz="1200" i="1" dirty="0"/>
              <a:t>C: How to Program</a:t>
            </a:r>
            <a:r>
              <a:rPr lang="en-US" sz="1200" dirty="0"/>
              <a:t>, 5</a:t>
            </a:r>
            <a:r>
              <a:rPr lang="en-US" sz="1200" baseline="30000" dirty="0"/>
              <a:t>th</a:t>
            </a:r>
            <a:r>
              <a:rPr lang="en-US" sz="1200" dirty="0"/>
              <a:t> and 6</a:t>
            </a:r>
            <a:r>
              <a:rPr lang="en-US" sz="1200" baseline="30000" dirty="0"/>
              <a:t>th</a:t>
            </a:r>
            <a:r>
              <a:rPr lang="en-US" sz="1200" dirty="0"/>
              <a:t> editions, by </a:t>
            </a:r>
            <a:r>
              <a:rPr lang="en-US" sz="1200" dirty="0" err="1"/>
              <a:t>Deitel</a:t>
            </a:r>
            <a:r>
              <a:rPr lang="en-US" sz="1200" dirty="0"/>
              <a:t> and </a:t>
            </a:r>
            <a:r>
              <a:rPr lang="en-US" sz="1200" dirty="0" err="1" smtClean="0"/>
              <a:t>Deitel</a:t>
            </a:r>
            <a:endParaRPr lang="en-US" sz="1200" dirty="0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Your Program</a:t>
            </a:r>
            <a:endParaRPr lang="en-US" altLang="en-US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91600" cy="4171950"/>
          </a:xfrm>
        </p:spPr>
        <p:txBody>
          <a:bodyPr/>
          <a:lstStyle/>
          <a:p>
            <a:r>
              <a:rPr lang="en-US" altLang="en-US" dirty="0" smtClean="0"/>
              <a:t>Initialize:–</a:t>
            </a:r>
          </a:p>
          <a:p>
            <a:pPr lvl="2"/>
            <a:r>
              <a:rPr lang="en-US" altLang="en-US" dirty="0" smtClean="0"/>
              <a:t>Get parameters of simulation from command line</a:t>
            </a:r>
          </a:p>
          <a:p>
            <a:pPr lvl="2"/>
            <a:r>
              <a:rPr lang="en-US" altLang="en-US" dirty="0" smtClean="0"/>
              <a:t>Generate customer arrivals, insert into </a:t>
            </a:r>
            <a:r>
              <a:rPr lang="en-US" altLang="en-US" i="1" dirty="0" smtClean="0"/>
              <a:t>event queue</a:t>
            </a:r>
          </a:p>
          <a:p>
            <a:pPr lvl="2"/>
            <a:r>
              <a:rPr lang="en-US" altLang="en-US" dirty="0" smtClean="0"/>
              <a:t>Generate idle tellers, insert into </a:t>
            </a:r>
            <a:r>
              <a:rPr lang="en-US" altLang="en-US" i="1" dirty="0" smtClean="0"/>
              <a:t>event queue</a:t>
            </a:r>
          </a:p>
          <a:p>
            <a:r>
              <a:rPr lang="en-US" altLang="en-US" dirty="0" smtClean="0"/>
              <a:t>Do the simulation</a:t>
            </a:r>
          </a:p>
          <a:p>
            <a:pPr lvl="2"/>
            <a:r>
              <a:rPr lang="en-US" altLang="en-US" dirty="0" smtClean="0"/>
              <a:t>Get first item from </a:t>
            </a:r>
            <a:r>
              <a:rPr lang="en-US" altLang="en-US" i="1" dirty="0" smtClean="0"/>
              <a:t>event queue</a:t>
            </a:r>
          </a:p>
          <a:p>
            <a:pPr lvl="2"/>
            <a:r>
              <a:rPr lang="en-US" altLang="en-US" dirty="0" smtClean="0"/>
              <a:t>Update simulated clock to time of </a:t>
            </a:r>
            <a:r>
              <a:rPr lang="en-US" altLang="en-US" i="1" dirty="0" smtClean="0"/>
              <a:t>event</a:t>
            </a:r>
          </a:p>
          <a:p>
            <a:pPr lvl="2"/>
            <a:r>
              <a:rPr lang="en-US" altLang="en-US" dirty="0" smtClean="0"/>
              <a:t>Perform action method of the event</a:t>
            </a:r>
          </a:p>
          <a:p>
            <a:pPr lvl="2"/>
            <a:r>
              <a:rPr lang="en-US" altLang="en-US" dirty="0" smtClean="0"/>
              <a:t>Gather statistics about the event or action</a:t>
            </a:r>
          </a:p>
          <a:p>
            <a:pPr lvl="2"/>
            <a:r>
              <a:rPr lang="en-US" altLang="en-US" dirty="0" smtClean="0"/>
              <a:t>Repeat until no more events</a:t>
            </a:r>
          </a:p>
          <a:p>
            <a:r>
              <a:rPr lang="en-US" altLang="en-US" dirty="0" smtClean="0"/>
              <a:t>Print out statistics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FDB54148-2FDB-41DB-B308-B8C275A6826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7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the Simulation</a:t>
            </a:r>
            <a:endParaRPr lang="en-US" altLang="en-US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Customer actions:–</a:t>
            </a:r>
          </a:p>
          <a:p>
            <a:pPr lvl="1"/>
            <a:r>
              <a:rPr lang="en-US" altLang="en-US" dirty="0" smtClean="0"/>
              <a:t>If newly arrived, join shortest teller queue (or select at random from equally short teller queues)</a:t>
            </a:r>
          </a:p>
          <a:p>
            <a:pPr lvl="1"/>
            <a:r>
              <a:rPr lang="en-US" altLang="en-US" dirty="0" smtClean="0"/>
              <a:t>If finished with teller, gather statistics and leave bank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C0D5-30F6-4DF2-9ADA-C119BB24597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9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the Simulation</a:t>
            </a:r>
            <a:endParaRPr lang="en-US" altLang="en-US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752600"/>
            <a:ext cx="9067800" cy="4305300"/>
          </a:xfrm>
        </p:spPr>
        <p:txBody>
          <a:bodyPr/>
          <a:lstStyle/>
          <a:p>
            <a:r>
              <a:rPr lang="en-US" altLang="en-US" dirty="0" smtClean="0"/>
              <a:t>Teller actions:–</a:t>
            </a:r>
          </a:p>
          <a:p>
            <a:pPr lvl="1"/>
            <a:r>
              <a:rPr lang="en-US" altLang="en-US" dirty="0" smtClean="0"/>
              <a:t>Gather statistics about most recent activity </a:t>
            </a:r>
          </a:p>
          <a:p>
            <a:pPr lvl="1"/>
            <a:r>
              <a:rPr lang="en-US" altLang="en-US" dirty="0" smtClean="0"/>
              <a:t>If customers waiting in teller queue/line</a:t>
            </a:r>
          </a:p>
          <a:p>
            <a:pPr lvl="2"/>
            <a:r>
              <a:rPr lang="en-US" altLang="en-US" dirty="0" err="1" smtClean="0"/>
              <a:t>Dequeue</a:t>
            </a:r>
            <a:r>
              <a:rPr lang="en-US" altLang="en-US" dirty="0" smtClean="0"/>
              <a:t> first customer</a:t>
            </a:r>
          </a:p>
          <a:p>
            <a:pPr lvl="2"/>
            <a:r>
              <a:rPr lang="en-US" altLang="en-US" dirty="0" smtClean="0"/>
              <a:t>Generate random service time</a:t>
            </a:r>
          </a:p>
          <a:p>
            <a:pPr lvl="2"/>
            <a:r>
              <a:rPr lang="en-US" altLang="en-US" dirty="0" smtClean="0"/>
              <a:t>Place teller event </a:t>
            </a:r>
            <a:r>
              <a:rPr lang="en-US" altLang="en-US" i="1" dirty="0" smtClean="0"/>
              <a:t>and</a:t>
            </a:r>
            <a:r>
              <a:rPr lang="en-US" altLang="en-US" dirty="0" smtClean="0"/>
              <a:t> customer event into Event queue</a:t>
            </a:r>
          </a:p>
          <a:p>
            <a:pPr lvl="1"/>
            <a:r>
              <a:rPr lang="en-US" altLang="en-US" dirty="0" smtClean="0"/>
              <a:t>If no customers waiting in any teller queue/line</a:t>
            </a:r>
          </a:p>
          <a:p>
            <a:pPr lvl="2"/>
            <a:r>
              <a:rPr lang="en-US" altLang="en-US" dirty="0" smtClean="0"/>
              <a:t>Generate random idle time</a:t>
            </a:r>
          </a:p>
          <a:p>
            <a:pPr lvl="2"/>
            <a:r>
              <a:rPr lang="en-US" altLang="en-US" dirty="0" smtClean="0"/>
              <a:t>Place teller event in Event queue for that amount of time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C0D5-30F6-4DF2-9ADA-C119BB24597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19799" y="3505200"/>
            <a:ext cx="2736711" cy="707886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If teller line empty,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select from another line</a:t>
            </a:r>
          </a:p>
        </p:txBody>
      </p:sp>
    </p:spTree>
    <p:extLst>
      <p:ext uri="{BB962C8B-B14F-4D97-AF65-F5344CB8AC3E}">
        <p14:creationId xmlns:p14="http://schemas.microsoft.com/office/powerpoint/2010/main" val="214992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Statistics to Gather</a:t>
            </a:r>
            <a:endParaRPr lang="en-US" alt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How many minutes, </a:t>
            </a:r>
            <a:r>
              <a:rPr lang="en-US" altLang="en-US" i="1" dirty="0" smtClean="0"/>
              <a:t>average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maximum</a:t>
            </a:r>
            <a:r>
              <a:rPr lang="en-US" altLang="en-US" dirty="0" smtClean="0"/>
              <a:t>, does a customer wait in line to get service?</a:t>
            </a:r>
          </a:p>
          <a:p>
            <a:r>
              <a:rPr lang="en-US" altLang="en-US" dirty="0" smtClean="0"/>
              <a:t>How many minutes, </a:t>
            </a:r>
            <a:r>
              <a:rPr lang="en-US" altLang="en-US" i="1" dirty="0" smtClean="0"/>
              <a:t>on average</a:t>
            </a:r>
            <a:r>
              <a:rPr lang="en-US" altLang="en-US" dirty="0" smtClean="0"/>
              <a:t>, does a customer spend in the bank?</a:t>
            </a:r>
          </a:p>
          <a:p>
            <a:r>
              <a:rPr lang="en-US" altLang="en-US" dirty="0" smtClean="0"/>
              <a:t>How many minutes </a:t>
            </a:r>
            <a:r>
              <a:rPr lang="en-US" altLang="en-US" i="1" dirty="0" smtClean="0"/>
              <a:t>total</a:t>
            </a:r>
            <a:r>
              <a:rPr lang="en-US" altLang="en-US" dirty="0" smtClean="0"/>
              <a:t> do tellers spend in </a:t>
            </a:r>
            <a:r>
              <a:rPr lang="en-US" altLang="en-US" i="1" dirty="0" smtClean="0"/>
              <a:t>idle</a:t>
            </a:r>
            <a:r>
              <a:rPr lang="en-US" altLang="en-US" dirty="0" smtClean="0"/>
              <a:t> state?</a:t>
            </a:r>
          </a:p>
          <a:p>
            <a:r>
              <a:rPr lang="en-US" altLang="en-US" dirty="0" smtClean="0"/>
              <a:t>How many minutes </a:t>
            </a:r>
            <a:r>
              <a:rPr lang="en-US" altLang="en-US" i="1" dirty="0" smtClean="0"/>
              <a:t>total</a:t>
            </a:r>
            <a:r>
              <a:rPr lang="en-US" altLang="en-US" dirty="0" smtClean="0"/>
              <a:t> do tellers spend </a:t>
            </a:r>
            <a:r>
              <a:rPr lang="en-US" altLang="en-US" i="1" dirty="0" smtClean="0"/>
              <a:t>serving customers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9C9C954B-55AA-431A-94BC-899099BB21C8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36355" y="6229350"/>
            <a:ext cx="3542445" cy="394980"/>
          </a:xfrm>
          <a:prstGeom prst="rect">
            <a:avLst/>
          </a:prstGeom>
          <a:solidFill>
            <a:srgbClr val="A8A8EA"/>
          </a:solidFill>
          <a:ln>
            <a:solidFill>
              <a:schemeClr val="tx1"/>
            </a:solidFill>
          </a:ln>
        </p:spPr>
        <p:txBody>
          <a:bodyPr wrap="none" lIns="12700" tIns="12700" rIns="12700" bIns="12700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See also 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410606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Notes</a:t>
            </a:r>
            <a:endParaRPr lang="en-US" altLang="en-US"/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Service events may occur after last arrival</a:t>
            </a:r>
          </a:p>
          <a:p>
            <a:pPr lvl="1"/>
            <a:r>
              <a:rPr lang="en-US" altLang="en-US" dirty="0" smtClean="0"/>
              <a:t>E.g., after simulating one hour of arrivals, there may still be customers in the bank at the end of that hour, waiting for service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Simulation stops </a:t>
            </a:r>
            <a:r>
              <a:rPr lang="en-US" altLang="en-US" i="1" dirty="0" smtClean="0"/>
              <a:t>when</a:t>
            </a:r>
            <a:r>
              <a:rPr lang="en-US" altLang="en-US" dirty="0" smtClean="0"/>
              <a:t> there are no more customers waiting in any queue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AED9F0C7-30E3-480F-B0DB-ECB04D283FD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23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Number Generators</a:t>
            </a:r>
            <a:endParaRPr lang="en-US" altLang="en-US"/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altLang="en-US" i="1" dirty="0" smtClean="0"/>
              <a:t>Random numbers </a:t>
            </a:r>
            <a:r>
              <a:rPr lang="en-US" altLang="en-US" dirty="0" smtClean="0"/>
              <a:t>are needed frequently in engineering &amp; scientific computations</a:t>
            </a:r>
          </a:p>
          <a:p>
            <a:pPr lvl="2"/>
            <a:r>
              <a:rPr lang="en-US" altLang="en-US" dirty="0" smtClean="0"/>
              <a:t>Simulations, arrival times, etc.</a:t>
            </a:r>
          </a:p>
          <a:p>
            <a:pPr lvl="2"/>
            <a:r>
              <a:rPr lang="en-US" altLang="en-US" dirty="0" smtClean="0"/>
              <a:t>Exercising other code</a:t>
            </a:r>
          </a:p>
          <a:p>
            <a:pPr lvl="2"/>
            <a:r>
              <a:rPr lang="en-US" altLang="en-US" dirty="0" smtClean="0"/>
              <a:t>Analyzing system performance</a:t>
            </a:r>
          </a:p>
          <a:p>
            <a:r>
              <a:rPr lang="en-US" altLang="en-US" dirty="0" smtClean="0"/>
              <a:t>Definition: </a:t>
            </a:r>
            <a:r>
              <a:rPr lang="en-US" altLang="en-US" i="1" dirty="0" smtClean="0"/>
              <a:t>Random Number Generator</a:t>
            </a:r>
          </a:p>
          <a:p>
            <a:pPr lvl="2"/>
            <a:r>
              <a:rPr lang="en-US" altLang="en-US" dirty="0" smtClean="0"/>
              <a:t>A function that returns a </a:t>
            </a:r>
            <a:r>
              <a:rPr lang="en-US" altLang="en-US" i="1" dirty="0" smtClean="0"/>
              <a:t>seemingly</a:t>
            </a:r>
            <a:r>
              <a:rPr lang="en-US" altLang="en-US" dirty="0" smtClean="0"/>
              <a:t> random number each time it is called</a:t>
            </a:r>
          </a:p>
          <a:p>
            <a:pPr lvl="2"/>
            <a:r>
              <a:rPr lang="en-US" altLang="en-US" dirty="0" smtClean="0"/>
              <a:t>(Usually) within a specified range</a:t>
            </a:r>
            <a:endParaRPr lang="en-US" alt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2A2F3990-FB75-4A81-8D67-A36B1F842DF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5270" name="Line 6"/>
          <p:cNvSpPr>
            <a:spLocks noChangeShapeType="1"/>
          </p:cNvSpPr>
          <p:nvPr/>
        </p:nvSpPr>
        <p:spPr bwMode="auto">
          <a:xfrm rot="1329995" flipH="1" flipV="1">
            <a:off x="6183572" y="5060406"/>
            <a:ext cx="318606" cy="782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1905000" y="5873636"/>
            <a:ext cx="5410200" cy="738664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Repeated calls </a:t>
            </a:r>
            <a:r>
              <a:rPr lang="en-US" altLang="en-US" dirty="0" smtClean="0">
                <a:latin typeface="+mn-lt"/>
              </a:rPr>
              <a:t>yield a </a:t>
            </a:r>
            <a:r>
              <a:rPr lang="en-US" altLang="en-US" i="1" dirty="0">
                <a:latin typeface="+mn-lt"/>
              </a:rPr>
              <a:t>sequence</a:t>
            </a:r>
            <a:r>
              <a:rPr lang="en-US" altLang="en-US" dirty="0">
                <a:latin typeface="+mn-lt"/>
              </a:rPr>
              <a:t> of </a:t>
            </a:r>
            <a:r>
              <a:rPr lang="en-US" altLang="en-US" dirty="0" smtClean="0">
                <a:latin typeface="+mn-lt"/>
              </a:rPr>
              <a:t>numbers that </a:t>
            </a:r>
            <a:r>
              <a:rPr lang="en-US" altLang="en-US" dirty="0">
                <a:latin typeface="+mn-lt"/>
              </a:rPr>
              <a:t>appear random!</a:t>
            </a:r>
          </a:p>
        </p:txBody>
      </p:sp>
    </p:spTree>
    <p:extLst>
      <p:ext uri="{BB962C8B-B14F-4D97-AF65-F5344CB8AC3E}">
        <p14:creationId xmlns:p14="http://schemas.microsoft.com/office/powerpoint/2010/main" val="32422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Number Generators (continued)</a:t>
            </a:r>
            <a:endParaRPr lang="en-US" alt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95450"/>
            <a:ext cx="8991600" cy="4533900"/>
          </a:xfrm>
        </p:spPr>
        <p:txBody>
          <a:bodyPr/>
          <a:lstStyle/>
          <a:p>
            <a:r>
              <a:rPr lang="en-US" altLang="en-US" dirty="0" smtClean="0"/>
              <a:t>Algorithmic</a:t>
            </a:r>
          </a:p>
          <a:p>
            <a:pPr lvl="1"/>
            <a:r>
              <a:rPr lang="en-US" altLang="en-US" dirty="0" smtClean="0"/>
              <a:t>Retain information in static variables</a:t>
            </a:r>
          </a:p>
          <a:p>
            <a:pPr lvl="1"/>
            <a:r>
              <a:rPr lang="en-US" altLang="en-US" dirty="0" smtClean="0"/>
              <a:t>Scramble numbers to get something that “looks” random on each call</a:t>
            </a:r>
          </a:p>
          <a:p>
            <a:r>
              <a:rPr lang="en-US" altLang="en-US" dirty="0" smtClean="0"/>
              <a:t>Entire mathematical theory about them</a:t>
            </a:r>
          </a:p>
          <a:p>
            <a:pPr lvl="1"/>
            <a:r>
              <a:rPr lang="en-US" altLang="en-US" dirty="0" smtClean="0"/>
              <a:t>Evaluating the quality of the </a:t>
            </a:r>
            <a:r>
              <a:rPr lang="en-US" altLang="en-US" i="1" dirty="0" smtClean="0"/>
              <a:t>randomness</a:t>
            </a:r>
          </a:p>
          <a:p>
            <a:r>
              <a:rPr lang="en-US" altLang="en-US" dirty="0" smtClean="0"/>
              <a:t>See pp. 46, 252 of K&amp;R, §3.1 of </a:t>
            </a:r>
            <a:r>
              <a:rPr lang="en-US" altLang="en-US" i="1" dirty="0" smtClean="0"/>
              <a:t>Absolute C++</a:t>
            </a:r>
            <a:endParaRPr lang="en-US" alt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DBF6CC6B-0451-40A2-8BD1-F1ABB501E76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0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Nuclear decay</a:t>
            </a:r>
          </a:p>
          <a:p>
            <a:pPr lvl="1"/>
            <a:r>
              <a:rPr lang="en-US" dirty="0" smtClean="0"/>
              <a:t>Time between ticks of Geiger counter.</a:t>
            </a:r>
          </a:p>
          <a:p>
            <a:r>
              <a:rPr lang="en-US" dirty="0" smtClean="0"/>
              <a:t>Lava lamp and camera</a:t>
            </a:r>
          </a:p>
          <a:p>
            <a:r>
              <a:rPr lang="en-US" dirty="0" smtClean="0"/>
              <a:t>Electronic noise</a:t>
            </a:r>
          </a:p>
          <a:p>
            <a:r>
              <a:rPr lang="en-US" dirty="0" smtClean="0"/>
              <a:t>Potential MQPs?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with Random Number Generators</a:t>
            </a:r>
            <a:endParaRPr lang="en-US" alt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Don’t give the same answer each time!</a:t>
            </a:r>
          </a:p>
          <a:p>
            <a:r>
              <a:rPr lang="en-US" altLang="en-US" dirty="0" smtClean="0"/>
              <a:t>Difficult to get reproducible behavior when debugging!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Solution:– </a:t>
            </a:r>
            <a:r>
              <a:rPr lang="en-US" altLang="en-US" i="1" dirty="0" smtClean="0"/>
              <a:t>the seed</a:t>
            </a:r>
          </a:p>
          <a:p>
            <a:pPr lvl="2"/>
            <a:r>
              <a:rPr lang="en-US" altLang="en-US" dirty="0" smtClean="0"/>
              <a:t>A numeric value for initializing the internal state</a:t>
            </a:r>
          </a:p>
          <a:p>
            <a:pPr lvl="2"/>
            <a:r>
              <a:rPr lang="en-US" altLang="en-US" dirty="0" smtClean="0"/>
              <a:t>So that the generator produces the same sequence each time</a:t>
            </a:r>
          </a:p>
          <a:p>
            <a:pPr lvl="2"/>
            <a:r>
              <a:rPr lang="en-US" altLang="en-US" dirty="0" smtClean="0"/>
              <a:t>Or </a:t>
            </a:r>
            <a:r>
              <a:rPr lang="en-US" altLang="en-US" u="sng" dirty="0" smtClean="0"/>
              <a:t>doesn’t</a:t>
            </a:r>
            <a:r>
              <a:rPr lang="en-US" altLang="en-US" dirty="0" smtClean="0"/>
              <a:t>, if that’s what you want!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6CF80B82-BFD6-4FEF-9979-7596AE06843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0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Linux Random Number Generators</a:t>
            </a:r>
            <a:endParaRPr lang="en-US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There are many!</a:t>
            </a:r>
          </a:p>
          <a:p>
            <a:r>
              <a:rPr lang="en-US" altLang="en-US" dirty="0" smtClean="0"/>
              <a:t>Suggested: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rand(void);</a:t>
            </a:r>
          </a:p>
          <a:p>
            <a:pPr lvl="1"/>
            <a:r>
              <a:rPr lang="en-US" altLang="en-US" dirty="0"/>
              <a:t>I</a:t>
            </a:r>
            <a:r>
              <a:rPr lang="en-US" altLang="en-US" dirty="0" smtClean="0"/>
              <a:t>t’s </a:t>
            </a:r>
            <a:r>
              <a:rPr lang="en-US" altLang="en-US" dirty="0"/>
              <a:t>in the standard </a:t>
            </a:r>
            <a:r>
              <a:rPr lang="en-US" altLang="en-US" dirty="0" smtClean="0"/>
              <a:t>library</a:t>
            </a:r>
            <a:r>
              <a:rPr lang="en-US" altLang="en-US" dirty="0"/>
              <a:t>.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 smtClean="0"/>
              <a:t>Returns values in range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.. RAND_MAX </a:t>
            </a:r>
          </a:p>
          <a:p>
            <a:pPr lvl="1"/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(rand() / float(RAND_MAX)) </a:t>
            </a:r>
            <a:r>
              <a:rPr lang="en-US" altLang="en-US" dirty="0" smtClean="0"/>
              <a:t>returns a fraction in the range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0…1</a:t>
            </a:r>
          </a:p>
          <a:p>
            <a:pPr lvl="1"/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(rand() % n) </a:t>
            </a:r>
            <a:r>
              <a:rPr lang="en-US" altLang="en-US" dirty="0" smtClean="0"/>
              <a:t>returns an integer in range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0…(n-1)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E67A-D7A1-487C-B6CB-5DEE9757171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3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661400" cy="1143000"/>
          </a:xfrm>
        </p:spPr>
        <p:txBody>
          <a:bodyPr/>
          <a:lstStyle/>
          <a:p>
            <a:r>
              <a:rPr lang="en-US" dirty="0" smtClean="0"/>
              <a:t>Programming Assignment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Simulate the arrival and service of customers in a bank or supermarket</a:t>
            </a:r>
          </a:p>
          <a:p>
            <a:pPr lvl="1"/>
            <a:endParaRPr lang="en-US" smtClean="0"/>
          </a:p>
          <a:p>
            <a:r>
              <a:rPr lang="en-US" smtClean="0"/>
              <a:t>Show whether a single queue or a queue per server is better</a:t>
            </a:r>
          </a:p>
          <a:p>
            <a:pPr lvl="1"/>
            <a:endParaRPr lang="en-US" smtClean="0"/>
          </a:p>
          <a:p>
            <a:r>
              <a:rPr lang="en-US" smtClean="0"/>
              <a:t>Use linked lists</a:t>
            </a:r>
          </a:p>
          <a:p>
            <a:pPr lvl="1"/>
            <a:r>
              <a:rPr lang="en-US" smtClean="0"/>
              <a:t>… which are essentially the same in C and C++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Linux Random Number Generators</a:t>
            </a:r>
            <a:endParaRPr lang="en-US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067800" cy="4533900"/>
          </a:xfrm>
        </p:spPr>
        <p:txBody>
          <a:bodyPr/>
          <a:lstStyle/>
          <a:p>
            <a:r>
              <a:rPr lang="en-US" altLang="en-US" dirty="0" smtClean="0"/>
              <a:t>Seeding:–</a:t>
            </a:r>
          </a:p>
          <a:p>
            <a:pPr lvl="1"/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seed);</a:t>
            </a:r>
          </a:p>
          <a:p>
            <a:pPr lvl="2"/>
            <a:r>
              <a:rPr lang="en-US" altLang="en-US" dirty="0" smtClean="0"/>
              <a:t>Get value of seed from (optional) command line argument</a:t>
            </a:r>
          </a:p>
          <a:p>
            <a:pPr lvl="1"/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(time(NULL));</a:t>
            </a:r>
          </a:p>
          <a:p>
            <a:pPr lvl="2"/>
            <a:r>
              <a:rPr lang="en-US" altLang="en-US" dirty="0" smtClean="0"/>
              <a:t>Seeds to current time (measured in implementation dependent units)</a:t>
            </a:r>
          </a:p>
          <a:p>
            <a:r>
              <a:rPr lang="en-US" altLang="en-US" dirty="0" smtClean="0"/>
              <a:t>Suggestion:-</a:t>
            </a:r>
          </a:p>
          <a:p>
            <a:pPr lvl="1"/>
            <a:r>
              <a:rPr lang="en-US" altLang="en-US" dirty="0" smtClean="0"/>
              <a:t>During initial testing: do not call it at all.</a:t>
            </a:r>
          </a:p>
          <a:p>
            <a:pPr lvl="1"/>
            <a:r>
              <a:rPr lang="en-US" altLang="en-US" dirty="0" smtClean="0"/>
              <a:t>Later: call it </a:t>
            </a:r>
            <a:r>
              <a:rPr lang="en-US" altLang="en-US" u="sng" dirty="0" smtClean="0"/>
              <a:t>once</a:t>
            </a:r>
            <a:r>
              <a:rPr lang="en-US" altLang="en-US" dirty="0" smtClean="0"/>
              <a:t>, at the beginning of the program.</a:t>
            </a:r>
          </a:p>
          <a:p>
            <a:pPr lvl="2"/>
            <a:r>
              <a:rPr lang="en-US" altLang="en-US" b="1" u="sng" dirty="0" smtClean="0">
                <a:solidFill>
                  <a:srgbClr val="FF0000"/>
                </a:solidFill>
              </a:rPr>
              <a:t>Not inside a loop!</a:t>
            </a:r>
            <a:endParaRPr lang="en-US" altLang="en-US" b="1" u="sng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E67A-D7A1-487C-B6CB-5DEE9757171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4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Build an event queue of arrivals</a:t>
            </a:r>
          </a:p>
          <a:p>
            <a:pPr lvl="1"/>
            <a:endParaRPr lang="en-US" smtClean="0"/>
          </a:p>
          <a:p>
            <a:r>
              <a:rPr lang="en-US" smtClean="0"/>
              <a:t>Play out each event in turn</a:t>
            </a:r>
          </a:p>
          <a:p>
            <a:pPr lvl="1"/>
            <a:r>
              <a:rPr lang="en-US" smtClean="0"/>
              <a:t>Update the simulated clock to time of event</a:t>
            </a:r>
          </a:p>
          <a:p>
            <a:pPr lvl="1"/>
            <a:endParaRPr lang="en-US" smtClean="0"/>
          </a:p>
          <a:p>
            <a:r>
              <a:rPr lang="en-US" smtClean="0"/>
              <a:t>Stop when no more events in queue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program that models or mimics the behavior of a real-world system</a:t>
            </a:r>
          </a:p>
          <a:p>
            <a:pPr lvl="1"/>
            <a:endParaRPr lang="en-US" smtClean="0"/>
          </a:p>
          <a:p>
            <a:r>
              <a:rPr lang="en-US" smtClean="0"/>
              <a:t>… in order to determine its performance in response to various setting and/or parameters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Event-driven Simulation</a:t>
            </a:r>
            <a:endParaRPr lang="en-US" alt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simulation organized around the timing of events representing significant points in the actions of the people or objects</a:t>
            </a:r>
          </a:p>
          <a:p>
            <a:pPr lvl="1"/>
            <a:r>
              <a:rPr lang="en-US" altLang="en-US" dirty="0" smtClean="0"/>
              <a:t>Events happen at specific times</a:t>
            </a:r>
          </a:p>
          <a:p>
            <a:pPr lvl="1"/>
            <a:r>
              <a:rPr lang="en-US" altLang="en-US" dirty="0" smtClean="0"/>
              <a:t>“Actors” in the simulation perform certain actions in response to events</a:t>
            </a:r>
          </a:p>
          <a:p>
            <a:pPr lvl="1"/>
            <a:r>
              <a:rPr lang="en-US" altLang="en-US" dirty="0" smtClean="0"/>
              <a:t>Actions typically take non-zero time </a:t>
            </a:r>
            <a:r>
              <a:rPr lang="en-US" altLang="en-US" dirty="0" smtClean="0">
                <a:sym typeface="Symbol"/>
              </a:rPr>
              <a:t> each action results in another event indicating completion of that action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7D23D7FD-5745-4363-9D32-18C0A0F8DE7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5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Simulations</a:t>
            </a:r>
            <a:endParaRPr lang="en-US" alt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Widely used in computing and technology for helping to understand the behavior of systems that are too hard to model in other forms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Processor scheduling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Traffic and highway analysis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Rivers and streams and flooding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Robot movement and control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Network congestion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Satellites and space craft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C20DFAB4-C0B9-4222-9EE6-58E04674860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5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altLang="en-US" dirty="0" smtClean="0"/>
              <a:t>Programming Assignment #4</a:t>
            </a:r>
            <a:endParaRPr lang="en-US" alt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45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Model the behavior of customers queuing in a bank (or similar service institution)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Specifically, the effects of a single queue for all tellers </a:t>
            </a:r>
            <a:r>
              <a:rPr lang="en-US" altLang="en-US" i="1" dirty="0" smtClean="0"/>
              <a:t>versus</a:t>
            </a:r>
            <a:r>
              <a:rPr lang="en-US" altLang="en-US" dirty="0" smtClean="0"/>
              <a:t> separate queues for each teller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Specifically, the effect of providing just enough tellers </a:t>
            </a:r>
            <a:r>
              <a:rPr lang="en-US" altLang="en-US" i="1" dirty="0" smtClean="0"/>
              <a:t>versus</a:t>
            </a:r>
            <a:r>
              <a:rPr lang="en-US" altLang="en-US" dirty="0" smtClean="0"/>
              <a:t> providing extra tellers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Figures of merit</a:t>
            </a:r>
          </a:p>
          <a:p>
            <a:pPr lvl="1">
              <a:spcBef>
                <a:spcPts val="0"/>
              </a:spcBef>
            </a:pPr>
            <a:r>
              <a:rPr lang="en-US" altLang="en-US" i="1" dirty="0" smtClean="0"/>
              <a:t>Customer waiting time </a:t>
            </a:r>
            <a:r>
              <a:rPr lang="en-US" altLang="en-US" dirty="0" smtClean="0"/>
              <a:t>– i.e., how long before being served</a:t>
            </a:r>
          </a:p>
          <a:p>
            <a:pPr lvl="1">
              <a:spcBef>
                <a:spcPts val="0"/>
              </a:spcBef>
            </a:pPr>
            <a:r>
              <a:rPr lang="en-US" altLang="en-US" i="1" dirty="0" smtClean="0"/>
              <a:t>Bank staffing </a:t>
            </a:r>
            <a:r>
              <a:rPr lang="en-US" altLang="en-US" dirty="0" smtClean="0"/>
              <a:t>– i.e., how many tellers needed to support a particular level of customer traffic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6F6AD22-2F60-4024-8D44-932EC52ED1A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3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 Events for this Simulation</a:t>
            </a:r>
            <a:endParaRPr lang="en-US" altLang="en-US"/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Customer arrivals</a:t>
            </a:r>
          </a:p>
          <a:p>
            <a:pPr lvl="2">
              <a:spcBef>
                <a:spcPts val="0"/>
              </a:spcBef>
            </a:pPr>
            <a:r>
              <a:rPr lang="en-US" altLang="en-US" dirty="0" smtClean="0"/>
              <a:t>I.e., customers walk into bank and get in line in front of tellers</a:t>
            </a:r>
          </a:p>
          <a:p>
            <a:pPr lvl="2">
              <a:spcBef>
                <a:spcPts val="0"/>
              </a:spcBef>
            </a:pPr>
            <a:r>
              <a:rPr lang="en-US" altLang="en-US" dirty="0" smtClean="0"/>
              <a:t>Uniform distribution throughout a period of time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Start of teller service</a:t>
            </a:r>
          </a:p>
          <a:p>
            <a:pPr lvl="2">
              <a:spcBef>
                <a:spcPts val="0"/>
              </a:spcBef>
            </a:pPr>
            <a:r>
              <a:rPr lang="en-US" altLang="en-US" dirty="0" smtClean="0"/>
              <a:t>I.e., teller starts serving person at front of line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End of teller service</a:t>
            </a:r>
          </a:p>
          <a:p>
            <a:pPr lvl="2">
              <a:spcBef>
                <a:spcPts val="0"/>
              </a:spcBef>
            </a:pPr>
            <a:r>
              <a:rPr lang="en-US" altLang="en-US" dirty="0" smtClean="0"/>
              <a:t>I.e., teller finishes serving a customer, looks for next one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Teller goes idle</a:t>
            </a:r>
          </a:p>
          <a:p>
            <a:pPr lvl="2">
              <a:spcBef>
                <a:spcPts val="0"/>
              </a:spcBef>
            </a:pPr>
            <a:r>
              <a:rPr lang="en-US" altLang="en-US" dirty="0" smtClean="0"/>
              <a:t>I.e., no customers in line, teller does something else for a short period of time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6712A5D-C1F1-4209-BC7E-3B1AE61DF8D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4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Organization of Simulation</a:t>
            </a:r>
            <a:endParaRPr lang="en-US" altLang="en-US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45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Event</a:t>
            </a:r>
          </a:p>
          <a:p>
            <a:pPr lvl="2">
              <a:spcBef>
                <a:spcPts val="0"/>
              </a:spcBef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action() </a:t>
            </a:r>
            <a:r>
              <a:rPr lang="en-US" altLang="en-US" dirty="0" smtClean="0"/>
              <a:t>method representing action to be taken when customer or teller is at head of Event queue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Two kinds of actions</a:t>
            </a:r>
          </a:p>
          <a:p>
            <a:pPr lvl="2">
              <a:spcBef>
                <a:spcPts val="0"/>
              </a:spcBef>
            </a:pPr>
            <a:r>
              <a:rPr lang="en-US" altLang="en-US" dirty="0" smtClean="0"/>
              <a:t>One behavior for a teller, one for a customer</a:t>
            </a:r>
          </a:p>
          <a:p>
            <a:pPr lvl="2">
              <a:spcBef>
                <a:spcPts val="0"/>
              </a:spcBef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altLang="en-US" dirty="0" smtClean="0"/>
              <a:t> object maintains type and state of each entity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Simulated clock – a numerical value containing the </a:t>
            </a:r>
            <a:r>
              <a:rPr lang="en-US" altLang="en-US" i="1" dirty="0" smtClean="0"/>
              <a:t>time</a:t>
            </a:r>
            <a:r>
              <a:rPr lang="en-US" altLang="en-US" dirty="0" smtClean="0"/>
              <a:t> of the most recent event from event queue</a:t>
            </a:r>
          </a:p>
          <a:p>
            <a:pPr lvl="2">
              <a:spcBef>
                <a:spcPts val="0"/>
              </a:spcBef>
            </a:pPr>
            <a:r>
              <a:rPr lang="en-US" altLang="en-US" dirty="0" smtClean="0"/>
              <a:t>Suggest implementing as a float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90BB5947-8355-47F0-A0B7-5DA31CCA5D8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2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Queues</a:t>
            </a:r>
            <a:endParaRPr lang="en-US" alt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altLang="en-US" dirty="0" smtClean="0"/>
              <a:t>Event queue</a:t>
            </a:r>
          </a:p>
          <a:p>
            <a:pPr lvl="1"/>
            <a:r>
              <a:rPr lang="en-US" altLang="en-US" dirty="0" smtClean="0"/>
              <a:t>Linked list containing events denoting arrivals or completion of the actions of customers and tellers</a:t>
            </a:r>
          </a:p>
          <a:p>
            <a:pPr lvl="1"/>
            <a:r>
              <a:rPr lang="en-US" altLang="en-US" dirty="0" smtClean="0"/>
              <a:t>New Events added in time order</a:t>
            </a:r>
          </a:p>
          <a:p>
            <a:r>
              <a:rPr lang="en-US" altLang="en-US" dirty="0" smtClean="0"/>
              <a:t>Teller lines</a:t>
            </a:r>
          </a:p>
          <a:p>
            <a:pPr lvl="1"/>
            <a:r>
              <a:rPr lang="en-US" altLang="en-US" dirty="0" smtClean="0"/>
              <a:t>Linked list representing the line (i.e., queue) in front of a teller</a:t>
            </a:r>
          </a:p>
          <a:p>
            <a:pPr lvl="1"/>
            <a:r>
              <a:rPr lang="en-US" altLang="en-US" dirty="0" smtClean="0"/>
              <a:t>One for each teller –OR--</a:t>
            </a:r>
          </a:p>
          <a:p>
            <a:pPr lvl="1"/>
            <a:r>
              <a:rPr lang="en-US" altLang="en-US" dirty="0" smtClean="0"/>
              <a:t>One for entire bank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0AB59CBF-BEA2-4722-8916-F51CFF413E0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5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DejaVu Sans"/>
        <a:cs typeface="DejaVu Sans"/>
      </a:majorFont>
      <a:minorFont>
        <a:latin typeface="Tahom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class01</Template>
  <TotalTime>152</TotalTime>
  <Words>1103</Words>
  <Application>Microsoft Office PowerPoint</Application>
  <PresentationFormat>On-screen Show (4:3)</PresentationFormat>
  <Paragraphs>194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21</vt:i4>
      </vt:variant>
    </vt:vector>
  </HeadingPairs>
  <TitlesOfParts>
    <vt:vector size="42" baseType="lpstr">
      <vt:lpstr>ＭＳ Ｐゴシック</vt:lpstr>
      <vt:lpstr>Arial</vt:lpstr>
      <vt:lpstr>Arial Black</vt:lpstr>
      <vt:lpstr>Arial Narrow</vt:lpstr>
      <vt:lpstr>Calibri</vt:lpstr>
      <vt:lpstr>Courier New</vt:lpstr>
      <vt:lpstr>DejaVu Sans</vt:lpstr>
      <vt:lpstr>Garamond</vt:lpstr>
      <vt:lpstr>Monotype Sorts</vt:lpstr>
      <vt:lpstr>Symbol</vt:lpstr>
      <vt:lpstr>Tahoma</vt:lpstr>
      <vt:lpstr>Times New Roman</vt:lpstr>
      <vt:lpstr>Wingdings</vt:lpstr>
      <vt:lpstr>CiaraldiPortrait</vt:lpstr>
      <vt:lpstr>Office Theme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 Assignment 4 – Event-driven Simulation</vt:lpstr>
      <vt:lpstr>Programming Assignment #4</vt:lpstr>
      <vt:lpstr>Simulation</vt:lpstr>
      <vt:lpstr>Event-driven Simulation</vt:lpstr>
      <vt:lpstr>Simulations</vt:lpstr>
      <vt:lpstr>Programming Assignment #4</vt:lpstr>
      <vt:lpstr>Key Events for this Simulation</vt:lpstr>
      <vt:lpstr>Organization of Simulation</vt:lpstr>
      <vt:lpstr>Queues</vt:lpstr>
      <vt:lpstr>Your Program</vt:lpstr>
      <vt:lpstr>Actions of the Simulation</vt:lpstr>
      <vt:lpstr>Actions of the Simulation</vt:lpstr>
      <vt:lpstr>Statistics to Gather</vt:lpstr>
      <vt:lpstr>Notes</vt:lpstr>
      <vt:lpstr>Random Number Generators</vt:lpstr>
      <vt:lpstr>Random Number Generators (continued)</vt:lpstr>
      <vt:lpstr>Alternatives</vt:lpstr>
      <vt:lpstr>Problem with Random Number Generators</vt:lpstr>
      <vt:lpstr>Linux Random Number Generators</vt:lpstr>
      <vt:lpstr>Linux Random Number Generators</vt:lpstr>
      <vt:lpstr>Summary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#2, Game of Life</dc:title>
  <dc:creator>Hugh C. Lauer</dc:creator>
  <dc:description>Redesign of slides created by Randal E. Bryant and David R. O'Hallaron</dc:description>
  <cp:lastModifiedBy>Mike Ciaraldi</cp:lastModifiedBy>
  <cp:revision>32</cp:revision>
  <cp:lastPrinted>1999-09-20T15:19:18Z</cp:lastPrinted>
  <dcterms:created xsi:type="dcterms:W3CDTF">2017-01-21T16:29:13Z</dcterms:created>
  <dcterms:modified xsi:type="dcterms:W3CDTF">2017-09-25T22:29:59Z</dcterms:modified>
</cp:coreProperties>
</file>