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78" r:id="rId2"/>
    <p:sldMasterId id="2147483690" r:id="rId3"/>
    <p:sldMasterId id="2147483702" r:id="rId4"/>
    <p:sldMasterId id="2147483714" r:id="rId5"/>
    <p:sldMasterId id="2147483726" r:id="rId6"/>
    <p:sldMasterId id="2147483738" r:id="rId7"/>
  </p:sldMasterIdLst>
  <p:notesMasterIdLst>
    <p:notesMasterId r:id="rId17"/>
  </p:notesMasterIdLst>
  <p:handoutMasterIdLst>
    <p:handoutMasterId r:id="rId18"/>
  </p:handoutMasterIdLst>
  <p:sldIdLst>
    <p:sldId id="616" r:id="rId8"/>
    <p:sldId id="617" r:id="rId9"/>
    <p:sldId id="618" r:id="rId10"/>
    <p:sldId id="619" r:id="rId11"/>
    <p:sldId id="620" r:id="rId12"/>
    <p:sldId id="621" r:id="rId13"/>
    <p:sldId id="622" r:id="rId14"/>
    <p:sldId id="624" r:id="rId15"/>
    <p:sldId id="623" r:id="rId16"/>
  </p:sldIdLst>
  <p:sldSz cx="9144000" cy="6858000" type="screen4x3"/>
  <p:notesSz cx="7302500" cy="95869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3" autoAdjust="0"/>
    <p:restoredTop sz="94626" autoAdjust="0"/>
  </p:normalViewPr>
  <p:slideViewPr>
    <p:cSldViewPr snapToObjects="1">
      <p:cViewPr varScale="1">
        <p:scale>
          <a:sx n="53" d="100"/>
          <a:sy n="53" d="100"/>
        </p:scale>
        <p:origin x="432" y="2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Programming Assignment #5</a:t>
            </a:r>
            <a:endParaRPr lang="en-US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62" r:id="rId13"/>
    <p:sldLayoutId id="2147483663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CS2303: Systems Programming Concepts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5:</a:t>
            </a:r>
            <a:endParaRPr lang="en-US" dirty="0"/>
          </a:p>
          <a:p>
            <a:r>
              <a:rPr lang="en-US" dirty="0" smtClean="0"/>
              <a:t>Polymorphism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EF07275-A34F-4845-9371-CAAC7967A47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4876800"/>
            <a:ext cx="8763000" cy="106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/>
              <a:t>Thanks for Prof. Lauer for an earlier version of these slides</a:t>
            </a:r>
            <a:r>
              <a:rPr lang="en-US" sz="2400" dirty="0" smtClean="0"/>
              <a:t>.</a:t>
            </a:r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Copyright 2005-2017, Michael J. Ciaraldi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Design and implement a simple predator-prey simulation</a:t>
            </a:r>
            <a:endParaRPr lang="en-US" dirty="0" smtClean="0"/>
          </a:p>
          <a:p>
            <a:r>
              <a:rPr lang="en-US" sz="2800" dirty="0" smtClean="0"/>
              <a:t>At least one abstract base class and at least two derived classes</a:t>
            </a:r>
            <a:endParaRPr lang="en-US" dirty="0" smtClean="0"/>
          </a:p>
          <a:p>
            <a:r>
              <a:rPr lang="en-US" sz="2800" dirty="0" smtClean="0"/>
              <a:t>Virtual functions in the base class</a:t>
            </a:r>
          </a:p>
          <a:p>
            <a:pPr lvl="1"/>
            <a:r>
              <a:rPr lang="en-US" sz="2400" dirty="0" smtClean="0"/>
              <a:t>Concrete implementations in each of the derived classes</a:t>
            </a:r>
          </a:p>
          <a:p>
            <a:r>
              <a:rPr lang="en-US" sz="2800" dirty="0" smtClean="0"/>
              <a:t>This is Project #3 of Chapter 15 of </a:t>
            </a:r>
            <a:r>
              <a:rPr lang="en-US" sz="2800" i="1" dirty="0" smtClean="0"/>
              <a:t>Absolute C++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i="1" dirty="0" smtClean="0"/>
              <a:t>N-by-N</a:t>
            </a:r>
            <a:r>
              <a:rPr lang="en-US" sz="2800" dirty="0" smtClean="0"/>
              <a:t> grid of cells</a:t>
            </a:r>
          </a:p>
          <a:p>
            <a:pPr lvl="1"/>
            <a:r>
              <a:rPr lang="en-US" dirty="0" smtClean="0"/>
              <a:t>Similar to </a:t>
            </a:r>
            <a:r>
              <a:rPr lang="en-US" i="1" dirty="0" smtClean="0"/>
              <a:t>Game of Life</a:t>
            </a:r>
            <a:endParaRPr lang="en-US" sz="2400" dirty="0" smtClean="0"/>
          </a:p>
          <a:p>
            <a:pPr lvl="2"/>
            <a:endParaRPr lang="en-US" i="1" dirty="0"/>
          </a:p>
          <a:p>
            <a:r>
              <a:rPr lang="en-US" sz="2800" dirty="0" smtClean="0"/>
              <a:t>Each cell may be occupied by at most one organism</a:t>
            </a:r>
          </a:p>
          <a:p>
            <a:pPr lvl="2"/>
            <a:endParaRPr lang="en-US" dirty="0" smtClean="0"/>
          </a:p>
          <a:p>
            <a:r>
              <a:rPr lang="en-US" sz="2800" dirty="0" smtClean="0"/>
              <a:t>Two types of organisms</a:t>
            </a:r>
          </a:p>
          <a:p>
            <a:pPr lvl="1"/>
            <a:r>
              <a:rPr lang="en-US" sz="2400" dirty="0" smtClean="0"/>
              <a:t>Ants</a:t>
            </a:r>
          </a:p>
          <a:p>
            <a:pPr lvl="1"/>
            <a:r>
              <a:rPr lang="en-US" sz="2400" dirty="0" smtClean="0"/>
              <a:t>Doodlebugs</a:t>
            </a:r>
          </a:p>
          <a:p>
            <a:pPr lvl="2"/>
            <a:endParaRPr lang="en-US" dirty="0"/>
          </a:p>
          <a:p>
            <a:r>
              <a:rPr lang="en-US" sz="2800" dirty="0" smtClean="0"/>
              <a:t>Simulate a sequence of steps</a:t>
            </a:r>
          </a:p>
          <a:p>
            <a:pPr lvl="1"/>
            <a:r>
              <a:rPr lang="en-US" sz="2400" dirty="0" smtClean="0"/>
              <a:t>Each step represents an action by </a:t>
            </a:r>
            <a:r>
              <a:rPr lang="en-US" sz="2400" i="1" dirty="0" smtClean="0"/>
              <a:t>each</a:t>
            </a:r>
            <a:r>
              <a:rPr lang="en-US" sz="2400" dirty="0" smtClean="0"/>
              <a:t> organism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36800" y="2009550"/>
            <a:ext cx="4013200" cy="4171950"/>
          </a:xfrm>
        </p:spPr>
        <p:txBody>
          <a:bodyPr/>
          <a:lstStyle/>
          <a:p>
            <a:r>
              <a:rPr lang="en-US" dirty="0" smtClean="0"/>
              <a:t>Move:– </a:t>
            </a:r>
          </a:p>
          <a:p>
            <a:pPr lvl="1"/>
            <a:r>
              <a:rPr lang="en-US" sz="2000" dirty="0" smtClean="0"/>
              <a:t>Try to move in random direction</a:t>
            </a:r>
          </a:p>
          <a:p>
            <a:pPr lvl="1"/>
            <a:r>
              <a:rPr lang="en-US" sz="2000" dirty="0" smtClean="0"/>
              <a:t>Up, down, left, right</a:t>
            </a:r>
          </a:p>
          <a:p>
            <a:pPr lvl="1"/>
            <a:r>
              <a:rPr lang="en-US" sz="2000" dirty="0" smtClean="0"/>
              <a:t>If all occupied, stay put</a:t>
            </a:r>
          </a:p>
          <a:p>
            <a:pPr lvl="1"/>
            <a:r>
              <a:rPr lang="en-US" sz="2000" dirty="0" smtClean="0"/>
              <a:t>No moving off edge of grid</a:t>
            </a:r>
          </a:p>
          <a:p>
            <a:r>
              <a:rPr lang="en-US" dirty="0" smtClean="0"/>
              <a:t>Breed:–</a:t>
            </a:r>
          </a:p>
          <a:p>
            <a:pPr lvl="1"/>
            <a:r>
              <a:rPr lang="en-US" sz="2000" dirty="0" smtClean="0"/>
              <a:t>If survive &gt;= 3 steps</a:t>
            </a:r>
          </a:p>
          <a:p>
            <a:pPr lvl="1"/>
            <a:r>
              <a:rPr lang="en-US" sz="2000" dirty="0" smtClean="0"/>
              <a:t>Give birth to new ant in adjacent cell</a:t>
            </a:r>
          </a:p>
          <a:p>
            <a:pPr lvl="1"/>
            <a:r>
              <a:rPr lang="en-US" sz="2000" dirty="0" smtClean="0"/>
              <a:t>No empty cell, no birth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08400" y="1981200"/>
            <a:ext cx="4521200" cy="4171950"/>
          </a:xfrm>
        </p:spPr>
        <p:txBody>
          <a:bodyPr/>
          <a:lstStyle/>
          <a:p>
            <a:r>
              <a:rPr lang="en-US" dirty="0" smtClean="0"/>
              <a:t>Move:–</a:t>
            </a:r>
          </a:p>
          <a:p>
            <a:pPr lvl="1"/>
            <a:r>
              <a:rPr lang="en-US" sz="2000" dirty="0" smtClean="0"/>
              <a:t>Move to adjacent cell with ant</a:t>
            </a:r>
          </a:p>
          <a:p>
            <a:pPr lvl="1"/>
            <a:r>
              <a:rPr lang="en-US" sz="2000" dirty="0" smtClean="0"/>
              <a:t>Eat ant</a:t>
            </a:r>
          </a:p>
          <a:p>
            <a:pPr lvl="1"/>
            <a:r>
              <a:rPr lang="en-US" sz="2000" dirty="0" smtClean="0"/>
              <a:t>If no ant, move to empty cell</a:t>
            </a:r>
          </a:p>
          <a:p>
            <a:pPr lvl="1"/>
            <a:r>
              <a:rPr lang="en-US" sz="2000" dirty="0" smtClean="0"/>
              <a:t>If no empty cell, stay put</a:t>
            </a:r>
          </a:p>
          <a:p>
            <a:r>
              <a:rPr lang="en-US" dirty="0" smtClean="0"/>
              <a:t>Breed:–</a:t>
            </a:r>
          </a:p>
          <a:p>
            <a:pPr lvl="1"/>
            <a:r>
              <a:rPr lang="en-US" sz="2000" dirty="0" smtClean="0"/>
              <a:t>If survive &gt;= 8 steps</a:t>
            </a:r>
          </a:p>
          <a:p>
            <a:pPr lvl="1"/>
            <a:r>
              <a:rPr lang="en-US" sz="2000" dirty="0" smtClean="0"/>
              <a:t>Give birth in adjacent cell</a:t>
            </a:r>
          </a:p>
          <a:p>
            <a:pPr lvl="1"/>
            <a:r>
              <a:rPr lang="en-US" sz="2000" dirty="0" smtClean="0"/>
              <a:t>No empty cell, no birth</a:t>
            </a:r>
          </a:p>
          <a:p>
            <a:r>
              <a:rPr lang="en-US" dirty="0" smtClean="0"/>
              <a:t>Starvation:–</a:t>
            </a:r>
          </a:p>
          <a:p>
            <a:pPr lvl="1"/>
            <a:r>
              <a:rPr lang="en-US" sz="2000" dirty="0" smtClean="0"/>
              <a:t>If no eat in 3 steps, die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76200" y="1447800"/>
            <a:ext cx="4040188" cy="639762"/>
          </a:xfrm>
        </p:spPr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267201" y="1535113"/>
            <a:ext cx="4876800" cy="639762"/>
          </a:xfrm>
        </p:spPr>
        <p:txBody>
          <a:bodyPr/>
          <a:lstStyle/>
          <a:p>
            <a:r>
              <a:rPr lang="en-US" dirty="0" smtClean="0"/>
              <a:t>Doodlebugs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steps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600200"/>
            <a:ext cx="9067800" cy="41719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Doodlebugs move before ants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I.e., a doodlebug can eat an ant before the ant moves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Starvation takes precedence over breeding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I.e., a starving doodlebug cannot give birth before dying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If an organism cannot breed due to lack of space,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it remains eligible to breed on next move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Print a summary at end of simulation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See Project Assignment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sz="2800" dirty="0" smtClean="0"/>
              <a:t>Any design for implementing grid</a:t>
            </a:r>
          </a:p>
          <a:p>
            <a:pPr lvl="1"/>
            <a:r>
              <a:rPr lang="en-US" sz="2400" dirty="0" smtClean="0"/>
              <a:t>E.g., array of </a:t>
            </a:r>
            <a:r>
              <a:rPr lang="en-US" sz="2400" i="1" dirty="0" smtClean="0"/>
              <a:t>C++</a:t>
            </a:r>
            <a:r>
              <a:rPr lang="en-US" sz="2400" dirty="0" smtClean="0"/>
              <a:t> vectors</a:t>
            </a:r>
          </a:p>
          <a:p>
            <a:pPr lvl="1"/>
            <a:r>
              <a:rPr lang="en-US" sz="2400" dirty="0" smtClean="0"/>
              <a:t>C-style 2-D array (as in Game Of Life)</a:t>
            </a:r>
          </a:p>
          <a:p>
            <a:pPr lvl="1"/>
            <a:r>
              <a:rPr lang="en-US" sz="2400" dirty="0" smtClean="0"/>
              <a:t>Anything else appropriate</a:t>
            </a:r>
          </a:p>
          <a:p>
            <a:pPr lvl="1"/>
            <a:r>
              <a:rPr lang="en-US" sz="2400" dirty="0" smtClean="0"/>
              <a:t>Size determined at run time</a:t>
            </a:r>
          </a:p>
          <a:p>
            <a:r>
              <a:rPr lang="en-US" sz="2800" dirty="0" smtClean="0"/>
              <a:t>Grid elements are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organism *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 smtClean="0"/>
              <a:t> pointer </a:t>
            </a:r>
            <a:r>
              <a:rPr lang="en-US" sz="2400" dirty="0" smtClean="0">
                <a:sym typeface="Symbol"/>
              </a:rPr>
              <a:t>  empty cell</a:t>
            </a:r>
          </a:p>
          <a:p>
            <a:pPr lvl="1"/>
            <a:r>
              <a:rPr lang="en-US" sz="2400" dirty="0" smtClean="0">
                <a:sym typeface="Symbol"/>
              </a:rPr>
              <a:t>Invoke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move()</a:t>
            </a:r>
            <a:r>
              <a:rPr lang="en-US" sz="2400" dirty="0" smtClean="0">
                <a:sym typeface="Symbol"/>
              </a:rPr>
              <a:t> method of non-empty cell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move()</a:t>
            </a:r>
            <a:r>
              <a:rPr lang="en-US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method may invoke other methods</a:t>
            </a:r>
          </a:p>
          <a:p>
            <a:pPr lvl="2"/>
            <a:r>
              <a:rPr lang="en-US" sz="2400" dirty="0" smtClean="0">
                <a:sym typeface="Symbol"/>
              </a:rPr>
              <a:t>E.g., eat, breed,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8505741" cy="4657725"/>
          </a:xfrm>
        </p:spPr>
        <p:txBody>
          <a:bodyPr/>
          <a:lstStyle/>
          <a:p>
            <a:r>
              <a:rPr lang="en-US" sz="2800" dirty="0"/>
              <a:t>Command Line arguments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./PA6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gridSize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#doodlebugs #ants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time_steps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seed pause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Any argument can be omitted</a:t>
            </a:r>
          </a:p>
          <a:p>
            <a:pPr lvl="1"/>
            <a:r>
              <a:rPr lang="en-US" sz="2400" dirty="0" smtClean="0"/>
              <a:t>See project specification for default values</a:t>
            </a:r>
          </a:p>
          <a:p>
            <a:pPr lvl="1"/>
            <a:r>
              <a:rPr lang="en-US" dirty="0" smtClean="0"/>
              <a:t>All subsequent values defaulted</a:t>
            </a:r>
            <a:endParaRPr lang="en-US" sz="2400" dirty="0" smtClean="0"/>
          </a:p>
          <a:p>
            <a:r>
              <a:rPr lang="en-US" dirty="0" smtClean="0"/>
              <a:t>Pause value may be zero or non-negative</a:t>
            </a:r>
          </a:p>
          <a:p>
            <a:pPr lvl="1"/>
            <a:r>
              <a:rPr lang="en-US" sz="2400" dirty="0" smtClean="0"/>
              <a:t>If </a:t>
            </a:r>
            <a:r>
              <a:rPr lang="en-US" i="1" dirty="0" smtClean="0"/>
              <a:t>n &gt; 0</a:t>
            </a:r>
            <a:r>
              <a:rPr lang="en-US" dirty="0" smtClean="0"/>
              <a:t>, pause every </a:t>
            </a:r>
            <a:r>
              <a:rPr lang="en-US" i="1" dirty="0" smtClean="0"/>
              <a:t>nth</a:t>
            </a:r>
            <a:r>
              <a:rPr lang="en-US" dirty="0" smtClean="0"/>
              <a:t> step, print grid, wait for any key before proceeding</a:t>
            </a:r>
            <a:endParaRPr lang="en-US" sz="2400" dirty="0" smtClean="0"/>
          </a:p>
          <a:p>
            <a:endParaRPr lang="en-US" sz="2800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3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2-D arrays in C are indexed a[row][column].</a:t>
            </a:r>
          </a:p>
          <a:p>
            <a:pPr lvl="1"/>
            <a:r>
              <a:rPr lang="en-US" dirty="0" smtClean="0"/>
              <a:t>Opposite of </a:t>
            </a:r>
            <a:r>
              <a:rPr lang="en-US" dirty="0" err="1" smtClean="0"/>
              <a:t>x,y</a:t>
            </a:r>
            <a:endParaRPr lang="en-US" dirty="0" smtClean="0"/>
          </a:p>
          <a:p>
            <a:r>
              <a:rPr lang="en-US" dirty="0" smtClean="0"/>
              <a:t>You will process the cells in some order.</a:t>
            </a:r>
          </a:p>
          <a:p>
            <a:pPr lvl="1"/>
            <a:r>
              <a:rPr lang="en-US" dirty="0" smtClean="0"/>
              <a:t>Be careful if something moves to a cell you have not </a:t>
            </a:r>
            <a:r>
              <a:rPr lang="en-US" dirty="0" smtClean="0"/>
              <a:t>processed </a:t>
            </a:r>
            <a:r>
              <a:rPr lang="en-US" dirty="0" smtClean="0"/>
              <a:t>yet.</a:t>
            </a:r>
          </a:p>
          <a:p>
            <a:pPr lvl="1"/>
            <a:r>
              <a:rPr lang="en-US" dirty="0" smtClean="0"/>
              <a:t>Could use flags or multiple game boards.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4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Optional two-person teams</a:t>
            </a:r>
          </a:p>
          <a:p>
            <a:pPr lvl="1"/>
            <a:endParaRPr lang="en-US" dirty="0"/>
          </a:p>
          <a:p>
            <a:r>
              <a:rPr lang="en-US" sz="2800" dirty="0" smtClean="0"/>
              <a:t>Due Thursday</a:t>
            </a:r>
            <a:r>
              <a:rPr lang="en-US" sz="2800" smtClean="0"/>
              <a:t>, </a:t>
            </a:r>
            <a:r>
              <a:rPr lang="en-US" sz="2800" smtClean="0"/>
              <a:t>October</a:t>
            </a:r>
            <a:r>
              <a:rPr lang="en-US" sz="2800" smtClean="0"/>
              <a:t> 12 </a:t>
            </a:r>
            <a:r>
              <a:rPr lang="en-US" sz="2800" dirty="0" smtClean="0"/>
              <a:t>@ 6:00 PM</a:t>
            </a:r>
          </a:p>
          <a:p>
            <a:pPr lvl="1"/>
            <a:endParaRPr lang="en-US" dirty="0"/>
          </a:p>
          <a:p>
            <a:r>
              <a:rPr lang="en-US" dirty="0" smtClean="0"/>
              <a:t>I.e., evening </a:t>
            </a:r>
            <a:r>
              <a:rPr lang="en-US" dirty="0" smtClean="0"/>
              <a:t>of the last </a:t>
            </a:r>
            <a:r>
              <a:rPr lang="en-US" dirty="0" smtClean="0"/>
              <a:t>day of </a:t>
            </a:r>
            <a:r>
              <a:rPr lang="en-US" dirty="0" smtClean="0"/>
              <a:t>the term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class02</Template>
  <TotalTime>24</TotalTime>
  <Words>499</Words>
  <Application>Microsoft Office PowerPoint</Application>
  <PresentationFormat>On-screen Show (4:3)</PresentationFormat>
  <Paragraphs>104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Arial Black</vt:lpstr>
      <vt:lpstr>Arial Narrow</vt:lpstr>
      <vt:lpstr>Courier New</vt:lpstr>
      <vt:lpstr>Garamond</vt:lpstr>
      <vt:lpstr>Monotype Sorts</vt:lpstr>
      <vt:lpstr>Symbol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Assignment</vt:lpstr>
      <vt:lpstr>Simulation</vt:lpstr>
      <vt:lpstr>Simulation steps</vt:lpstr>
      <vt:lpstr>Simulation steps (continued)</vt:lpstr>
      <vt:lpstr>Implementation</vt:lpstr>
      <vt:lpstr>Implementation (continued)</vt:lpstr>
      <vt:lpstr>Things To Watch Out For</vt:lpstr>
      <vt:lpstr>Teams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#5, Operating Overloading</dc:title>
  <dc:creator>Hugh C. Lauer</dc:creator>
  <dc:description>Redesign of slides created by Randal E. Bryant and David R. O'Hallaron</dc:description>
  <cp:lastModifiedBy>Ciaraldi, Michael J</cp:lastModifiedBy>
  <cp:revision>9</cp:revision>
  <cp:lastPrinted>1999-09-20T15:19:18Z</cp:lastPrinted>
  <dcterms:created xsi:type="dcterms:W3CDTF">2017-02-12T20:17:05Z</dcterms:created>
  <dcterms:modified xsi:type="dcterms:W3CDTF">2017-10-05T00:23:46Z</dcterms:modified>
</cp:coreProperties>
</file>