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72" r:id="rId2"/>
    <p:sldMasterId id="2147483685" r:id="rId3"/>
    <p:sldMasterId id="2147483697" r:id="rId4"/>
    <p:sldMasterId id="2147483709" r:id="rId5"/>
    <p:sldMasterId id="2147483721" r:id="rId6"/>
    <p:sldMasterId id="2147483733" r:id="rId7"/>
    <p:sldMasterId id="2147483745" r:id="rId8"/>
  </p:sldMasterIdLst>
  <p:notesMasterIdLst>
    <p:notesMasterId r:id="rId49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351" r:id="rId15"/>
    <p:sldId id="263" r:id="rId16"/>
    <p:sldId id="326" r:id="rId17"/>
    <p:sldId id="297" r:id="rId18"/>
    <p:sldId id="298" r:id="rId19"/>
    <p:sldId id="345" r:id="rId20"/>
    <p:sldId id="346" r:id="rId21"/>
    <p:sldId id="347" r:id="rId22"/>
    <p:sldId id="348" r:id="rId23"/>
    <p:sldId id="349" r:id="rId24"/>
    <p:sldId id="350" r:id="rId25"/>
    <p:sldId id="262" r:id="rId26"/>
    <p:sldId id="322" r:id="rId27"/>
    <p:sldId id="264" r:id="rId28"/>
    <p:sldId id="295" r:id="rId29"/>
    <p:sldId id="296" r:id="rId30"/>
    <p:sldId id="265" r:id="rId31"/>
    <p:sldId id="266" r:id="rId32"/>
    <p:sldId id="292" r:id="rId33"/>
    <p:sldId id="328" r:id="rId34"/>
    <p:sldId id="329" r:id="rId35"/>
    <p:sldId id="330" r:id="rId36"/>
    <p:sldId id="331" r:id="rId37"/>
    <p:sldId id="293" r:id="rId38"/>
    <p:sldId id="294" r:id="rId39"/>
    <p:sldId id="327" r:id="rId40"/>
    <p:sldId id="299" r:id="rId41"/>
    <p:sldId id="332" r:id="rId42"/>
    <p:sldId id="340" r:id="rId43"/>
    <p:sldId id="341" r:id="rId44"/>
    <p:sldId id="343" r:id="rId45"/>
    <p:sldId id="344" r:id="rId46"/>
    <p:sldId id="342" r:id="rId47"/>
    <p:sldId id="333" r:id="rId48"/>
  </p:sldIdLst>
  <p:sldSz cx="9144000" cy="6858000" type="screen4x3"/>
  <p:notesSz cx="6997700" cy="9269413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69EDC"/>
    <a:srgbClr val="A62A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93" y="2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37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8" Type="http://schemas.openxmlformats.org/officeDocument/2006/relationships/slideMaster" Target="slideMasters/slideMaster8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997700" cy="92694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963988" y="0"/>
            <a:ext cx="3033712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994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5325"/>
            <a:ext cx="4633913" cy="34750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31863" y="4402138"/>
            <a:ext cx="5132387" cy="417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8807450"/>
            <a:ext cx="3033713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algn="r" eaLnBrk="1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1823CA76-7465-4835-81ED-BC2932C4F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583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fld id="{2CC70619-2749-433C-B851-1D235927E1B4}" type="slidenum">
              <a:rPr lang="en-US" sz="1200">
                <a:solidFill>
                  <a:srgbClr val="000000"/>
                </a:solidFill>
              </a:rPr>
              <a:pPr/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409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35500" cy="3476625"/>
          </a:xfrm>
          <a:solidFill>
            <a:srgbClr val="FFFFFF"/>
          </a:solidFill>
          <a:ln/>
        </p:spPr>
      </p:sp>
      <p:sp>
        <p:nvSpPr>
          <p:cNvPr id="409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31863" y="4402138"/>
            <a:ext cx="5133975" cy="41735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41369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823CA76-7465-4835-81ED-BC2932C4F88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73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78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78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fld id="{F72EFA76-0521-41BB-B1F8-F8215046F548}" type="slidenum">
              <a:rPr lang="en-US" sz="1200">
                <a:solidFill>
                  <a:srgbClr val="000000"/>
                </a:solidFill>
              </a:rPr>
              <a:pPr/>
              <a:t>18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471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35500" cy="3476625"/>
          </a:xfrm>
          <a:solidFill>
            <a:srgbClr val="FFFFFF"/>
          </a:solidFill>
          <a:ln/>
        </p:spPr>
      </p:sp>
      <p:sp>
        <p:nvSpPr>
          <p:cNvPr id="471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31863" y="4402138"/>
            <a:ext cx="5133975" cy="41735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8043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fld id="{39BEDC23-8949-4194-91AB-AC07AA0F036C}" type="slidenum">
              <a:rPr lang="en-US" sz="1200">
                <a:solidFill>
                  <a:srgbClr val="000000"/>
                </a:solidFill>
              </a:rPr>
              <a:pPr/>
              <a:t>20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35500" cy="3476625"/>
          </a:xfrm>
          <a:solidFill>
            <a:srgbClr val="FFFFFF"/>
          </a:solidFill>
          <a:ln/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31863" y="4402138"/>
            <a:ext cx="5133975" cy="41735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9108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fld id="{7E71DD8C-FCD6-43B6-8114-4368D3E05EF8}" type="slidenum">
              <a:rPr lang="en-US" sz="1200">
                <a:solidFill>
                  <a:srgbClr val="000000"/>
                </a:solidFill>
              </a:rPr>
              <a:pPr/>
              <a:t>23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50179" name="Text Box 1"/>
          <p:cNvSpPr txBox="1">
            <a:spLocks noChangeArrowheads="1"/>
          </p:cNvSpPr>
          <p:nvPr/>
        </p:nvSpPr>
        <p:spPr bwMode="auto">
          <a:xfrm>
            <a:off x="3963988" y="8807450"/>
            <a:ext cx="30337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880" tIns="46440" rIns="92880" bIns="464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r"/>
            <a:fld id="{4D7A981A-F34A-4D81-94D6-8C45CC4994BE}" type="slidenum">
              <a:rPr lang="en-US" sz="1200">
                <a:solidFill>
                  <a:srgbClr val="000000"/>
                </a:solidFill>
              </a:rPr>
              <a:pPr algn="r"/>
              <a:t>23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50180" name="Text Box 2"/>
          <p:cNvSpPr txBox="1">
            <a:spLocks noChangeArrowheads="1"/>
          </p:cNvSpPr>
          <p:nvPr/>
        </p:nvSpPr>
        <p:spPr bwMode="auto">
          <a:xfrm>
            <a:off x="1181100" y="695325"/>
            <a:ext cx="4635500" cy="3476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endParaRPr lang="en-US"/>
          </a:p>
        </p:txBody>
      </p:sp>
      <p:sp>
        <p:nvSpPr>
          <p:cNvPr id="50181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931863" y="4402138"/>
            <a:ext cx="5133975" cy="41735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</a:pPr>
            <a:r>
              <a:rPr lang="en-US" smtClean="0">
                <a:ea typeface="DejaVu Sans" charset="0"/>
                <a:cs typeface="DejaVu Sans" charset="0"/>
              </a:rPr>
              <a:t>C++ is the enabler for the other purposes.</a:t>
            </a:r>
          </a:p>
        </p:txBody>
      </p:sp>
    </p:spTree>
    <p:extLst>
      <p:ext uri="{BB962C8B-B14F-4D97-AF65-F5344CB8AC3E}">
        <p14:creationId xmlns:p14="http://schemas.microsoft.com/office/powerpoint/2010/main" val="1753154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fld id="{C72BF705-7F53-4D8E-A6F5-821A133BE938}" type="slidenum">
              <a:rPr lang="en-US" sz="1200">
                <a:solidFill>
                  <a:srgbClr val="000000"/>
                </a:solidFill>
              </a:rPr>
              <a:pPr/>
              <a:t>24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3963988" y="8807450"/>
            <a:ext cx="30337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880" tIns="46440" rIns="92880" bIns="464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r"/>
            <a:fld id="{3AAEF63A-0EE0-49D3-AC3F-F0B8C4AF30FA}" type="slidenum">
              <a:rPr lang="en-US" sz="1200">
                <a:solidFill>
                  <a:srgbClr val="000000"/>
                </a:solidFill>
              </a:rPr>
              <a:pPr algn="r"/>
              <a:t>24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51204" name="Text Box 2"/>
          <p:cNvSpPr txBox="1">
            <a:spLocks noChangeArrowheads="1"/>
          </p:cNvSpPr>
          <p:nvPr/>
        </p:nvSpPr>
        <p:spPr bwMode="auto">
          <a:xfrm>
            <a:off x="1181100" y="695325"/>
            <a:ext cx="4635500" cy="3476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endParaRPr lang="en-US"/>
          </a:p>
        </p:txBody>
      </p:sp>
      <p:sp>
        <p:nvSpPr>
          <p:cNvPr id="51205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931863" y="4402138"/>
            <a:ext cx="5133975" cy="41735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</a:pPr>
            <a:endParaRPr lang="en-US" dirty="0" smtClean="0"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461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4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4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33E90F-F5F2-484E-A564-C7723B3C852C}" type="slidenum">
              <a:rPr lang="en-US"/>
              <a:pPr/>
              <a:t>40</a:t>
            </a:fld>
            <a:endParaRPr lang="en-US"/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fld id="{B35EF902-E4ED-40BC-9781-1DB33D287B11}" type="slidenum">
              <a:rPr lang="en-US" sz="1200">
                <a:solidFill>
                  <a:srgbClr val="000000"/>
                </a:solidFill>
              </a:rPr>
              <a:pPr/>
              <a:t>2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419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35500" cy="3476625"/>
          </a:xfrm>
          <a:solidFill>
            <a:srgbClr val="FFFFFF"/>
          </a:solidFill>
          <a:ln/>
        </p:spPr>
      </p:sp>
      <p:sp>
        <p:nvSpPr>
          <p:cNvPr id="419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31863" y="4402138"/>
            <a:ext cx="5133975" cy="41735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0404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fld id="{6AA12D7B-97C3-41CE-AA8C-06271046CF41}" type="slidenum">
              <a:rPr lang="en-US" sz="1200">
                <a:solidFill>
                  <a:srgbClr val="000000"/>
                </a:solidFill>
              </a:rPr>
              <a:pPr/>
              <a:t>3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430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35500" cy="3476625"/>
          </a:xfrm>
          <a:solidFill>
            <a:srgbClr val="FFFFFF"/>
          </a:solidFill>
          <a:ln/>
        </p:spPr>
      </p:sp>
      <p:sp>
        <p:nvSpPr>
          <p:cNvPr id="430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31863" y="4402138"/>
            <a:ext cx="5133975" cy="41735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0054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fld id="{45C78722-7B31-4BC2-8DC4-621148C4D134}" type="slidenum">
              <a:rPr lang="en-US" sz="1200">
                <a:solidFill>
                  <a:srgbClr val="000000"/>
                </a:solidFill>
              </a:rPr>
              <a:pPr/>
              <a:t>4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440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35500" cy="3476625"/>
          </a:xfrm>
          <a:solidFill>
            <a:srgbClr val="FFFFFF"/>
          </a:solidFill>
          <a:ln/>
        </p:spPr>
      </p:sp>
      <p:sp>
        <p:nvSpPr>
          <p:cNvPr id="440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31863" y="4402138"/>
            <a:ext cx="5133975" cy="41735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8283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fld id="{79269DCA-32EB-41F3-A9D6-C74715ABDC16}" type="slidenum">
              <a:rPr lang="en-US" sz="1200">
                <a:solidFill>
                  <a:srgbClr val="000000"/>
                </a:solidFill>
              </a:rPr>
              <a:pPr/>
              <a:t>5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450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35500" cy="3476625"/>
          </a:xfrm>
          <a:solidFill>
            <a:srgbClr val="FFFFFF"/>
          </a:solidFill>
          <a:ln/>
        </p:spPr>
      </p:sp>
      <p:sp>
        <p:nvSpPr>
          <p:cNvPr id="450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31863" y="4402138"/>
            <a:ext cx="5133975" cy="41735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45569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fld id="{39910AE5-2D48-4AD2-B6B9-10582022964C}" type="slidenum">
              <a:rPr lang="en-US" sz="1200">
                <a:solidFill>
                  <a:srgbClr val="000000"/>
                </a:solidFill>
              </a:rPr>
              <a:pPr/>
              <a:t>6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460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35500" cy="3476625"/>
          </a:xfrm>
          <a:solidFill>
            <a:srgbClr val="FFFFFF"/>
          </a:solidFill>
          <a:ln/>
        </p:spPr>
      </p:sp>
      <p:sp>
        <p:nvSpPr>
          <p:cNvPr id="460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31863" y="4402138"/>
            <a:ext cx="5133975" cy="41735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21949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fld id="{39910AE5-2D48-4AD2-B6B9-10582022964C}" type="slidenum">
              <a:rPr lang="en-US" sz="1200">
                <a:solidFill>
                  <a:srgbClr val="000000"/>
                </a:solidFill>
              </a:rPr>
              <a:pPr/>
              <a:t>7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460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35500" cy="3476625"/>
          </a:xfrm>
          <a:solidFill>
            <a:srgbClr val="FFFFFF"/>
          </a:solidFill>
          <a:ln/>
        </p:spPr>
      </p:sp>
      <p:sp>
        <p:nvSpPr>
          <p:cNvPr id="460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31863" y="4402138"/>
            <a:ext cx="5133975" cy="41735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2953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fld id="{F7D12131-DF76-4DBF-91CD-9EF0E56776B1}" type="slidenum">
              <a:rPr lang="en-US" sz="1200">
                <a:solidFill>
                  <a:srgbClr val="000000"/>
                </a:solidFill>
              </a:rPr>
              <a:pPr/>
              <a:t>8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481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35500" cy="3476625"/>
          </a:xfrm>
          <a:solidFill>
            <a:srgbClr val="FFFFFF"/>
          </a:solidFill>
          <a:ln/>
        </p:spPr>
      </p:sp>
      <p:sp>
        <p:nvSpPr>
          <p:cNvPr id="481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31863" y="4402138"/>
            <a:ext cx="5133975" cy="41735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2584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fld id="{F7D12131-DF76-4DBF-91CD-9EF0E56776B1}" type="slidenum">
              <a:rPr lang="en-US" sz="1200">
                <a:solidFill>
                  <a:srgbClr val="000000"/>
                </a:solidFill>
              </a:rPr>
              <a:pPr/>
              <a:t>9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481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35500" cy="3476625"/>
          </a:xfrm>
          <a:solidFill>
            <a:srgbClr val="FFFFFF"/>
          </a:solidFill>
          <a:ln/>
        </p:spPr>
      </p:sp>
      <p:sp>
        <p:nvSpPr>
          <p:cNvPr id="481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31863" y="4402138"/>
            <a:ext cx="5133975" cy="41735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258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62AFA-EEFC-44B1-8355-68F5673B2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9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EE47B-87F6-479F-B5CA-B9CB462D1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2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58738"/>
            <a:ext cx="2055813" cy="5997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58738"/>
            <a:ext cx="6019800" cy="5997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BF18B-CD7B-4589-B89C-07ED7C838F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11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819400"/>
            <a:ext cx="6400800" cy="2514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8E8E50AB-320A-4893-8083-08C25C1214D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600200" y="5486400"/>
            <a:ext cx="6400800" cy="457200"/>
          </a:xfrm>
        </p:spPr>
        <p:txBody>
          <a:bodyPr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 dirty="0" smtClean="0"/>
              <a:t>Click to edit copyright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53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630CF-207A-4340-8ED0-7FE3F8C076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85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CDFA6-0C5C-424B-88D3-4C49708FC6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73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2EAF0-652D-4582-A927-EBDDB046A0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93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186E6-C81F-4D33-A7D0-6C74D4AAF8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036C6-7844-486F-94D2-644F6782A7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29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5EDCE-559B-4E0D-966F-CD65A51C6D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D5DC1-1DBA-40D7-BCA9-9BAF7C3533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D7949-4764-4279-9703-7900A9D40D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839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C14B5-589C-4152-A41E-2F44FB3247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8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ED8CF-F197-4F7F-BEBB-4C7F5A736D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28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95204-1A6E-4ADC-80E6-8544DE9DDE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50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E50AB-320A-4893-8083-08C25C1214D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57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C0AC5-52A1-4BB5-9AD1-02B16E347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323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1613" cy="4170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1213" y="1885950"/>
            <a:ext cx="4013200" cy="4170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92AF0-32AE-492C-A823-9B79592B8B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598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E68CB-4D7E-4397-936D-4D2005CF0D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017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0F2FB-35DB-44C8-949A-155D63FA3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9256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046B4-0D06-4C32-B589-6FB4E3FA79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7429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78714-B8A0-42CC-AEA8-3433FA0C8C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1384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0E6D9-76F2-48E3-B705-3E6BE7DC7A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6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58738"/>
            <a:ext cx="777081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7213" cy="417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31800" y="6226175"/>
            <a:ext cx="19050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26175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731000" y="622935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ts val="875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4BA9952-3FE9-4D30-BDC9-B3260CD0B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2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2" charset="0"/>
        <a:defRPr sz="4000">
          <a:solidFill>
            <a:srgbClr val="000000"/>
          </a:solidFill>
          <a:latin typeface="Arial Black" pitchFamily="32" charset="0"/>
          <a:ea typeface="DejaVu Sans" charset="0"/>
          <a:cs typeface="DejaVu Sans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2" charset="0"/>
        <a:defRPr sz="4000">
          <a:solidFill>
            <a:srgbClr val="000000"/>
          </a:solidFill>
          <a:latin typeface="Arial Black" pitchFamily="32" charset="0"/>
          <a:ea typeface="DejaVu Sans" charset="0"/>
          <a:cs typeface="DejaVu Sans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2" charset="0"/>
        <a:defRPr sz="4000">
          <a:solidFill>
            <a:srgbClr val="000000"/>
          </a:solidFill>
          <a:latin typeface="Arial Black" pitchFamily="32" charset="0"/>
          <a:ea typeface="DejaVu Sans" charset="0"/>
          <a:cs typeface="DejaVu Sans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2" charset="0"/>
        <a:defRPr sz="4000">
          <a:solidFill>
            <a:srgbClr val="000000"/>
          </a:solidFill>
          <a:latin typeface="Arial Black" pitchFamily="32" charset="0"/>
          <a:ea typeface="DejaVu Sans" charset="0"/>
          <a:cs typeface="DejaVu Sans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2" charset="0"/>
        <a:defRPr sz="4000">
          <a:solidFill>
            <a:srgbClr val="000000"/>
          </a:solidFill>
          <a:latin typeface="Arial Black" pitchFamily="32" charset="0"/>
          <a:ea typeface="DejaVu Sans" charset="0"/>
          <a:cs typeface="DejaVu Sans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2" charset="0"/>
        <a:defRPr sz="4000">
          <a:solidFill>
            <a:srgbClr val="000000"/>
          </a:solidFill>
          <a:latin typeface="Arial Black" pitchFamily="32" charset="0"/>
          <a:ea typeface="DejaVu Sans" charset="0"/>
          <a:cs typeface="DejaVu Sans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2" charset="0"/>
        <a:defRPr sz="4000">
          <a:solidFill>
            <a:srgbClr val="000000"/>
          </a:solidFill>
          <a:latin typeface="Arial Black" pitchFamily="32" charset="0"/>
          <a:ea typeface="DejaVu Sans" charset="0"/>
          <a:cs typeface="DejaVu Sans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2" charset="0"/>
        <a:defRPr sz="4000">
          <a:solidFill>
            <a:srgbClr val="000000"/>
          </a:solidFill>
          <a:latin typeface="Arial Black" pitchFamily="32" charset="0"/>
          <a:ea typeface="DejaVu Sans" charset="0"/>
          <a:cs typeface="DejaVu Sans" charset="0"/>
        </a:defRPr>
      </a:lvl9pPr>
    </p:titleStyle>
    <p:bodyStyle>
      <a:lvl1pPr marL="341313" indent="-341313" algn="l" defTabSz="457200" rtl="0" eaLnBrk="0" fontAlgn="base" hangingPunct="0">
        <a:spcBef>
          <a:spcPts val="800"/>
        </a:spcBef>
        <a:spcAft>
          <a:spcPct val="0"/>
        </a:spcAft>
        <a:buClr>
          <a:srgbClr val="FFCC00"/>
        </a:buClr>
        <a:buSzPct val="100000"/>
        <a:buFont typeface="Monotype Sorts" charset="2"/>
        <a:buChar char="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eaLnBrk="0" fontAlgn="base" hangingPunct="0">
        <a:spcBef>
          <a:spcPts val="700"/>
        </a:spcBef>
        <a:spcAft>
          <a:spcPct val="0"/>
        </a:spcAft>
        <a:buClr>
          <a:srgbClr val="FFCC00"/>
        </a:buClr>
        <a:buSzPct val="100000"/>
        <a:buFont typeface="Monotype Sorts" charset="2"/>
        <a:buChar char="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FFCC00"/>
        </a:buClr>
        <a:buSzPct val="100000"/>
        <a:buFont typeface="Monotype Sorts" charset="2"/>
        <a:buChar char="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FFCC00"/>
        </a:buClr>
        <a:buSzPct val="100000"/>
        <a:buFont typeface="Tahoma" pitchFamily="32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FFCC00"/>
        </a:buClr>
        <a:buSzPct val="100000"/>
        <a:buFont typeface="Tahoma" pitchFamily="32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FFCC00"/>
        </a:buClr>
        <a:buSzPct val="100000"/>
        <a:buFont typeface="Tahoma" pitchFamily="32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FFCC00"/>
        </a:buClr>
        <a:buSzPct val="100000"/>
        <a:buFont typeface="Tahoma" pitchFamily="32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FFCC00"/>
        </a:buClr>
        <a:buSzPct val="100000"/>
        <a:buFont typeface="Tahoma" pitchFamily="32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FFCC00"/>
        </a:buClr>
        <a:buSzPct val="100000"/>
        <a:buFont typeface="Tahoma" pitchFamily="32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F4BA9952-3FE9-4D30-BDC9-B3260CD0BD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Courier New" pitchFamily="49" charset="0"/>
        <a:buChar char="o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pi.edu/~ciaraldi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wpi.edu/~ciaraldi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6604000" y="6229350"/>
            <a:ext cx="1828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r">
              <a:spcBef>
                <a:spcPts val="875"/>
              </a:spcBef>
              <a:buClr>
                <a:srgbClr val="5E574E"/>
              </a:buClr>
              <a:buFont typeface="Arial" charset="0"/>
              <a:buNone/>
            </a:pPr>
            <a:fld id="{7EF10713-39C3-41CC-A8F9-86814A4104B8}" type="slidenum">
              <a:rPr lang="en-US" sz="1400">
                <a:solidFill>
                  <a:srgbClr val="5E574E"/>
                </a:solidFill>
                <a:latin typeface="Arial" charset="0"/>
              </a:rPr>
              <a:pPr algn="r">
                <a:spcBef>
                  <a:spcPts val="875"/>
                </a:spcBef>
                <a:buClr>
                  <a:srgbClr val="5E574E"/>
                </a:buClr>
                <a:buFont typeface="Arial" charset="0"/>
                <a:buNone/>
              </a:pPr>
              <a:t>1</a:t>
            </a:fld>
            <a:endParaRPr lang="en-US" sz="1400">
              <a:solidFill>
                <a:srgbClr val="5E574E"/>
              </a:solidFill>
              <a:latin typeface="Arial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CS2303: Systems Programming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1</a:t>
            </a:r>
          </a:p>
          <a:p>
            <a:r>
              <a:rPr lang="en-US" dirty="0" smtClean="0"/>
              <a:t>Introduction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Copyright 2005-2017, Michael J. Ciaraldi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E50AB-320A-4893-8083-08C25C1214D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Logistics: Lectures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457700"/>
          </a:xfrm>
        </p:spPr>
        <p:txBody>
          <a:bodyPr/>
          <a:lstStyle/>
          <a:p>
            <a:r>
              <a:rPr lang="en-US" dirty="0" smtClean="0"/>
              <a:t>Lecture:</a:t>
            </a:r>
          </a:p>
          <a:p>
            <a:pPr lvl="1"/>
            <a:r>
              <a:rPr lang="en-US" dirty="0" smtClean="0"/>
              <a:t>FL-UPR, MTRF, 8:00-8:50 am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is a change, so we have plenty </a:t>
            </a:r>
            <a:r>
              <a:rPr lang="en-US" smtClean="0"/>
              <a:t>of space!</a:t>
            </a:r>
            <a:endParaRPr lang="en-US" dirty="0" smtClean="0"/>
          </a:p>
          <a:p>
            <a:r>
              <a:rPr lang="en-US" dirty="0" smtClean="0"/>
              <a:t>Exception:</a:t>
            </a:r>
          </a:p>
          <a:p>
            <a:pPr lvl="1"/>
            <a:r>
              <a:rPr lang="en-US" dirty="0" smtClean="0"/>
              <a:t>No class on Monday, September 4 (Labor Day).</a:t>
            </a:r>
          </a:p>
          <a:p>
            <a:r>
              <a:rPr lang="en-US" dirty="0" smtClean="0"/>
              <a:t>Final class: Thursday, October 12.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46B4-0D06-4C32-B589-6FB4E3FA797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7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2" charset="0"/>
              </a:rPr>
              <a:t>Logistics: Labs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 smtClean="0">
                <a:latin typeface="Tahoma" pitchFamily="32" charset="0"/>
              </a:rPr>
              <a:t>In KH203 </a:t>
            </a:r>
            <a:r>
              <a:rPr lang="en-US" dirty="0">
                <a:latin typeface="Tahoma" pitchFamily="32" charset="0"/>
              </a:rPr>
              <a:t>on </a:t>
            </a:r>
            <a:r>
              <a:rPr lang="en-US" sz="2800" dirty="0" smtClean="0">
                <a:latin typeface="Tahoma" pitchFamily="32" charset="0"/>
              </a:rPr>
              <a:t>Wednesdays.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 smtClean="0">
                <a:latin typeface="Tahoma" pitchFamily="32" charset="0"/>
              </a:rPr>
              <a:t>Switching allowed!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>
                <a:latin typeface="Tahoma" pitchFamily="32" charset="0"/>
              </a:rPr>
              <a:t>Subject to space. Please check with TA.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800" dirty="0">
              <a:latin typeface="Tahoma" pitchFamily="3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046B4-0D06-4C32-B589-6FB4E3FA797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369660"/>
              </p:ext>
            </p:extLst>
          </p:nvPr>
        </p:nvGraphicFramePr>
        <p:xfrm>
          <a:off x="1371600" y="3505200"/>
          <a:ext cx="6096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1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Wednesday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9:00-9:50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10:00-10:50 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11:00-11:50 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Noon-12:50 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8:00-8:50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97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Weekly Quizzes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r>
              <a:rPr lang="en-US" dirty="0" smtClean="0"/>
              <a:t>Typically on Thursdays at 8:00 pm.</a:t>
            </a:r>
          </a:p>
          <a:p>
            <a:pPr lvl="1"/>
            <a:r>
              <a:rPr lang="en-US" dirty="0" smtClean="0"/>
              <a:t>But not today!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 lvl="1"/>
            <a:r>
              <a:rPr lang="en-US" dirty="0" smtClean="0"/>
              <a:t>Approximately 20 minutes.</a:t>
            </a:r>
          </a:p>
          <a:p>
            <a:r>
              <a:rPr lang="en-US" dirty="0"/>
              <a:t>You may start as soon as you arrive in the classroom.</a:t>
            </a:r>
          </a:p>
          <a:p>
            <a:r>
              <a:rPr lang="en-US" dirty="0" smtClean="0"/>
              <a:t>If you normally take at the EPC:</a:t>
            </a:r>
          </a:p>
          <a:p>
            <a:pPr lvl="1"/>
            <a:r>
              <a:rPr lang="en-US" dirty="0" smtClean="0"/>
              <a:t>See me about alternate locations, but be back in class by 8:20 am.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8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Weekly Quizzes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381500"/>
          </a:xfrm>
        </p:spPr>
        <p:txBody>
          <a:bodyPr/>
          <a:lstStyle/>
          <a:p>
            <a:r>
              <a:rPr lang="en-US" dirty="0" smtClean="0"/>
              <a:t>Closed book, open notes.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otes only allowed on paper.</a:t>
            </a:r>
          </a:p>
          <a:p>
            <a:pPr lvl="2"/>
            <a:r>
              <a:rPr lang="en-US" dirty="0" smtClean="0"/>
              <a:t>Class notes, plus anything you wrote yourself.</a:t>
            </a:r>
          </a:p>
          <a:p>
            <a:pPr lvl="2"/>
            <a:r>
              <a:rPr lang="en-US" dirty="0" smtClean="0"/>
              <a:t>Not including old exams which you copied by hand.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electronic devices!</a:t>
            </a:r>
          </a:p>
          <a:p>
            <a:r>
              <a:rPr lang="en-US" dirty="0" smtClean="0"/>
              <a:t>Best </a:t>
            </a:r>
            <a:r>
              <a:rPr lang="en-US" i="1" dirty="0" smtClean="0"/>
              <a:t>five out of seven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 make-up quizzes.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615113"/>
            <a:ext cx="1171575" cy="153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01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exam last day of class.</a:t>
            </a:r>
          </a:p>
          <a:p>
            <a:pPr lvl="1"/>
            <a:r>
              <a:rPr lang="en-US" dirty="0" smtClean="0"/>
              <a:t>Counts as two quizzes.</a:t>
            </a:r>
          </a:p>
          <a:p>
            <a:pPr lvl="1"/>
            <a:r>
              <a:rPr lang="en-US" dirty="0" smtClean="0"/>
              <a:t>Skip it to get an automatic NR.</a:t>
            </a:r>
          </a:p>
          <a:p>
            <a:r>
              <a:rPr lang="en-US" dirty="0" smtClean="0"/>
              <a:t>Laboratory quiz final Wednesday.</a:t>
            </a:r>
          </a:p>
          <a:p>
            <a:pPr lvl="1"/>
            <a:r>
              <a:rPr lang="en-US" dirty="0" smtClean="0"/>
              <a:t>Again, required to avoid NR.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630CF-207A-4340-8ED0-7FE3F8C076F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07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using tools.</a:t>
            </a:r>
          </a:p>
          <a:p>
            <a:pPr lvl="1"/>
            <a:r>
              <a:rPr lang="en-US" dirty="0" smtClean="0"/>
              <a:t>E.g., Eclipse, debugger.</a:t>
            </a:r>
          </a:p>
          <a:p>
            <a:r>
              <a:rPr lang="en-US" dirty="0" smtClean="0"/>
              <a:t>Can do ahead or during lab section.</a:t>
            </a:r>
          </a:p>
          <a:p>
            <a:r>
              <a:rPr lang="en-US" dirty="0" smtClean="0"/>
              <a:t>Upload to Canvas.</a:t>
            </a:r>
          </a:p>
          <a:p>
            <a:pPr lvl="1"/>
            <a:r>
              <a:rPr lang="en-US" dirty="0" smtClean="0"/>
              <a:t>Due 11:59 pm </a:t>
            </a:r>
            <a:r>
              <a:rPr lang="en-US" dirty="0"/>
              <a:t>W</a:t>
            </a:r>
            <a:r>
              <a:rPr lang="en-US" dirty="0" smtClean="0"/>
              <a:t>ednesdays.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630CF-207A-4340-8ED0-7FE3F8C076F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69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Homework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Probably 6 total</a:t>
            </a:r>
          </a:p>
          <a:p>
            <a:pPr lvl="1"/>
            <a:r>
              <a:rPr lang="en-US" dirty="0" smtClean="0"/>
              <a:t>3 C, 3 C++</a:t>
            </a:r>
          </a:p>
          <a:p>
            <a:r>
              <a:rPr lang="en-US" dirty="0" smtClean="0"/>
              <a:t>Upload to Canvas.</a:t>
            </a:r>
          </a:p>
          <a:p>
            <a:pPr lvl="1"/>
            <a:r>
              <a:rPr lang="en-US" dirty="0"/>
              <a:t>Due 6:00 pm </a:t>
            </a:r>
            <a:r>
              <a:rPr lang="en-US" dirty="0" smtClean="0"/>
              <a:t>Mondays.</a:t>
            </a:r>
          </a:p>
          <a:p>
            <a:r>
              <a:rPr lang="en-US" dirty="0" smtClean="0"/>
              <a:t>Major penalties if you turn them in later or non-functional.</a:t>
            </a:r>
          </a:p>
          <a:p>
            <a:pPr lvl="1"/>
            <a:r>
              <a:rPr lang="en-US" dirty="0" smtClean="0"/>
              <a:t>So turn in what you have working.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630CF-207A-4340-8ED0-7FE3F8C076F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91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Quizzes ~45%.</a:t>
            </a:r>
          </a:p>
          <a:p>
            <a:r>
              <a:rPr lang="en-US" dirty="0" smtClean="0"/>
              <a:t>Homework: ~45%.</a:t>
            </a:r>
          </a:p>
          <a:p>
            <a:r>
              <a:rPr lang="en-US" dirty="0" smtClean="0"/>
              <a:t>Labs and subjective: ~10%.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630CF-207A-4340-8ED0-7FE3F8C076F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83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r">
              <a:spcBef>
                <a:spcPts val="875"/>
              </a:spcBef>
              <a:buFont typeface="Arial" charset="0"/>
              <a:buNone/>
            </a:pPr>
            <a:fld id="{057CF161-93DD-4A83-9E84-3653275E3A2C}" type="slidenum">
              <a:rPr lang="en-US" sz="1400">
                <a:solidFill>
                  <a:srgbClr val="000000"/>
                </a:solidFill>
                <a:latin typeface="Arial" charset="0"/>
              </a:rPr>
              <a:pPr algn="r">
                <a:spcBef>
                  <a:spcPts val="875"/>
                </a:spcBef>
                <a:buFont typeface="Arial" charset="0"/>
                <a:buNone/>
              </a:pPr>
              <a:t>18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buFont typeface="Arial Black" pitchFamily="32" charset="0"/>
              <a:buNone/>
            </a:pPr>
            <a:endParaRPr lang="en-US" sz="4000" dirty="0">
              <a:solidFill>
                <a:srgbClr val="000000"/>
              </a:solidFill>
              <a:latin typeface="Arial Black" pitchFamily="3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77213" cy="5010150"/>
          </a:xfrm>
        </p:spPr>
        <p:txBody>
          <a:bodyPr/>
          <a:lstStyle/>
          <a:p>
            <a:r>
              <a:rPr lang="en-US" dirty="0" smtClean="0"/>
              <a:t>cs2303-staff@cs.wpi.edu</a:t>
            </a:r>
          </a:p>
          <a:p>
            <a:pPr lvl="1"/>
            <a:r>
              <a:rPr lang="en-US" dirty="0" smtClean="0"/>
              <a:t>TAs, SAs, instructor</a:t>
            </a:r>
          </a:p>
          <a:p>
            <a:r>
              <a:rPr lang="en-US" dirty="0" smtClean="0"/>
              <a:t>cs2303-all@cs.wpi.edu </a:t>
            </a:r>
          </a:p>
          <a:p>
            <a:pPr lvl="1"/>
            <a:r>
              <a:rPr lang="en-US" dirty="0" smtClean="0"/>
              <a:t>Students and staff</a:t>
            </a:r>
          </a:p>
          <a:p>
            <a:r>
              <a:rPr lang="en-US" dirty="0" smtClean="0"/>
              <a:t>Note: All lists are @</a:t>
            </a:r>
            <a:r>
              <a:rPr lang="en-US" u="sng" dirty="0" smtClean="0"/>
              <a:t>cs</a:t>
            </a:r>
            <a:r>
              <a:rPr lang="en-US" dirty="0" smtClean="0"/>
              <a:t>.wpi.edu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000D7949-4764-4279-9703-7900A9D40DD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E-mail 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“CS2303” in the subject line.</a:t>
            </a:r>
          </a:p>
          <a:p>
            <a:r>
              <a:rPr lang="en-US" dirty="0" smtClean="0"/>
              <a:t>Use a descriptive subject line.</a:t>
            </a:r>
          </a:p>
          <a:p>
            <a:r>
              <a:rPr lang="en-US" dirty="0" smtClean="0"/>
              <a:t>In general, write to cs2303-staff@cs.wpi.edu, not just to 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000D7949-4764-4279-9703-7900A9D40DD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0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r">
              <a:spcBef>
                <a:spcPts val="875"/>
              </a:spcBef>
              <a:buFont typeface="Arial" charset="0"/>
              <a:buNone/>
            </a:pPr>
            <a:fld id="{77D8B654-445D-43C3-AF00-9F097A677AB6}" type="slidenum">
              <a:rPr lang="en-US" sz="1400">
                <a:solidFill>
                  <a:srgbClr val="000000"/>
                </a:solidFill>
                <a:latin typeface="Arial" charset="0"/>
              </a:rPr>
              <a:pPr algn="r">
                <a:spcBef>
                  <a:spcPts val="875"/>
                </a:spcBef>
                <a:buFont typeface="Arial" charset="0"/>
                <a:buNone/>
              </a:pPr>
              <a:t>2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intro</a:t>
            </a:r>
          </a:p>
          <a:p>
            <a:r>
              <a:rPr lang="en-US" dirty="0" smtClean="0"/>
              <a:t>Historical Perspective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000D7949-4764-4279-9703-7900A9D40DD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r">
              <a:spcBef>
                <a:spcPts val="875"/>
              </a:spcBef>
              <a:buFont typeface="Arial" charset="0"/>
              <a:buNone/>
            </a:pPr>
            <a:fld id="{C0D37B00-62F3-461E-94AC-62471564FBBA}" type="slidenum">
              <a:rPr lang="en-US" sz="1400">
                <a:solidFill>
                  <a:srgbClr val="000000"/>
                </a:solidFill>
                <a:latin typeface="Arial" charset="0"/>
              </a:rPr>
              <a:pPr algn="r">
                <a:spcBef>
                  <a:spcPts val="875"/>
                </a:spcBef>
                <a:buFont typeface="Arial" charset="0"/>
                <a:buNone/>
              </a:pPr>
              <a:t>20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Assumed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design and construction.</a:t>
            </a:r>
          </a:p>
          <a:p>
            <a:pPr lvl="1"/>
            <a:r>
              <a:rPr lang="en-US" dirty="0" smtClean="0"/>
              <a:t>Calculation, functions, control flow, documentation.</a:t>
            </a:r>
          </a:p>
          <a:p>
            <a:r>
              <a:rPr lang="en-US" dirty="0" smtClean="0"/>
              <a:t>Object-Oriented Programming.</a:t>
            </a:r>
          </a:p>
          <a:p>
            <a:pPr lvl="1"/>
            <a:r>
              <a:rPr lang="en-US" dirty="0" smtClean="0"/>
              <a:t>Java, Objects in a class hierarchy.</a:t>
            </a:r>
          </a:p>
          <a:p>
            <a:r>
              <a:rPr lang="en-US" dirty="0" smtClean="0"/>
              <a:t>Basic Unix commands.</a:t>
            </a:r>
          </a:p>
          <a:p>
            <a:pPr lvl="1"/>
            <a:r>
              <a:rPr lang="en-US" dirty="0" smtClean="0"/>
              <a:t>We will cover them.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000D7949-4764-4279-9703-7900A9D40DD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itchFamily="32" charset="0"/>
              </a:rPr>
              <a:t>Who Should Take This </a:t>
            </a:r>
            <a:r>
              <a:rPr lang="en-US" dirty="0" smtClean="0">
                <a:latin typeface="Arial Black" pitchFamily="32" charset="0"/>
              </a:rPr>
              <a:t>Course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itchFamily="32" charset="0"/>
              </a:rPr>
              <a:t>Definitely CS Majors</a:t>
            </a:r>
            <a:r>
              <a:rPr lang="en-US" dirty="0" smtClean="0">
                <a:latin typeface="Tahoma" pitchFamily="32" charset="0"/>
              </a:rPr>
              <a:t>.</a:t>
            </a:r>
          </a:p>
          <a:p>
            <a:pPr lvl="1"/>
            <a:r>
              <a:rPr lang="en-US" dirty="0" smtClean="0">
                <a:latin typeface="Tahoma" pitchFamily="32" charset="0"/>
              </a:rPr>
              <a:t>Also RBE and IMGD Tech.</a:t>
            </a:r>
            <a:endParaRPr lang="en-US" dirty="0">
              <a:latin typeface="Tahoma" pitchFamily="32" charset="0"/>
            </a:endParaRPr>
          </a:p>
          <a:p>
            <a:r>
              <a:rPr lang="en-US" dirty="0">
                <a:latin typeface="Tahoma" pitchFamily="32" charset="0"/>
              </a:rPr>
              <a:t>Those who already know program design (and Java).</a:t>
            </a:r>
          </a:p>
          <a:p>
            <a:r>
              <a:rPr lang="en-US" dirty="0">
                <a:latin typeface="Tahoma" pitchFamily="32" charset="0"/>
              </a:rPr>
              <a:t>Those who want to do low-level, embedded, and/or systems programming</a:t>
            </a:r>
            <a:r>
              <a:rPr lang="en-US" dirty="0" smtClean="0">
                <a:latin typeface="Tahoma" pitchFamily="32" charset="0"/>
              </a:rPr>
              <a:t>.</a:t>
            </a:r>
            <a:endParaRPr lang="en-US" dirty="0">
              <a:latin typeface="Tahoma" pitchFamily="3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0FE046B4-0D06-4C32-B589-6FB4E3FA797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56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Who Should Not Take This Course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885950"/>
            <a:ext cx="8534400" cy="4591050"/>
          </a:xfrm>
        </p:spPr>
        <p:txBody>
          <a:bodyPr/>
          <a:lstStyle/>
          <a:p>
            <a:r>
              <a:rPr lang="en-US" dirty="0" smtClean="0"/>
              <a:t>Those who do not already know program design.</a:t>
            </a:r>
          </a:p>
          <a:p>
            <a:pPr lvl="1"/>
            <a:r>
              <a:rPr lang="en-US" dirty="0" smtClean="0"/>
              <a:t>Beyond fooling around with VB.</a:t>
            </a:r>
          </a:p>
          <a:p>
            <a:r>
              <a:rPr lang="en-US" dirty="0" smtClean="0"/>
              <a:t>Those who do not already know OO programming.</a:t>
            </a:r>
          </a:p>
          <a:p>
            <a:pPr lvl="1"/>
            <a:r>
              <a:rPr lang="en-US" dirty="0" smtClean="0"/>
              <a:t>At least a little…</a:t>
            </a:r>
          </a:p>
          <a:p>
            <a:r>
              <a:rPr lang="en-US" dirty="0"/>
              <a:t>T</a:t>
            </a:r>
            <a:r>
              <a:rPr lang="en-US" dirty="0" smtClean="0"/>
              <a:t>ake CS2301 instead if you want to learn C.</a:t>
            </a:r>
          </a:p>
          <a:p>
            <a:pPr lvl="1"/>
            <a:r>
              <a:rPr lang="en-US" dirty="0" smtClean="0"/>
              <a:t>CS1004 is intro in Python.</a:t>
            </a:r>
          </a:p>
          <a:p>
            <a:pPr lvl="1"/>
            <a:r>
              <a:rPr lang="en-US" dirty="0" smtClean="0"/>
              <a:t>CS2119 is Java for business.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46B4-0D06-4C32-B589-6FB4E3FA797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15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r">
              <a:spcBef>
                <a:spcPts val="875"/>
              </a:spcBef>
              <a:buFont typeface="Arial" charset="0"/>
              <a:buNone/>
            </a:pPr>
            <a:fld id="{F6B7A1A4-7FEF-41E0-BC4C-3B72981D8AA1}" type="slidenum">
              <a:rPr lang="en-US" sz="1400">
                <a:solidFill>
                  <a:srgbClr val="000000"/>
                </a:solidFill>
                <a:latin typeface="Arial" charset="0"/>
              </a:rPr>
              <a:pPr algn="r">
                <a:spcBef>
                  <a:spcPts val="875"/>
                </a:spcBef>
                <a:buFont typeface="Arial" charset="0"/>
                <a:buNone/>
              </a:pPr>
              <a:t>23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Purposes of the Course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the C programming language.</a:t>
            </a:r>
          </a:p>
          <a:p>
            <a:pPr lvl="1"/>
            <a:r>
              <a:rPr lang="en-US" dirty="0" smtClean="0"/>
              <a:t>And some C++.</a:t>
            </a:r>
          </a:p>
          <a:p>
            <a:r>
              <a:rPr lang="en-US" dirty="0" smtClean="0"/>
              <a:t>Learn about different types of languages.</a:t>
            </a:r>
          </a:p>
          <a:p>
            <a:r>
              <a:rPr lang="en-US" dirty="0" smtClean="0"/>
              <a:t>Learn low-level programming.</a:t>
            </a:r>
          </a:p>
          <a:p>
            <a:r>
              <a:rPr lang="en-US" dirty="0" smtClean="0"/>
              <a:t>Learn more about good software design and programming practices.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000D7949-4764-4279-9703-7900A9D40DD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r">
              <a:spcBef>
                <a:spcPts val="875"/>
              </a:spcBef>
              <a:buFont typeface="Arial" charset="0"/>
              <a:buNone/>
            </a:pPr>
            <a:fld id="{5235CC49-6825-4955-8E5D-9C90EDD8B647}" type="slidenum">
              <a:rPr lang="en-US" sz="1400">
                <a:solidFill>
                  <a:srgbClr val="000000"/>
                </a:solidFill>
                <a:latin typeface="Arial" charset="0"/>
              </a:rPr>
              <a:pPr algn="r">
                <a:spcBef>
                  <a:spcPts val="875"/>
                </a:spcBef>
                <a:buFont typeface="Arial" charset="0"/>
                <a:buNone/>
              </a:pPr>
              <a:t>24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buFont typeface="Arial Black" pitchFamily="32" charset="0"/>
              <a:buNone/>
            </a:pPr>
            <a:endParaRPr lang="en-US" sz="4000" dirty="0">
              <a:solidFill>
                <a:srgbClr val="000000"/>
              </a:solidFill>
              <a:latin typeface="Arial Black" pitchFamily="3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Purposes of the Course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some skills applicable to large-scale software projects.</a:t>
            </a:r>
          </a:p>
          <a:p>
            <a:r>
              <a:rPr lang="en-US" dirty="0" smtClean="0"/>
              <a:t>Learn about data structures.</a:t>
            </a:r>
          </a:p>
          <a:p>
            <a:r>
              <a:rPr lang="en-US" dirty="0" smtClean="0"/>
              <a:t>Prepare for Operating Systems and other upper-level courses.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000D7949-4764-4279-9703-7900A9D40DD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8738"/>
            <a:ext cx="8610600" cy="1311275"/>
          </a:xfrm>
        </p:spPr>
        <p:txBody>
          <a:bodyPr/>
          <a:lstStyle/>
          <a:p>
            <a:r>
              <a:rPr lang="en-US" dirty="0" smtClean="0"/>
              <a:t>What This Course Won’t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a computer is.</a:t>
            </a:r>
          </a:p>
          <a:p>
            <a:r>
              <a:rPr lang="en-US" smtClean="0"/>
              <a:t>Introduction to writing programs.</a:t>
            </a:r>
          </a:p>
          <a:p>
            <a:r>
              <a:rPr lang="en-US" smtClean="0"/>
              <a:t>Introduction to designing programs.</a:t>
            </a:r>
          </a:p>
          <a:p>
            <a:r>
              <a:rPr lang="en-US" smtClean="0"/>
              <a:t>Every aspect of C/C++.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D7949-4764-4279-9703-7900A9D40DD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24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Programming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</a:t>
            </a:r>
          </a:p>
          <a:p>
            <a:pPr lvl="1"/>
            <a:r>
              <a:rPr lang="en-US" dirty="0" smtClean="0"/>
              <a:t>Functions consume data, produce data, have side effects, feed other functions.</a:t>
            </a:r>
          </a:p>
          <a:p>
            <a:r>
              <a:rPr lang="en-US" dirty="0" smtClean="0"/>
              <a:t>Object-Oriented</a:t>
            </a:r>
          </a:p>
          <a:p>
            <a:pPr lvl="1"/>
            <a:r>
              <a:rPr lang="en-US" dirty="0" smtClean="0"/>
              <a:t>Objects contain data and methods.</a:t>
            </a:r>
          </a:p>
          <a:p>
            <a:pPr lvl="1"/>
            <a:r>
              <a:rPr lang="en-US" dirty="0" smtClean="0"/>
              <a:t>Methods can modify data in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30CF-207A-4340-8ED0-7FE3F8C076F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54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Programming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Imperative</a:t>
            </a:r>
          </a:p>
          <a:p>
            <a:pPr lvl="1"/>
            <a:r>
              <a:rPr lang="en-US" dirty="0" smtClean="0"/>
              <a:t>Data resides in variables (in memory).</a:t>
            </a:r>
          </a:p>
          <a:p>
            <a:pPr lvl="1"/>
            <a:r>
              <a:rPr lang="en-US" dirty="0" smtClean="0"/>
              <a:t>Functions accept data as parameters, return data values, modify values in variables, and can have side effects.</a:t>
            </a:r>
          </a:p>
          <a:p>
            <a:pPr lvl="1"/>
            <a:r>
              <a:rPr lang="en-US" dirty="0" smtClean="0"/>
              <a:t>This is much closer to how the hardware 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30CF-207A-4340-8ED0-7FE3F8C076F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85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78800" cy="4457700"/>
          </a:xfrm>
        </p:spPr>
        <p:txBody>
          <a:bodyPr/>
          <a:lstStyle/>
          <a:p>
            <a:r>
              <a:rPr lang="en-US" dirty="0" smtClean="0"/>
              <a:t>Available on almost any hardware/software platform.</a:t>
            </a:r>
          </a:p>
          <a:p>
            <a:r>
              <a:rPr lang="en-US" dirty="0" smtClean="0"/>
              <a:t>Often the only language available.</a:t>
            </a:r>
          </a:p>
          <a:p>
            <a:pPr lvl="1"/>
            <a:r>
              <a:rPr lang="en-US" dirty="0" smtClean="0"/>
              <a:t>E.g., embedded systems.</a:t>
            </a:r>
          </a:p>
          <a:p>
            <a:r>
              <a:rPr lang="en-US" dirty="0" smtClean="0"/>
              <a:t>Supports low-level access.</a:t>
            </a:r>
          </a:p>
          <a:p>
            <a:pPr lvl="1"/>
            <a:r>
              <a:rPr lang="en-US" dirty="0" smtClean="0"/>
              <a:t>Memory, I/O, bits, etc.</a:t>
            </a:r>
          </a:p>
          <a:p>
            <a:r>
              <a:rPr lang="en-US" dirty="0" smtClean="0"/>
              <a:t>Has high-level constructs.</a:t>
            </a:r>
          </a:p>
          <a:p>
            <a:r>
              <a:rPr lang="en-US" dirty="0" smtClean="0"/>
              <a:t>Runs efficiently.</a:t>
            </a:r>
          </a:p>
          <a:p>
            <a:r>
              <a:rPr lang="en-US" dirty="0" smtClean="0"/>
              <a:t>Many libraries.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630CF-207A-4340-8ED0-7FE3F8C076F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61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broad-based OO language.</a:t>
            </a:r>
          </a:p>
          <a:p>
            <a:r>
              <a:rPr lang="en-US" dirty="0" smtClean="0"/>
              <a:t>Every valid C program is automatically also a valid C++ program.</a:t>
            </a:r>
          </a:p>
          <a:p>
            <a:r>
              <a:rPr lang="en-US" dirty="0"/>
              <a:t>Still allows low-level access.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630CF-207A-4340-8ED0-7FE3F8C076F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8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r">
              <a:spcBef>
                <a:spcPts val="875"/>
              </a:spcBef>
              <a:buFont typeface="Arial" charset="0"/>
              <a:buNone/>
            </a:pPr>
            <a:fld id="{1F9FA4A0-8DAF-4409-AB3B-0DC167016797}" type="slidenum">
              <a:rPr lang="en-US" sz="1400">
                <a:solidFill>
                  <a:srgbClr val="000000"/>
                </a:solidFill>
                <a:latin typeface="Arial" charset="0"/>
              </a:rPr>
              <a:pPr algn="r">
                <a:spcBef>
                  <a:spcPts val="875"/>
                </a:spcBef>
                <a:buFont typeface="Arial" charset="0"/>
                <a:buNone/>
              </a:pPr>
              <a:t>3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533400" y="2286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buFont typeface="Arial Black" pitchFamily="32" charset="0"/>
              <a:buNone/>
            </a:pPr>
            <a:r>
              <a:rPr lang="en-US" sz="4000" dirty="0">
                <a:solidFill>
                  <a:srgbClr val="000000"/>
                </a:solidFill>
                <a:latin typeface="Arial Black" pitchFamily="32" charset="0"/>
              </a:rPr>
              <a:t>Course Intro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57200" y="3886200"/>
            <a:ext cx="81788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0FE046B4-0D06-4C32-B589-6FB4E3FA797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 of Java, C, and C++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procedural</a:t>
            </a:r>
            <a:r>
              <a:rPr lang="en-US" dirty="0" smtClean="0"/>
              <a:t> a.k.a. </a:t>
            </a:r>
            <a:r>
              <a:rPr lang="en-US" i="1" dirty="0" smtClean="0"/>
              <a:t>imperative</a:t>
            </a:r>
            <a:r>
              <a:rPr lang="en-US" dirty="0" smtClean="0"/>
              <a:t> programming paradigm</a:t>
            </a:r>
          </a:p>
          <a:p>
            <a:pPr lvl="1"/>
            <a:r>
              <a:rPr lang="en-US" dirty="0" smtClean="0"/>
              <a:t>And some object-oriented</a:t>
            </a:r>
          </a:p>
          <a:p>
            <a:r>
              <a:rPr lang="en-US" dirty="0" smtClean="0"/>
              <a:t>Program development and debugging</a:t>
            </a:r>
          </a:p>
          <a:p>
            <a:r>
              <a:rPr lang="en-US" dirty="0" smtClean="0"/>
              <a:t>Variable scoping</a:t>
            </a:r>
          </a:p>
          <a:p>
            <a:r>
              <a:rPr lang="en-US" dirty="0" smtClean="0"/>
              <a:t>Parameter passing</a:t>
            </a:r>
          </a:p>
          <a:p>
            <a:r>
              <a:rPr lang="en-US" dirty="0" smtClean="0"/>
              <a:t>Memory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D7949-4764-4279-9703-7900A9D40DD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24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Topics II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Pointers!</a:t>
            </a:r>
          </a:p>
          <a:p>
            <a:r>
              <a:rPr lang="en-US" dirty="0" smtClean="0"/>
              <a:t>Data Structures</a:t>
            </a:r>
          </a:p>
          <a:p>
            <a:r>
              <a:rPr lang="en-US" dirty="0" smtClean="0"/>
              <a:t>The C Preprocessor</a:t>
            </a:r>
          </a:p>
          <a:p>
            <a:r>
              <a:rPr lang="en-US" dirty="0" smtClean="0"/>
              <a:t>Bit manipulation</a:t>
            </a:r>
          </a:p>
          <a:p>
            <a:r>
              <a:rPr lang="en-US" dirty="0" smtClean="0"/>
              <a:t>I/O</a:t>
            </a:r>
          </a:p>
          <a:p>
            <a:r>
              <a:rPr lang="en-US" dirty="0" smtClean="0"/>
              <a:t>Modularity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FE046B4-0D06-4C32-B589-6FB4E3FA797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42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Be Doing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Designing programs.</a:t>
            </a:r>
          </a:p>
          <a:p>
            <a:r>
              <a:rPr lang="en-US" dirty="0" smtClean="0"/>
              <a:t>Writing programs.</a:t>
            </a:r>
          </a:p>
          <a:p>
            <a:pPr lvl="1"/>
            <a:r>
              <a:rPr lang="en-US" dirty="0" smtClean="0"/>
              <a:t>Including complex ones spanning multiple files.</a:t>
            </a:r>
          </a:p>
          <a:p>
            <a:r>
              <a:rPr lang="en-US" dirty="0" smtClean="0"/>
              <a:t>Debugging your programs.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000D7949-4764-4279-9703-7900A9D40DD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43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 Black" pitchFamily="32" charset="0"/>
              </a:rPr>
              <a:t>Academic Honesty </a:t>
            </a:r>
            <a:r>
              <a:rPr lang="en-US" dirty="0" smtClean="0">
                <a:solidFill>
                  <a:srgbClr val="000000"/>
                </a:solidFill>
                <a:latin typeface="Arial Black" pitchFamily="32" charset="0"/>
              </a:rPr>
              <a:t>Policy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Don’t Cheat!</a:t>
            </a:r>
          </a:p>
          <a:p>
            <a:pPr lvl="1">
              <a:spcBef>
                <a:spcPts val="700"/>
              </a:spcBef>
              <a:buClr>
                <a:srgbClr val="FFCC00"/>
              </a:buClr>
              <a:buFont typeface="Monotype Sorts" charset="2"/>
              <a:buChar char="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Do your own work.</a:t>
            </a:r>
          </a:p>
          <a:p>
            <a:pPr lvl="1">
              <a:spcBef>
                <a:spcPts val="700"/>
              </a:spcBef>
              <a:buClr>
                <a:srgbClr val="FFCC00"/>
              </a:buClr>
              <a:buFont typeface="Monotype Sorts" charset="2"/>
              <a:buChar char=""/>
            </a:pPr>
            <a:r>
              <a:rPr lang="en-US" dirty="0">
                <a:solidFill>
                  <a:srgbClr val="000000"/>
                </a:solidFill>
                <a:latin typeface="Tahoma" pitchFamily="32" charset="0"/>
              </a:rPr>
              <a:t>Don’t take credit for someone else’s work</a:t>
            </a:r>
            <a:r>
              <a:rPr lang="en-US" dirty="0" smtClean="0">
                <a:solidFill>
                  <a:srgbClr val="000000"/>
                </a:solidFill>
                <a:latin typeface="Tahoma" pitchFamily="32" charset="0"/>
              </a:rPr>
              <a:t>.</a:t>
            </a:r>
          </a:p>
          <a:p>
            <a:pPr lvl="1">
              <a:spcBef>
                <a:spcPts val="700"/>
              </a:spcBef>
              <a:buClr>
                <a:srgbClr val="FFCC00"/>
              </a:buClr>
              <a:buFont typeface="Monotype Sorts" charset="2"/>
              <a:buChar char=""/>
            </a:pPr>
            <a:r>
              <a:rPr lang="en-US" dirty="0" smtClean="0">
                <a:solidFill>
                  <a:srgbClr val="000000"/>
                </a:solidFill>
                <a:latin typeface="Tahoma" pitchFamily="32" charset="0"/>
              </a:rPr>
              <a:t>OK to ask others for help.</a:t>
            </a:r>
          </a:p>
          <a:p>
            <a:pPr>
              <a:spcBef>
                <a:spcPts val="700"/>
              </a:spcBef>
              <a:buClr>
                <a:srgbClr val="FFCC00"/>
              </a:buClr>
              <a:buFont typeface="Monotype Sorts" charset="2"/>
              <a:buChar char=""/>
            </a:pPr>
            <a:r>
              <a:rPr lang="en-US" dirty="0" smtClean="0">
                <a:solidFill>
                  <a:srgbClr val="000000"/>
                </a:solidFill>
                <a:latin typeface="Tahoma" pitchFamily="32" charset="0"/>
              </a:rPr>
              <a:t>The point of the course is for you to learn the content and develop the skills.</a:t>
            </a:r>
            <a:endParaRPr lang="en-US" dirty="0">
              <a:solidFill>
                <a:srgbClr val="000000"/>
              </a:solidFill>
              <a:latin typeface="Tahoma" pitchFamily="32" charset="0"/>
            </a:endParaRPr>
          </a:p>
          <a:p>
            <a:pPr>
              <a:spcBef>
                <a:spcPts val="80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en-US" dirty="0">
                <a:solidFill>
                  <a:srgbClr val="FF0000"/>
                </a:solidFill>
                <a:latin typeface="Tahoma" pitchFamily="32" charset="0"/>
              </a:rPr>
              <a:t>Merely reusing code that someone else wrote is usually </a:t>
            </a:r>
            <a:r>
              <a:rPr lang="en-US" u="sng" dirty="0">
                <a:solidFill>
                  <a:srgbClr val="FF0000"/>
                </a:solidFill>
                <a:latin typeface="Tahoma" pitchFamily="32" charset="0"/>
              </a:rPr>
              <a:t>not enough</a:t>
            </a:r>
            <a:r>
              <a:rPr lang="en-US" dirty="0">
                <a:solidFill>
                  <a:srgbClr val="FF0000"/>
                </a:solidFill>
                <a:latin typeface="Tahoma" pitchFamily="32" charset="0"/>
              </a:rPr>
              <a:t> for an assignment.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046B4-0D06-4C32-B589-6FB4E3FA797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98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course Web site is on Canvas:</a:t>
            </a:r>
          </a:p>
          <a:p>
            <a:pPr lvl="1"/>
            <a:r>
              <a:rPr lang="en-US" dirty="0" smtClean="0"/>
              <a:t>http://canvas.wpi.edu</a:t>
            </a:r>
          </a:p>
          <a:p>
            <a:r>
              <a:rPr lang="en-US" dirty="0" smtClean="0"/>
              <a:t>Use Piazza for discussions.</a:t>
            </a:r>
          </a:p>
          <a:p>
            <a:r>
              <a:rPr lang="en-US" dirty="0" smtClean="0"/>
              <a:t>You are responsible for the readings and for what is on these Web sites.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30CF-207A-4340-8ED0-7FE3F8C076F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27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application program capable of simulating a computer system with enough fidelity and performance to mimic actual computer hardware.</a:t>
            </a:r>
          </a:p>
          <a:p>
            <a:r>
              <a:rPr lang="en-US" dirty="0" smtClean="0"/>
              <a:t>Everyone’s programs will be built and run in an identical environment.</a:t>
            </a:r>
          </a:p>
          <a:p>
            <a:pPr lvl="1"/>
            <a:r>
              <a:rPr lang="en-US" dirty="0" smtClean="0"/>
              <a:t>In our case, Ubuntu 17.04 (I think).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30CF-207A-4340-8ED0-7FE3F8C076F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364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630CF-207A-4340-8ED0-7FE3F8C076F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621756" y="2209800"/>
            <a:ext cx="37338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charset="0"/>
              </a:rPr>
              <a:t>Programs you write and run.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286000" y="2667000"/>
            <a:ext cx="4267200" cy="75723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charset="0"/>
              </a:rPr>
              <a:t>Gues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 OS (Ubuntu GNU/Linux)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charset="0"/>
              </a:rPr>
              <a:t>We’ll refer to this as the VM.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057400" y="3429000"/>
            <a:ext cx="4686300" cy="5334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charset="0"/>
              </a:rPr>
              <a:t>VM Software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charset="0"/>
              </a:rPr>
              <a:t> (VirtualBox)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14450" y="3969543"/>
            <a:ext cx="6172200" cy="533400"/>
          </a:xfrm>
          <a:prstGeom prst="rect">
            <a:avLst/>
          </a:prstGeom>
          <a:solidFill>
            <a:srgbClr val="E69ED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Ho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charset="0"/>
              </a:rPr>
              <a:t>s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 OS (MS Windows,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MacOS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, Linux)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230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Assignment #0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457700"/>
          </a:xfrm>
        </p:spPr>
        <p:txBody>
          <a:bodyPr/>
          <a:lstStyle/>
          <a:p>
            <a:r>
              <a:rPr lang="en-US" dirty="0" smtClean="0"/>
              <a:t>Download and install Oracle VirtualBox.</a:t>
            </a:r>
          </a:p>
          <a:p>
            <a:pPr lvl="1"/>
            <a:r>
              <a:rPr lang="en-US" dirty="0" smtClean="0"/>
              <a:t>On your laptop.</a:t>
            </a:r>
          </a:p>
          <a:p>
            <a:r>
              <a:rPr lang="en-US" dirty="0" smtClean="0"/>
              <a:t>Download and install the course virtual machine on your computing environment…</a:t>
            </a:r>
          </a:p>
          <a:p>
            <a:pPr lvl="1"/>
            <a:r>
              <a:rPr lang="en-US" dirty="0" smtClean="0"/>
              <a:t>See document on Canvas (link on course home page).</a:t>
            </a:r>
          </a:p>
          <a:p>
            <a:pPr lvl="2"/>
            <a:r>
              <a:rPr lang="en-US" dirty="0" smtClean="0"/>
              <a:t>Print it out!!</a:t>
            </a:r>
          </a:p>
          <a:p>
            <a:r>
              <a:rPr lang="en-US" dirty="0" smtClean="0"/>
              <a:t>… and get it working RIGHT AWAY!!!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pPr>
              <a:defRPr/>
            </a:pPr>
            <a:fld id="{C05630CF-207A-4340-8ED0-7FE3F8C076F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6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Assignment #0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457700"/>
          </a:xfrm>
        </p:spPr>
        <p:txBody>
          <a:bodyPr/>
          <a:lstStyle/>
          <a:p>
            <a:r>
              <a:rPr lang="en-US" dirty="0" smtClean="0"/>
              <a:t>Ask for help from</a:t>
            </a:r>
          </a:p>
          <a:p>
            <a:pPr lvl="1"/>
            <a:r>
              <a:rPr lang="en-US" dirty="0" smtClean="0"/>
              <a:t>Any TA</a:t>
            </a:r>
          </a:p>
          <a:p>
            <a:pPr lvl="1"/>
            <a:r>
              <a:rPr lang="en-US" dirty="0" smtClean="0"/>
              <a:t>Either professor</a:t>
            </a:r>
          </a:p>
          <a:p>
            <a:pPr lvl="1"/>
            <a:r>
              <a:rPr lang="en-US" dirty="0" smtClean="0"/>
              <a:t>Anyone else who is willing.</a:t>
            </a:r>
          </a:p>
          <a:p>
            <a:r>
              <a:rPr lang="en-US" dirty="0" smtClean="0"/>
              <a:t>Try it out with Lab #1 assignment</a:t>
            </a:r>
          </a:p>
          <a:p>
            <a:pPr lvl="1"/>
            <a:r>
              <a:rPr lang="en-US" dirty="0" smtClean="0"/>
              <a:t>Already available on Canvas</a:t>
            </a:r>
          </a:p>
          <a:p>
            <a:pPr lvl="1"/>
            <a:r>
              <a:rPr lang="en-US" dirty="0" smtClean="0"/>
              <a:t>At least Part 1!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pPr>
              <a:defRPr/>
            </a:pPr>
            <a:fld id="{C05630CF-207A-4340-8ED0-7FE3F8C076F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1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Laptop?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78800" cy="4800600"/>
          </a:xfrm>
        </p:spPr>
        <p:txBody>
          <a:bodyPr/>
          <a:lstStyle/>
          <a:p>
            <a:r>
              <a:rPr lang="en-US" dirty="0" smtClean="0"/>
              <a:t>VirtualBox is already installed on all the Microsoft Windows machines in the public labs.</a:t>
            </a:r>
          </a:p>
          <a:p>
            <a:r>
              <a:rPr lang="en-US" dirty="0" smtClean="0"/>
              <a:t>Obtain a USB flash drive.</a:t>
            </a:r>
          </a:p>
          <a:p>
            <a:pPr lvl="1"/>
            <a:r>
              <a:rPr lang="en-US" dirty="0" smtClean="0"/>
              <a:t>At least 32 GB.</a:t>
            </a:r>
          </a:p>
          <a:p>
            <a:pPr lvl="1"/>
            <a:r>
              <a:rPr lang="en-US" dirty="0" smtClean="0"/>
              <a:t>USB 3.0 is strongly recommended.</a:t>
            </a:r>
          </a:p>
          <a:p>
            <a:pPr lvl="1"/>
            <a:r>
              <a:rPr lang="en-US" dirty="0" smtClean="0"/>
              <a:t>As fast as possible.</a:t>
            </a:r>
          </a:p>
          <a:p>
            <a:r>
              <a:rPr lang="en-US" dirty="0" smtClean="0"/>
              <a:t>Install the course VM onto that drive.</a:t>
            </a:r>
          </a:p>
          <a:p>
            <a:r>
              <a:rPr lang="en-US" dirty="0" smtClean="0"/>
              <a:t>Bring it to lab and office hours.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630CF-207A-4340-8ED0-7FE3F8C076F3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0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r">
              <a:spcBef>
                <a:spcPts val="875"/>
              </a:spcBef>
              <a:buFont typeface="Arial" charset="0"/>
              <a:buNone/>
            </a:pPr>
            <a:fld id="{E9FB2542-C2F3-4D82-A31B-B902A0F1F49F}" type="slidenum">
              <a:rPr lang="en-US" sz="1400">
                <a:solidFill>
                  <a:srgbClr val="000000"/>
                </a:solidFill>
                <a:latin typeface="Arial" charset="0"/>
              </a:rPr>
              <a:pPr algn="r">
                <a:spcBef>
                  <a:spcPts val="875"/>
                </a:spcBef>
                <a:buFont typeface="Arial" charset="0"/>
                <a:buNone/>
              </a:pPr>
              <a:t>4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of the course staff</a:t>
            </a:r>
          </a:p>
          <a:p>
            <a:r>
              <a:rPr lang="en-US" dirty="0" smtClean="0"/>
              <a:t>Text</a:t>
            </a:r>
          </a:p>
          <a:p>
            <a:r>
              <a:rPr lang="en-US" dirty="0" smtClean="0"/>
              <a:t>Purpose of the course</a:t>
            </a:r>
          </a:p>
          <a:p>
            <a:r>
              <a:rPr lang="en-US" dirty="0" smtClean="0"/>
              <a:t>Logistics</a:t>
            </a:r>
          </a:p>
          <a:p>
            <a:r>
              <a:rPr lang="en-US" dirty="0" smtClean="0"/>
              <a:t>Policies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000D7949-4764-4279-9703-7900A9D40DD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Assignments</a:t>
            </a:r>
            <a:br>
              <a:rPr lang="en-US" smtClean="0"/>
            </a:br>
            <a:r>
              <a:rPr lang="en-US" smtClean="0"/>
              <a:t>for Next Time</a:t>
            </a:r>
            <a:endParaRPr lang="en-US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Kernighan &amp; Ritchie, Chapter 1</a:t>
            </a:r>
          </a:p>
          <a:p>
            <a:r>
              <a:rPr lang="en-US" smtClean="0"/>
              <a:t>Absolute C++, Chapter 1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0" y="6615113"/>
            <a:ext cx="1171575" cy="1539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CS-2303, C-Term 2017 </a:t>
            </a:r>
            <a:endParaRPr 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pPr>
              <a:defRPr/>
            </a:pPr>
            <a:fld id="{C05630CF-207A-4340-8ED0-7FE3F8C076F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1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r">
              <a:spcBef>
                <a:spcPts val="875"/>
              </a:spcBef>
              <a:buFont typeface="Arial" charset="0"/>
              <a:buNone/>
            </a:pPr>
            <a:fld id="{E6337C1E-87DA-4B6B-B94F-DE16DEBC5109}" type="slidenum">
              <a:rPr lang="en-US" sz="1400">
                <a:solidFill>
                  <a:srgbClr val="000000"/>
                </a:solidFill>
                <a:latin typeface="Arial" charset="0"/>
              </a:rPr>
              <a:pPr algn="r">
                <a:spcBef>
                  <a:spcPts val="875"/>
                </a:spcBef>
                <a:buFont typeface="Arial" charset="0"/>
                <a:buNone/>
              </a:pPr>
              <a:t>5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800"/>
              </a:spcBef>
              <a:buClr>
                <a:srgbClr val="FFCC00"/>
              </a:buClr>
              <a:buFont typeface="Monotype Sorts" charset="2"/>
              <a:buChar char=""/>
            </a:pPr>
            <a:endParaRPr lang="en-US" dirty="0">
              <a:solidFill>
                <a:srgbClr val="996633"/>
              </a:solidFill>
              <a:latin typeface="Tahoma" pitchFamily="32" charset="0"/>
              <a:hlinkClick r:id="rId3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Instructor</a:t>
            </a:r>
          </a:p>
          <a:p>
            <a:pPr lvl="1"/>
            <a:r>
              <a:rPr lang="en-US" dirty="0" smtClean="0"/>
              <a:t>Mike Ciaraldi</a:t>
            </a:r>
          </a:p>
          <a:p>
            <a:pPr lvl="2"/>
            <a:r>
              <a:rPr lang="en-US" dirty="0" smtClean="0"/>
              <a:t>ciaraldi@wpi.edu</a:t>
            </a:r>
          </a:p>
          <a:p>
            <a:pPr lvl="2"/>
            <a:r>
              <a:rPr lang="en-US" dirty="0" smtClean="0"/>
              <a:t>x5117</a:t>
            </a:r>
          </a:p>
          <a:p>
            <a:pPr lvl="2"/>
            <a:r>
              <a:rPr lang="en-US" dirty="0" smtClean="0"/>
              <a:t>FL 129</a:t>
            </a:r>
          </a:p>
          <a:p>
            <a:pPr lvl="2"/>
            <a:r>
              <a:rPr lang="en-US" dirty="0" smtClean="0"/>
              <a:t>http://www.cs.wpi.edu/~ciaraldi/</a:t>
            </a:r>
            <a:endParaRPr lang="en-US" dirty="0" smtClean="0">
              <a:hlinkClick r:id="rId4"/>
            </a:endParaRPr>
          </a:p>
          <a:p>
            <a:pPr lvl="2"/>
            <a:r>
              <a:rPr lang="en-US" dirty="0" smtClean="0"/>
              <a:t>http://www.wpi.edu/~ciaraldi/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000D7949-4764-4279-9703-7900A9D40DD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r">
              <a:spcBef>
                <a:spcPts val="875"/>
              </a:spcBef>
              <a:buFont typeface="Arial" charset="0"/>
              <a:buNone/>
            </a:pPr>
            <a:fld id="{6CA09F35-789A-45D2-93C7-E21DF6580EED}" type="slidenum">
              <a:rPr lang="en-US" sz="1400">
                <a:solidFill>
                  <a:srgbClr val="000000"/>
                </a:solidFill>
                <a:latin typeface="Arial" charset="0"/>
              </a:rPr>
              <a:pPr algn="r">
                <a:spcBef>
                  <a:spcPts val="875"/>
                </a:spcBef>
                <a:buFont typeface="Arial" charset="0"/>
                <a:buNone/>
              </a:pPr>
              <a:t>6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Teaching Assistant</a:t>
            </a:r>
          </a:p>
          <a:p>
            <a:pPr lvl="1"/>
            <a:r>
              <a:rPr lang="en-US" altLang="en-US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Andad</a:t>
            </a:r>
            <a:r>
              <a:rPr lang="en-US" altLang="en-US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Ramakrishnan</a:t>
            </a: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 &lt;aramakrishnan@WPI.EDU</a:t>
            </a:r>
            <a:r>
              <a:rPr lang="en-US" altLang="en-US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&gt;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D7949-4764-4279-9703-7900A9D40DD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282625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04800" y="456456"/>
            <a:ext cx="19749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r">
              <a:spcBef>
                <a:spcPts val="875"/>
              </a:spcBef>
              <a:buFont typeface="Arial" charset="0"/>
              <a:buNone/>
            </a:pPr>
            <a:fld id="{6CA09F35-789A-45D2-93C7-E21DF6580EED}" type="slidenum">
              <a:rPr lang="en-US" sz="1400">
                <a:solidFill>
                  <a:srgbClr val="000000"/>
                </a:solidFill>
                <a:latin typeface="Arial" charset="0"/>
              </a:rPr>
              <a:pPr algn="r">
                <a:spcBef>
                  <a:spcPts val="875"/>
                </a:spcBef>
                <a:buFont typeface="Arial" charset="0"/>
                <a:buNone/>
              </a:pPr>
              <a:t>7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950"/>
            <a:ext cx="8177213" cy="4743450"/>
          </a:xfrm>
        </p:spPr>
        <p:txBody>
          <a:bodyPr/>
          <a:lstStyle/>
          <a:p>
            <a:r>
              <a:rPr lang="en-US" dirty="0" smtClean="0"/>
              <a:t>Senior Assistants</a:t>
            </a:r>
          </a:p>
          <a:p>
            <a:pPr lvl="1"/>
            <a:r>
              <a:rPr lang="en-US" dirty="0"/>
              <a:t> </a:t>
            </a: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Aura Velarde </a:t>
            </a:r>
            <a:r>
              <a:rPr lang="en-US" altLang="en-US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Ramirez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&lt;aivelarderamirez@WPI.EDU&gt;</a:t>
            </a:r>
            <a:endParaRPr lang="en-US" altLang="en-US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lvl="1"/>
            <a:r>
              <a:rPr lang="en-US" altLang="en-US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Augusto Wong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&lt;arwong@WPI.EDU&gt;</a:t>
            </a:r>
            <a:endParaRPr lang="en-US" altLang="en-US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lvl="1"/>
            <a:r>
              <a:rPr lang="en-US" altLang="en-US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Axe </a:t>
            </a:r>
            <a:r>
              <a:rPr lang="en-US" altLang="en-US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Soota</a:t>
            </a:r>
            <a:endParaRPr lang="en-US" altLang="en-US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lvl="2"/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&lt;asoota@WPI.EDU&gt;</a:t>
            </a:r>
            <a:endParaRPr lang="en-US" altLang="en-US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lvl="1"/>
            <a:r>
              <a:rPr lang="en-US" altLang="en-US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Diana </a:t>
            </a: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Doherty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 smtClean="0">
              <a:solidFill>
                <a:schemeClr val="tx1"/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&lt;ddoherty2@WPI.EDU&gt;</a:t>
            </a:r>
            <a:r>
              <a:rPr lang="en-US" dirty="0"/>
              <a:t> 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D7949-4764-4279-9703-7900A9D40DD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282625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04800" y="456456"/>
            <a:ext cx="19749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900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r">
              <a:spcBef>
                <a:spcPts val="875"/>
              </a:spcBef>
              <a:buFont typeface="Arial" charset="0"/>
              <a:buNone/>
            </a:pPr>
            <a:fld id="{AFC6369B-DD10-4BB3-95DD-B41B85E3CFCB}" type="slidenum">
              <a:rPr lang="en-US" sz="1400">
                <a:solidFill>
                  <a:srgbClr val="000000"/>
                </a:solidFill>
                <a:latin typeface="Arial" charset="0"/>
              </a:rPr>
              <a:pPr algn="r">
                <a:spcBef>
                  <a:spcPts val="875"/>
                </a:spcBef>
                <a:buFont typeface="Arial" charset="0"/>
                <a:buNone/>
              </a:pPr>
              <a:t>8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Official Text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Kernighan, Brian &amp; Ritchie, Dennis, The C Programming Language, 2</a:t>
            </a:r>
            <a:r>
              <a:rPr lang="en-US" baseline="30000" dirty="0" smtClean="0"/>
              <a:t>nd</a:t>
            </a:r>
            <a:r>
              <a:rPr lang="en-US" dirty="0" smtClean="0"/>
              <a:t> edition.</a:t>
            </a:r>
          </a:p>
          <a:p>
            <a:r>
              <a:rPr lang="en-US" dirty="0" smtClean="0"/>
              <a:t>Look for the brown ring of quality.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52EAF0-652D-4582-A927-EBDDB046A07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913902"/>
            <a:ext cx="3292735" cy="3853095"/>
          </a:xfr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r">
              <a:spcBef>
                <a:spcPts val="875"/>
              </a:spcBef>
              <a:buFont typeface="Arial" charset="0"/>
              <a:buNone/>
            </a:pPr>
            <a:fld id="{AFC6369B-DD10-4BB3-95DD-B41B85E3CFCB}" type="slidenum">
              <a:rPr lang="en-US" sz="1400">
                <a:solidFill>
                  <a:srgbClr val="000000"/>
                </a:solidFill>
                <a:latin typeface="Arial" charset="0"/>
              </a:rPr>
              <a:pPr algn="r">
                <a:spcBef>
                  <a:spcPts val="875"/>
                </a:spcBef>
                <a:buFont typeface="Arial" charset="0"/>
                <a:buNone/>
              </a:pPr>
              <a:t>9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Official Text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Walter </a:t>
            </a:r>
            <a:r>
              <a:rPr lang="en-US" dirty="0" err="1" smtClean="0"/>
              <a:t>Savitch</a:t>
            </a:r>
            <a:r>
              <a:rPr lang="en-US" dirty="0" smtClean="0"/>
              <a:t>, </a:t>
            </a:r>
            <a:r>
              <a:rPr lang="en-US" i="1" dirty="0"/>
              <a:t>A</a:t>
            </a:r>
            <a:r>
              <a:rPr lang="en-US" i="1" dirty="0" smtClean="0"/>
              <a:t>bsolute C++</a:t>
            </a:r>
            <a:r>
              <a:rPr lang="en-US" dirty="0" smtClean="0"/>
              <a:t>, 6</a:t>
            </a:r>
            <a:r>
              <a:rPr lang="en-US" baseline="30000" dirty="0" smtClean="0"/>
              <a:t>th</a:t>
            </a:r>
            <a:r>
              <a:rPr lang="en-US" dirty="0" smtClean="0"/>
              <a:t> edition, Pearson/Prentice-Hall. 2015.</a:t>
            </a:r>
          </a:p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or 5</a:t>
            </a:r>
            <a:r>
              <a:rPr lang="en-US" baseline="30000" dirty="0" smtClean="0"/>
              <a:t>th</a:t>
            </a:r>
            <a:r>
              <a:rPr lang="en-US" dirty="0" smtClean="0"/>
              <a:t> edition OK too.</a:t>
            </a:r>
          </a:p>
          <a:p>
            <a:r>
              <a:rPr lang="en-US" dirty="0" err="1" smtClean="0"/>
              <a:t>MyProgrammingLab</a:t>
            </a:r>
            <a:r>
              <a:rPr lang="en-US" dirty="0" smtClean="0"/>
              <a:t> </a:t>
            </a:r>
            <a:r>
              <a:rPr lang="en-US" u="sng" dirty="0" smtClean="0"/>
              <a:t>not</a:t>
            </a:r>
            <a:r>
              <a:rPr lang="en-US" dirty="0" smtClean="0"/>
              <a:t> needed.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52EAF0-652D-4582-A927-EBDDB046A07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02867"/>
            <a:ext cx="3292735" cy="4075166"/>
          </a:xfrm>
        </p:spPr>
      </p:pic>
    </p:spTree>
    <p:extLst>
      <p:ext uri="{BB962C8B-B14F-4D97-AF65-F5344CB8AC3E}">
        <p14:creationId xmlns:p14="http://schemas.microsoft.com/office/powerpoint/2010/main" val="621945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 Black"/>
        <a:ea typeface="DejaVu Sans"/>
        <a:cs typeface="DejaVu Sans"/>
      </a:majorFont>
      <a:minorFont>
        <a:latin typeface="Tahom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iaraldi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1324</Words>
  <Application>Microsoft Office PowerPoint</Application>
  <PresentationFormat>On-screen Show (4:3)</PresentationFormat>
  <Paragraphs>327</Paragraphs>
  <Slides>40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40</vt:i4>
      </vt:variant>
    </vt:vector>
  </HeadingPairs>
  <TitlesOfParts>
    <vt:vector size="57" baseType="lpstr">
      <vt:lpstr>Arial Unicode MS</vt:lpstr>
      <vt:lpstr>Arial</vt:lpstr>
      <vt:lpstr>Arial Black</vt:lpstr>
      <vt:lpstr>Courier New</vt:lpstr>
      <vt:lpstr>DejaVu Sans</vt:lpstr>
      <vt:lpstr>Monotype Sorts</vt:lpstr>
      <vt:lpstr>Tahoma</vt:lpstr>
      <vt:lpstr>Times New Roman</vt:lpstr>
      <vt:lpstr>Wingdings</vt:lpstr>
      <vt:lpstr>Office Theme</vt:lpstr>
      <vt:lpstr>CiaraldiPortrait</vt:lpstr>
      <vt:lpstr>1_Contemporary Portrait</vt:lpstr>
      <vt:lpstr>2_Contemporary Portrait</vt:lpstr>
      <vt:lpstr>3_Contemporary Portrait</vt:lpstr>
      <vt:lpstr>4_Contemporary Portrait</vt:lpstr>
      <vt:lpstr>5_Contemporary Portrait</vt:lpstr>
      <vt:lpstr>6_Contemporary Portrait</vt:lpstr>
      <vt:lpstr>CS2303: Systems Programming Concepts</vt:lpstr>
      <vt:lpstr>Today</vt:lpstr>
      <vt:lpstr>PowerPoint Presentation</vt:lpstr>
      <vt:lpstr>Course Intro</vt:lpstr>
      <vt:lpstr>Course Staff</vt:lpstr>
      <vt:lpstr>Course Staff</vt:lpstr>
      <vt:lpstr>Course Staff</vt:lpstr>
      <vt:lpstr>Official Text 1</vt:lpstr>
      <vt:lpstr>Official Text 2</vt:lpstr>
      <vt:lpstr>Logistics: Lectures</vt:lpstr>
      <vt:lpstr>Logistics: Labs</vt:lpstr>
      <vt:lpstr>Weekly Quizzes</vt:lpstr>
      <vt:lpstr>Weekly Quizzes</vt:lpstr>
      <vt:lpstr>Final Tests</vt:lpstr>
      <vt:lpstr>Labs</vt:lpstr>
      <vt:lpstr>Programming Homework Assignments</vt:lpstr>
      <vt:lpstr>Grading</vt:lpstr>
      <vt:lpstr>E-mail</vt:lpstr>
      <vt:lpstr>Important E-mail Reminders</vt:lpstr>
      <vt:lpstr>Assumed Background</vt:lpstr>
      <vt:lpstr>Who Should Take This Course</vt:lpstr>
      <vt:lpstr>Who Should Not Take This Course</vt:lpstr>
      <vt:lpstr>Purposes of the Course I</vt:lpstr>
      <vt:lpstr>Purposes of the Course II</vt:lpstr>
      <vt:lpstr>What This Course Won’t Cover</vt:lpstr>
      <vt:lpstr>Programming Paradigms</vt:lpstr>
      <vt:lpstr>Programming Paradigms</vt:lpstr>
      <vt:lpstr>Why C?</vt:lpstr>
      <vt:lpstr>Why C++?</vt:lpstr>
      <vt:lpstr>Course Topics</vt:lpstr>
      <vt:lpstr>Course Topics II</vt:lpstr>
      <vt:lpstr>What You Will Be Doing</vt:lpstr>
      <vt:lpstr>Academic Honesty Policy</vt:lpstr>
      <vt:lpstr>Resources</vt:lpstr>
      <vt:lpstr>Virtual Machine</vt:lpstr>
      <vt:lpstr>Virtual Machine</vt:lpstr>
      <vt:lpstr>Assignment #0</vt:lpstr>
      <vt:lpstr>Assignment #0</vt:lpstr>
      <vt:lpstr>No Laptop?</vt:lpstr>
      <vt:lpstr>Reading Assignments for 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CS525W: Webware</dc:title>
  <dc:creator>Mike Ciaraldi</dc:creator>
  <cp:lastModifiedBy>Mike Ciaraldi</cp:lastModifiedBy>
  <cp:revision>113</cp:revision>
  <dcterms:modified xsi:type="dcterms:W3CDTF">2017-08-22T15:21:14Z</dcterms:modified>
</cp:coreProperties>
</file>