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1" r:id="rId2"/>
    <p:sldMasterId id="2147483713" r:id="rId3"/>
    <p:sldMasterId id="2147483725" r:id="rId4"/>
    <p:sldMasterId id="2147483737" r:id="rId5"/>
    <p:sldMasterId id="2147483749" r:id="rId6"/>
    <p:sldMasterId id="2147483761" r:id="rId7"/>
  </p:sldMasterIdLst>
  <p:notesMasterIdLst>
    <p:notesMasterId r:id="rId58"/>
  </p:notesMasterIdLst>
  <p:handoutMasterIdLst>
    <p:handoutMasterId r:id="rId59"/>
  </p:handoutMasterIdLst>
  <p:sldIdLst>
    <p:sldId id="292" r:id="rId8"/>
    <p:sldId id="336" r:id="rId9"/>
    <p:sldId id="324" r:id="rId10"/>
    <p:sldId id="325" r:id="rId11"/>
    <p:sldId id="326" r:id="rId12"/>
    <p:sldId id="327" r:id="rId13"/>
    <p:sldId id="334" r:id="rId14"/>
    <p:sldId id="328" r:id="rId15"/>
    <p:sldId id="329" r:id="rId16"/>
    <p:sldId id="330" r:id="rId17"/>
    <p:sldId id="331" r:id="rId18"/>
    <p:sldId id="332" r:id="rId19"/>
    <p:sldId id="333" r:id="rId20"/>
    <p:sldId id="305" r:id="rId21"/>
    <p:sldId id="302" r:id="rId22"/>
    <p:sldId id="301" r:id="rId23"/>
    <p:sldId id="303" r:id="rId24"/>
    <p:sldId id="304" r:id="rId25"/>
    <p:sldId id="322" r:id="rId26"/>
    <p:sldId id="323" r:id="rId27"/>
    <p:sldId id="338" r:id="rId28"/>
    <p:sldId id="339" r:id="rId29"/>
    <p:sldId id="340" r:id="rId30"/>
    <p:sldId id="342" r:id="rId31"/>
    <p:sldId id="343" r:id="rId32"/>
    <p:sldId id="345" r:id="rId33"/>
    <p:sldId id="346" r:id="rId34"/>
    <p:sldId id="347" r:id="rId35"/>
    <p:sldId id="350" r:id="rId36"/>
    <p:sldId id="348" r:id="rId37"/>
    <p:sldId id="349" r:id="rId38"/>
    <p:sldId id="335" r:id="rId39"/>
    <p:sldId id="351" r:id="rId40"/>
    <p:sldId id="353" r:id="rId41"/>
    <p:sldId id="352" r:id="rId42"/>
    <p:sldId id="369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62" d="100"/>
          <a:sy n="62" d="100"/>
        </p:scale>
        <p:origin x="675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0C6ED3-2DBF-4959-B8D1-28778807F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5798588-163A-45D4-9A30-87FC7CEA8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C8F642-F257-4CBA-AEC4-E68753EB3EB5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Alien vs. Predator?</a:t>
            </a:r>
          </a:p>
          <a:p>
            <a:pPr eaLnBrk="1" hangingPunct="1"/>
            <a:r>
              <a:rPr lang="en-US" dirty="0" smtClean="0"/>
              <a:t>Roe vs. Wade?</a:t>
            </a:r>
          </a:p>
          <a:p>
            <a:pPr eaLnBrk="1" hangingPunct="1"/>
            <a:r>
              <a:rPr lang="en-US" dirty="0" smtClean="0"/>
              <a:t>Batman vs. Superman: Dawn of Justice?</a:t>
            </a:r>
          </a:p>
        </p:txBody>
      </p:sp>
    </p:spTree>
    <p:extLst>
      <p:ext uri="{BB962C8B-B14F-4D97-AF65-F5344CB8AC3E}">
        <p14:creationId xmlns:p14="http://schemas.microsoft.com/office/powerpoint/2010/main" val="136801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DAEEE-2424-4C31-B381-5F8A727504BF}" type="slidenum">
              <a:rPr lang="en-US"/>
              <a:pPr/>
              <a:t>37</a:t>
            </a:fld>
            <a:endParaRPr lang="en-US"/>
          </a:p>
        </p:txBody>
      </p:sp>
      <p:sp>
        <p:nvSpPr>
          <p:cNvPr id="375810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D7F9F86-498B-4566-81F9-C763142D3602}" type="slidenum">
              <a:rPr lang="en-US" sz="1200"/>
              <a:pPr algn="r" eaLnBrk="1" hangingPunct="1"/>
              <a:t>37</a:t>
            </a:fld>
            <a:endParaRPr lang="en-US" sz="120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5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1ACA3-991F-4109-8032-C90089219466}" type="slidenum">
              <a:rPr lang="en-US"/>
              <a:pPr/>
              <a:t>38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3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3731B-F28E-471E-B861-5AFFF5F60B24}" type="slidenum">
              <a:rPr lang="en-US"/>
              <a:pPr/>
              <a:t>39</a:t>
            </a:fld>
            <a:endParaRPr lang="en-US"/>
          </a:p>
        </p:txBody>
      </p:sp>
      <p:sp>
        <p:nvSpPr>
          <p:cNvPr id="379906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62BF65A-C44B-4861-A155-496E812B793D}" type="slidenum">
              <a:rPr lang="en-US" sz="1200"/>
              <a:pPr algn="r" eaLnBrk="1" hangingPunct="1"/>
              <a:t>39</a:t>
            </a:fld>
            <a:endParaRPr lang="en-US" sz="120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662-A04A-4346-A007-F5E1F3F3643A}" type="slidenum">
              <a:rPr lang="en-US"/>
              <a:pPr/>
              <a:t>40</a:t>
            </a:fld>
            <a:endParaRPr lang="en-US"/>
          </a:p>
        </p:txBody>
      </p:sp>
      <p:sp>
        <p:nvSpPr>
          <p:cNvPr id="381954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328A812-D10A-41E8-B64E-6DA696A6BA57}" type="slidenum">
              <a:rPr lang="en-US" sz="1200"/>
              <a:pPr algn="r" eaLnBrk="1" hangingPunct="1"/>
              <a:t>40</a:t>
            </a:fld>
            <a:endParaRPr lang="en-US" sz="1200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A050E-D9EC-49CB-B04D-6820CD777476}" type="slidenum">
              <a:rPr lang="en-US"/>
              <a:pPr/>
              <a:t>41</a:t>
            </a:fld>
            <a:endParaRPr lang="en-US"/>
          </a:p>
        </p:txBody>
      </p:sp>
      <p:sp>
        <p:nvSpPr>
          <p:cNvPr id="384002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312B406-2842-42F7-B7B6-B6A3B0B82C54}" type="slidenum">
              <a:rPr lang="en-US" sz="1200"/>
              <a:pPr algn="r" eaLnBrk="1" hangingPunct="1"/>
              <a:t>41</a:t>
            </a:fld>
            <a:endParaRPr lang="en-US" sz="120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1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09182-F633-47AD-887E-14A2088012A4}" type="slidenum">
              <a:rPr lang="en-US"/>
              <a:pPr/>
              <a:t>42</a:t>
            </a:fld>
            <a:endParaRPr lang="en-US"/>
          </a:p>
        </p:txBody>
      </p:sp>
      <p:sp>
        <p:nvSpPr>
          <p:cNvPr id="386050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7D995DC-7641-4FC3-99AF-9E49C509F73E}" type="slidenum">
              <a:rPr lang="en-US" sz="1200"/>
              <a:pPr algn="r" eaLnBrk="1" hangingPunct="1"/>
              <a:t>42</a:t>
            </a:fld>
            <a:endParaRPr lang="en-US" sz="120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9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8A66-5F3C-4C39-8412-AEA697CDCE48}" type="slidenum">
              <a:rPr lang="en-US"/>
              <a:pPr/>
              <a:t>43</a:t>
            </a:fld>
            <a:endParaRPr lang="en-US"/>
          </a:p>
        </p:txBody>
      </p:sp>
      <p:sp>
        <p:nvSpPr>
          <p:cNvPr id="388098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15BE106-D527-4EF0-993F-CD60BDD9A11A}" type="slidenum">
              <a:rPr lang="en-US" sz="1200"/>
              <a:pPr algn="r" eaLnBrk="1" hangingPunct="1"/>
              <a:t>43</a:t>
            </a:fld>
            <a:endParaRPr lang="en-US" sz="1200"/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3DA3CF-F775-4886-ABD2-CB846F450838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Remember that all the languages I mentioned last time have been used for both systems and application programming.</a:t>
            </a:r>
          </a:p>
        </p:txBody>
      </p:sp>
    </p:spTree>
    <p:extLst>
      <p:ext uri="{BB962C8B-B14F-4D97-AF65-F5344CB8AC3E}">
        <p14:creationId xmlns:p14="http://schemas.microsoft.com/office/powerpoint/2010/main" val="60519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8B17E-2025-43AF-AEE5-BB8BEACFF7D1}" type="slidenum">
              <a:rPr lang="en-US"/>
              <a:pPr/>
              <a:t>44</a:t>
            </a:fld>
            <a:endParaRPr lang="en-US"/>
          </a:p>
        </p:txBody>
      </p:sp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5D79478-5803-4281-B19D-74CA20C7F237}" type="slidenum">
              <a:rPr lang="en-US" sz="1200"/>
              <a:pPr algn="r" eaLnBrk="1" hangingPunct="1"/>
              <a:t>44</a:t>
            </a:fld>
            <a:endParaRPr lang="en-US" sz="1200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9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CEE53-EB0C-4492-9431-5F3929CD358C}" type="slidenum">
              <a:rPr lang="en-US"/>
              <a:pPr/>
              <a:t>45</a:t>
            </a:fld>
            <a:endParaRPr lang="en-US"/>
          </a:p>
        </p:txBody>
      </p:sp>
      <p:sp>
        <p:nvSpPr>
          <p:cNvPr id="392194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43FD1C7-62CC-4CDD-8CFB-9E704B20C3D8}" type="slidenum">
              <a:rPr lang="en-US" sz="1200"/>
              <a:pPr algn="r" eaLnBrk="1" hangingPunct="1"/>
              <a:t>45</a:t>
            </a:fld>
            <a:endParaRPr lang="en-US" sz="120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r>
              <a:rPr lang="en-US" dirty="0" smtClean="0"/>
              <a:t>The loop invariant within the month is something along the lines of:–</a:t>
            </a:r>
          </a:p>
          <a:p>
            <a:endParaRPr lang="en-US" dirty="0"/>
          </a:p>
          <a:p>
            <a:r>
              <a:rPr lang="en-US" dirty="0" smtClean="0"/>
              <a:t>(date – 1) + starting Day = </a:t>
            </a:r>
            <a:r>
              <a:rPr lang="en-US" dirty="0" err="1" smtClean="0"/>
              <a:t>dayOfWeek</a:t>
            </a:r>
            <a:r>
              <a:rPr lang="en-US" dirty="0" smtClean="0"/>
              <a:t> %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16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F83F6-4D61-453B-A1BF-A75C93ABDC64}" type="slidenum">
              <a:rPr lang="en-US"/>
              <a:pPr/>
              <a:t>46</a:t>
            </a:fld>
            <a:endParaRPr 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4D3806-BFD0-44ED-A934-C584E102B538}" type="slidenum">
              <a:rPr lang="en-US" sz="1200"/>
              <a:pPr algn="r" eaLnBrk="1" hangingPunct="1"/>
              <a:t>46</a:t>
            </a:fld>
            <a:endParaRPr 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7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B2329-675B-4299-B21F-498A7A2085E6}" type="slidenum">
              <a:rPr lang="en-US"/>
              <a:pPr/>
              <a:t>47</a:t>
            </a:fld>
            <a:endParaRPr lang="en-US"/>
          </a:p>
        </p:txBody>
      </p:sp>
      <p:sp>
        <p:nvSpPr>
          <p:cNvPr id="396290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4319571-8AF8-4042-93AB-A8653479C7FF}" type="slidenum">
              <a:rPr lang="en-US" sz="1200"/>
              <a:pPr algn="r" eaLnBrk="1" hangingPunct="1"/>
              <a:t>47</a:t>
            </a:fld>
            <a:endParaRPr lang="en-US" sz="1200"/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91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DFCA0-CBE2-41E7-A307-7164E3630AA1}" type="slidenum">
              <a:rPr lang="en-US"/>
              <a:pPr/>
              <a:t>48</a:t>
            </a:fld>
            <a:endParaRPr lang="en-US"/>
          </a:p>
        </p:txBody>
      </p:sp>
      <p:sp>
        <p:nvSpPr>
          <p:cNvPr id="398338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0D79E7-FDAF-4CD1-8EB5-CC944D0F8007}" type="slidenum">
              <a:rPr lang="en-US" sz="1200"/>
              <a:pPr algn="r" eaLnBrk="1" hangingPunct="1"/>
              <a:t>48</a:t>
            </a:fld>
            <a:endParaRPr lang="en-US" sz="12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3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63FA4-1585-4F04-A41B-D3A2AA0B6AF4}" type="slidenum">
              <a:rPr lang="en-US"/>
              <a:pPr/>
              <a:t>49</a:t>
            </a:fld>
            <a:endParaRPr lang="en-US"/>
          </a:p>
        </p:txBody>
      </p:sp>
      <p:sp>
        <p:nvSpPr>
          <p:cNvPr id="400386" name="Rectangle 7"/>
          <p:cNvSpPr txBox="1">
            <a:spLocks noGrp="1" noChangeArrowheads="1"/>
          </p:cNvSpPr>
          <p:nvPr/>
        </p:nvSpPr>
        <p:spPr bwMode="auto">
          <a:xfrm>
            <a:off x="3964149" y="8803797"/>
            <a:ext cx="3032337" cy="46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9" rIns="88057" bIns="44029" anchor="b"/>
          <a:lstStyle>
            <a:lvl1pPr defTabSz="898525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898525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5425" defTabSz="898525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5425" defTabSz="898525">
              <a:defRPr>
                <a:solidFill>
                  <a:schemeClr val="tx1"/>
                </a:solidFill>
                <a:latin typeface="Arial" charset="0"/>
              </a:defRPr>
            </a:lvl4pPr>
            <a:lvl5pPr marL="2022475" indent="-225425" defTabSz="898525">
              <a:defRPr>
                <a:solidFill>
                  <a:schemeClr val="tx1"/>
                </a:solidFill>
                <a:latin typeface="Arial" charset="0"/>
              </a:defRPr>
            </a:lvl5pPr>
            <a:lvl6pPr marL="24796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68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40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1275" indent="-225425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28E8F1F-F6C7-4C0E-AD1F-3E9437723807}" type="slidenum">
              <a:rPr lang="en-US" sz="1200"/>
              <a:pPr algn="r" eaLnBrk="1" hangingPunct="1"/>
              <a:t>49</a:t>
            </a:fld>
            <a:endParaRPr lang="en-US" sz="1200"/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057" tIns="44029" rIns="88057" bIns="44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4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72495-C8AF-49F8-958F-65F49883C14F}" type="slidenum">
              <a:rPr lang="en-US"/>
              <a:pPr/>
              <a:t>50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675756-6C4F-4B7E-80EC-37C7887957E0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E.g. strong type-checking.</a:t>
            </a:r>
          </a:p>
        </p:txBody>
      </p:sp>
    </p:spTree>
    <p:extLst>
      <p:ext uri="{BB962C8B-B14F-4D97-AF65-F5344CB8AC3E}">
        <p14:creationId xmlns:p14="http://schemas.microsoft.com/office/powerpoint/2010/main" val="349519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FEF1519-E78A-4D5C-83C8-8816798AB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264CA-C892-48C2-9AE7-3EBF53DBC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F6B5-2DF6-4EF8-82B4-62A3394A0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F1519-E78A-4D5C-83C8-8816798AB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Loop Invariants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3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E8FBD-4FC9-4376-8A42-3856D7D10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E0190-0A29-4953-9F9E-1A94738A69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08F3-F584-4A6C-8874-9ABA92471F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3FD63-5E96-4DC0-BEB5-8DB5CADAF1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1BC37-9149-4550-B6AB-EF2448B9E3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C0BA-9278-4BB9-9875-4AE60F5C7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A3340-6E7C-437A-AB8D-614A59E363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FEF1519-E78A-4D5C-83C8-8816798AB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CS2303: Systems Programming Concepts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19400"/>
            <a:ext cx="7924800" cy="2514600"/>
          </a:xfrm>
        </p:spPr>
        <p:txBody>
          <a:bodyPr/>
          <a:lstStyle/>
          <a:p>
            <a:r>
              <a:rPr lang="en-US" sz="3600" dirty="0" smtClean="0"/>
              <a:t>Class 2</a:t>
            </a:r>
          </a:p>
          <a:p>
            <a:r>
              <a:rPr lang="en-US" dirty="0" smtClean="0"/>
              <a:t>Some Housekeeping</a:t>
            </a:r>
          </a:p>
          <a:p>
            <a:r>
              <a:rPr lang="en-US" dirty="0" smtClean="0"/>
              <a:t>Some History</a:t>
            </a:r>
          </a:p>
          <a:p>
            <a:r>
              <a:rPr lang="en-US" dirty="0" smtClean="0"/>
              <a:t>Your First C and C++ Programs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58AD95-8BDF-4BF8-9DD8-D0695CC6C6E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Copyright 2005-2017, Michael J. Ciaraldi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Highlights of</a:t>
            </a:r>
            <a:br>
              <a:rPr lang="en-US" dirty="0" smtClean="0"/>
            </a:br>
            <a:r>
              <a:rPr lang="en-US" dirty="0" smtClean="0"/>
              <a:t>High-Level Language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dirty="0" smtClean="0"/>
              <a:t>1960: Algol a.k.a. Algol 60</a:t>
            </a:r>
          </a:p>
          <a:p>
            <a:pPr lvl="1"/>
            <a:r>
              <a:rPr lang="en-US" dirty="0" smtClean="0"/>
              <a:t>“Algorithmic Language”</a:t>
            </a:r>
          </a:p>
          <a:p>
            <a:pPr lvl="1"/>
            <a:r>
              <a:rPr lang="en-US" dirty="0" smtClean="0"/>
              <a:t>Designed for expressing algorithms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Burroughs wrote OS’s in it.</a:t>
            </a:r>
          </a:p>
          <a:p>
            <a:r>
              <a:rPr lang="en-US" dirty="0" smtClean="0"/>
              <a:t>1964: PL/I</a:t>
            </a:r>
          </a:p>
          <a:p>
            <a:pPr lvl="1"/>
            <a:r>
              <a:rPr lang="en-US" dirty="0" smtClean="0"/>
              <a:t>“Programming Language One”</a:t>
            </a:r>
          </a:p>
          <a:p>
            <a:pPr lvl="1"/>
            <a:r>
              <a:rPr lang="en-US" dirty="0" smtClean="0"/>
              <a:t>Tried to do all these things!</a:t>
            </a:r>
          </a:p>
          <a:p>
            <a:pPr lvl="1"/>
            <a:r>
              <a:rPr lang="en-US" dirty="0" smtClean="0"/>
              <a:t>IBM wrote some utilities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30CF-207A-4340-8ED0-7FE3F8C076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Highlights of</a:t>
            </a:r>
            <a:br>
              <a:rPr lang="en-US" dirty="0">
                <a:solidFill>
                  <a:srgbClr val="000000"/>
                </a:solidFill>
                <a:latin typeface="Arial Black" pitchFamily="32" charset="0"/>
              </a:rPr>
            </a:br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High-Level Language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5339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c. 1965: CPL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“Combined Programming Language”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Never implemented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1966: BCPL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“Basic CPL”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Types defined by operators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Xerox wrote all workstation code in it.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1967: </a:t>
            </a:r>
            <a:r>
              <a:rPr lang="en-US" dirty="0" err="1">
                <a:solidFill>
                  <a:srgbClr val="000000"/>
                </a:solidFill>
                <a:latin typeface="Tahoma" pitchFamily="32" charset="0"/>
              </a:rPr>
              <a:t>Simula</a:t>
            </a: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 67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“Simulation Language”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First use of objects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Highlights of</a:t>
            </a:r>
            <a:br>
              <a:rPr lang="en-US" dirty="0">
                <a:solidFill>
                  <a:srgbClr val="000000"/>
                </a:solidFill>
                <a:latin typeface="Arial Black" pitchFamily="32" charset="0"/>
              </a:rPr>
            </a:br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High-Level Language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c. 1971: B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Stripped-down BCPL at Bell Labs.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1973: C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Combination of high- and low-level features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Essentially all of Unix and its utilities were written in it.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1979-1983: C++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Originally “C with Objects”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Upward compatible with C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Implemented as a 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preprocessor.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Highlights of</a:t>
            </a:r>
            <a:br>
              <a:rPr lang="en-US" dirty="0">
                <a:solidFill>
                  <a:srgbClr val="000000"/>
                </a:solidFill>
                <a:latin typeface="Arial Black" pitchFamily="32" charset="0"/>
              </a:rPr>
            </a:br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High-Level Language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1995: Java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Simpler than C++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Slogan: “Write once, run anywhere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”</a:t>
            </a:r>
          </a:p>
          <a:p>
            <a:pPr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Since then: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The rise of scripting languages.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62200"/>
            <a:ext cx="7772400" cy="1143000"/>
          </a:xfrm>
        </p:spPr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57600"/>
            <a:ext cx="8178800" cy="1028700"/>
          </a:xfrm>
        </p:spPr>
        <p:txBody>
          <a:bodyPr/>
          <a:lstStyle/>
          <a:p>
            <a:pPr lvl="1"/>
            <a:r>
              <a:rPr lang="en-US" dirty="0"/>
              <a:t>Maslow</a:t>
            </a:r>
          </a:p>
          <a:p>
            <a:pPr lvl="1"/>
            <a:r>
              <a:rPr lang="en-US" dirty="0"/>
              <a:t>Choosing Tools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597FB6-B05B-44CC-86AF-A302FBC5202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Maslow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the only tool you have is a hammer, every problem looks like a nail.”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AE88F6-22C9-45AC-99DB-5743551B18B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Tools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78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You need criteria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Familiarity / learning curve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Availability for your platform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Compiler and libraries.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Customer requirements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Portability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Efficiency: coding, translation,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Suitability for the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Expressiveness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0B20D7-C067-4A24-9768-880242D9C71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Suitability for the Task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686800" cy="4819650"/>
          </a:xfrm>
        </p:spPr>
        <p:txBody>
          <a:bodyPr/>
          <a:lstStyle/>
          <a:p>
            <a:r>
              <a:rPr lang="en-US" smtClean="0"/>
              <a:t>How well does it fit the problem domain?</a:t>
            </a:r>
          </a:p>
          <a:p>
            <a:pPr lvl="1"/>
            <a:r>
              <a:rPr lang="en-US" smtClean="0"/>
              <a:t>E.g. business, simulation.</a:t>
            </a:r>
          </a:p>
          <a:p>
            <a:r>
              <a:rPr lang="en-US" smtClean="0"/>
              <a:t>Do its data types and operations match the data and operations you will need?</a:t>
            </a:r>
          </a:p>
          <a:p>
            <a:pPr lvl="1"/>
            <a:r>
              <a:rPr lang="en-US" smtClean="0"/>
              <a:t>E.g. character strings, complex numbers.</a:t>
            </a:r>
          </a:p>
          <a:p>
            <a:r>
              <a:rPr lang="en-US" smtClean="0"/>
              <a:t>Does it have statements or libraries to handle the manipulations and I/O you require?</a:t>
            </a:r>
          </a:p>
          <a:p>
            <a:r>
              <a:rPr lang="en-US" smtClean="0"/>
              <a:t>Does the language help or hinder you?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326EB2-1422-4A0E-937C-AD2A7154A4E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 dirty="0" smtClean="0"/>
              <a:t>SNOBOL, Perl have powerful string manipulation and pattern matching.</a:t>
            </a:r>
          </a:p>
          <a:p>
            <a:r>
              <a:rPr lang="en-US" dirty="0" smtClean="0"/>
              <a:t>COBOL has powerful data formatting.</a:t>
            </a:r>
          </a:p>
          <a:p>
            <a:r>
              <a:rPr lang="en-US" dirty="0" smtClean="0"/>
              <a:t>Java </a:t>
            </a:r>
            <a:endParaRPr lang="en-US" dirty="0"/>
          </a:p>
          <a:p>
            <a:pPr lvl="1"/>
            <a:r>
              <a:rPr lang="en-US" dirty="0" smtClean="0"/>
              <a:t>Powerful, standardized graphics.</a:t>
            </a:r>
          </a:p>
          <a:p>
            <a:pPr lvl="1"/>
            <a:r>
              <a:rPr lang="en-US" dirty="0" smtClean="0"/>
              <a:t>Strong data typing.</a:t>
            </a:r>
          </a:p>
          <a:p>
            <a:r>
              <a:rPr lang="en-US" dirty="0" smtClean="0"/>
              <a:t>C and C++ permit bit manipulations and access to absolute memory locations.</a:t>
            </a:r>
          </a:p>
          <a:p>
            <a:pPr lvl="1"/>
            <a:r>
              <a:rPr lang="en-US" dirty="0" smtClean="0"/>
              <a:t>Strong data typing that can be overridden.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FB9197-61AC-4B0B-8036-B26E14CAA32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II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LISP, Scheme, </a:t>
            </a:r>
            <a:r>
              <a:rPr lang="en-US" dirty="0" err="1" smtClean="0"/>
              <a:t>DrScheme</a:t>
            </a:r>
            <a:r>
              <a:rPr lang="en-US" dirty="0" smtClean="0"/>
              <a:t>, Racket</a:t>
            </a:r>
          </a:p>
          <a:p>
            <a:pPr lvl="1"/>
            <a:r>
              <a:rPr lang="en-US" dirty="0" smtClean="0"/>
              <a:t>All data is lists.</a:t>
            </a:r>
          </a:p>
          <a:p>
            <a:pPr lvl="1"/>
            <a:r>
              <a:rPr lang="en-US" dirty="0" smtClean="0"/>
              <a:t>Types can be mixed.</a:t>
            </a:r>
          </a:p>
          <a:p>
            <a:r>
              <a:rPr lang="en-US" dirty="0" smtClean="0"/>
              <a:t>HAL/S has units on data types.</a:t>
            </a:r>
          </a:p>
          <a:p>
            <a:r>
              <a:rPr lang="en-US" dirty="0" smtClean="0"/>
              <a:t>Scripting languages</a:t>
            </a:r>
          </a:p>
          <a:p>
            <a:pPr lvl="1"/>
            <a:r>
              <a:rPr lang="en-US" dirty="0" smtClean="0"/>
              <a:t>E.g., Perl, Python, Ruby.</a:t>
            </a:r>
            <a:endParaRPr lang="en-US" dirty="0"/>
          </a:p>
          <a:p>
            <a:pPr lvl="1"/>
            <a:r>
              <a:rPr lang="en-US" dirty="0" smtClean="0"/>
              <a:t>Easy to write short, powerful programs.</a:t>
            </a:r>
          </a:p>
          <a:p>
            <a:pPr lvl="1"/>
            <a:r>
              <a:rPr lang="en-US" dirty="0" smtClean="0"/>
              <a:t>Data typing intentionally very weak.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AEEAF1-C597-46FB-B3B2-5EBFC57ABD1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85950"/>
            <a:ext cx="8839200" cy="4362450"/>
          </a:xfrm>
        </p:spPr>
        <p:txBody>
          <a:bodyPr/>
          <a:lstStyle/>
          <a:p>
            <a:r>
              <a:rPr lang="en-US" dirty="0" smtClean="0"/>
              <a:t>We will take attendance at lab sections.</a:t>
            </a:r>
          </a:p>
          <a:p>
            <a:pPr lvl="1"/>
            <a:r>
              <a:rPr lang="en-US" dirty="0" smtClean="0"/>
              <a:t>If you are done, help someone else.</a:t>
            </a:r>
          </a:p>
          <a:p>
            <a:pPr lvl="1"/>
            <a:r>
              <a:rPr lang="en-US" dirty="0" smtClean="0"/>
              <a:t>Tell the staff, get a star!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OK to discuss, make diagrams on whiteboard, etc.</a:t>
            </a:r>
          </a:p>
          <a:p>
            <a:pPr lvl="1"/>
            <a:r>
              <a:rPr lang="en-US" dirty="0" smtClean="0"/>
              <a:t>But then must write and submit own code.</a:t>
            </a:r>
          </a:p>
          <a:p>
            <a:pPr lvl="1"/>
            <a:r>
              <a:rPr lang="en-US" dirty="0" smtClean="0"/>
              <a:t>Later assignments may have optional pairs.</a:t>
            </a:r>
          </a:p>
          <a:p>
            <a:r>
              <a:rPr lang="en-US" dirty="0" smtClean="0"/>
              <a:t>Office hours in the sub-basement, FL A22.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2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“Syntactic Sugar”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Empty calories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-- OR --</a:t>
            </a:r>
          </a:p>
          <a:p>
            <a:r>
              <a:rPr lang="en-US" smtClean="0"/>
              <a:t>Rich energy source?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A373DD-C682-4A05-81B8-0DD101203DB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5"/>
            <a:ext cx="5245347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helloWorld.c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"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hello, world" program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 (void) {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(″Hello, World!\n″);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latin typeface="Courier New" pitchFamily="49" charset="0"/>
              </a:rPr>
              <a:t>	return 0;</a:t>
            </a:r>
          </a:p>
          <a:p>
            <a:pPr>
              <a:tabLst>
                <a:tab pos="2286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</a:t>
            </a:r>
            <a:r>
              <a:rPr lang="en-US" dirty="0" smtClean="0"/>
              <a:t> program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5"/>
            <a:ext cx="5245347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helloWorld.c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"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hello, world" program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&gt;</a:t>
            </a:r>
          </a:p>
          <a:p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main (void) {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(″Hello, World!\n″);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228600" algn="l"/>
              </a:tabLst>
            </a:pP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649615"/>
            <a:ext cx="3052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 comment:–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Surrounded by /* and */</a:t>
            </a:r>
          </a:p>
          <a:p>
            <a:pPr algn="ctr"/>
            <a:r>
              <a:rPr lang="en-US" sz="1800" dirty="0" smtClean="0">
                <a:latin typeface="+mn-lt"/>
              </a:rPr>
              <a:t>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 “//” to end of line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Same as in Java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</a:t>
            </a:r>
            <a:r>
              <a:rPr lang="en-US" dirty="0" smtClean="0"/>
              <a:t> program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5"/>
            <a:ext cx="5245347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helloWorld.c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-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hello, world" program 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 (void) {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(″Hello, World!\n″);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</a:rPr>
              <a:t>return 0;</a:t>
            </a:r>
          </a:p>
          <a:p>
            <a:pPr>
              <a:tabLst>
                <a:tab pos="2286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649615"/>
            <a:ext cx="2796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 function definition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Note:– by convention,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operating system invokes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function named “main” to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start a program.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5029200"/>
            <a:ext cx="5627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“main” must return zero if successful, otherwise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some non-zero value so OS can recognize an error.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Arguments </a:t>
            </a:r>
            <a:r>
              <a:rPr lang="en-US" sz="1800" dirty="0">
                <a:latin typeface="+mn-lt"/>
              </a:rPr>
              <a:t>to 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main()</a:t>
            </a:r>
            <a:r>
              <a:rPr lang="en-US" sz="1800" dirty="0">
                <a:latin typeface="+mn-lt"/>
              </a:rPr>
              <a:t> to be discussed later in </a:t>
            </a:r>
            <a:r>
              <a:rPr lang="en-US" sz="1800" dirty="0" smtClean="0">
                <a:latin typeface="+mn-lt"/>
              </a:rPr>
              <a:t>course.</a:t>
            </a:r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</a:t>
            </a:r>
            <a:r>
              <a:rPr lang="en-US" dirty="0" smtClean="0"/>
              <a:t> program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5"/>
            <a:ext cx="5245347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helloWorld.c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-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hello, world" program 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main (void) {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(″Hello, World!\n″);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228600" algn="l"/>
              </a:tabLst>
            </a:pP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7000" y="2661015"/>
            <a:ext cx="3188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+mn-lt"/>
              </a:rPr>
              <a:t>printf</a:t>
            </a:r>
            <a:r>
              <a:rPr lang="en-US" sz="1800" i="1" dirty="0" smtClean="0">
                <a:latin typeface="+mn-lt"/>
              </a:rPr>
              <a:t> — </a:t>
            </a:r>
            <a:r>
              <a:rPr lang="en-US" sz="1800" dirty="0" smtClean="0">
                <a:latin typeface="+mn-lt"/>
              </a:rPr>
              <a:t>A call to the C library function to format and print a string of text</a:t>
            </a: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See K &amp; R §1.1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§1.2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§1.5.3,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and §7.2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3404" y="4957939"/>
            <a:ext cx="387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Question:– where is </a:t>
            </a:r>
            <a:r>
              <a:rPr lang="en-US" sz="1800" i="1" dirty="0" err="1" smtClean="0">
                <a:latin typeface="+mn-lt"/>
              </a:rPr>
              <a:t>printf</a:t>
            </a:r>
            <a:r>
              <a:rPr lang="en-US" sz="1800" dirty="0" smtClean="0">
                <a:latin typeface="+mn-lt"/>
              </a:rPr>
              <a:t> declared?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</a:t>
            </a:r>
            <a:r>
              <a:rPr lang="en-US" dirty="0" smtClean="0"/>
              <a:t> program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5"/>
            <a:ext cx="5245347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helloWorld.c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-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hello, world" program 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main (void) {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(″Hello, World!\n″);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228600" algn="l"/>
              </a:tabLst>
            </a:pP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32766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  <a:sym typeface="Symbol"/>
              </a:rPr>
              <a:t> </a:t>
            </a:r>
            <a:r>
              <a:rPr lang="en-US" sz="1800" dirty="0" smtClean="0">
                <a:latin typeface="+mn-lt"/>
              </a:rPr>
              <a:t>Answer:– In this file!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877" y="4957939"/>
            <a:ext cx="8356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</a:rPr>
              <a:t>Major</a:t>
            </a:r>
            <a:r>
              <a:rPr lang="en-US" sz="1800" dirty="0" smtClean="0">
                <a:latin typeface="+mn-lt"/>
              </a:rPr>
              <a:t> difference from </a:t>
            </a:r>
            <a:r>
              <a:rPr lang="en-US" sz="1800" i="1" dirty="0" smtClean="0">
                <a:latin typeface="+mn-lt"/>
              </a:rPr>
              <a:t>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An “include file” in C or </a:t>
            </a:r>
            <a:r>
              <a:rPr lang="en-US" sz="1800" i="1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++ (a.k.a. a “header file”) is a text file declaring a bunch of stuff that is provided elsewhere!</a:t>
            </a:r>
          </a:p>
          <a:p>
            <a:pPr marL="742950" lvl="1" indent="-285750">
              <a:buSzPct val="75000"/>
              <a:buFont typeface="Courier New" pitchFamily="49" charset="0"/>
              <a:buChar char="o"/>
            </a:pPr>
            <a:r>
              <a:rPr lang="en-US" sz="1800" dirty="0" smtClean="0">
                <a:latin typeface="+mn-lt"/>
              </a:rPr>
              <a:t>E.g., in libraries OR in other </a:t>
            </a:r>
            <a:r>
              <a:rPr lang="en-US" sz="1800" i="1" dirty="0" smtClean="0">
                <a:latin typeface="+mn-lt"/>
              </a:rPr>
              <a:t>C </a:t>
            </a:r>
            <a:r>
              <a:rPr lang="en-US" sz="1800" dirty="0" smtClean="0">
                <a:latin typeface="+mn-lt"/>
              </a:rPr>
              <a:t>programs (i.e., modules) that you create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Copied bodily into your program as first step of compilation!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C++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6"/>
            <a:ext cx="629851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// helloworld.cpp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#</a:t>
            </a:r>
            <a:r>
              <a:rPr lang="en-US" sz="1800" dirty="0">
                <a:latin typeface="Courier New" pitchFamily="49" charset="0"/>
              </a:rPr>
              <a:t>include &lt;</a:t>
            </a:r>
            <a:r>
              <a:rPr lang="en-US" sz="1800" dirty="0" err="1">
                <a:latin typeface="Courier New" pitchFamily="49" charset="0"/>
              </a:rPr>
              <a:t>iostream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main(void) {</a:t>
            </a:r>
          </a:p>
          <a:p>
            <a:pPr lvl="1">
              <a:tabLst>
                <a:tab pos="228600" algn="l"/>
              </a:tabLst>
            </a:pPr>
            <a:r>
              <a:rPr lang="en-US" sz="1800" dirty="0" err="1">
                <a:latin typeface="Courier New" pitchFamily="49" charset="0"/>
              </a:rPr>
              <a:t>std</a:t>
            </a:r>
            <a:r>
              <a:rPr lang="en-US" sz="1800" dirty="0">
                <a:latin typeface="Courier New" pitchFamily="49" charset="0"/>
              </a:rPr>
              <a:t>::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&lt;&lt; ″</a:t>
            </a:r>
            <a:r>
              <a:rPr lang="en-US" sz="1800" dirty="0" smtClean="0">
                <a:latin typeface="Courier New" pitchFamily="49" charset="0"/>
              </a:rPr>
              <a:t>Hello World!″ &lt;&lt; </a:t>
            </a:r>
            <a:r>
              <a:rPr lang="en-US" sz="1800" dirty="0" err="1" smtClean="0">
                <a:latin typeface="Courier New" pitchFamily="49" charset="0"/>
              </a:rPr>
              <a:t>std</a:t>
            </a:r>
            <a:r>
              <a:rPr lang="en-US" sz="1800" dirty="0" smtClean="0">
                <a:latin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</a:rPr>
              <a:t>endl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lvl="1"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</a:rPr>
              <a:t>return </a:t>
            </a:r>
            <a:r>
              <a:rPr lang="en-US" sz="1800" dirty="0" smtClean="0">
                <a:latin typeface="Courier New" pitchFamily="49" charset="0"/>
              </a:rPr>
              <a:t>0;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2177534"/>
            <a:ext cx="273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An “include” file (as in </a:t>
            </a:r>
            <a:r>
              <a:rPr lang="en-US" sz="1800" i="1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</a:t>
            </a:r>
          </a:p>
        </p:txBody>
      </p:sp>
      <p:cxnSp>
        <p:nvCxnSpPr>
          <p:cNvPr id="11" name="Elbow Connector 10"/>
          <p:cNvCxnSpPr>
            <a:stCxn id="9" idx="1"/>
          </p:cNvCxnSpPr>
          <p:nvPr/>
        </p:nvCxnSpPr>
        <p:spPr bwMode="auto">
          <a:xfrm rot="10800000" flipV="1">
            <a:off x="3200400" y="2362200"/>
            <a:ext cx="1524000" cy="103453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med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647662" y="5025600"/>
            <a:ext cx="48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 (static) object of the standard class </a:t>
            </a:r>
            <a:r>
              <a:rPr lang="en-US" sz="1800" i="1" dirty="0" err="1" smtClean="0">
                <a:latin typeface="+mn-lt"/>
              </a:rPr>
              <a:t>ostream</a:t>
            </a:r>
            <a:endParaRPr lang="en-US" sz="18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which is a subclass of </a:t>
            </a:r>
            <a:r>
              <a:rPr lang="en-US" sz="1800" i="1" dirty="0" err="1" smtClean="0">
                <a:latin typeface="+mn-lt"/>
              </a:rPr>
              <a:t>iostream</a:t>
            </a:r>
            <a:r>
              <a:rPr lang="en-US" sz="1800" dirty="0" smtClean="0">
                <a:latin typeface="+mn-lt"/>
              </a:rPr>
              <a:t> </a:t>
            </a:r>
          </a:p>
        </p:txBody>
      </p:sp>
      <p:cxnSp>
        <p:nvCxnSpPr>
          <p:cNvPr id="15" name="Elbow Connector 14"/>
          <p:cNvCxnSpPr/>
          <p:nvPr/>
        </p:nvCxnSpPr>
        <p:spPr bwMode="auto">
          <a:xfrm rot="10800000">
            <a:off x="1964247" y="4339800"/>
            <a:ext cx="1666436" cy="1008966"/>
          </a:xfrm>
          <a:prstGeom prst="bentConnector3">
            <a:avLst>
              <a:gd name="adj1" fmla="val 99255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med" len="lg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481424" y="1586899"/>
            <a:ext cx="2185628" cy="1156301"/>
            <a:chOff x="481424" y="1586899"/>
            <a:chExt cx="2185628" cy="1156301"/>
          </a:xfrm>
        </p:grpSpPr>
        <p:sp>
          <p:nvSpPr>
            <p:cNvPr id="25" name="TextBox 24"/>
            <p:cNvSpPr txBox="1"/>
            <p:nvPr/>
          </p:nvSpPr>
          <p:spPr>
            <a:xfrm>
              <a:off x="481424" y="1586899"/>
              <a:ext cx="189500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Note file extension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1295400" y="1981200"/>
              <a:ext cx="1371652" cy="7620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med" len="lg"/>
            </a:ln>
            <a:effectLst/>
          </p:spPr>
        </p:cxnSp>
      </p:grp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C++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program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5"/>
            <a:ext cx="629851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// helloworld.cpp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#</a:t>
            </a:r>
            <a:r>
              <a:rPr lang="en-US" sz="1800" dirty="0">
                <a:latin typeface="Courier New" pitchFamily="49" charset="0"/>
              </a:rPr>
              <a:t>include &lt;</a:t>
            </a:r>
            <a:r>
              <a:rPr lang="en-US" sz="1800" dirty="0" err="1">
                <a:latin typeface="Courier New" pitchFamily="49" charset="0"/>
              </a:rPr>
              <a:t>iostream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main(void) {</a:t>
            </a:r>
          </a:p>
          <a:p>
            <a:pPr lvl="1">
              <a:tabLst>
                <a:tab pos="228600" algn="l"/>
              </a:tabLst>
            </a:pPr>
            <a:r>
              <a:rPr lang="en-US" sz="1800" dirty="0" err="1">
                <a:latin typeface="Courier New" pitchFamily="49" charset="0"/>
              </a:rPr>
              <a:t>std</a:t>
            </a:r>
            <a:r>
              <a:rPr lang="en-US" sz="1800" dirty="0">
                <a:latin typeface="Courier New" pitchFamily="49" charset="0"/>
              </a:rPr>
              <a:t>::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&lt;&lt; ″</a:t>
            </a:r>
            <a:r>
              <a:rPr lang="en-US" sz="1800" dirty="0" smtClean="0">
                <a:latin typeface="Courier New" pitchFamily="49" charset="0"/>
              </a:rPr>
              <a:t>Hello World!″ &lt;&lt; </a:t>
            </a:r>
            <a:r>
              <a:rPr lang="en-US" sz="1800" dirty="0" err="1" smtClean="0">
                <a:latin typeface="Courier New" pitchFamily="49" charset="0"/>
              </a:rPr>
              <a:t>std</a:t>
            </a:r>
            <a:r>
              <a:rPr lang="en-US" sz="1800" dirty="0" smtClean="0">
                <a:latin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</a:rPr>
              <a:t>endl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lvl="1"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</a:rPr>
              <a:t>return </a:t>
            </a:r>
            <a:r>
              <a:rPr lang="en-US" sz="1800" dirty="0" smtClean="0">
                <a:latin typeface="Courier New" pitchFamily="49" charset="0"/>
              </a:rPr>
              <a:t>0;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364" y="5111253"/>
            <a:ext cx="477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The left shift operator applied to an </a:t>
            </a:r>
            <a:r>
              <a:rPr lang="en-US" sz="1800" i="1" dirty="0" err="1" smtClean="0">
                <a:latin typeface="+mn-lt"/>
              </a:rPr>
              <a:t>ostream</a:t>
            </a:r>
            <a:r>
              <a:rPr lang="en-US" sz="1800" dirty="0" smtClean="0">
                <a:latin typeface="+mn-lt"/>
              </a:rPr>
              <a:t>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object and a string constant</a:t>
            </a: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V="1">
            <a:off x="2241846" y="4768554"/>
            <a:ext cx="697910" cy="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med" len="lg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048000" y="4315637"/>
            <a:ext cx="4158959" cy="2237563"/>
            <a:chOff x="3048000" y="4038603"/>
            <a:chExt cx="4158959" cy="2237563"/>
          </a:xfrm>
        </p:grpSpPr>
        <p:sp>
          <p:nvSpPr>
            <p:cNvPr id="11" name="TextBox 10"/>
            <p:cNvSpPr txBox="1"/>
            <p:nvPr/>
          </p:nvSpPr>
          <p:spPr>
            <a:xfrm>
              <a:off x="3048000" y="5629835"/>
              <a:ext cx="4158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Another left shift operator, applied to</a:t>
              </a:r>
              <a:br>
                <a:rPr lang="en-US" sz="1800" dirty="0" smtClean="0">
                  <a:latin typeface="+mn-lt"/>
                </a:rPr>
              </a:br>
              <a:r>
                <a:rPr lang="en-US" sz="1800" dirty="0" smtClean="0">
                  <a:latin typeface="+mn-lt"/>
                </a:rPr>
                <a:t>the constant </a:t>
              </a:r>
              <a:r>
                <a:rPr lang="en-US" sz="1800" i="1" dirty="0" err="1" smtClean="0">
                  <a:latin typeface="+mn-lt"/>
                </a:rPr>
                <a:t>endl</a:t>
              </a:r>
              <a:r>
                <a:rPr lang="en-US" sz="1800" dirty="0" smtClean="0">
                  <a:latin typeface="+mn-lt"/>
                </a:rPr>
                <a:t> (defined in </a:t>
              </a:r>
              <a:r>
                <a:rPr lang="en-US" sz="1800" i="1" dirty="0" err="1" smtClean="0">
                  <a:latin typeface="+mn-lt"/>
                </a:rPr>
                <a:t>iostream</a:t>
              </a:r>
              <a:r>
                <a:rPr lang="en-US" sz="1800" dirty="0" smtClean="0">
                  <a:latin typeface="+mn-lt"/>
                </a:rPr>
                <a:t>)</a:t>
              </a: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 bwMode="auto">
            <a:xfrm flipH="1" flipV="1">
              <a:off x="5002414" y="4038603"/>
              <a:ext cx="125066" cy="159123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med" len="lg"/>
            </a:ln>
            <a:effectLst/>
          </p:spPr>
        </p:cxnSp>
      </p:grp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i="1" dirty="0" smtClean="0"/>
              <a:t>C++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program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649615"/>
            <a:ext cx="629851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// helloworld.cpp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#</a:t>
            </a:r>
            <a:r>
              <a:rPr lang="en-US" sz="1800" dirty="0">
                <a:latin typeface="Courier New" pitchFamily="49" charset="0"/>
              </a:rPr>
              <a:t>include &lt;</a:t>
            </a:r>
            <a:r>
              <a:rPr lang="en-US" sz="1800" dirty="0" err="1">
                <a:latin typeface="Courier New" pitchFamily="49" charset="0"/>
              </a:rPr>
              <a:t>iostream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main(void) {</a:t>
            </a:r>
          </a:p>
          <a:p>
            <a:pPr lvl="1">
              <a:tabLst>
                <a:tab pos="228600" algn="l"/>
              </a:tabLst>
            </a:pPr>
            <a:r>
              <a:rPr lang="en-US" sz="1800" dirty="0" err="1">
                <a:latin typeface="Courier New" pitchFamily="49" charset="0"/>
              </a:rPr>
              <a:t>std</a:t>
            </a:r>
            <a:r>
              <a:rPr lang="en-US" sz="1800" dirty="0">
                <a:latin typeface="Courier New" pitchFamily="49" charset="0"/>
              </a:rPr>
              <a:t>::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&lt;&lt; ″</a:t>
            </a:r>
            <a:r>
              <a:rPr lang="en-US" sz="1800" dirty="0" smtClean="0">
                <a:latin typeface="Courier New" pitchFamily="49" charset="0"/>
              </a:rPr>
              <a:t>Hello World!″ &lt;&lt; </a:t>
            </a:r>
            <a:r>
              <a:rPr lang="en-US" sz="1800" dirty="0" err="1" smtClean="0">
                <a:latin typeface="Courier New" pitchFamily="49" charset="0"/>
              </a:rPr>
              <a:t>std</a:t>
            </a:r>
            <a:r>
              <a:rPr lang="en-US" sz="1800" dirty="0" smtClean="0">
                <a:latin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</a:rPr>
              <a:t>endl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lvl="1"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</a:rPr>
              <a:t>return </a:t>
            </a:r>
            <a:r>
              <a:rPr lang="en-US" sz="1800" dirty="0" smtClean="0">
                <a:latin typeface="Courier New" pitchFamily="49" charset="0"/>
              </a:rPr>
              <a:t>0;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7678" y="5149385"/>
            <a:ext cx="5083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The </a:t>
            </a:r>
            <a:r>
              <a:rPr lang="en-US" sz="1800" i="1" dirty="0" smtClean="0">
                <a:latin typeface="+mn-lt"/>
              </a:rPr>
              <a:t>scope resolution operator</a:t>
            </a:r>
            <a:endParaRPr lang="en-US" sz="18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Provides access to names declared in a class.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Can be omitted in some cases.</a:t>
            </a:r>
          </a:p>
        </p:txBody>
      </p:sp>
      <p:cxnSp>
        <p:nvCxnSpPr>
          <p:cNvPr id="15" name="Elbow Connector 14"/>
          <p:cNvCxnSpPr/>
          <p:nvPr/>
        </p:nvCxnSpPr>
        <p:spPr bwMode="auto">
          <a:xfrm rot="10800000">
            <a:off x="1600200" y="4343400"/>
            <a:ext cx="1371278" cy="1267650"/>
          </a:xfrm>
          <a:prstGeom prst="bentConnector3">
            <a:avLst>
              <a:gd name="adj1" fmla="val 99880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med" len="lg"/>
          </a:ln>
          <a:effectLst/>
        </p:spPr>
      </p:cxn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Then?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your source code into an executable program file. </a:t>
            </a:r>
            <a:endParaRPr lang="en-US" dirty="0" smtClean="0"/>
          </a:p>
          <a:p>
            <a:r>
              <a:rPr lang="en-US" u="sng" dirty="0" smtClean="0"/>
              <a:t>This is very important!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3FD63-5E96-4DC0-BEB5-8DB5CADAF1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Historical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Systems vs. application programming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Language evolution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From B to C to C++ to 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Java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Construction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Kinds of files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Source code </a:t>
            </a:r>
            <a:r>
              <a:rPr lang="en-US" dirty="0" smtClean="0"/>
              <a:t>(.</a:t>
            </a:r>
            <a:r>
              <a:rPr lang="en-US" dirty="0" err="1" smtClean="0"/>
              <a:t>cpp</a:t>
            </a:r>
            <a:r>
              <a:rPr lang="en-US" dirty="0" smtClean="0"/>
              <a:t> or .c)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Header files use .h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Object code </a:t>
            </a:r>
            <a:r>
              <a:rPr lang="en-US" dirty="0" smtClean="0"/>
              <a:t>(.o)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Library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Statically-linked library</a:t>
            </a:r>
            <a:r>
              <a:rPr lang="en-US" dirty="0" smtClean="0"/>
              <a:t> (</a:t>
            </a:r>
            <a:r>
              <a:rPr lang="en-US" dirty="0" err="1" smtClean="0"/>
              <a:t>lib</a:t>
            </a:r>
            <a:r>
              <a:rPr lang="en-US" i="1" dirty="0" err="1" smtClean="0"/>
              <a:t>xxx</a:t>
            </a:r>
            <a:r>
              <a:rPr lang="en-US" dirty="0" err="1" smtClean="0"/>
              <a:t>.a</a:t>
            </a:r>
            <a:r>
              <a:rPr lang="en-US" dirty="0" smtClean="0"/>
              <a:t> in Unix, .lib in Microsoft Windows)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Dynamically-linked library </a:t>
            </a:r>
            <a:r>
              <a:rPr lang="en-US" dirty="0" smtClean="0"/>
              <a:t>(.so in Unix, .</a:t>
            </a:r>
            <a:r>
              <a:rPr lang="en-US" dirty="0" err="1" smtClean="0"/>
              <a:t>dll</a:t>
            </a:r>
            <a:r>
              <a:rPr lang="en-US" dirty="0" smtClean="0"/>
              <a:t> in Microsoft Windows)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Executable</a:t>
            </a:r>
            <a:r>
              <a:rPr lang="en-US" dirty="0" smtClean="0"/>
              <a:t> (no extension in Unix, .exe in Microsoft Windows)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8849EA-DF0A-42C8-B5E3-8E3D9FA26A3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02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Construction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7A1FEA-9E2D-43DB-9833-1F251A5A539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228600" y="2133600"/>
            <a:ext cx="12954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Editor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685800" y="3733800"/>
            <a:ext cx="1981200" cy="762000"/>
          </a:xfrm>
          <a:prstGeom prst="flowChartOnlineStorag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 file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2362200" y="2133600"/>
            <a:ext cx="12954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5943600" y="2133600"/>
            <a:ext cx="12954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Linker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066800" y="2819400"/>
            <a:ext cx="304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752600" y="2514600"/>
            <a:ext cx="609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3429000" y="3733800"/>
            <a:ext cx="1981200" cy="762000"/>
          </a:xfrm>
          <a:prstGeom prst="flowChartOnlineStorage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Object file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657600" y="2438400"/>
            <a:ext cx="8382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516" name="Group 15"/>
          <p:cNvGrpSpPr>
            <a:grpSpLocks/>
          </p:cNvGrpSpPr>
          <p:nvPr/>
        </p:nvGrpSpPr>
        <p:grpSpPr bwMode="auto">
          <a:xfrm>
            <a:off x="2819400" y="4648200"/>
            <a:ext cx="2590800" cy="914400"/>
            <a:chOff x="2256" y="3120"/>
            <a:chExt cx="1632" cy="576"/>
          </a:xfrm>
        </p:grpSpPr>
        <p:sp>
          <p:nvSpPr>
            <p:cNvPr id="21526" name="AutoShape 14"/>
            <p:cNvSpPr>
              <a:spLocks noChangeArrowheads="1"/>
            </p:cNvSpPr>
            <p:nvPr/>
          </p:nvSpPr>
          <p:spPr bwMode="auto">
            <a:xfrm>
              <a:off x="2640" y="3120"/>
              <a:ext cx="1248" cy="480"/>
            </a:xfrm>
            <a:prstGeom prst="flowChartOnlineStorag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27" name="AutoShape 13"/>
            <p:cNvSpPr>
              <a:spLocks noChangeArrowheads="1"/>
            </p:cNvSpPr>
            <p:nvPr/>
          </p:nvSpPr>
          <p:spPr bwMode="auto">
            <a:xfrm>
              <a:off x="2448" y="3168"/>
              <a:ext cx="1248" cy="480"/>
            </a:xfrm>
            <a:prstGeom prst="flowChartOnlineStorag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28" name="AutoShape 12"/>
            <p:cNvSpPr>
              <a:spLocks noChangeArrowheads="1"/>
            </p:cNvSpPr>
            <p:nvPr/>
          </p:nvSpPr>
          <p:spPr bwMode="auto">
            <a:xfrm>
              <a:off x="2256" y="3216"/>
              <a:ext cx="1248" cy="480"/>
            </a:xfrm>
            <a:prstGeom prst="flowChartOnlineStorag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Object file</a:t>
              </a:r>
            </a:p>
          </p:txBody>
        </p:sp>
      </p:grpSp>
      <p:grpSp>
        <p:nvGrpSpPr>
          <p:cNvPr id="21517" name="Group 19"/>
          <p:cNvGrpSpPr>
            <a:grpSpLocks/>
          </p:cNvGrpSpPr>
          <p:nvPr/>
        </p:nvGrpSpPr>
        <p:grpSpPr bwMode="auto">
          <a:xfrm>
            <a:off x="2971800" y="5715000"/>
            <a:ext cx="2438400" cy="914400"/>
            <a:chOff x="2256" y="3648"/>
            <a:chExt cx="1536" cy="576"/>
          </a:xfrm>
        </p:grpSpPr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2544" y="3648"/>
              <a:ext cx="1248" cy="480"/>
            </a:xfrm>
            <a:prstGeom prst="flowChartOnlineStorage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Library</a:t>
              </a:r>
            </a:p>
          </p:txBody>
        </p:sp>
        <p:sp>
          <p:nvSpPr>
            <p:cNvPr id="21524" name="AutoShape 17"/>
            <p:cNvSpPr>
              <a:spLocks noChangeArrowheads="1"/>
            </p:cNvSpPr>
            <p:nvPr/>
          </p:nvSpPr>
          <p:spPr bwMode="auto">
            <a:xfrm>
              <a:off x="2400" y="3696"/>
              <a:ext cx="1248" cy="480"/>
            </a:xfrm>
            <a:prstGeom prst="flowChartOnlineStorage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Library</a:t>
              </a:r>
            </a:p>
          </p:txBody>
        </p:sp>
        <p:sp>
          <p:nvSpPr>
            <p:cNvPr id="21525" name="AutoShape 16"/>
            <p:cNvSpPr>
              <a:spLocks noChangeArrowheads="1"/>
            </p:cNvSpPr>
            <p:nvPr/>
          </p:nvSpPr>
          <p:spPr bwMode="auto">
            <a:xfrm>
              <a:off x="2256" y="3744"/>
              <a:ext cx="1248" cy="480"/>
            </a:xfrm>
            <a:prstGeom prst="flowChartOnlineStorage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Library</a:t>
              </a:r>
            </a:p>
          </p:txBody>
        </p:sp>
      </p:grpSp>
      <p:sp>
        <p:nvSpPr>
          <p:cNvPr id="21518" name="Line 20"/>
          <p:cNvSpPr>
            <a:spLocks noChangeShapeType="1"/>
          </p:cNvSpPr>
          <p:nvPr/>
        </p:nvSpPr>
        <p:spPr bwMode="auto">
          <a:xfrm flipV="1">
            <a:off x="5105400" y="2286000"/>
            <a:ext cx="838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9" name="Line 21"/>
          <p:cNvSpPr>
            <a:spLocks noChangeShapeType="1"/>
          </p:cNvSpPr>
          <p:nvPr/>
        </p:nvSpPr>
        <p:spPr bwMode="auto">
          <a:xfrm flipV="1">
            <a:off x="5105400" y="2590800"/>
            <a:ext cx="8382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0" name="Line 22"/>
          <p:cNvSpPr>
            <a:spLocks noChangeShapeType="1"/>
          </p:cNvSpPr>
          <p:nvPr/>
        </p:nvSpPr>
        <p:spPr bwMode="auto">
          <a:xfrm flipV="1">
            <a:off x="5105400" y="2819400"/>
            <a:ext cx="1371600" cy="3352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1" name="AutoShape 23"/>
          <p:cNvSpPr>
            <a:spLocks noChangeArrowheads="1"/>
          </p:cNvSpPr>
          <p:nvPr/>
        </p:nvSpPr>
        <p:spPr bwMode="auto">
          <a:xfrm>
            <a:off x="6248400" y="3657600"/>
            <a:ext cx="2743200" cy="762000"/>
          </a:xfrm>
          <a:prstGeom prst="flowChartOnlineStorage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Executable file</a:t>
            </a:r>
          </a:p>
        </p:txBody>
      </p:sp>
      <p:sp>
        <p:nvSpPr>
          <p:cNvPr id="21522" name="Line 24"/>
          <p:cNvSpPr>
            <a:spLocks noChangeShapeType="1"/>
          </p:cNvSpPr>
          <p:nvPr/>
        </p:nvSpPr>
        <p:spPr bwMode="auto">
          <a:xfrm>
            <a:off x="7239000" y="2438400"/>
            <a:ext cx="457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5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Compiler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591050"/>
          </a:xfrm>
        </p:spPr>
        <p:txBody>
          <a:bodyPr/>
          <a:lstStyle/>
          <a:p>
            <a:r>
              <a:rPr lang="en-US" dirty="0" smtClean="0"/>
              <a:t>These steps: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Preprocessor</a:t>
            </a:r>
          </a:p>
          <a:p>
            <a:pPr marL="914400" lvl="1" indent="-514350"/>
            <a:r>
              <a:rPr lang="en-US" dirty="0" smtClean="0"/>
              <a:t>Merges .c and .h files</a:t>
            </a:r>
          </a:p>
          <a:p>
            <a:pPr marL="914400" lvl="1" indent="-514350"/>
            <a:r>
              <a:rPr lang="en-US" dirty="0" smtClean="0"/>
              <a:t>Other stuff…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Translator</a:t>
            </a:r>
          </a:p>
          <a:p>
            <a:pPr marL="914400" lvl="1" indent="-514350"/>
            <a:r>
              <a:rPr lang="en-US" dirty="0" smtClean="0"/>
              <a:t>Parses the code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Code generator and optimizer</a:t>
            </a:r>
          </a:p>
          <a:p>
            <a:pPr marL="914400" lvl="1" indent="-514350"/>
            <a:r>
              <a:rPr lang="en-US" dirty="0" smtClean="0"/>
              <a:t>Creates the .o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7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Linker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591050"/>
          </a:xfrm>
        </p:spPr>
        <p:txBody>
          <a:bodyPr/>
          <a:lstStyle/>
          <a:p>
            <a:r>
              <a:rPr lang="en-US" dirty="0" smtClean="0"/>
              <a:t>These steps: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Gathers the </a:t>
            </a:r>
            <a:r>
              <a:rPr lang="en-US" u="sng" dirty="0" smtClean="0"/>
              <a:t>specified</a:t>
            </a:r>
            <a:r>
              <a:rPr lang="en-US" dirty="0" smtClean="0"/>
              <a:t> .o files.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Resolves references within and between these files.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Satisfies </a:t>
            </a:r>
            <a:r>
              <a:rPr lang="en-US" i="1" dirty="0" smtClean="0"/>
              <a:t>external references</a:t>
            </a:r>
            <a:r>
              <a:rPr lang="en-US" dirty="0" smtClean="0"/>
              <a:t>. </a:t>
            </a:r>
          </a:p>
          <a:p>
            <a:pPr marL="914400" lvl="1" indent="-514350"/>
            <a:r>
              <a:rPr lang="en-US" dirty="0" smtClean="0"/>
              <a:t>Looks in libraries.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Creates the executable file.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Remember: WPI ≠ Hogwarts!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4191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Remember this!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 flipV="1">
            <a:off x="6248400" y="4421832"/>
            <a:ext cx="3810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8104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 Libraries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Somebody wrote the functions and header files.</a:t>
            </a:r>
          </a:p>
          <a:p>
            <a:pPr lvl="1"/>
            <a:r>
              <a:rPr lang="en-US" dirty="0" smtClean="0"/>
              <a:t>Thousands come standard.</a:t>
            </a:r>
          </a:p>
          <a:p>
            <a:r>
              <a:rPr lang="en-US" dirty="0" smtClean="0"/>
              <a:t>Source code got compiled.</a:t>
            </a:r>
          </a:p>
          <a:p>
            <a:r>
              <a:rPr lang="en-US" i="1" dirty="0" smtClean="0"/>
              <a:t>Archiver</a:t>
            </a:r>
            <a:r>
              <a:rPr lang="en-US" dirty="0" smtClean="0"/>
              <a:t> program creates libraries.</a:t>
            </a:r>
          </a:p>
          <a:p>
            <a:r>
              <a:rPr lang="en-US" dirty="0" smtClean="0"/>
              <a:t>Note: Only </a:t>
            </a:r>
            <a:r>
              <a:rPr lang="en-US" u="sng" dirty="0" smtClean="0"/>
              <a:t>some</a:t>
            </a:r>
            <a:r>
              <a:rPr lang="en-US" dirty="0" smtClean="0"/>
              <a:t> libraries are searched by default.</a:t>
            </a:r>
          </a:p>
          <a:p>
            <a:pPr lvl="1"/>
            <a:r>
              <a:rPr lang="en-US" dirty="0" smtClean="0"/>
              <a:t>Only the most-often used.</a:t>
            </a:r>
          </a:p>
          <a:p>
            <a:pPr lvl="1"/>
            <a:r>
              <a:rPr lang="en-US" dirty="0" smtClean="0"/>
              <a:t>Others must be 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0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Assignment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1963" indent="-461963">
              <a:buFont typeface="+mj-lt"/>
              <a:buAutoNum type="arabicPeriod"/>
            </a:pPr>
            <a:r>
              <a:rPr lang="en-US" dirty="0" smtClean="0"/>
              <a:t>Wednesday</a:t>
            </a:r>
            <a:r>
              <a:rPr lang="en-US" smtClean="0"/>
              <a:t>, August 30 — </a:t>
            </a:r>
            <a:r>
              <a:rPr lang="en-US" dirty="0" smtClean="0"/>
              <a:t>Edit, compile, and run </a:t>
            </a:r>
            <a:r>
              <a:rPr lang="en-US" i="1" dirty="0" smtClean="0"/>
              <a:t>both</a:t>
            </a:r>
            <a:r>
              <a:rPr lang="en-US" dirty="0" smtClean="0"/>
              <a:t> “Hello, World!” programs</a:t>
            </a:r>
          </a:p>
          <a:p>
            <a:pPr lvl="1"/>
            <a:r>
              <a:rPr lang="en-US" dirty="0"/>
              <a:t>I.e., in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C++</a:t>
            </a:r>
          </a:p>
          <a:p>
            <a:pPr lvl="1"/>
            <a:r>
              <a:rPr lang="en-US" dirty="0" smtClean="0"/>
              <a:t>On CCC Linux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err="1" smtClean="0"/>
              <a:t>gcc</a:t>
            </a:r>
            <a:r>
              <a:rPr lang="en-US" dirty="0" smtClean="0"/>
              <a:t> for compiler</a:t>
            </a:r>
          </a:p>
          <a:p>
            <a:pPr lvl="2"/>
            <a:endParaRPr lang="en-US" dirty="0" smtClean="0"/>
          </a:p>
          <a:p>
            <a:pPr marL="461963" indent="-461963">
              <a:buFont typeface="+mj-lt"/>
              <a:buAutoNum type="arabicPeriod"/>
            </a:pPr>
            <a:r>
              <a:rPr lang="en-US" dirty="0" smtClean="0"/>
              <a:t>Also, write a short program to do a simple numerical calculation</a:t>
            </a:r>
          </a:p>
          <a:p>
            <a:pPr lvl="1"/>
            <a:r>
              <a:rPr lang="en-US" dirty="0" smtClean="0"/>
              <a:t>Based on your knowledge of Java</a:t>
            </a:r>
          </a:p>
          <a:p>
            <a:pPr lvl="2"/>
            <a:endParaRPr lang="en-US" dirty="0"/>
          </a:p>
          <a:p>
            <a:pPr marL="461963" indent="-461963">
              <a:buFont typeface="+mj-lt"/>
              <a:buAutoNum type="arabicPeriod"/>
            </a:pPr>
            <a:r>
              <a:rPr lang="en-US" dirty="0" smtClean="0"/>
              <a:t>Learn about </a:t>
            </a:r>
            <a:r>
              <a:rPr lang="en-US" i="1" dirty="0" smtClean="0"/>
              <a:t>makefiles</a:t>
            </a:r>
            <a:r>
              <a:rPr lang="en-US" dirty="0" smtClean="0"/>
              <a:t> and the </a:t>
            </a:r>
            <a:r>
              <a:rPr lang="en-US" i="1" dirty="0" smtClean="0"/>
              <a:t>make</a:t>
            </a:r>
            <a:r>
              <a:rPr lang="en-US" dirty="0" smtClean="0"/>
              <a:t> utility</a:t>
            </a:r>
          </a:p>
          <a:p>
            <a:pPr lvl="1"/>
            <a:r>
              <a:rPr lang="en-US" dirty="0" smtClean="0"/>
              <a:t>Needed for all Programming Assignments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7772400" cy="1143000"/>
          </a:xfrm>
        </p:spPr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178800" cy="1866900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Thanks to Prof. </a:t>
            </a:r>
            <a:r>
              <a:rPr lang="en-US" dirty="0" smtClean="0"/>
              <a:t>Lauer for </a:t>
            </a:r>
            <a:r>
              <a:rPr lang="en-US" dirty="0"/>
              <a:t>the original version of these </a:t>
            </a:r>
            <a:r>
              <a:rPr lang="en-US" dirty="0" smtClean="0"/>
              <a:t>slides.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Definition – </a:t>
            </a:r>
            <a:r>
              <a:rPr lang="en-US" i="1" dirty="0"/>
              <a:t>Loop Invariant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457700"/>
          </a:xfrm>
        </p:spPr>
        <p:txBody>
          <a:bodyPr lIns="91440" tIns="45720" rIns="91440" bIns="45720"/>
          <a:lstStyle/>
          <a:p>
            <a:pPr>
              <a:spcBef>
                <a:spcPts val="0"/>
              </a:spcBef>
            </a:pPr>
            <a:r>
              <a:rPr lang="en-US" sz="2800" dirty="0"/>
              <a:t>Something that is true at a certain point of </a:t>
            </a:r>
            <a:r>
              <a:rPr lang="en-US" sz="2800" i="1" dirty="0"/>
              <a:t>each</a:t>
            </a:r>
            <a:r>
              <a:rPr lang="en-US" sz="2800" dirty="0"/>
              <a:t> iteration of the </a:t>
            </a:r>
            <a:r>
              <a:rPr lang="en-US" sz="2800" dirty="0" smtClean="0"/>
              <a:t>loop — i.e., a logical statement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dirty="0"/>
              <a:t>Often at </a:t>
            </a:r>
            <a:r>
              <a:rPr lang="en-US" dirty="0" smtClean="0"/>
              <a:t>start and/or end </a:t>
            </a:r>
            <a:r>
              <a:rPr lang="en-US" dirty="0"/>
              <a:t>of </a:t>
            </a:r>
            <a:r>
              <a:rPr lang="en-US" dirty="0" smtClean="0"/>
              <a:t>iteration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Can also be after loop is done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2800" dirty="0"/>
              <a:t>E.g., a relationship of the variables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Expressed as a logical statement called an </a:t>
            </a:r>
            <a:r>
              <a:rPr lang="en-US" i="1" dirty="0"/>
              <a:t>assertion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2800" dirty="0"/>
              <a:t>Needs to be preserved from one iteration to the next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Does not necessarily remain true within loop body, but only at the specific point each time through</a:t>
            </a:r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37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Invariant</a:t>
            </a: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reason about a program …</a:t>
            </a:r>
          </a:p>
          <a:p>
            <a:r>
              <a:rPr lang="en-US" dirty="0" smtClean="0"/>
              <a:t>… and to convince yourself (and other people) that it is correct</a:t>
            </a:r>
          </a:p>
          <a:p>
            <a:r>
              <a:rPr lang="en-US" dirty="0" smtClean="0"/>
              <a:t>For many “ordinary” programs, you do this subconsciously</a:t>
            </a:r>
          </a:p>
          <a:p>
            <a:r>
              <a:rPr lang="en-US" dirty="0" smtClean="0"/>
              <a:t>For seriously difficult programs, you must write out the loop invariants!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Thinking Through the Calendar Assignment</a:t>
            </a:r>
            <a:endParaRPr lang="en-US" sz="3600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78800" cy="4800600"/>
          </a:xfrm>
        </p:spPr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for your year*/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 = 0; month &lt; 12; month++) {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 smtClean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 smtClean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 smtClean="0">
                <a:latin typeface="+mj-lt"/>
              </a:rPr>
              <a:t>}</a:t>
            </a:r>
            <a:r>
              <a:rPr lang="en-US" sz="1800" i="1" dirty="0">
                <a:latin typeface="+mj-lt"/>
              </a:rPr>
              <a:t>	// for </a:t>
            </a:r>
            <a:r>
              <a:rPr lang="en-US" sz="1800" i="1" dirty="0" smtClean="0">
                <a:latin typeface="+mj-lt"/>
              </a:rPr>
              <a:t>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Note</a:t>
            </a:r>
            <a:r>
              <a:rPr lang="en-US" sz="2400" dirty="0" smtClean="0"/>
              <a:t>: </a:t>
            </a:r>
            <a:r>
              <a:rPr lang="en-US" sz="2400" u="sng" dirty="0" smtClean="0"/>
              <a:t>Must</a:t>
            </a:r>
            <a:r>
              <a:rPr lang="en-US" sz="2400" dirty="0" smtClean="0"/>
              <a:t> document meaning of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 err="1" smtClean="0"/>
              <a:t>startingDay</a:t>
            </a:r>
            <a:r>
              <a:rPr lang="en-US" sz="2000" dirty="0" smtClean="0"/>
              <a:t>: Sunday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For month: </a:t>
            </a:r>
            <a:r>
              <a:rPr lang="en-US" sz="2000" dirty="0"/>
              <a:t>J</a:t>
            </a:r>
            <a:r>
              <a:rPr lang="en-US" sz="2000" dirty="0" smtClean="0"/>
              <a:t>anuary = 0</a:t>
            </a:r>
            <a:endParaRPr lang="en-US" sz="2000" dirty="0"/>
          </a:p>
        </p:txBody>
      </p:sp>
      <p:sp>
        <p:nvSpPr>
          <p:cNvPr id="378885" name="Line 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01441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6" name="Text Box 5"/>
          <p:cNvSpPr txBox="1">
            <a:spLocks noChangeArrowheads="1"/>
          </p:cNvSpPr>
          <p:nvPr/>
        </p:nvSpPr>
        <p:spPr bwMode="auto">
          <a:xfrm>
            <a:off x="4860924" y="2971800"/>
            <a:ext cx="3597275" cy="1570038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This variable is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outside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” the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loop. I.e.,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remembered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from one iteration to the next.</a:t>
            </a:r>
          </a:p>
        </p:txBody>
      </p:sp>
      <p:sp>
        <p:nvSpPr>
          <p:cNvPr id="10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2000" y="3048000"/>
            <a:ext cx="3597275" cy="156966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But month is only visible inside the loop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Note: Not available in some versions of C.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 flipV="1">
            <a:off x="1981200" y="2819398"/>
            <a:ext cx="0" cy="228601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Types of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362450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Systems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Tools for building and running applications.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Applications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Programs to do useful work beyond the computer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.</a:t>
            </a:r>
          </a:p>
          <a:p>
            <a:pPr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Sometimes the division is fuzzy.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  <a:p>
            <a:pPr>
              <a:spcBef>
                <a:spcPts val="800"/>
              </a:spcBef>
              <a:buClr>
                <a:srgbClr val="FFCC00"/>
              </a:buClr>
              <a:buNone/>
            </a:pPr>
            <a:endParaRPr lang="en-US" dirty="0">
              <a:solidFill>
                <a:srgbClr val="000000"/>
              </a:solidFill>
              <a:latin typeface="Tahoma" pitchFamily="32" charset="0"/>
            </a:endParaRP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Examples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?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0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for your year*/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 = 0; month &lt; 12; month++) {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sp>
        <p:nvSpPr>
          <p:cNvPr id="380932" name="Line 5"/>
          <p:cNvSpPr>
            <a:spLocks noChangeShapeType="1"/>
          </p:cNvSpPr>
          <p:nvPr/>
        </p:nvSpPr>
        <p:spPr bwMode="auto">
          <a:xfrm flipH="1" flipV="1">
            <a:off x="4367212" y="2133600"/>
            <a:ext cx="8953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33" name="Text Box 6"/>
          <p:cNvSpPr txBox="1">
            <a:spLocks noChangeArrowheads="1"/>
          </p:cNvSpPr>
          <p:nvPr/>
        </p:nvSpPr>
        <p:spPr bwMode="auto">
          <a:xfrm>
            <a:off x="5222875" y="1600200"/>
            <a:ext cx="3597275" cy="37861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At beginning of 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each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iteration, </a:t>
            </a:r>
            <a:r>
              <a:rPr lang="en-US" i="1" dirty="0" err="1">
                <a:solidFill>
                  <a:schemeClr val="bg1"/>
                </a:solidFill>
                <a:latin typeface="+mn-lt"/>
              </a:rPr>
              <a:t>startingDay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indicates the day of the week on which 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that particular month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starts.</a:t>
            </a: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It is the responsibility of the loop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body to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update </a:t>
            </a:r>
            <a:r>
              <a:rPr lang="en-US" i="1" dirty="0" err="1">
                <a:solidFill>
                  <a:schemeClr val="bg1"/>
                </a:solidFill>
                <a:latin typeface="+mn-lt"/>
              </a:rPr>
              <a:t>startingDay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for the next month.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981200" y="4836140"/>
            <a:ext cx="2592388" cy="1200329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This is the beginning of a </a:t>
            </a:r>
            <a:r>
              <a:rPr lang="en-US" i="1" dirty="0">
                <a:latin typeface="+mn-lt"/>
              </a:rPr>
              <a:t>Loop Invariant!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82979" name="Rectangle 4"/>
          <p:cNvSpPr>
            <a:spLocks noGrp="1" noChangeArrowheads="1"/>
          </p:cNvSpPr>
          <p:nvPr>
            <p:ph sz="half" idx="1"/>
          </p:nvPr>
        </p:nvSpPr>
        <p:spPr/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6672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</p:txBody>
      </p:sp>
      <p:sp>
        <p:nvSpPr>
          <p:cNvPr id="385031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4622800" y="1885950"/>
            <a:ext cx="4013200" cy="131445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…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grpSp>
        <p:nvGrpSpPr>
          <p:cNvPr id="385028" name="Group 4"/>
          <p:cNvGrpSpPr>
            <a:grpSpLocks/>
          </p:cNvGrpSpPr>
          <p:nvPr/>
        </p:nvGrpSpPr>
        <p:grpSpPr bwMode="auto">
          <a:xfrm rot="-724156">
            <a:off x="3576698" y="3914786"/>
            <a:ext cx="4941888" cy="1938338"/>
            <a:chOff x="2736" y="740"/>
            <a:chExt cx="3113" cy="1221"/>
          </a:xfrm>
        </p:grpSpPr>
        <p:sp>
          <p:nvSpPr>
            <p:cNvPr id="385029" name="Line 5"/>
            <p:cNvSpPr>
              <a:spLocks noChangeShapeType="1"/>
            </p:cNvSpPr>
            <p:nvPr/>
          </p:nvSpPr>
          <p:spPr bwMode="auto">
            <a:xfrm flipH="1" flipV="1">
              <a:off x="2736" y="1349"/>
              <a:ext cx="56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30" name="Text Box 6"/>
            <p:cNvSpPr txBox="1">
              <a:spLocks noChangeArrowheads="1"/>
            </p:cNvSpPr>
            <p:nvPr/>
          </p:nvSpPr>
          <p:spPr bwMode="auto">
            <a:xfrm>
              <a:off x="3290" y="740"/>
              <a:ext cx="2559" cy="12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Note that </a:t>
              </a:r>
              <a:r>
                <a:rPr lang="en-US" i="1" dirty="0" err="1">
                  <a:latin typeface="+mn-lt"/>
                </a:rPr>
                <a:t>dayOfWeek</a:t>
              </a:r>
              <a:r>
                <a:rPr lang="en-US" dirty="0">
                  <a:latin typeface="+mn-lt"/>
                </a:rPr>
                <a:t> is </a:t>
              </a:r>
              <a:r>
                <a:rPr lang="en-US" dirty="0" smtClean="0">
                  <a:latin typeface="+mn-lt"/>
                </a:rPr>
                <a:t>declared outside </a:t>
              </a:r>
              <a:r>
                <a:rPr lang="en-US" dirty="0" smtClean="0">
                  <a:latin typeface="+mn-lt"/>
                </a:rPr>
                <a:t>this </a:t>
              </a:r>
              <a:r>
                <a:rPr lang="en-US" dirty="0">
                  <a:latin typeface="+mn-lt"/>
                </a:rPr>
                <a:t>loop.</a:t>
              </a:r>
            </a:p>
            <a:p>
              <a:endParaRPr lang="en-US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It is remembered outside this inner loop</a:t>
              </a:r>
              <a:r>
                <a:rPr lang="en-US" dirty="0"/>
                <a:t>.</a:t>
              </a:r>
            </a:p>
          </p:txBody>
        </p:sp>
      </p:grpSp>
      <p:sp>
        <p:nvSpPr>
          <p:cNvPr id="11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7434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i="1" dirty="0">
              <a:latin typeface="Times New Roman" pitchFamily="18" charset="0"/>
            </a:endParaRPr>
          </a:p>
        </p:txBody>
      </p:sp>
      <p:sp>
        <p:nvSpPr>
          <p:cNvPr id="387080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4622800" y="1885950"/>
            <a:ext cx="4013200" cy="131445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…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0" y="4531941"/>
            <a:ext cx="4470433" cy="841859"/>
            <a:chOff x="3733202" y="4220740"/>
            <a:chExt cx="4470433" cy="841859"/>
          </a:xfrm>
        </p:grpSpPr>
        <p:sp>
          <p:nvSpPr>
            <p:cNvPr id="387077" name="Line 5"/>
            <p:cNvSpPr>
              <a:spLocks noChangeShapeType="1"/>
            </p:cNvSpPr>
            <p:nvPr/>
          </p:nvSpPr>
          <p:spPr bwMode="auto">
            <a:xfrm rot="20880000" flipH="1" flipV="1">
              <a:off x="3733202" y="5056249"/>
              <a:ext cx="995107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78" name="Text Box 6"/>
            <p:cNvSpPr txBox="1">
              <a:spLocks noChangeArrowheads="1"/>
            </p:cNvSpPr>
            <p:nvPr/>
          </p:nvSpPr>
          <p:spPr bwMode="auto">
            <a:xfrm rot="20880000">
              <a:off x="4235558" y="4220740"/>
              <a:ext cx="3968077" cy="830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What is the </a:t>
              </a:r>
              <a:r>
                <a:rPr lang="en-US" i="1" dirty="0">
                  <a:latin typeface="+mn-lt"/>
                </a:rPr>
                <a:t>loop invariant</a:t>
              </a:r>
              <a:r>
                <a:rPr lang="en-US" dirty="0">
                  <a:latin typeface="+mn-lt"/>
                </a:rPr>
                <a:t> 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associated with this loop? </a:t>
              </a:r>
            </a:p>
          </p:txBody>
        </p:sp>
      </p:grpSp>
      <p:sp>
        <p:nvSpPr>
          <p:cNvPr id="11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6672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i="1" dirty="0">
              <a:latin typeface="Times New Roman" pitchFamily="18" charset="0"/>
            </a:endParaRPr>
          </a:p>
        </p:txBody>
      </p:sp>
      <p:sp>
        <p:nvSpPr>
          <p:cNvPr id="389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22800" y="1885950"/>
            <a:ext cx="4013200" cy="46672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sz="1800" i="1" dirty="0">
                <a:latin typeface="Times New Roman" pitchFamily="18" charset="0"/>
              </a:rPr>
              <a:t>	</a:t>
            </a:r>
            <a:r>
              <a:rPr lang="en-US" sz="1800" i="1" dirty="0">
                <a:latin typeface="+mj-lt"/>
              </a:rPr>
              <a:t>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date = 1; date &lt;=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; date++){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}	// for date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  <a:p>
            <a:endParaRPr lang="en-US" sz="1800" i="1" dirty="0">
              <a:latin typeface="+mj-lt"/>
            </a:endParaRPr>
          </a:p>
        </p:txBody>
      </p:sp>
      <p:sp>
        <p:nvSpPr>
          <p:cNvPr id="8" name="Slide Number Placeholder 5"/>
          <p:cNvSpPr>
            <a:spLocks noGrp="1"/>
          </p:cNvSpPr>
          <p:nvPr/>
        </p:nvSpPr>
        <p:spPr bwMode="auto">
          <a:xfrm>
            <a:off x="6858000" y="6019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44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6672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1800" i="1" dirty="0">
                <a:latin typeface="+mj-lt"/>
              </a:rPr>
              <a:t>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date = 1; date &lt;=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; date++){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}	// for date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 rot="495667" flipH="1" flipV="1">
            <a:off x="5997902" y="2439981"/>
            <a:ext cx="43795" cy="3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5181600" y="2743200"/>
            <a:ext cx="3661744" cy="1200329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What should the 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loop invariant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be for this loop?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Why?</a:t>
            </a:r>
          </a:p>
        </p:txBody>
      </p:sp>
      <p:sp>
        <p:nvSpPr>
          <p:cNvPr id="11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</a:t>
            </a:r>
            <a:r>
              <a:rPr lang="en-US" dirty="0" smtClean="0"/>
              <a:t>Assignment </a:t>
            </a:r>
            <a:r>
              <a:rPr lang="en-US" sz="2800" dirty="0" smtClean="0"/>
              <a:t>(continued)</a:t>
            </a:r>
            <a:endParaRPr lang="en-US" sz="3600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8196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date = 1; date &lt;=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; date++){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("…", date);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	if (++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&gt;6) {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("\n");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	};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}	// for date</a:t>
            </a:r>
          </a:p>
          <a:p>
            <a:pPr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sp>
        <p:nvSpPr>
          <p:cNvPr id="8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</p:txBody>
      </p:sp>
      <p:sp>
        <p:nvSpPr>
          <p:cNvPr id="3952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</a:rPr>
              <a:t>	</a:t>
            </a:r>
            <a:r>
              <a:rPr lang="en-US" sz="1800" i="1" dirty="0">
                <a:latin typeface="+mj-lt"/>
              </a:rPr>
              <a:t>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date = 1; date &lt;=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; date++){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("…", date);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if (++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&gt;6)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("\n");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}	// for date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sp>
        <p:nvSpPr>
          <p:cNvPr id="395270" name="Line 6"/>
          <p:cNvSpPr>
            <a:spLocks noChangeShapeType="1"/>
          </p:cNvSpPr>
          <p:nvPr/>
        </p:nvSpPr>
        <p:spPr bwMode="auto">
          <a:xfrm rot="495667" flipV="1">
            <a:off x="4975647" y="3017023"/>
            <a:ext cx="8953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71" name="Text Box 7"/>
          <p:cNvSpPr txBox="1">
            <a:spLocks noChangeArrowheads="1"/>
          </p:cNvSpPr>
          <p:nvPr/>
        </p:nvSpPr>
        <p:spPr bwMode="auto">
          <a:xfrm rot="495667">
            <a:off x="1452296" y="2348437"/>
            <a:ext cx="3597275" cy="707886"/>
          </a:xfrm>
          <a:prstGeom prst="rect">
            <a:avLst/>
          </a:prstGeom>
          <a:solidFill>
            <a:srgbClr val="F1C7C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+mn-lt"/>
              </a:rPr>
              <a:t>Is </a:t>
            </a:r>
            <a:r>
              <a:rPr lang="en-US" sz="2000" i="1" dirty="0">
                <a:latin typeface="+mn-lt"/>
              </a:rPr>
              <a:t>loop invariant</a:t>
            </a:r>
            <a:r>
              <a:rPr lang="en-US" sz="2000" dirty="0">
                <a:latin typeface="+mn-lt"/>
              </a:rPr>
              <a:t> preserved by this loop?  Why?</a:t>
            </a:r>
          </a:p>
        </p:txBody>
      </p:sp>
      <p:sp>
        <p:nvSpPr>
          <p:cNvPr id="11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7434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</p:txBody>
      </p:sp>
      <p:sp>
        <p:nvSpPr>
          <p:cNvPr id="397316" name="Rectangle 4"/>
          <p:cNvSpPr>
            <a:spLocks noGrp="1" noChangeArrowheads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</a:rPr>
              <a:t>	</a:t>
            </a:r>
            <a:r>
              <a:rPr lang="en-US" sz="1800" i="1" dirty="0">
                <a:latin typeface="+mj-lt"/>
              </a:rPr>
              <a:t>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date = 1; date &lt;=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; date++){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("…", date);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if (++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&gt;6)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("\n");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}	// for date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if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("\n");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grpSp>
        <p:nvGrpSpPr>
          <p:cNvPr id="397317" name="Group 5"/>
          <p:cNvGrpSpPr>
            <a:grpSpLocks/>
          </p:cNvGrpSpPr>
          <p:nvPr/>
        </p:nvGrpSpPr>
        <p:grpSpPr bwMode="auto">
          <a:xfrm rot="495667">
            <a:off x="952921" y="3996493"/>
            <a:ext cx="4443413" cy="1200150"/>
            <a:chOff x="741" y="2121"/>
            <a:chExt cx="2799" cy="756"/>
          </a:xfrm>
        </p:grpSpPr>
        <p:sp>
          <p:nvSpPr>
            <p:cNvPr id="397318" name="Line 6"/>
            <p:cNvSpPr>
              <a:spLocks noChangeShapeType="1"/>
            </p:cNvSpPr>
            <p:nvPr/>
          </p:nvSpPr>
          <p:spPr bwMode="auto">
            <a:xfrm flipV="1">
              <a:off x="2976" y="2499"/>
              <a:ext cx="56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741" y="2121"/>
              <a:ext cx="2266" cy="7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What about the original </a:t>
              </a:r>
              <a:r>
                <a:rPr lang="en-US" i="1" dirty="0">
                  <a:latin typeface="+mn-lt"/>
                </a:rPr>
                <a:t>loop invariant</a:t>
              </a:r>
              <a:r>
                <a:rPr lang="en-US" dirty="0">
                  <a:latin typeface="+mn-lt"/>
                </a:rPr>
                <a:t> for this (outer) loop?  </a:t>
              </a:r>
            </a:p>
          </p:txBody>
        </p:sp>
      </p:grpSp>
      <p:sp>
        <p:nvSpPr>
          <p:cNvPr id="11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Calendar Assignment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7434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month, 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 /* </a:t>
            </a:r>
            <a:r>
              <a:rPr lang="en-US" sz="1800" i="1" dirty="0" err="1">
                <a:latin typeface="+mj-lt"/>
              </a:rPr>
              <a:t>init</a:t>
            </a:r>
            <a:r>
              <a:rPr lang="en-US" sz="1800" i="1" dirty="0">
                <a:latin typeface="+mj-lt"/>
              </a:rPr>
              <a:t> from 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	user input*/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for (month = 0; month &lt; 12;</a:t>
            </a:r>
            <a:br>
              <a:rPr lang="en-US" sz="1800" i="1" dirty="0">
                <a:latin typeface="+mj-lt"/>
              </a:rPr>
            </a:br>
            <a:r>
              <a:rPr lang="en-US" sz="1800" i="1" dirty="0">
                <a:latin typeface="+mj-lt"/>
              </a:rPr>
              <a:t>	month++)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const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 =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/* set # of days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//month 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(…); //days of week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for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&lt;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(/*blanks*/);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n-lt"/>
              </a:rPr>
              <a:t>	</a:t>
            </a:r>
            <a:r>
              <a:rPr lang="en-US" sz="1800" i="1" dirty="0">
                <a:latin typeface="+mj-lt"/>
              </a:rPr>
              <a:t>for (</a:t>
            </a:r>
            <a:r>
              <a:rPr lang="en-US" sz="1800" i="1" dirty="0" err="1">
                <a:latin typeface="+mj-lt"/>
              </a:rPr>
              <a:t>int</a:t>
            </a:r>
            <a:r>
              <a:rPr lang="en-US" sz="1800" i="1" dirty="0">
                <a:latin typeface="+mj-lt"/>
              </a:rPr>
              <a:t> date = 1; date &lt;=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daysInMonth</a:t>
            </a:r>
            <a:r>
              <a:rPr lang="en-US" sz="1800" i="1" dirty="0">
                <a:latin typeface="+mj-lt"/>
              </a:rPr>
              <a:t>; date++)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</a:t>
            </a:r>
            <a:r>
              <a:rPr lang="en-US" sz="1800" i="1" dirty="0">
                <a:latin typeface="+mj-lt"/>
                <a:cs typeface="Courier New" pitchFamily="49" charset="0"/>
              </a:rPr>
              <a:t>"</a:t>
            </a:r>
            <a:r>
              <a:rPr lang="en-US" sz="1800" i="1" dirty="0">
                <a:latin typeface="+mj-lt"/>
              </a:rPr>
              <a:t>…</a:t>
            </a:r>
            <a:r>
              <a:rPr lang="en-US" sz="1800" i="1" dirty="0">
                <a:latin typeface="+mj-lt"/>
                <a:cs typeface="Courier New" pitchFamily="49" charset="0"/>
              </a:rPr>
              <a:t>"</a:t>
            </a:r>
            <a:r>
              <a:rPr lang="en-US" sz="1800" i="1" dirty="0">
                <a:latin typeface="+mj-lt"/>
              </a:rPr>
              <a:t>, date);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if (++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&gt;6)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</a:t>
            </a:r>
            <a:r>
              <a:rPr lang="en-US" sz="1800" i="1" dirty="0">
                <a:latin typeface="+mj-lt"/>
                <a:cs typeface="Courier New" pitchFamily="49" charset="0"/>
              </a:rPr>
              <a:t>"</a:t>
            </a:r>
            <a:r>
              <a:rPr lang="en-US" sz="1800" i="1" dirty="0">
                <a:latin typeface="+mj-lt"/>
              </a:rPr>
              <a:t>\n</a:t>
            </a:r>
            <a:r>
              <a:rPr lang="en-US" sz="1800" i="1" dirty="0">
                <a:latin typeface="+mj-lt"/>
                <a:cs typeface="Courier New" pitchFamily="49" charset="0"/>
              </a:rPr>
              <a:t>"</a:t>
            </a:r>
            <a:r>
              <a:rPr lang="en-US" sz="1800" i="1" dirty="0">
                <a:latin typeface="+mj-lt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   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}	// for date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if (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 !=0)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	</a:t>
            </a:r>
            <a:r>
              <a:rPr lang="en-US" sz="1800" i="1" dirty="0" err="1">
                <a:latin typeface="+mj-lt"/>
              </a:rPr>
              <a:t>printf</a:t>
            </a:r>
            <a:r>
              <a:rPr lang="en-US" sz="1800" i="1" dirty="0">
                <a:latin typeface="+mj-lt"/>
              </a:rPr>
              <a:t>(</a:t>
            </a:r>
            <a:r>
              <a:rPr lang="en-US" sz="1800" i="1" dirty="0">
                <a:latin typeface="+mj-lt"/>
                <a:cs typeface="Courier New" pitchFamily="49" charset="0"/>
              </a:rPr>
              <a:t>"</a:t>
            </a:r>
            <a:r>
              <a:rPr lang="en-US" sz="1800" i="1" dirty="0">
                <a:latin typeface="+mj-lt"/>
              </a:rPr>
              <a:t>\n</a:t>
            </a:r>
            <a:r>
              <a:rPr lang="en-US" sz="1800" i="1" dirty="0">
                <a:latin typeface="+mj-lt"/>
                <a:cs typeface="Courier New" pitchFamily="49" charset="0"/>
              </a:rPr>
              <a:t>"</a:t>
            </a:r>
            <a:r>
              <a:rPr lang="en-US" sz="1800" i="1" dirty="0">
                <a:latin typeface="+mj-lt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	</a:t>
            </a:r>
            <a:r>
              <a:rPr lang="en-US" sz="1800" i="1" dirty="0" err="1">
                <a:latin typeface="+mj-lt"/>
              </a:rPr>
              <a:t>startingDay</a:t>
            </a:r>
            <a:r>
              <a:rPr lang="en-US" sz="1800" i="1" dirty="0">
                <a:latin typeface="+mj-lt"/>
              </a:rPr>
              <a:t> = </a:t>
            </a:r>
            <a:r>
              <a:rPr lang="en-US" sz="1800" i="1" dirty="0" err="1">
                <a:latin typeface="+mj-lt"/>
              </a:rPr>
              <a:t>dayOfWeek</a:t>
            </a:r>
            <a:r>
              <a:rPr lang="en-US" sz="1800" i="1" dirty="0"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latin typeface="+mj-lt"/>
              </a:rPr>
              <a:t>}	// for month</a:t>
            </a:r>
          </a:p>
        </p:txBody>
      </p:sp>
      <p:sp>
        <p:nvSpPr>
          <p:cNvPr id="8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3053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Systems Programs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Speed of operation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Compactness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Flexibility in use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Manipulation of low-level resources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Applications Programs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Speed of development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Ease of modification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Suitability for the problem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6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11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</a:p>
          <a:p>
            <a:pPr lvl="1"/>
            <a:r>
              <a:rPr lang="en-US" dirty="0" smtClean="0"/>
              <a:t>Instructions encoded as numbers.</a:t>
            </a:r>
          </a:p>
          <a:p>
            <a:pPr lvl="2"/>
            <a:r>
              <a:rPr lang="en-US" dirty="0" smtClean="0"/>
              <a:t>E.g., add = 42, jump if zero = 27, etc.</a:t>
            </a:r>
          </a:p>
          <a:p>
            <a:pPr lvl="1"/>
            <a:r>
              <a:rPr lang="en-US" dirty="0" smtClean="0"/>
              <a:t>Executed directly by hardware.</a:t>
            </a:r>
          </a:p>
          <a:p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Uses mnemonics.</a:t>
            </a:r>
          </a:p>
          <a:p>
            <a:pPr lvl="2"/>
            <a:r>
              <a:rPr lang="en-US" dirty="0" smtClean="0"/>
              <a:t>E.g., ADD, JZ, etc.</a:t>
            </a:r>
          </a:p>
          <a:p>
            <a:pPr lvl="1"/>
            <a:r>
              <a:rPr lang="en-US" dirty="0" smtClean="0"/>
              <a:t>One line per machine instruction.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30CF-207A-4340-8ED0-7FE3F8C076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Language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4533900"/>
          </a:xfrm>
        </p:spPr>
        <p:txBody>
          <a:bodyPr/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High-level languages</a:t>
            </a:r>
          </a:p>
          <a:p>
            <a:pPr lvl="1"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Higher-level control statements.</a:t>
            </a:r>
          </a:p>
          <a:p>
            <a:pPr lvl="2"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E.g., if, for, do, switch.</a:t>
            </a:r>
          </a:p>
          <a:p>
            <a:pPr lvl="1"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Algebraic expressions.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Any </a:t>
            </a: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can be used for any purpose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And have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!</a:t>
            </a:r>
          </a:p>
          <a:p>
            <a:pPr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A generalization: Programmer productivity (LOC/day) independent of language!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Programming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Functional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Procedural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Logic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Object-Oriented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Highlights of</a:t>
            </a:r>
            <a:br>
              <a:rPr lang="en-US" dirty="0">
                <a:solidFill>
                  <a:srgbClr val="000000"/>
                </a:solidFill>
                <a:latin typeface="Arial Black" pitchFamily="32" charset="0"/>
              </a:rPr>
            </a:br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High-Level Language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4533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1954: Fortran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“Formula Translation”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Designed for scientific 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calculations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No recursion. 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1960: COBOL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“Common Business-Oriented Language”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Designed for business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1960: LISP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“List Processing”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Designed for Artificial 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Intelligence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1777"/>
      </p:ext>
    </p:extLst>
  </p:cSld>
  <p:clrMapOvr>
    <a:masterClrMapping/>
  </p:clrMapOvr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2542</TotalTime>
  <Words>2096</Words>
  <Application>Microsoft Office PowerPoint</Application>
  <PresentationFormat>On-screen Show (4:3)</PresentationFormat>
  <Paragraphs>692</Paragraphs>
  <Slides>50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ＭＳ Ｐゴシック</vt:lpstr>
      <vt:lpstr>Arial</vt:lpstr>
      <vt:lpstr>Arial Black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Housekeeping</vt:lpstr>
      <vt:lpstr>Historical Perspective</vt:lpstr>
      <vt:lpstr>Types of Programming</vt:lpstr>
      <vt:lpstr>Priorities</vt:lpstr>
      <vt:lpstr>Language Evolution</vt:lpstr>
      <vt:lpstr>Language Evolution</vt:lpstr>
      <vt:lpstr>Programming Paradigms</vt:lpstr>
      <vt:lpstr>Highlights of High-Level Language Evolution</vt:lpstr>
      <vt:lpstr>Highlights of High-Level Language Evolution</vt:lpstr>
      <vt:lpstr>Highlights of High-Level Language Evolution</vt:lpstr>
      <vt:lpstr>Highlights of High-Level Language Evolution</vt:lpstr>
      <vt:lpstr>Highlights of High-Level Language Evolution</vt:lpstr>
      <vt:lpstr>Motivation</vt:lpstr>
      <vt:lpstr>Maslow</vt:lpstr>
      <vt:lpstr>Choosing Tools</vt:lpstr>
      <vt:lpstr>Suitability for the Task</vt:lpstr>
      <vt:lpstr>Examples</vt:lpstr>
      <vt:lpstr>Examples II</vt:lpstr>
      <vt:lpstr>“Syntactic Sugar”</vt:lpstr>
      <vt:lpstr>Your first C program</vt:lpstr>
      <vt:lpstr>Your first C program (continued)</vt:lpstr>
      <vt:lpstr>Your first C program (continued)</vt:lpstr>
      <vt:lpstr>Your first C program (continued)</vt:lpstr>
      <vt:lpstr>Your first C program (continued)</vt:lpstr>
      <vt:lpstr>Your first C++ program</vt:lpstr>
      <vt:lpstr>Your first C++ program (continued)</vt:lpstr>
      <vt:lpstr>Your first C++ program (continued)</vt:lpstr>
      <vt:lpstr>What Happens Then?</vt:lpstr>
      <vt:lpstr>Program Construction </vt:lpstr>
      <vt:lpstr>Program Construction</vt:lpstr>
      <vt:lpstr>What the Compiler Does</vt:lpstr>
      <vt:lpstr>What the Linker Does</vt:lpstr>
      <vt:lpstr>Where Do The Libraries Come From?</vt:lpstr>
      <vt:lpstr>Laboratory Assignment #1</vt:lpstr>
      <vt:lpstr>Loop Invariants</vt:lpstr>
      <vt:lpstr>Definition – Loop Invariant</vt:lpstr>
      <vt:lpstr>Loop Invariant</vt:lpstr>
      <vt:lpstr>Thinking Through the Calendar Assignment</vt:lpstr>
      <vt:lpstr>Calendar Assignment (continued)</vt:lpstr>
      <vt:lpstr>Calendar Assignment (continued)</vt:lpstr>
      <vt:lpstr>Calendar Assignment (continued)</vt:lpstr>
      <vt:lpstr>Calendar Assignment (continued)</vt:lpstr>
      <vt:lpstr>Calendar Assignment (continued)</vt:lpstr>
      <vt:lpstr>Calendar Assignment (continued)</vt:lpstr>
      <vt:lpstr>Calendar Assignment (continued)</vt:lpstr>
      <vt:lpstr>Calendar Assignment (continued)</vt:lpstr>
      <vt:lpstr>Calendar Assignment (continued)</vt:lpstr>
      <vt:lpstr>Calendar Assignment (continued)</vt:lpstr>
      <vt:lpstr>Questions?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226</cp:revision>
  <dcterms:created xsi:type="dcterms:W3CDTF">2000-03-15T17:46:46Z</dcterms:created>
  <dcterms:modified xsi:type="dcterms:W3CDTF">2017-08-22T17:58:05Z</dcterms:modified>
</cp:coreProperties>
</file>