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  <p:sldMasterId id="2147483737" r:id="rId3"/>
    <p:sldMasterId id="2147483749" r:id="rId4"/>
    <p:sldMasterId id="2147483761" r:id="rId5"/>
    <p:sldMasterId id="2147483773" r:id="rId6"/>
    <p:sldMasterId id="2147483785" r:id="rId7"/>
  </p:sldMasterIdLst>
  <p:notesMasterIdLst>
    <p:notesMasterId r:id="rId64"/>
  </p:notesMasterIdLst>
  <p:handoutMasterIdLst>
    <p:handoutMasterId r:id="rId65"/>
  </p:handoutMasterIdLst>
  <p:sldIdLst>
    <p:sldId id="292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24" r:id="rId19"/>
    <p:sldId id="363" r:id="rId20"/>
    <p:sldId id="309" r:id="rId21"/>
    <p:sldId id="356" r:id="rId22"/>
    <p:sldId id="357" r:id="rId23"/>
    <p:sldId id="358" r:id="rId24"/>
    <p:sldId id="359" r:id="rId25"/>
    <p:sldId id="320" r:id="rId26"/>
    <p:sldId id="310" r:id="rId27"/>
    <p:sldId id="354" r:id="rId28"/>
    <p:sldId id="360" r:id="rId29"/>
    <p:sldId id="361" r:id="rId30"/>
    <p:sldId id="321" r:id="rId31"/>
    <p:sldId id="322" r:id="rId32"/>
    <p:sldId id="362" r:id="rId33"/>
    <p:sldId id="323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5" r:id="rId44"/>
    <p:sldId id="326" r:id="rId45"/>
    <p:sldId id="327" r:id="rId46"/>
    <p:sldId id="335" r:id="rId47"/>
    <p:sldId id="336" r:id="rId48"/>
    <p:sldId id="33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8" r:id="rId57"/>
    <p:sldId id="339" r:id="rId58"/>
    <p:sldId id="340" r:id="rId59"/>
    <p:sldId id="341" r:id="rId60"/>
    <p:sldId id="342" r:id="rId61"/>
    <p:sldId id="352" r:id="rId62"/>
    <p:sldId id="343" r:id="rId63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88851" autoAdjust="0"/>
  </p:normalViewPr>
  <p:slideViewPr>
    <p:cSldViewPr>
      <p:cViewPr varScale="1">
        <p:scale>
          <a:sx n="82" d="100"/>
          <a:sy n="8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9F55CAC-FEEC-4133-8D80-F99880DED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7" tIns="46474" rIns="92947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ABFA20F-31BA-4FCD-9601-6A949AE87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50DCA2-D920-4338-9F7D-86696051F8AB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Modulo = “except for”</a:t>
            </a:r>
          </a:p>
        </p:txBody>
      </p:sp>
    </p:spTree>
    <p:extLst>
      <p:ext uri="{BB962C8B-B14F-4D97-AF65-F5344CB8AC3E}">
        <p14:creationId xmlns:p14="http://schemas.microsoft.com/office/powerpoint/2010/main" val="4972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331F74-2009-449F-824A-8B7A4E41826D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Modulo = “except for”</a:t>
            </a:r>
          </a:p>
        </p:txBody>
      </p:sp>
    </p:spTree>
    <p:extLst>
      <p:ext uri="{BB962C8B-B14F-4D97-AF65-F5344CB8AC3E}">
        <p14:creationId xmlns:p14="http://schemas.microsoft.com/office/powerpoint/2010/main" val="160487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01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defTabSz="91501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defTabSz="91501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defTabSz="91501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defTabSz="91501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defTabSz="91501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3A0612-28CC-4082-B6BB-57211786807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Powerful but potentially very confusing.</a:t>
            </a:r>
          </a:p>
        </p:txBody>
      </p:sp>
    </p:spTree>
    <p:extLst>
      <p:ext uri="{BB962C8B-B14F-4D97-AF65-F5344CB8AC3E}">
        <p14:creationId xmlns:p14="http://schemas.microsoft.com/office/powerpoint/2010/main" val="1978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BA01B4-9054-42C2-8812-95C2DEB2EF8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AEC75-04AF-40A4-90CD-3FF092B20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E3B5-E449-4F02-B049-289CE87904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D925E0DC-3458-490F-A721-4D9460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3C3F-FD3A-41B6-9CDA-448F3E9814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8155-C764-4466-9A54-AEF76FC076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213AF-C121-4AB8-BB67-5BEB9F1E9C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B7E7-0A78-4F43-BCE0-02943FF1D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D0C3-FF71-45AB-BDF0-085C673ED6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BF979-B263-4490-8A2E-08261A8E39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FFA2-6D43-4582-B852-C751A93837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314A002-999A-41AF-8592-1E5CFC6BB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362200"/>
            <a:ext cx="6400800" cy="2971800"/>
          </a:xfrm>
        </p:spPr>
        <p:txBody>
          <a:bodyPr/>
          <a:lstStyle/>
          <a:p>
            <a:r>
              <a:rPr lang="en-US" dirty="0" smtClean="0"/>
              <a:t>Class 3</a:t>
            </a:r>
          </a:p>
          <a:p>
            <a:r>
              <a:rPr lang="en-US" dirty="0" smtClean="0"/>
              <a:t>Some Miscellaneous Things</a:t>
            </a:r>
          </a:p>
          <a:p>
            <a:r>
              <a:rPr lang="en-US" dirty="0" smtClean="0"/>
              <a:t>Differences Between C/C++ and Java</a:t>
            </a:r>
          </a:p>
          <a:p>
            <a:r>
              <a:rPr lang="en-US" dirty="0" smtClean="0"/>
              <a:t>Formatted I/O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8445C7-EFC5-4EEB-B7AA-0F5308DC0CE9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Copyright 2005-2017, Michael J. Ciaraldi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Source code in .java file compiles to </a:t>
            </a:r>
            <a:r>
              <a:rPr lang="en-US" i="1" dirty="0" err="1" smtClean="0"/>
              <a:t>bytecodes</a:t>
            </a:r>
            <a:r>
              <a:rPr lang="en-US" dirty="0" smtClean="0"/>
              <a:t>, stored in a .class file.</a:t>
            </a:r>
          </a:p>
          <a:p>
            <a:pPr lvl="1"/>
            <a:r>
              <a:rPr lang="en-US" dirty="0" smtClean="0"/>
              <a:t>Compiler can look in libraries and other source files to check compatibility.</a:t>
            </a:r>
          </a:p>
          <a:p>
            <a:pPr lvl="1"/>
            <a:r>
              <a:rPr lang="en-US" dirty="0" err="1" smtClean="0"/>
              <a:t>Bytecodes</a:t>
            </a:r>
            <a:r>
              <a:rPr lang="en-US" dirty="0" smtClean="0"/>
              <a:t> interpreted by Java Virtual Machine (JVM).</a:t>
            </a:r>
          </a:p>
          <a:p>
            <a:pPr lvl="1"/>
            <a:r>
              <a:rPr lang="en-US" dirty="0" smtClean="0"/>
              <a:t>Other code loaded as needed.</a:t>
            </a:r>
          </a:p>
          <a:p>
            <a:pPr lvl="1"/>
            <a:r>
              <a:rPr lang="en-US" dirty="0" smtClean="0"/>
              <a:t>Modern JVMs can do Just-In-Time compilation.</a:t>
            </a:r>
          </a:p>
          <a:p>
            <a:pPr lvl="2"/>
            <a:r>
              <a:rPr lang="en-US" dirty="0" smtClean="0"/>
              <a:t>Regular compilers also exist.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C460CE-FB4C-49BC-BBB5-CD9C3E5B3F0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3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305800" cy="4743450"/>
          </a:xfrm>
        </p:spPr>
        <p:txBody>
          <a:bodyPr/>
          <a:lstStyle/>
          <a:p>
            <a:r>
              <a:rPr lang="en-US" smtClean="0"/>
              <a:t>C/C++</a:t>
            </a:r>
          </a:p>
          <a:p>
            <a:pPr lvl="1"/>
            <a:r>
              <a:rPr lang="en-US" smtClean="0"/>
              <a:t>Source code in .c or .cpp file compiles to binary machine instructions (</a:t>
            </a:r>
            <a:r>
              <a:rPr lang="en-US" i="1" smtClean="0"/>
              <a:t>object code</a:t>
            </a:r>
            <a:r>
              <a:rPr lang="en-US" smtClean="0"/>
              <a:t>), stored in a .o file.</a:t>
            </a:r>
          </a:p>
          <a:p>
            <a:pPr lvl="1"/>
            <a:r>
              <a:rPr lang="en-US" smtClean="0"/>
              <a:t>Compiler can look in header files to check compatibility, or can make assumptions.</a:t>
            </a:r>
          </a:p>
          <a:p>
            <a:pPr lvl="1"/>
            <a:r>
              <a:rPr lang="en-US" smtClean="0"/>
              <a:t>Linker joins together your object files plus external functions found in libraries, .lib files.</a:t>
            </a:r>
          </a:p>
          <a:p>
            <a:pPr lvl="2"/>
            <a:r>
              <a:rPr lang="en-US" smtClean="0"/>
              <a:t>Usually cannot detect mismatches.</a:t>
            </a:r>
          </a:p>
          <a:p>
            <a:endParaRPr lang="en-US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C3DE38-F571-4245-84FE-4445A9A9D43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8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size (number of bits) is specified for each type.</a:t>
            </a:r>
          </a:p>
          <a:p>
            <a:r>
              <a:rPr lang="en-US" dirty="0" smtClean="0"/>
              <a:t>In C, depends on hardware / software platform.</a:t>
            </a:r>
          </a:p>
          <a:p>
            <a:pPr lvl="1"/>
            <a:r>
              <a:rPr lang="en-US" dirty="0" smtClean="0"/>
              <a:t>Although on x86 and x86_64, sizes are the same as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returns the number of bytes in a variable, </a:t>
            </a:r>
            <a:r>
              <a:rPr lang="en-US" dirty="0" err="1" smtClean="0"/>
              <a:t>struct</a:t>
            </a:r>
            <a:r>
              <a:rPr lang="en-US" dirty="0" smtClean="0"/>
              <a:t>, or type.</a:t>
            </a:r>
          </a:p>
          <a:p>
            <a:pPr lvl="1"/>
            <a:r>
              <a:rPr lang="en-US" dirty="0" smtClean="0"/>
              <a:t>Must be decidable at compile time.</a:t>
            </a:r>
          </a:p>
          <a:p>
            <a:r>
              <a:rPr lang="en-US" dirty="0" smtClean="0"/>
              <a:t>More on this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972050"/>
          </a:xfrm>
        </p:spPr>
        <p:txBody>
          <a:bodyPr/>
          <a:lstStyle/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Function calls / return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if / else</a:t>
            </a:r>
          </a:p>
          <a:p>
            <a:pPr lvl="1"/>
            <a:r>
              <a:rPr lang="en-US" dirty="0" smtClean="0"/>
              <a:t>switch / case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do</a:t>
            </a:r>
          </a:p>
          <a:p>
            <a:r>
              <a:rPr lang="en-US" dirty="0" smtClean="0"/>
              <a:t>C has a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</a:p>
          <a:p>
            <a:pPr lvl="1"/>
            <a:r>
              <a:rPr lang="en-US" dirty="0" smtClean="0"/>
              <a:t>But don’t use it!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4EDAD-7B21-45E3-99B1-ABEE9DAC187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3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acts like a multi-way jump.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witch 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0: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1: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loop, break jumps out, past the end of the loop.</a:t>
            </a:r>
          </a:p>
          <a:p>
            <a:pPr lvl="1"/>
            <a:r>
              <a:rPr lang="en-US" dirty="0" smtClean="0"/>
              <a:t>Personally, I don’t like it.</a:t>
            </a:r>
          </a:p>
          <a:p>
            <a:r>
              <a:rPr lang="en-US" dirty="0" smtClean="0"/>
              <a:t>In a switch, break jumps past the end of the switch statement.</a:t>
            </a:r>
          </a:p>
          <a:p>
            <a:pPr lvl="1"/>
            <a:r>
              <a:rPr lang="en-US" dirty="0" smtClean="0"/>
              <a:t>Definitely needed.</a:t>
            </a:r>
          </a:p>
          <a:p>
            <a:pPr lvl="1"/>
            <a:r>
              <a:rPr lang="en-US" dirty="0" smtClean="0"/>
              <a:t>Without it, the program </a:t>
            </a:r>
            <a:r>
              <a:rPr lang="en-US" i="1" dirty="0" smtClean="0"/>
              <a:t>falls through</a:t>
            </a:r>
            <a:r>
              <a:rPr lang="en-US" dirty="0" smtClean="0"/>
              <a:t> to the next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/>
          <a:lstStyle/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// Must use an integer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0: //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jumps to here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printf(“A\n”);</a:t>
            </a: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break; // jump to end of switch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1: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2: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printf(“B\n”); // both cases 1 and 2</a:t>
            </a: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591050"/>
          </a:xfrm>
        </p:spPr>
        <p:txBody>
          <a:bodyPr/>
          <a:lstStyle/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// prints “E\n”, then “F\n”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printf(“E\n”); // Notice: no break</a:t>
            </a: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6: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printf(“F\n”); // </a:t>
            </a: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jump to end of switch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efault: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printf(“G\n”); // jump here if no match</a:t>
            </a:r>
          </a:p>
          <a:p>
            <a:pPr marL="5715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break; // not really needed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enclosed in {}</a:t>
            </a:r>
          </a:p>
          <a:p>
            <a:pPr lvl="1"/>
            <a:r>
              <a:rPr lang="en-US" dirty="0" smtClean="0"/>
              <a:t>Are treated like a single statement.</a:t>
            </a:r>
          </a:p>
          <a:p>
            <a:pPr lvl="1"/>
            <a:r>
              <a:rPr lang="en-US" dirty="0" smtClean="0"/>
              <a:t>Are called </a:t>
            </a:r>
            <a:r>
              <a:rPr lang="en-US" i="1" dirty="0" smtClean="0"/>
              <a:t>blocks</a:t>
            </a:r>
            <a:r>
              <a:rPr lang="en-US" dirty="0" smtClean="0"/>
              <a:t> in Java</a:t>
            </a:r>
          </a:p>
          <a:p>
            <a:pPr lvl="1"/>
            <a:r>
              <a:rPr lang="en-US" dirty="0" smtClean="0"/>
              <a:t>Are called </a:t>
            </a:r>
            <a:r>
              <a:rPr lang="en-US" i="1" dirty="0" smtClean="0"/>
              <a:t>compound statements </a:t>
            </a:r>
            <a:r>
              <a:rPr lang="en-US" dirty="0" smtClean="0"/>
              <a:t>in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Miscellaneous Things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Jargon</a:t>
            </a:r>
          </a:p>
          <a:p>
            <a:pPr lvl="1"/>
            <a:r>
              <a:rPr lang="en-US" dirty="0" smtClean="0"/>
              <a:t>Modulo</a:t>
            </a:r>
          </a:p>
          <a:p>
            <a:pPr lvl="2"/>
            <a:r>
              <a:rPr lang="en-US" dirty="0" smtClean="0"/>
              <a:t>5 mod 3 = 2</a:t>
            </a:r>
          </a:p>
          <a:p>
            <a:pPr lvl="2"/>
            <a:r>
              <a:rPr lang="en-US" dirty="0" smtClean="0"/>
              <a:t>E.g. “This feature is the same in Java and C++ modulo syntax.”</a:t>
            </a:r>
          </a:p>
          <a:p>
            <a:pPr lvl="1"/>
            <a:r>
              <a:rPr lang="en-US" dirty="0" smtClean="0"/>
              <a:t>Mumble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A68AC5-3FE7-49EC-9CB0-6BEEA89407AD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the same.</a:t>
            </a:r>
          </a:p>
          <a:p>
            <a:pPr lvl="1"/>
            <a:r>
              <a:rPr lang="en-US" dirty="0" smtClean="0"/>
              <a:t>Java has + for string concatenation.</a:t>
            </a:r>
          </a:p>
          <a:p>
            <a:pPr lvl="2"/>
            <a:r>
              <a:rPr lang="en-US" dirty="0" smtClean="0"/>
              <a:t>C++ more limited.</a:t>
            </a:r>
          </a:p>
          <a:p>
            <a:pPr lvl="1"/>
            <a:r>
              <a:rPr lang="en-US" dirty="0" smtClean="0"/>
              <a:t>C &amp; C++ have operators for creating and dereferencing pointers.</a:t>
            </a:r>
          </a:p>
          <a:p>
            <a:pPr lvl="1"/>
            <a:r>
              <a:rPr lang="en-US" dirty="0" smtClean="0"/>
              <a:t>C++ can </a:t>
            </a:r>
            <a:r>
              <a:rPr lang="en-US" i="1" dirty="0" smtClean="0"/>
              <a:t>overload</a:t>
            </a:r>
            <a:r>
              <a:rPr lang="en-US" dirty="0" smtClean="0"/>
              <a:t> standard operators.</a:t>
            </a:r>
          </a:p>
          <a:p>
            <a:pPr lvl="2"/>
            <a:r>
              <a:rPr lang="en-US" dirty="0" smtClean="0"/>
              <a:t>Java may eventually add this.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0466F-0975-4877-B7AB-BB43B0CD9EC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7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 same as regular algebra.</a:t>
            </a:r>
          </a:p>
          <a:p>
            <a:pPr lvl="1"/>
            <a:r>
              <a:rPr lang="en-US" dirty="0" smtClean="0"/>
              <a:t>But C has some unique operators.</a:t>
            </a:r>
          </a:p>
          <a:p>
            <a:r>
              <a:rPr lang="en-US" dirty="0" smtClean="0"/>
              <a:t>See Figure 2.1 in K &amp;R, Figure 2.3 in </a:t>
            </a:r>
            <a:r>
              <a:rPr lang="en-US" dirty="0" err="1" smtClean="0"/>
              <a:t>Savitch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always override with parentheses.</a:t>
            </a:r>
          </a:p>
          <a:p>
            <a:pPr lvl="1"/>
            <a:r>
              <a:rPr lang="en-US" dirty="0" smtClean="0"/>
              <a:t>Use them to increase clarity!</a:t>
            </a:r>
          </a:p>
          <a:p>
            <a:pPr lvl="1"/>
            <a:r>
              <a:rPr lang="en-US" dirty="0" smtClean="0"/>
              <a:t>Use them if you forget the precedence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arguments an operator takes is called its </a:t>
            </a:r>
            <a:r>
              <a:rPr lang="en-US" i="1" dirty="0" smtClean="0"/>
              <a:t>arity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Monadic</a:t>
            </a:r>
            <a:r>
              <a:rPr lang="en-US" dirty="0" smtClean="0"/>
              <a:t> operators take one.</a:t>
            </a:r>
          </a:p>
          <a:p>
            <a:pPr lvl="1"/>
            <a:r>
              <a:rPr lang="en-US" dirty="0" smtClean="0"/>
              <a:t>E.g., ++, - </a:t>
            </a:r>
            <a:r>
              <a:rPr lang="en-US" dirty="0" smtClean="0">
                <a:solidFill>
                  <a:srgbClr val="00B050"/>
                </a:solidFill>
              </a:rPr>
              <a:t>(negate, not subtract)</a:t>
            </a:r>
          </a:p>
          <a:p>
            <a:r>
              <a:rPr lang="en-US" i="1" dirty="0" smtClean="0"/>
              <a:t>Dyadic</a:t>
            </a:r>
            <a:r>
              <a:rPr lang="en-US" dirty="0" smtClean="0"/>
              <a:t> operators take two.</a:t>
            </a:r>
          </a:p>
          <a:p>
            <a:pPr lvl="1"/>
            <a:r>
              <a:rPr lang="en-US" dirty="0" smtClean="0"/>
              <a:t>E.g., *, - </a:t>
            </a:r>
            <a:r>
              <a:rPr lang="en-US" dirty="0" smtClean="0">
                <a:solidFill>
                  <a:srgbClr val="00B050"/>
                </a:solidFill>
              </a:rPr>
              <a:t>(subtract)</a:t>
            </a:r>
          </a:p>
          <a:p>
            <a:r>
              <a:rPr lang="en-US" i="1" dirty="0" smtClean="0"/>
              <a:t>Triadic</a:t>
            </a:r>
            <a:r>
              <a:rPr lang="en-US" dirty="0" smtClean="0"/>
              <a:t> take three.</a:t>
            </a:r>
          </a:p>
          <a:p>
            <a:pPr lvl="1"/>
            <a:r>
              <a:rPr lang="en-US" dirty="0" smtClean="0"/>
              <a:t>E.g., 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Triadic </a:t>
            </a:r>
            <a:br>
              <a:rPr lang="en-US" dirty="0" smtClean="0"/>
            </a:br>
            <a:r>
              <a:rPr lang="en-US" dirty="0" smtClean="0"/>
              <a:t>Operator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8006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 ?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d;</a:t>
            </a:r>
          </a:p>
          <a:p>
            <a:r>
              <a:rPr lang="en-US" dirty="0" smtClean="0"/>
              <a:t>Meaning:</a:t>
            </a:r>
          </a:p>
          <a:p>
            <a:pPr lvl="1"/>
            <a:r>
              <a:rPr lang="en-US" dirty="0" smtClean="0"/>
              <a:t>If b is TRUE (i.e., non-zero), the value of the expression is c, else it is d. Put that value into a.</a:t>
            </a:r>
          </a:p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The b, c, and d can be any valid expression.</a:t>
            </a:r>
          </a:p>
          <a:p>
            <a:r>
              <a:rPr lang="en-US" dirty="0" smtClean="0"/>
              <a:t>Can be clearer than an if /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br>
              <a:rPr lang="en-US" dirty="0" smtClean="0"/>
            </a:br>
            <a:r>
              <a:rPr lang="en-US" dirty="0" smtClean="0"/>
              <a:t>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516255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The big difference: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Java has a </a:t>
            </a:r>
            <a:r>
              <a:rPr lang="en-US" dirty="0" err="1" smtClean="0"/>
              <a:t>boolean</a:t>
            </a:r>
            <a:r>
              <a:rPr lang="en-US" dirty="0" smtClean="0"/>
              <a:t> type, which can only take values true and false.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 typically uses integer types instead. In C, any non-zero value is considered TRUE; zero value is FALSE</a:t>
            </a:r>
            <a:r>
              <a:rPr lang="en-US" dirty="0" smtClean="0"/>
              <a:t>.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C++ has Boolean.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So…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According </a:t>
            </a:r>
            <a:r>
              <a:rPr lang="en-US" dirty="0"/>
              <a:t>to the C standard, logical operators such as &amp;&amp; and || must </a:t>
            </a:r>
            <a:r>
              <a:rPr lang="en-US" u="sng" dirty="0"/>
              <a:t>return</a:t>
            </a:r>
            <a:r>
              <a:rPr lang="en-US" dirty="0"/>
              <a:t> 0 or 1</a:t>
            </a:r>
            <a:r>
              <a:rPr lang="en-US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 Java, they return </a:t>
            </a:r>
            <a:r>
              <a:rPr lang="en-US" dirty="0" err="1" smtClean="0"/>
              <a:t>boolean</a:t>
            </a:r>
            <a:r>
              <a:rPr lang="en-US" dirty="0" smtClean="0"/>
              <a:t> true or false.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br>
              <a:rPr lang="en-US" smtClean="0"/>
            </a:br>
            <a:r>
              <a:rPr lang="en-US" smtClean="0"/>
              <a:t>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 such as if, do, etc…</a:t>
            </a:r>
          </a:p>
          <a:p>
            <a:pPr lvl="1"/>
            <a:r>
              <a:rPr lang="en-US" dirty="0" smtClean="0"/>
              <a:t>… in Java, require a </a:t>
            </a:r>
            <a:r>
              <a:rPr lang="en-US" dirty="0" err="1" smtClean="0"/>
              <a:t>boolean</a:t>
            </a:r>
            <a:r>
              <a:rPr lang="en-US" dirty="0" smtClean="0"/>
              <a:t> expression in the test.</a:t>
            </a:r>
          </a:p>
          <a:p>
            <a:pPr lvl="1"/>
            <a:r>
              <a:rPr lang="en-US" dirty="0" smtClean="0"/>
              <a:t>… in C, require an integer expression in the test.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Remember: any non-zero value is considered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E7A3-3AF8-4D04-A6B9-27E288B2B76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logical expressions.</a:t>
            </a:r>
          </a:p>
          <a:p>
            <a:pPr lvl="1"/>
            <a:r>
              <a:rPr lang="en-US" dirty="0" smtClean="0"/>
              <a:t>As soon as it knows the answer, it stops evaluating.</a:t>
            </a:r>
          </a:p>
          <a:p>
            <a:r>
              <a:rPr lang="en-US" smtClean="0"/>
              <a:t>Examples:</a:t>
            </a:r>
            <a:endParaRPr lang="en-US" dirty="0" smtClean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 &amp;&amp; c; // If b == 0,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does not look at c.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&amp;&amp;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foo(c);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If b ==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does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function foo.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Same, except:</a:t>
            </a:r>
          </a:p>
          <a:p>
            <a:pPr lvl="1"/>
            <a:r>
              <a:rPr lang="en-US" dirty="0" smtClean="0"/>
              <a:t>&gt;&gt; (right shift) is machine-dependent in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6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/ C++ has explicit pointers.</a:t>
            </a:r>
          </a:p>
          <a:p>
            <a:r>
              <a:rPr lang="en-US" dirty="0" smtClean="0"/>
              <a:t>A pointer contains the </a:t>
            </a:r>
            <a:r>
              <a:rPr lang="en-US" u="sng" dirty="0" smtClean="0"/>
              <a:t>memory address</a:t>
            </a:r>
            <a:r>
              <a:rPr lang="en-US" dirty="0" smtClean="0"/>
              <a:t> of something:</a:t>
            </a:r>
          </a:p>
          <a:p>
            <a:pPr lvl="1"/>
            <a:r>
              <a:rPr lang="en-US" dirty="0" smtClean="0"/>
              <a:t>A variable.</a:t>
            </a:r>
          </a:p>
          <a:p>
            <a:pPr lvl="1"/>
            <a:r>
              <a:rPr lang="en-US" dirty="0" smtClean="0"/>
              <a:t>An object.</a:t>
            </a:r>
          </a:p>
          <a:p>
            <a:pPr lvl="1"/>
            <a:r>
              <a:rPr lang="en-US" dirty="0" smtClean="0"/>
              <a:t>Another pointer.</a:t>
            </a:r>
          </a:p>
          <a:p>
            <a:pPr lvl="1"/>
            <a:r>
              <a:rPr lang="en-US" dirty="0" smtClean="0"/>
              <a:t>A hardware device.</a:t>
            </a:r>
          </a:p>
          <a:p>
            <a:pPr lvl="1"/>
            <a:r>
              <a:rPr lang="en-US" dirty="0" smtClean="0"/>
              <a:t>A function.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7EE1-7F51-4A05-A5F5-8F2860918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257800"/>
          </a:xfrm>
        </p:spPr>
        <p:txBody>
          <a:bodyPr/>
          <a:lstStyle/>
          <a:p>
            <a:r>
              <a:rPr lang="en-US" dirty="0" smtClean="0"/>
              <a:t>Definition and instantiation basically the same in C++ and Java.</a:t>
            </a:r>
          </a:p>
          <a:p>
            <a:pPr lvl="1"/>
            <a:r>
              <a:rPr lang="en-US" dirty="0" smtClean="0"/>
              <a:t>Remember, no objects in C!</a:t>
            </a:r>
          </a:p>
          <a:p>
            <a:r>
              <a:rPr lang="en-US" dirty="0" smtClean="0"/>
              <a:t>Destruction</a:t>
            </a:r>
          </a:p>
          <a:p>
            <a:pPr lvl="1"/>
            <a:r>
              <a:rPr lang="en-US" dirty="0" smtClean="0"/>
              <a:t>Java uses </a:t>
            </a:r>
            <a:r>
              <a:rPr lang="en-US" i="1" dirty="0" smtClean="0"/>
              <a:t>automatic garbage collection </a:t>
            </a:r>
            <a:r>
              <a:rPr lang="en-US" dirty="0" smtClean="0"/>
              <a:t>when last reference to an object is gone.</a:t>
            </a:r>
          </a:p>
          <a:p>
            <a:pPr lvl="1"/>
            <a:r>
              <a:rPr lang="en-US" dirty="0" smtClean="0"/>
              <a:t>C++ must </a:t>
            </a:r>
            <a:r>
              <a:rPr lang="en-US" u="sng" dirty="0" smtClean="0"/>
              <a:t>explicitly</a:t>
            </a:r>
            <a:r>
              <a:rPr lang="en-US" dirty="0" smtClean="0"/>
              <a:t> release an object.</a:t>
            </a:r>
          </a:p>
          <a:p>
            <a:pPr lvl="1"/>
            <a:r>
              <a:rPr lang="en-US" dirty="0" smtClean="0"/>
              <a:t>C++ can define a destructor method.</a:t>
            </a:r>
          </a:p>
          <a:p>
            <a:r>
              <a:rPr lang="en-US" dirty="0" smtClean="0"/>
              <a:t>Note: C++ has </a:t>
            </a:r>
            <a:r>
              <a:rPr lang="en-US" u="sng" dirty="0" smtClean="0"/>
              <a:t>some</a:t>
            </a:r>
            <a:r>
              <a:rPr lang="en-US" dirty="0" smtClean="0"/>
              <a:t> automatic memory management.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4A5CB4-BBA5-40B3-9545-A6C5F305CEC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6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Miscellaneous Things II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972050"/>
          </a:xfrm>
        </p:spPr>
        <p:txBody>
          <a:bodyPr/>
          <a:lstStyle/>
          <a:p>
            <a:r>
              <a:rPr lang="en-US" smtClean="0"/>
              <a:t>Notation</a:t>
            </a:r>
          </a:p>
          <a:p>
            <a:pPr lvl="1"/>
            <a:r>
              <a:rPr lang="en-US" smtClean="0"/>
              <a:t>Text in </a:t>
            </a:r>
            <a:r>
              <a:rPr lang="en-US" b="1" smtClean="0">
                <a:latin typeface="Courier New" pitchFamily="49" charset="0"/>
              </a:rPr>
              <a:t>Courier</a:t>
            </a:r>
            <a:r>
              <a:rPr lang="en-US" smtClean="0"/>
              <a:t> is source, typing, or output.</a:t>
            </a:r>
          </a:p>
          <a:p>
            <a:pPr lvl="1"/>
            <a:r>
              <a:rPr lang="en-US" smtClean="0"/>
              <a:t>Text in </a:t>
            </a:r>
            <a:r>
              <a:rPr lang="en-US" b="1" i="1" smtClean="0">
                <a:latin typeface="Courier New" pitchFamily="49" charset="0"/>
              </a:rPr>
              <a:t>Italic</a:t>
            </a:r>
            <a:r>
              <a:rPr lang="en-US" smtClean="0"/>
              <a:t> is a place-holder.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E4F9EF-A4BD-464E-8B54-1D8C40CDA00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C++ allows multiple inheritance.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What about Java?</a:t>
            </a:r>
          </a:p>
          <a:p>
            <a:pPr>
              <a:lnSpc>
                <a:spcPct val="90000"/>
              </a:lnSpc>
            </a:pPr>
            <a:r>
              <a:rPr lang="en-US" smtClean="0"/>
              <a:t>C++ lets objects (and data structures) exist </a:t>
            </a:r>
            <a:r>
              <a:rPr lang="en-US" u="sng" smtClean="0"/>
              <a:t>independently</a:t>
            </a:r>
            <a:r>
              <a:rPr lang="en-US" smtClean="0"/>
              <a:t> of variables referring (pointing) to them.</a:t>
            </a:r>
          </a:p>
          <a:p>
            <a:pPr>
              <a:lnSpc>
                <a:spcPct val="90000"/>
              </a:lnSpc>
            </a:pPr>
            <a:r>
              <a:rPr lang="en-US" smtClean="0"/>
              <a:t>C++ lets variables hold either:</a:t>
            </a:r>
          </a:p>
          <a:p>
            <a:pPr lvl="1">
              <a:lnSpc>
                <a:spcPct val="90000"/>
              </a:lnSpc>
            </a:pPr>
            <a:r>
              <a:rPr lang="en-US" u="sng" smtClean="0"/>
              <a:t>objects  themselves.</a:t>
            </a:r>
          </a:p>
          <a:p>
            <a:pPr lvl="1">
              <a:lnSpc>
                <a:spcPct val="90000"/>
              </a:lnSpc>
            </a:pPr>
            <a:r>
              <a:rPr lang="en-US" u="sng" smtClean="0"/>
              <a:t>pointers to objects.</a:t>
            </a:r>
          </a:p>
          <a:p>
            <a:pPr>
              <a:lnSpc>
                <a:spcPct val="90000"/>
              </a:lnSpc>
            </a:pPr>
            <a:r>
              <a:rPr lang="en-US" smtClean="0"/>
              <a:t>Java variables can only hold </a:t>
            </a:r>
            <a:r>
              <a:rPr lang="en-US" u="sng" smtClean="0"/>
              <a:t>references</a:t>
            </a:r>
            <a:r>
              <a:rPr lang="en-US" smtClean="0"/>
              <a:t> to objects.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9504F8-55C6-4CC1-A05D-215108FA306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9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5029200"/>
          </a:xfrm>
        </p:spPr>
        <p:txBody>
          <a:bodyPr/>
          <a:lstStyle/>
          <a:p>
            <a:r>
              <a:rPr lang="en-US" dirty="0" smtClean="0"/>
              <a:t>Java Strings are </a:t>
            </a:r>
            <a:r>
              <a:rPr lang="en-US" i="1" dirty="0" smtClean="0"/>
              <a:t>immutable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will automatically convert to String in most cases.</a:t>
            </a:r>
          </a:p>
          <a:p>
            <a:r>
              <a:rPr lang="en-US" dirty="0" smtClean="0"/>
              <a:t>C++ has two kinds of strings.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D473FF-95D1-4BAD-9D97-6B9CFBD41526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4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&amp; Functions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5029200"/>
          </a:xfrm>
        </p:spPr>
        <p:txBody>
          <a:bodyPr/>
          <a:lstStyle/>
          <a:p>
            <a:r>
              <a:rPr lang="en-US" dirty="0" smtClean="0"/>
              <a:t>Type-casting handled differently.</a:t>
            </a:r>
          </a:p>
          <a:p>
            <a:r>
              <a:rPr lang="en-US" dirty="0" smtClean="0"/>
              <a:t>In C++ you can cast anything to anything, but it might not work. </a:t>
            </a:r>
            <a:r>
              <a:rPr lang="en-US" dirty="0" smtClean="0">
                <a:sym typeface="Wingdings" charset="2"/>
              </a:rPr>
              <a:t></a:t>
            </a:r>
          </a:p>
          <a:p>
            <a:r>
              <a:rPr lang="en-US" dirty="0"/>
              <a:t>All Java functions must be methods of a class.</a:t>
            </a:r>
          </a:p>
          <a:p>
            <a:pPr lvl="1"/>
            <a:r>
              <a:rPr lang="en-US" dirty="0"/>
              <a:t>C++ can also have global functions.</a:t>
            </a:r>
          </a:p>
          <a:p>
            <a:endParaRPr lang="en-US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CAEB2B-1D32-4B2F-A658-5ED8B401464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16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Java always passes primitive parameters by value, objects implicitly by reference.</a:t>
            </a:r>
          </a:p>
          <a:p>
            <a:pPr>
              <a:lnSpc>
                <a:spcPct val="90000"/>
              </a:lnSpc>
            </a:pPr>
            <a:r>
              <a:rPr lang="en-US" smtClean="0"/>
              <a:t>C++ lets you do either, either way.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on this later.</a:t>
            </a:r>
          </a:p>
          <a:p>
            <a:pPr>
              <a:lnSpc>
                <a:spcPct val="90000"/>
              </a:lnSpc>
            </a:pPr>
            <a:r>
              <a:rPr lang="en-US" smtClean="0"/>
              <a:t>Java has (officially) one standard set of library functions for graphics, C++ has several.</a:t>
            </a:r>
          </a:p>
          <a:p>
            <a:pPr>
              <a:lnSpc>
                <a:spcPct val="90000"/>
              </a:lnSpc>
            </a:pPr>
            <a:r>
              <a:rPr lang="en-US" smtClean="0"/>
              <a:t>C++ uses return values or exceptions to indicate errors, Java uses only exceptions.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E38BF0-A79C-4AC3-A819-72F8ACF4191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65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Big C/C++ vs. Java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have minimal run-time checking</a:t>
            </a:r>
          </a:p>
          <a:p>
            <a:pPr lvl="1"/>
            <a:r>
              <a:rPr lang="en-US" dirty="0" smtClean="0"/>
              <a:t>String &amp; buffer overflow.</a:t>
            </a:r>
          </a:p>
          <a:p>
            <a:pPr lvl="1"/>
            <a:r>
              <a:rPr lang="en-US" dirty="0" smtClean="0"/>
              <a:t>Type mismatches.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7EE1-7F51-4A05-A5F5-8F28609186A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vs. C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Remember, every valid C program is </a:t>
            </a:r>
            <a:r>
              <a:rPr lang="en-US" u="sng" smtClean="0"/>
              <a:t>supposed</a:t>
            </a:r>
            <a:r>
              <a:rPr lang="en-US" smtClean="0"/>
              <a:t> to automatically be a valid C++ program!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9911B1-F804-4972-91F9-E9DDA322E3A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Some Things Added C -&gt; C++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78800" cy="4953000"/>
          </a:xfrm>
        </p:spPr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Call-by-reference</a:t>
            </a:r>
          </a:p>
          <a:p>
            <a:pPr lvl="1"/>
            <a:r>
              <a:rPr lang="en-US" dirty="0" smtClean="0"/>
              <a:t>Can be denoted syntactically.</a:t>
            </a:r>
          </a:p>
          <a:p>
            <a:r>
              <a:rPr lang="en-US" dirty="0" smtClean="0"/>
              <a:t>Function prototypes are </a:t>
            </a:r>
            <a:r>
              <a:rPr lang="en-US" u="sng" dirty="0" smtClean="0"/>
              <a:t>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More versatile type-casting</a:t>
            </a:r>
          </a:p>
          <a:p>
            <a:r>
              <a:rPr lang="en-US" dirty="0" smtClean="0"/>
              <a:t>Namespaces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18DE06-DD1F-4FA1-92B9-E59AF2B52AC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46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7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7E549D-5760-4745-8C95-7BADF163F66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8800"/>
            <a:ext cx="7772400" cy="1143000"/>
          </a:xfrm>
        </p:spPr>
        <p:txBody>
          <a:bodyPr/>
          <a:lstStyle/>
          <a:p>
            <a:r>
              <a:rPr lang="en-US" smtClean="0"/>
              <a:t>printf() and its relatives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8178800" cy="20955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94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printf() and its relatives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C-style output</a:t>
            </a:r>
          </a:p>
          <a:p>
            <a:pPr lvl="1"/>
            <a:r>
              <a:rPr lang="en-US" smtClean="0"/>
              <a:t>printf()</a:t>
            </a:r>
          </a:p>
          <a:p>
            <a:pPr lvl="1"/>
            <a:r>
              <a:rPr lang="en-US" smtClean="0"/>
              <a:t>Requires specifying format.</a:t>
            </a:r>
          </a:p>
          <a:p>
            <a:pPr lvl="1"/>
            <a:r>
              <a:rPr lang="en-US" smtClean="0"/>
              <a:t>Defaults to standard output, a.k.a. stdout.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8A27F5-FEA5-4998-843C-895FED7305D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3200"/>
            <a:ext cx="7772400" cy="1524000"/>
          </a:xfrm>
        </p:spPr>
        <p:txBody>
          <a:bodyPr/>
          <a:lstStyle/>
          <a:p>
            <a:r>
              <a:rPr lang="en-US" smtClean="0"/>
              <a:t>C++ vs. Java</a:t>
            </a:r>
            <a:br>
              <a:rPr lang="en-US" smtClean="0"/>
            </a:br>
            <a:r>
              <a:rPr lang="en-US" smtClean="0"/>
              <a:t>C++ vs. C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256945-F513-4B78-B801-C79284B9813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70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text to </a:t>
            </a:r>
            <a:r>
              <a:rPr lang="en-US" i="1" dirty="0" smtClean="0"/>
              <a:t>standard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parameter is the format string.</a:t>
            </a:r>
          </a:p>
          <a:p>
            <a:r>
              <a:rPr lang="en-US" dirty="0" smtClean="0"/>
              <a:t>Other parameters, if any, are converted in accordance with the format string.</a:t>
            </a:r>
          </a:p>
          <a:p>
            <a:pPr lvl="1"/>
            <a:r>
              <a:rPr lang="en-US" dirty="0" smtClean="0"/>
              <a:t>Big trouble if you mess up!</a:t>
            </a:r>
          </a:p>
          <a:p>
            <a:r>
              <a:rPr lang="en-US" dirty="0" smtClean="0"/>
              <a:t>Function uses format string to determine:</a:t>
            </a:r>
          </a:p>
          <a:p>
            <a:pPr lvl="1"/>
            <a:r>
              <a:rPr lang="en-US" dirty="0" smtClean="0"/>
              <a:t>Number, type, and order of parameters.</a:t>
            </a:r>
          </a:p>
          <a:p>
            <a:pPr lvl="1"/>
            <a:r>
              <a:rPr lang="en-US" dirty="0" smtClean="0"/>
              <a:t>How to output each parameter.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944D61E2-93AB-46FD-8AF4-1B2E2D2A9FC2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83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Intro to printf()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Format string contains:</a:t>
            </a:r>
          </a:p>
          <a:p>
            <a:pPr lvl="1"/>
            <a:r>
              <a:rPr lang="en-US" smtClean="0"/>
              <a:t>Text: Just gets output.</a:t>
            </a:r>
          </a:p>
          <a:p>
            <a:pPr lvl="1"/>
            <a:r>
              <a:rPr lang="en-US" smtClean="0"/>
              <a:t>Control characters, e.g. ‘\n’.</a:t>
            </a:r>
          </a:p>
          <a:p>
            <a:pPr lvl="1"/>
            <a:r>
              <a:rPr lang="en-US" smtClean="0"/>
              <a:t>Conversion specs: Start with ‘%’.</a:t>
            </a: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944D61E2-93AB-46FD-8AF4-1B2E2D2A9FC2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9852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Specs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885950"/>
            <a:ext cx="9144000" cy="4168775"/>
          </a:xfrm>
        </p:spPr>
        <p:txBody>
          <a:bodyPr/>
          <a:lstStyle/>
          <a:p>
            <a:r>
              <a:rPr lang="en-US" smtClean="0"/>
              <a:t>%d = Decimal integer.</a:t>
            </a:r>
          </a:p>
          <a:p>
            <a:r>
              <a:rPr lang="en-US" smtClean="0"/>
              <a:t>%f = Double floating point.</a:t>
            </a:r>
          </a:p>
          <a:p>
            <a:r>
              <a:rPr lang="en-US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 i; double x; i = 5;  x = 3.67;</a:t>
            </a:r>
          </a:p>
          <a:p>
            <a:pPr lvl="1"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printf(“Count is %d, position is %f\n”, i, x);</a:t>
            </a:r>
          </a:p>
          <a:p>
            <a:pPr>
              <a:buFont typeface="Times New Roman" pitchFamily="18" charset="0"/>
              <a:buChar char="▼"/>
            </a:pPr>
            <a:r>
              <a:rPr lang="en-US" sz="3600" smtClean="0"/>
              <a:t>Output:</a:t>
            </a:r>
          </a:p>
          <a:p>
            <a:pPr lvl="1">
              <a:buFont typeface="Monotype Sort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Count is 5, position is 3.67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2BE010C1-D684-43F3-8193-9C98D5D9FEA5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42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55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F270EE-EDD7-4901-9D65-3F7A33225100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printf()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67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One of the </a:t>
            </a:r>
            <a:r>
              <a:rPr lang="en-US" u="sng" smtClean="0"/>
              <a:t>very few</a:t>
            </a:r>
            <a:r>
              <a:rPr lang="en-US" smtClean="0"/>
              <a:t> standard functions which takes a variable number of arguments.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Might not be checked at compile-time!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Mismatch can be </a:t>
            </a:r>
            <a:r>
              <a:rPr lang="en-US" u="sng" smtClean="0"/>
              <a:t>fatal</a:t>
            </a:r>
            <a:r>
              <a:rPr lang="en-US" smtClean="0"/>
              <a:t> at run-time.</a:t>
            </a:r>
          </a:p>
          <a:p>
            <a:pPr>
              <a:lnSpc>
                <a:spcPct val="90000"/>
              </a:lnSpc>
            </a:pPr>
            <a:r>
              <a:rPr lang="en-US" smtClean="0"/>
              <a:t>Return = number of characters written.</a:t>
            </a:r>
          </a:p>
          <a:p>
            <a:pPr>
              <a:lnSpc>
                <a:spcPct val="90000"/>
              </a:lnSpc>
            </a:pPr>
            <a:r>
              <a:rPr lang="en-US" smtClean="0"/>
              <a:t>Calling sequence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#include &lt;stdio.h&gt;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>
                <a:latin typeface="Courier New" pitchFamily="49" charset="0"/>
              </a:rPr>
              <a:t>int printf(const char *format, …);</a:t>
            </a:r>
          </a:p>
        </p:txBody>
      </p:sp>
    </p:spTree>
    <p:extLst>
      <p:ext uri="{BB962C8B-B14F-4D97-AF65-F5344CB8AC3E}">
        <p14:creationId xmlns:p14="http://schemas.microsoft.com/office/powerpoint/2010/main" val="41799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2C6229-84CF-4729-9E09-E4940657A32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String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 dirty="0" smtClean="0"/>
              <a:t>Specifies how other arguments are converted for output.</a:t>
            </a:r>
          </a:p>
          <a:p>
            <a:r>
              <a:rPr lang="en-US" dirty="0" smtClean="0"/>
              <a:t>Also specifies how parameters are read from the stack.</a:t>
            </a:r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Ordinary characters (including ‘\n’, etc.): copied unchanged to output.</a:t>
            </a:r>
          </a:p>
          <a:p>
            <a:pPr lvl="1"/>
            <a:r>
              <a:rPr lang="en-US" dirty="0" smtClean="0"/>
              <a:t>Conversion specifications (begin with ‘%’): Consume parameters and format the output.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4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7286AE-429D-40B1-83D2-D0B8AA07E72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Specifications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 a spec (in order):</a:t>
            </a:r>
          </a:p>
          <a:p>
            <a:pPr lvl="1"/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Zero or more </a:t>
            </a:r>
            <a:r>
              <a:rPr lang="en-US" u="sng" dirty="0" smtClean="0"/>
              <a:t>flags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Optional </a:t>
            </a:r>
            <a:r>
              <a:rPr lang="en-US" u="sng" dirty="0" smtClean="0"/>
              <a:t>minimum field width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Optional </a:t>
            </a:r>
            <a:r>
              <a:rPr lang="en-US" u="sng" dirty="0" smtClean="0"/>
              <a:t>precision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Optional </a:t>
            </a:r>
            <a:r>
              <a:rPr lang="en-US" u="sng" dirty="0" smtClean="0"/>
              <a:t>length modifier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/>
              <a:t>Conversion </a:t>
            </a:r>
            <a:r>
              <a:rPr lang="en-US" u="sng" dirty="0" err="1" smtClean="0"/>
              <a:t>specifier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0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C1962E-9857-49CE-A1B2-CB8DEE06B32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Specifications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Inside:</a:t>
            </a:r>
          </a:p>
          <a:p>
            <a:pPr lvl="1"/>
            <a:r>
              <a:rPr lang="en-US" smtClean="0"/>
              <a:t>Minimum field width.</a:t>
            </a:r>
          </a:p>
          <a:p>
            <a:pPr lvl="2"/>
            <a:r>
              <a:rPr lang="en-US" smtClean="0"/>
              <a:t>Minimum characters to output.</a:t>
            </a:r>
          </a:p>
          <a:p>
            <a:pPr lvl="2"/>
            <a:r>
              <a:rPr lang="en-US" smtClean="0"/>
              <a:t>Padded if necessary (usually with blanks).</a:t>
            </a:r>
          </a:p>
          <a:p>
            <a:pPr lvl="1"/>
            <a:r>
              <a:rPr lang="en-US" smtClean="0"/>
              <a:t>Precision.</a:t>
            </a:r>
          </a:p>
          <a:p>
            <a:pPr lvl="2"/>
            <a:r>
              <a:rPr lang="en-US" smtClean="0"/>
              <a:t>Floating types: Digits after the decimal point.</a:t>
            </a:r>
          </a:p>
          <a:p>
            <a:pPr lvl="2"/>
            <a:r>
              <a:rPr lang="en-US" smtClean="0"/>
              <a:t>Integer types: Maximum digits.</a:t>
            </a:r>
          </a:p>
          <a:p>
            <a:pPr lvl="2"/>
            <a:r>
              <a:rPr lang="en-US" smtClean="0"/>
              <a:t>Strings: Maximum length.</a:t>
            </a:r>
          </a:p>
        </p:txBody>
      </p:sp>
    </p:spTree>
    <p:extLst>
      <p:ext uri="{BB962C8B-B14F-4D97-AF65-F5344CB8AC3E}">
        <p14:creationId xmlns:p14="http://schemas.microsoft.com/office/powerpoint/2010/main" val="975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6C51A4-36AE-48F5-9973-60DBA85B03C6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Specifications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dirty="0" smtClean="0"/>
              <a:t>Inside:</a:t>
            </a:r>
          </a:p>
          <a:p>
            <a:pPr lvl="1"/>
            <a:r>
              <a:rPr lang="en-US" dirty="0" smtClean="0"/>
              <a:t>Length modifier.</a:t>
            </a:r>
          </a:p>
          <a:p>
            <a:pPr lvl="2"/>
            <a:r>
              <a:rPr lang="en-US" dirty="0" smtClean="0"/>
              <a:t>h = short</a:t>
            </a:r>
          </a:p>
          <a:p>
            <a:pPr lvl="2"/>
            <a:r>
              <a:rPr lang="en-US" dirty="0" smtClean="0"/>
              <a:t>l = long</a:t>
            </a:r>
          </a:p>
          <a:p>
            <a:pPr lvl="1"/>
            <a:r>
              <a:rPr lang="en-US" dirty="0" smtClean="0"/>
              <a:t>Length modifier is mostly needed for pointers.</a:t>
            </a:r>
          </a:p>
          <a:p>
            <a:pPr lvl="2"/>
            <a:r>
              <a:rPr lang="en-US" dirty="0" smtClean="0"/>
              <a:t>And long integers.</a:t>
            </a:r>
          </a:p>
        </p:txBody>
      </p:sp>
    </p:spTree>
    <p:extLst>
      <p:ext uri="{BB962C8B-B14F-4D97-AF65-F5344CB8AC3E}">
        <p14:creationId xmlns:p14="http://schemas.microsoft.com/office/powerpoint/2010/main" val="31998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107085-B60D-4317-850B-19AC0625F61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Specifications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smtClean="0"/>
              <a:t>Inside:</a:t>
            </a:r>
          </a:p>
          <a:p>
            <a:pPr lvl="1"/>
            <a:r>
              <a:rPr lang="en-US" smtClean="0"/>
              <a:t>Conversion specifier.</a:t>
            </a:r>
          </a:p>
          <a:p>
            <a:pPr lvl="2"/>
            <a:r>
              <a:rPr lang="en-US" smtClean="0"/>
              <a:t>d, i = integer</a:t>
            </a:r>
          </a:p>
          <a:p>
            <a:pPr lvl="2"/>
            <a:r>
              <a:rPr lang="en-US" smtClean="0"/>
              <a:t>o, u, x, X = unsigned integer in octal, decimal, hex, or HEX.</a:t>
            </a:r>
          </a:p>
          <a:p>
            <a:pPr lvl="2"/>
            <a:r>
              <a:rPr lang="en-US" smtClean="0"/>
              <a:t>e, E = double in scientific notation.</a:t>
            </a:r>
          </a:p>
          <a:p>
            <a:pPr lvl="2"/>
            <a:r>
              <a:rPr lang="en-US" smtClean="0"/>
              <a:t>f = double in decimal notation.</a:t>
            </a:r>
          </a:p>
          <a:p>
            <a:pPr lvl="2"/>
            <a:r>
              <a:rPr lang="en-US" smtClean="0"/>
              <a:t>c = character.</a:t>
            </a:r>
          </a:p>
          <a:p>
            <a:pPr lvl="2"/>
            <a:r>
              <a:rPr lang="en-US" smtClean="0"/>
              <a:t>s = string (</a:t>
            </a:r>
            <a:r>
              <a:rPr lang="en-US" u="sng" smtClean="0"/>
              <a:t>C</a:t>
            </a:r>
            <a:r>
              <a:rPr lang="en-US" smtClean="0"/>
              <a:t> style, not C++).</a:t>
            </a:r>
          </a:p>
          <a:p>
            <a:pPr lvl="2"/>
            <a:r>
              <a:rPr lang="en-US" smtClean="0"/>
              <a:t>p = pointer in hex.</a:t>
            </a:r>
          </a:p>
        </p:txBody>
      </p:sp>
    </p:spTree>
    <p:extLst>
      <p:ext uri="{BB962C8B-B14F-4D97-AF65-F5344CB8AC3E}">
        <p14:creationId xmlns:p14="http://schemas.microsoft.com/office/powerpoint/2010/main" val="11339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F0E73F-2660-40E8-9643-8A2059C72CE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49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a = 5;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double b = 3.4;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char[] c = “Hello”;</a:t>
            </a:r>
          </a:p>
          <a:p>
            <a:pPr>
              <a:buFont typeface="Monotype Sort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(“a = %</a:t>
            </a:r>
            <a:r>
              <a:rPr lang="en-US" b="1" dirty="0">
                <a:latin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</a:rPr>
              <a:t>, b =  %f, b = %e\n”, a, b, b);</a:t>
            </a:r>
          </a:p>
          <a:p>
            <a:pPr>
              <a:buFont typeface="Monotype Sort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(“a = %6d, b =  %6.2f, b = %10.2e\n”, a, b, b);</a:t>
            </a:r>
          </a:p>
          <a:p>
            <a:pPr>
              <a:buFont typeface="Monotype Sort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(“c = %p, *c =  %s\n”, c, c);</a:t>
            </a:r>
          </a:p>
        </p:txBody>
      </p:sp>
    </p:spTree>
    <p:extLst>
      <p:ext uri="{BB962C8B-B14F-4D97-AF65-F5344CB8AC3E}">
        <p14:creationId xmlns:p14="http://schemas.microsoft.com/office/powerpoint/2010/main" val="1239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of Designers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A language that can be used for general-purpose programming and systems programming.</a:t>
            </a:r>
          </a:p>
          <a:p>
            <a:pPr lvl="1"/>
            <a:r>
              <a:rPr lang="en-US" dirty="0" smtClean="0"/>
              <a:t>High-level constructs for ease of programming.</a:t>
            </a:r>
          </a:p>
          <a:p>
            <a:pPr lvl="1"/>
            <a:r>
              <a:rPr lang="en-US" dirty="0" smtClean="0"/>
              <a:t>Low-level constructs for systems programming.</a:t>
            </a:r>
          </a:p>
          <a:p>
            <a:pPr lvl="1"/>
            <a:r>
              <a:rPr lang="en-US" dirty="0" smtClean="0"/>
              <a:t>Constructs that translate into efficient machine language.</a:t>
            </a:r>
          </a:p>
          <a:p>
            <a:pPr lvl="2"/>
            <a:r>
              <a:rPr lang="en-US" dirty="0" smtClean="0"/>
              <a:t>E.g. increment, pointers, simple parameter passing, bit manipulation.</a:t>
            </a:r>
          </a:p>
          <a:p>
            <a:pPr lvl="1"/>
            <a:r>
              <a:rPr lang="en-US" dirty="0" smtClean="0"/>
              <a:t>Strong type-checking, </a:t>
            </a:r>
            <a:r>
              <a:rPr lang="en-US" dirty="0" err="1" smtClean="0"/>
              <a:t>overrideable</a:t>
            </a:r>
            <a:r>
              <a:rPr lang="en-US" dirty="0" smtClean="0"/>
              <a:t> if necessary.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A806E4-E8E1-4674-8645-4CCE8E66FC6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74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6C8277-1955-427B-8CEA-39652A9FFBA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8800"/>
            <a:ext cx="7772400" cy="1143000"/>
          </a:xfrm>
        </p:spPr>
        <p:txBody>
          <a:bodyPr/>
          <a:lstStyle/>
          <a:p>
            <a:pPr algn="ctr"/>
            <a:r>
              <a:rPr lang="en-US" smtClean="0"/>
              <a:t>Formatted Input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8178800" cy="20955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704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E5D3C7-61AE-4EF3-9FDD-AB5BAAD93A4C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scanf(), et. al.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 sure to use </a:t>
            </a:r>
            <a:r>
              <a:rPr lang="en-US" b="1" smtClean="0">
                <a:latin typeface="Courier New" pitchFamily="49" charset="0"/>
              </a:rPr>
              <a:t>#include &lt;stdio.h&gt;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scanf(const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fscanf(FILE *</a:t>
            </a:r>
            <a:r>
              <a:rPr lang="en-US" b="1" i="1" smtClean="0">
                <a:latin typeface="Courier New" pitchFamily="49" charset="0"/>
              </a:rPr>
              <a:t>stream</a:t>
            </a:r>
            <a:r>
              <a:rPr lang="en-US" b="1" smtClean="0">
                <a:latin typeface="Courier New" pitchFamily="49" charset="0"/>
              </a:rPr>
              <a:t>, 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int sscanf(const char *</a:t>
            </a:r>
            <a:r>
              <a:rPr lang="en-US" b="1" i="1" smtClean="0">
                <a:latin typeface="Courier New" pitchFamily="49" charset="0"/>
              </a:rPr>
              <a:t>str</a:t>
            </a:r>
            <a:r>
              <a:rPr lang="en-US" b="1" smtClean="0">
                <a:latin typeface="Courier New" pitchFamily="49" charset="0"/>
              </a:rPr>
              <a:t>, const char *</a:t>
            </a:r>
            <a:r>
              <a:rPr lang="en-US" b="1" i="1" smtClean="0">
                <a:latin typeface="Courier New" pitchFamily="49" charset="0"/>
              </a:rPr>
              <a:t>format</a:t>
            </a:r>
            <a:r>
              <a:rPr lang="en-US" b="1" smtClean="0">
                <a:latin typeface="Courier New" pitchFamily="49" charset="0"/>
              </a:rPr>
              <a:t>, ...);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 return the number of successful conversions or EOF (defined constant in stdio.h).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106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E0BC8-8FDB-4EA7-844A-4DF82B6FE8E1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scanf(), et. al.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 = Read from </a:t>
            </a:r>
            <a:r>
              <a:rPr lang="en-US" dirty="0" err="1" smtClean="0"/>
              <a:t>stdin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() = Read from open file handle (a.k.a. stream).</a:t>
            </a:r>
          </a:p>
          <a:p>
            <a:pPr lvl="1"/>
            <a:r>
              <a:rPr lang="en-US" dirty="0" err="1" smtClean="0"/>
              <a:t>sscanf</a:t>
            </a:r>
            <a:r>
              <a:rPr lang="en-US" dirty="0" smtClean="0"/>
              <a:t>() = Read from string.</a:t>
            </a:r>
          </a:p>
        </p:txBody>
      </p:sp>
    </p:spTree>
    <p:extLst>
      <p:ext uri="{BB962C8B-B14F-4D97-AF65-F5344CB8AC3E}">
        <p14:creationId xmlns:p14="http://schemas.microsoft.com/office/powerpoint/2010/main" val="1452790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D6B4C-9E00-4C0F-8BDE-FCF80CDBE4E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Format String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 to printf() except:</a:t>
            </a:r>
          </a:p>
          <a:p>
            <a:pPr lvl="1"/>
            <a:r>
              <a:rPr lang="en-US" smtClean="0"/>
              <a:t>No guarantee the input will match.</a:t>
            </a:r>
          </a:p>
          <a:p>
            <a:pPr lvl="1"/>
            <a:r>
              <a:rPr lang="en-US" smtClean="0"/>
              <a:t>Parameters must be pointers. Why?</a:t>
            </a:r>
          </a:p>
          <a:p>
            <a:pPr lvl="1"/>
            <a:r>
              <a:rPr lang="en-US" smtClean="0"/>
              <a:t>Data type matching is </a:t>
            </a:r>
            <a:r>
              <a:rPr lang="en-US" u="sng" smtClean="0"/>
              <a:t>even more</a:t>
            </a:r>
            <a:r>
              <a:rPr lang="en-US" smtClean="0"/>
              <a:t> crucial.</a:t>
            </a:r>
          </a:p>
        </p:txBody>
      </p:sp>
    </p:spTree>
    <p:extLst>
      <p:ext uri="{BB962C8B-B14F-4D97-AF65-F5344CB8AC3E}">
        <p14:creationId xmlns:p14="http://schemas.microsoft.com/office/powerpoint/2010/main" val="700513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F8821B-F85C-4D01-BEC8-C0B67A7052B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Format String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5181600"/>
          </a:xfrm>
        </p:spPr>
        <p:txBody>
          <a:bodyPr/>
          <a:lstStyle/>
          <a:p>
            <a:r>
              <a:rPr lang="en-US" dirty="0" smtClean="0"/>
              <a:t>White space matches any amount.</a:t>
            </a:r>
          </a:p>
          <a:p>
            <a:r>
              <a:rPr lang="en-US" dirty="0" smtClean="0"/>
              <a:t>Literals must match themselves.</a:t>
            </a:r>
          </a:p>
          <a:p>
            <a:r>
              <a:rPr lang="en-US" dirty="0" smtClean="0"/>
              <a:t>Optional maximum field width.</a:t>
            </a:r>
          </a:p>
          <a:p>
            <a:pPr lvl="1"/>
            <a:r>
              <a:rPr lang="en-US" dirty="0" smtClean="0"/>
              <a:t>Default = infinity.</a:t>
            </a:r>
          </a:p>
          <a:p>
            <a:r>
              <a:rPr lang="en-US" dirty="0" smtClean="0"/>
              <a:t>Unique format specifications</a:t>
            </a:r>
          </a:p>
          <a:p>
            <a:pPr lvl="1"/>
            <a:r>
              <a:rPr lang="en-US" dirty="0" smtClean="0"/>
              <a:t>h = Short integer type (</a:t>
            </a:r>
            <a:r>
              <a:rPr lang="en-US" dirty="0" err="1" smtClean="0"/>
              <a:t>dioux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 = Long integer type (</a:t>
            </a:r>
            <a:r>
              <a:rPr lang="en-US" dirty="0" err="1" smtClean="0"/>
              <a:t>dioux</a:t>
            </a:r>
            <a:r>
              <a:rPr lang="en-US" dirty="0" smtClean="0"/>
              <a:t>) or double instead of float.</a:t>
            </a:r>
          </a:p>
          <a:p>
            <a:pPr lvl="1"/>
            <a:r>
              <a:rPr lang="en-US" dirty="0" smtClean="0"/>
              <a:t>s = non-white-space string.</a:t>
            </a:r>
          </a:p>
        </p:txBody>
      </p:sp>
    </p:spTree>
    <p:extLst>
      <p:ext uri="{BB962C8B-B14F-4D97-AF65-F5344CB8AC3E}">
        <p14:creationId xmlns:p14="http://schemas.microsoft.com/office/powerpoint/2010/main" val="2944934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 when:</a:t>
            </a:r>
          </a:p>
          <a:p>
            <a:pPr lvl="1"/>
            <a:r>
              <a:rPr lang="en-US" dirty="0" smtClean="0"/>
              <a:t>reaches newline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onversion unsuccessful</a:t>
            </a:r>
          </a:p>
          <a:p>
            <a:r>
              <a:rPr lang="en-US" dirty="0" smtClean="0"/>
              <a:t>Returns number of successful conversions.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BE7A3-3AF8-4D04-A6B9-27E288B2B76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4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17FC30-7500-4012-A366-555484CBF8A3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Input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Strong Suggestions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 an entire line first, then parse the string using </a:t>
            </a:r>
            <a:r>
              <a:rPr lang="en-US" dirty="0" err="1" smtClean="0">
                <a:solidFill>
                  <a:srgbClr val="FF0000"/>
                </a:solidFill>
              </a:rPr>
              <a:t>sscanf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pPr lvl="2"/>
            <a:r>
              <a:rPr lang="en-US" dirty="0" err="1" smtClean="0"/>
              <a:t>scanf</a:t>
            </a:r>
            <a:r>
              <a:rPr lang="en-US" dirty="0" smtClean="0"/>
              <a:t>() gives you no second chance.</a:t>
            </a:r>
          </a:p>
          <a:p>
            <a:pPr lvl="1"/>
            <a:r>
              <a:rPr lang="en-US" dirty="0" smtClean="0"/>
              <a:t>Accept multiple input formats.</a:t>
            </a:r>
          </a:p>
          <a:p>
            <a:pPr lvl="1"/>
            <a:r>
              <a:rPr lang="en-US" dirty="0" smtClean="0"/>
              <a:t>Use individual prompts, clear delimiters, or a GUI.</a:t>
            </a:r>
          </a:p>
        </p:txBody>
      </p:sp>
    </p:spTree>
    <p:extLst>
      <p:ext uri="{BB962C8B-B14F-4D97-AF65-F5344CB8AC3E}">
        <p14:creationId xmlns:p14="http://schemas.microsoft.com/office/powerpoint/2010/main" val="154961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of Designers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686800" cy="4514850"/>
          </a:xfrm>
        </p:spPr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All intentions of C, plus… </a:t>
            </a:r>
          </a:p>
          <a:p>
            <a:pPr lvl="1"/>
            <a:r>
              <a:rPr lang="en-US" dirty="0" smtClean="0"/>
              <a:t>Every valid C program is </a:t>
            </a:r>
            <a:r>
              <a:rPr lang="en-US" u="sng" dirty="0" smtClean="0"/>
              <a:t>supposed</a:t>
            </a:r>
            <a:r>
              <a:rPr lang="en-US" dirty="0" smtClean="0"/>
              <a:t> to be a valid C++ program.</a:t>
            </a:r>
          </a:p>
          <a:p>
            <a:pPr lvl="2"/>
            <a:r>
              <a:rPr lang="en-US" dirty="0" smtClean="0"/>
              <a:t>All library functions are available.</a:t>
            </a:r>
          </a:p>
          <a:p>
            <a:pPr lvl="1"/>
            <a:r>
              <a:rPr lang="en-US" dirty="0" smtClean="0"/>
              <a:t>Advantages of Objects:</a:t>
            </a:r>
          </a:p>
          <a:p>
            <a:pPr lvl="2"/>
            <a:r>
              <a:rPr lang="en-US" dirty="0" smtClean="0"/>
              <a:t>Better modularity through encapsulation.</a:t>
            </a:r>
          </a:p>
          <a:p>
            <a:pPr lvl="2"/>
            <a:r>
              <a:rPr lang="en-US" dirty="0" smtClean="0"/>
              <a:t>Less effort through inheritance.</a:t>
            </a:r>
          </a:p>
          <a:p>
            <a:pPr lvl="2"/>
            <a:r>
              <a:rPr lang="en-US" dirty="0" smtClean="0"/>
              <a:t>Greater reuse.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14EB23-0601-4985-8498-DE5B3DFF02D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0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of Designers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/>
          <a:lstStyle/>
          <a:p>
            <a:r>
              <a:rPr lang="en-US" smtClean="0"/>
              <a:t>Java</a:t>
            </a:r>
          </a:p>
          <a:p>
            <a:pPr lvl="1"/>
            <a:r>
              <a:rPr lang="en-US" smtClean="0"/>
              <a:t>Advantages of objects.</a:t>
            </a:r>
          </a:p>
          <a:p>
            <a:pPr lvl="1"/>
            <a:r>
              <a:rPr lang="en-US" smtClean="0"/>
              <a:t>Portability</a:t>
            </a:r>
          </a:p>
          <a:p>
            <a:pPr lvl="2"/>
            <a:r>
              <a:rPr lang="en-US" smtClean="0"/>
              <a:t>“Write once, run anywhere”</a:t>
            </a:r>
          </a:p>
          <a:p>
            <a:pPr lvl="2"/>
            <a:r>
              <a:rPr lang="en-US" smtClean="0"/>
              <a:t>Uniform data types.</a:t>
            </a:r>
          </a:p>
          <a:p>
            <a:pPr lvl="2"/>
            <a:r>
              <a:rPr lang="en-US" smtClean="0"/>
              <a:t>Single compiler, multiple JVMs.</a:t>
            </a:r>
          </a:p>
          <a:p>
            <a:pPr lvl="2"/>
            <a:r>
              <a:rPr lang="en-US" smtClean="0"/>
              <a:t>Standardized libraries.</a:t>
            </a:r>
          </a:p>
          <a:p>
            <a:pPr lvl="1"/>
            <a:r>
              <a:rPr lang="en-US" smtClean="0"/>
              <a:t>Web-friendly</a:t>
            </a:r>
          </a:p>
          <a:p>
            <a:pPr lvl="2"/>
            <a:r>
              <a:rPr lang="en-US" smtClean="0"/>
              <a:t>Downloadable applets.</a:t>
            </a:r>
          </a:p>
          <a:p>
            <a:pPr lvl="2"/>
            <a:r>
              <a:rPr lang="en-US" smtClean="0"/>
              <a:t>Sandbox.</a:t>
            </a:r>
          </a:p>
          <a:p>
            <a:pPr lvl="1"/>
            <a:r>
              <a:rPr lang="en-US" smtClean="0"/>
              <a:t>Strong type-checking, good error messages.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2B32A7-69B8-49EF-A038-0CE7BC29ED4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vs. Java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Don’t call Java “C++ with training wheels.”</a:t>
            </a:r>
          </a:p>
          <a:p>
            <a:pPr lvl="1"/>
            <a:r>
              <a:rPr lang="en-US" smtClean="0"/>
              <a:t>Bjarne will get mad!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6BEE1A-AFB0-4E08-BB0C-7B9DAA242096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C/C++ vs.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  <a:p>
            <a:r>
              <a:rPr lang="en-US" smtClean="0"/>
              <a:t>Control structures</a:t>
            </a:r>
          </a:p>
          <a:p>
            <a:r>
              <a:rPr lang="en-US" smtClean="0"/>
              <a:t>Operators</a:t>
            </a:r>
          </a:p>
          <a:p>
            <a:r>
              <a:rPr lang="en-US" smtClean="0"/>
              <a:t>Objects</a:t>
            </a:r>
          </a:p>
          <a:p>
            <a:r>
              <a:rPr lang="en-US" smtClean="0"/>
              <a:t>Libraries</a:t>
            </a:r>
          </a:p>
          <a:p>
            <a:r>
              <a:rPr lang="en-US" smtClean="0"/>
              <a:t>Other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DBE1C-03CB-4383-BF6B-CAAA1BE3182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53501"/>
      </p:ext>
    </p:extLst>
  </p:cSld>
  <p:clrMapOvr>
    <a:masterClrMapping/>
  </p:clrMapOvr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2498</TotalTime>
  <Words>2318</Words>
  <Application>Microsoft Office PowerPoint</Application>
  <PresentationFormat>On-screen Show (4:3)</PresentationFormat>
  <Paragraphs>425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Arial</vt:lpstr>
      <vt:lpstr>Arial Black</vt:lpstr>
      <vt:lpstr>Courier New</vt:lpstr>
      <vt:lpstr>DejaVu Sans</vt:lpstr>
      <vt:lpstr>Monotype Sorts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Miscellaneous Things</vt:lpstr>
      <vt:lpstr>Miscellaneous Things II</vt:lpstr>
      <vt:lpstr>C++ vs. Java C++ vs. C</vt:lpstr>
      <vt:lpstr>Intentions of Designers</vt:lpstr>
      <vt:lpstr>Intentions of Designers</vt:lpstr>
      <vt:lpstr>Intentions of Designers</vt:lpstr>
      <vt:lpstr>C++ vs. Java</vt:lpstr>
      <vt:lpstr>C/C++ vs. Java</vt:lpstr>
      <vt:lpstr>Development</vt:lpstr>
      <vt:lpstr>Development</vt:lpstr>
      <vt:lpstr>Variables</vt:lpstr>
      <vt:lpstr>sizeof</vt:lpstr>
      <vt:lpstr>Control Structures</vt:lpstr>
      <vt:lpstr>The switch Statement</vt:lpstr>
      <vt:lpstr>break</vt:lpstr>
      <vt:lpstr>switch Example</vt:lpstr>
      <vt:lpstr>switch Example (cont.)</vt:lpstr>
      <vt:lpstr>Grouping Statements</vt:lpstr>
      <vt:lpstr>Operators</vt:lpstr>
      <vt:lpstr>Operator Precedence</vt:lpstr>
      <vt:lpstr>Arity</vt:lpstr>
      <vt:lpstr>The Only Triadic  Operator in C</vt:lpstr>
      <vt:lpstr>Logical Operators and Values</vt:lpstr>
      <vt:lpstr>Logical Operators and Values</vt:lpstr>
      <vt:lpstr>Short-Circuit Evaluation</vt:lpstr>
      <vt:lpstr>Bitwise Operators</vt:lpstr>
      <vt:lpstr>Pointers</vt:lpstr>
      <vt:lpstr>Objects</vt:lpstr>
      <vt:lpstr>Objects</vt:lpstr>
      <vt:lpstr>Strings</vt:lpstr>
      <vt:lpstr>Casting &amp; Functions</vt:lpstr>
      <vt:lpstr>Functions</vt:lpstr>
      <vt:lpstr>Another Big C/C++ vs. Java Difference</vt:lpstr>
      <vt:lpstr>C++ vs. C</vt:lpstr>
      <vt:lpstr>Some Things Added C -&gt; C++</vt:lpstr>
      <vt:lpstr>Formatted I/O</vt:lpstr>
      <vt:lpstr>printf() and its relatives</vt:lpstr>
      <vt:lpstr>printf() and its relatives</vt:lpstr>
      <vt:lpstr>Brief Intro to printf()</vt:lpstr>
      <vt:lpstr>Brief Intro to printf()</vt:lpstr>
      <vt:lpstr>Conversion Specs</vt:lpstr>
      <vt:lpstr>printf()</vt:lpstr>
      <vt:lpstr>Format String</vt:lpstr>
      <vt:lpstr>Conversion Specifications</vt:lpstr>
      <vt:lpstr>Conversion Specifications</vt:lpstr>
      <vt:lpstr>Conversion Specifications</vt:lpstr>
      <vt:lpstr>Conversion Specifications</vt:lpstr>
      <vt:lpstr>Example</vt:lpstr>
      <vt:lpstr>Formatted Input</vt:lpstr>
      <vt:lpstr>scanf(), et. al.</vt:lpstr>
      <vt:lpstr>scanf(), et. al.</vt:lpstr>
      <vt:lpstr>Input Format String</vt:lpstr>
      <vt:lpstr>Input Format String</vt:lpstr>
      <vt:lpstr>Function scanf()</vt:lpstr>
      <vt:lpstr>Parsing Input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238</cp:revision>
  <dcterms:created xsi:type="dcterms:W3CDTF">2000-03-15T17:46:46Z</dcterms:created>
  <dcterms:modified xsi:type="dcterms:W3CDTF">2017-08-22T20:29:12Z</dcterms:modified>
</cp:coreProperties>
</file>