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</p:sldMasterIdLst>
  <p:notesMasterIdLst>
    <p:notesMasterId r:id="rId44"/>
  </p:notesMasterIdLst>
  <p:sldIdLst>
    <p:sldId id="256" r:id="rId9"/>
    <p:sldId id="257" r:id="rId10"/>
    <p:sldId id="317" r:id="rId11"/>
    <p:sldId id="324" r:id="rId12"/>
    <p:sldId id="263" r:id="rId13"/>
    <p:sldId id="264" r:id="rId14"/>
    <p:sldId id="265" r:id="rId15"/>
    <p:sldId id="288" r:id="rId16"/>
    <p:sldId id="284" r:id="rId17"/>
    <p:sldId id="266" r:id="rId18"/>
    <p:sldId id="318" r:id="rId19"/>
    <p:sldId id="319" r:id="rId20"/>
    <p:sldId id="323" r:id="rId21"/>
    <p:sldId id="285" r:id="rId22"/>
    <p:sldId id="286" r:id="rId23"/>
    <p:sldId id="267" r:id="rId24"/>
    <p:sldId id="268" r:id="rId25"/>
    <p:sldId id="298" r:id="rId26"/>
    <p:sldId id="325" r:id="rId27"/>
    <p:sldId id="299" r:id="rId28"/>
    <p:sldId id="301" r:id="rId29"/>
    <p:sldId id="321" r:id="rId30"/>
    <p:sldId id="320" r:id="rId31"/>
    <p:sldId id="302" r:id="rId32"/>
    <p:sldId id="304" r:id="rId33"/>
    <p:sldId id="305" r:id="rId34"/>
    <p:sldId id="306" r:id="rId35"/>
    <p:sldId id="322" r:id="rId36"/>
    <p:sldId id="308" r:id="rId37"/>
    <p:sldId id="309" r:id="rId38"/>
    <p:sldId id="310" r:id="rId39"/>
    <p:sldId id="311" r:id="rId40"/>
    <p:sldId id="312" r:id="rId41"/>
    <p:sldId id="313" r:id="rId42"/>
    <p:sldId id="314" r:id="rId43"/>
  </p:sldIdLst>
  <p:sldSz cx="9144000" cy="6858000" type="screen4x3"/>
  <p:notesSz cx="6997700" cy="92694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06" y="10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997700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997700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997700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8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5325"/>
            <a:ext cx="4630738" cy="3471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02138"/>
            <a:ext cx="5129212" cy="416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963988" y="8807450"/>
            <a:ext cx="302895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eaLnBrk="1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53DA916-DDEB-4EE3-B34E-123100EE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29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00BC4DFC-F578-4400-A8E5-F9C3F4D434B1}" type="slidenum">
              <a:rPr lang="en-US" sz="1200" smtClean="0">
                <a:solidFill>
                  <a:srgbClr val="000000"/>
                </a:solidFill>
              </a:rPr>
              <a:pPr/>
              <a:t>1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93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5D586-E71D-4CE4-837A-88787350444F}" type="slidenum">
              <a:rPr lang="en-US"/>
              <a:pPr/>
              <a:t>12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5D586-E71D-4CE4-837A-88787350444F}" type="slidenum">
              <a:rPr lang="en-US"/>
              <a:pPr/>
              <a:t>13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D3073785-F992-434A-9678-6A98873C490B}" type="slidenum">
              <a:rPr lang="en-US" sz="1200" smtClean="0">
                <a:solidFill>
                  <a:srgbClr val="000000"/>
                </a:solidFill>
              </a:rPr>
              <a:pPr/>
              <a:t>16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395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39E0F95E-8ACF-4E85-BA97-B87671EE576D}" type="slidenum">
              <a:rPr lang="en-US" sz="1200" smtClean="0">
                <a:solidFill>
                  <a:srgbClr val="000000"/>
                </a:solidFill>
              </a:rPr>
              <a:pPr/>
              <a:t>17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760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4FC1E-170F-461A-B198-7DB7A3E79DF6}" type="slidenum">
              <a:rPr lang="en-US"/>
              <a:pPr/>
              <a:t>18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27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4FC1E-170F-461A-B198-7DB7A3E79DF6}" type="slidenum">
              <a:rPr lang="en-US"/>
              <a:pPr/>
              <a:t>19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FAD91-EE07-4367-A162-9036E135AEBF}" type="slidenum">
              <a:rPr lang="en-US"/>
              <a:pPr/>
              <a:t>20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29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8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8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14B04-B3A8-4A84-AA6E-FF21F3E5718B}" type="slidenum">
              <a:rPr lang="en-US"/>
              <a:pPr/>
              <a:t>24</a:t>
            </a:fld>
            <a:endParaRPr lang="en-US"/>
          </a:p>
        </p:txBody>
      </p:sp>
      <p:sp>
        <p:nvSpPr>
          <p:cNvPr id="43929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B7CA474-E0C4-442B-9D83-C21B682D799C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439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39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7B75768A-A30A-4052-8C28-F11C63BA5DD8}" type="slidenum">
              <a:rPr lang="en-US" sz="1200" smtClean="0">
                <a:solidFill>
                  <a:srgbClr val="000000"/>
                </a:solidFill>
              </a:rPr>
              <a:pPr/>
              <a:t>2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81100" y="695325"/>
            <a:ext cx="4635500" cy="3476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503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9AAE2-B458-4BDD-8AA9-7C299C026371}" type="slidenum">
              <a:rPr lang="en-US"/>
              <a:pPr/>
              <a:t>25</a:t>
            </a:fld>
            <a:endParaRPr lang="en-US"/>
          </a:p>
        </p:txBody>
      </p:sp>
      <p:sp>
        <p:nvSpPr>
          <p:cNvPr id="443394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5832EC9-0316-4A67-A5A1-172E547A16A1}" type="slidenum">
              <a:rPr lang="en-US" sz="1200"/>
              <a:pPr algn="r" eaLnBrk="1" hangingPunct="1"/>
              <a:t>25</a:t>
            </a:fld>
            <a:endParaRPr lang="en-US" sz="1200"/>
          </a:p>
        </p:txBody>
      </p:sp>
      <p:sp>
        <p:nvSpPr>
          <p:cNvPr id="443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43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8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540A8-A549-4318-930F-28DD3699CC3D}" type="slidenum">
              <a:rPr lang="en-US"/>
              <a:pPr/>
              <a:t>26</a:t>
            </a:fld>
            <a:endParaRPr lang="en-US"/>
          </a:p>
        </p:txBody>
      </p:sp>
      <p:sp>
        <p:nvSpPr>
          <p:cNvPr id="445442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EDD5A3F-0FF5-4DE5-ABC9-EC5BFED9A79B}" type="slidenum">
              <a:rPr lang="en-US" sz="1200"/>
              <a:pPr algn="r" eaLnBrk="1" hangingPunct="1"/>
              <a:t>26</a:t>
            </a:fld>
            <a:endParaRPr lang="en-US" sz="1200"/>
          </a:p>
        </p:txBody>
      </p:sp>
      <p:sp>
        <p:nvSpPr>
          <p:cNvPr id="44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45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63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DA95-E430-47DB-BD2A-B7EEAFEC1C1D}" type="slidenum">
              <a:rPr lang="en-US"/>
              <a:pPr/>
              <a:t>27</a:t>
            </a:fld>
            <a:endParaRPr lang="en-US"/>
          </a:p>
        </p:txBody>
      </p:sp>
      <p:sp>
        <p:nvSpPr>
          <p:cNvPr id="447490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C6B7521-BE3B-4184-8B69-9F89103FF04B}" type="slidenum">
              <a:rPr lang="en-US" sz="1200"/>
              <a:pPr algn="r" eaLnBrk="1" hangingPunct="1"/>
              <a:t>27</a:t>
            </a:fld>
            <a:endParaRPr lang="en-US" sz="1200"/>
          </a:p>
        </p:txBody>
      </p:sp>
      <p:sp>
        <p:nvSpPr>
          <p:cNvPr id="44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DA95-E430-47DB-BD2A-B7EEAFEC1C1D}" type="slidenum">
              <a:rPr lang="en-US"/>
              <a:pPr/>
              <a:t>28</a:t>
            </a:fld>
            <a:endParaRPr lang="en-US"/>
          </a:p>
        </p:txBody>
      </p:sp>
      <p:sp>
        <p:nvSpPr>
          <p:cNvPr id="447490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C6B7521-BE3B-4184-8B69-9F89103FF04B}" type="slidenum">
              <a:rPr lang="en-US" sz="1200"/>
              <a:pPr algn="r" eaLnBrk="1" hangingPunct="1"/>
              <a:t>28</a:t>
            </a:fld>
            <a:endParaRPr lang="en-US" sz="1200"/>
          </a:p>
        </p:txBody>
      </p:sp>
      <p:sp>
        <p:nvSpPr>
          <p:cNvPr id="44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6E817-4337-46BE-86FC-BDA99EABF014}" type="slidenum">
              <a:rPr lang="en-US"/>
              <a:pPr/>
              <a:t>29</a:t>
            </a:fld>
            <a:endParaRPr lang="en-US"/>
          </a:p>
        </p:txBody>
      </p:sp>
      <p:sp>
        <p:nvSpPr>
          <p:cNvPr id="45158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3E0F0CE-D888-45E5-971C-10F0ACCE9DA8}" type="slidenum">
              <a:rPr lang="en-US" sz="1200"/>
              <a:pPr algn="r" eaLnBrk="1" hangingPunct="1"/>
              <a:t>29</a:t>
            </a:fld>
            <a:endParaRPr lang="en-US" sz="1200"/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9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13CDC-A477-49D2-A373-7DF4D4A2AA67}" type="slidenum">
              <a:rPr lang="en-US"/>
              <a:pPr/>
              <a:t>30</a:t>
            </a:fld>
            <a:endParaRPr lang="en-US"/>
          </a:p>
        </p:txBody>
      </p:sp>
      <p:sp>
        <p:nvSpPr>
          <p:cNvPr id="453634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7A956B-CE9B-4808-A795-4DE2329D71E4}" type="slidenum">
              <a:rPr lang="en-US" sz="1200"/>
              <a:pPr algn="r" eaLnBrk="1" hangingPunct="1"/>
              <a:t>30</a:t>
            </a:fld>
            <a:endParaRPr lang="en-US" sz="1200"/>
          </a:p>
        </p:txBody>
      </p:sp>
      <p:sp>
        <p:nvSpPr>
          <p:cNvPr id="453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53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3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EF61D-3B60-43D0-A5A1-CB407BBAE8A7}" type="slidenum">
              <a:rPr lang="en-US"/>
              <a:pPr/>
              <a:t>31</a:t>
            </a:fld>
            <a:endParaRPr lang="en-US"/>
          </a:p>
        </p:txBody>
      </p:sp>
      <p:sp>
        <p:nvSpPr>
          <p:cNvPr id="455682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49CE59E-C7AF-4025-8683-C383F184E9AC}" type="slidenum">
              <a:rPr lang="en-US" sz="1200"/>
              <a:pPr algn="r" eaLnBrk="1" hangingPunct="1"/>
              <a:t>31</a:t>
            </a:fld>
            <a:endParaRPr lang="en-US" sz="1200"/>
          </a:p>
        </p:txBody>
      </p:sp>
      <p:sp>
        <p:nvSpPr>
          <p:cNvPr id="455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55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9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02954-2002-4EED-BAAA-2AC79FAE4266}" type="slidenum">
              <a:rPr lang="en-US"/>
              <a:pPr/>
              <a:t>32</a:t>
            </a:fld>
            <a:endParaRPr lang="en-US"/>
          </a:p>
        </p:txBody>
      </p:sp>
      <p:sp>
        <p:nvSpPr>
          <p:cNvPr id="457730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DF8904B-0257-4DE1-BB24-C0C4D9E78DED}" type="slidenum">
              <a:rPr lang="en-US" sz="1200"/>
              <a:pPr algn="r" eaLnBrk="1" hangingPunct="1"/>
              <a:t>32</a:t>
            </a:fld>
            <a:endParaRPr lang="en-US" sz="1200"/>
          </a:p>
        </p:txBody>
      </p:sp>
      <p:sp>
        <p:nvSpPr>
          <p:cNvPr id="457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57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2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84F47-2866-475F-9BA7-BF0075F41306}" type="slidenum">
              <a:rPr lang="en-US"/>
              <a:pPr/>
              <a:t>33</a:t>
            </a:fld>
            <a:endParaRPr lang="en-US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0D8C5A9-E167-4A49-95B7-67129FBA94E5}" type="slidenum">
              <a:rPr lang="en-US" sz="1200"/>
              <a:pPr algn="r" eaLnBrk="1" hangingPunct="1"/>
              <a:t>33</a:t>
            </a:fld>
            <a:endParaRPr lang="en-US" sz="1200"/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9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84F47-2866-475F-9BA7-BF0075F41306}" type="slidenum">
              <a:rPr lang="en-US"/>
              <a:pPr/>
              <a:t>34</a:t>
            </a:fld>
            <a:endParaRPr lang="en-US"/>
          </a:p>
        </p:txBody>
      </p:sp>
      <p:sp>
        <p:nvSpPr>
          <p:cNvPr id="45977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0D8C5A9-E167-4A49-95B7-67129FBA94E5}" type="slidenum">
              <a:rPr lang="en-US" sz="1200"/>
              <a:pPr algn="r" eaLnBrk="1" hangingPunct="1"/>
              <a:t>34</a:t>
            </a:fld>
            <a:endParaRPr lang="en-US" sz="1200"/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8C12A-4181-4714-ADEE-0C5796109456}" type="slidenum">
              <a:rPr lang="en-US"/>
              <a:pPr/>
              <a:t>3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9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14144-C60C-4A98-80B9-25AB3AABB24B}" type="slidenum">
              <a:rPr lang="en-US"/>
              <a:pPr/>
              <a:t>35</a:t>
            </a:fld>
            <a:endParaRPr lang="en-US"/>
          </a:p>
        </p:txBody>
      </p:sp>
      <p:sp>
        <p:nvSpPr>
          <p:cNvPr id="463874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FF7F92F-42FC-4D2E-A837-1B7EAAC013F0}" type="slidenum">
              <a:rPr lang="en-US" sz="1200"/>
              <a:pPr algn="r" eaLnBrk="1" hangingPunct="1"/>
              <a:t>35</a:t>
            </a:fld>
            <a:endParaRPr lang="en-US" sz="1200"/>
          </a:p>
        </p:txBody>
      </p:sp>
      <p:sp>
        <p:nvSpPr>
          <p:cNvPr id="463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63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0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97771777-973A-42E1-A473-956FA3151A28}" type="slidenum">
              <a:rPr lang="en-US" sz="1200" smtClean="0">
                <a:solidFill>
                  <a:srgbClr val="000000"/>
                </a:solidFill>
              </a:rPr>
              <a:pPr/>
              <a:t>5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212850" y="708025"/>
            <a:ext cx="4724400" cy="3543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39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6084B7B0-55F2-476E-AD3F-FDF35FF2A2D1}" type="slidenum">
              <a:rPr lang="en-US" sz="1200" smtClean="0">
                <a:solidFill>
                  <a:srgbClr val="000000"/>
                </a:solidFill>
              </a:rPr>
              <a:pPr/>
              <a:t>6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2850" y="708025"/>
            <a:ext cx="4724400" cy="3543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27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68272933-1CA4-477C-B511-3852A2597885}" type="slidenum">
              <a:rPr lang="en-US" sz="1200" smtClean="0">
                <a:solidFill>
                  <a:srgbClr val="000000"/>
                </a:solidFill>
              </a:rPr>
              <a:pPr/>
              <a:t>7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2850" y="708025"/>
            <a:ext cx="4724400" cy="3543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49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68272933-1CA4-477C-B511-3852A2597885}" type="slidenum">
              <a:rPr lang="en-US" sz="1200" smtClean="0">
                <a:solidFill>
                  <a:srgbClr val="000000"/>
                </a:solidFill>
              </a:rPr>
              <a:pPr/>
              <a:t>8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212850" y="708025"/>
            <a:ext cx="4724400" cy="3543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/>
          </p:nvPr>
        </p:nvSpPr>
        <p:spPr>
          <a:xfrm>
            <a:off x="931863" y="4402138"/>
            <a:ext cx="5130800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149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B8EF3375-22B8-4A1A-B5B0-D231B7E4B0E5}" type="slidenum">
              <a:rPr lang="en-US" sz="1200" smtClean="0">
                <a:solidFill>
                  <a:srgbClr val="000000"/>
                </a:solidFill>
              </a:rPr>
              <a:pPr/>
              <a:t>10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2325" cy="3473450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02138"/>
            <a:ext cx="5130800" cy="4081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059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234FF-DAB6-4277-B582-863E86FBB285}" type="slidenum">
              <a:rPr lang="en-US"/>
              <a:pPr/>
              <a:t>11</a:t>
            </a:fld>
            <a:endParaRPr lang="en-US"/>
          </a:p>
        </p:txBody>
      </p:sp>
      <p:sp>
        <p:nvSpPr>
          <p:cNvPr id="40857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C690A54-3213-4A53-A746-3E2F6EC06A27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408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20725"/>
            <a:ext cx="4794250" cy="3595688"/>
          </a:xfrm>
          <a:ln/>
        </p:spPr>
      </p:sp>
      <p:sp>
        <p:nvSpPr>
          <p:cNvPr id="408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3785"/>
            <a:ext cx="5842000" cy="4311892"/>
          </a:xfrm>
        </p:spPr>
        <p:txBody>
          <a:bodyPr lIns="93031" tIns="46516" rIns="93031" bIns="465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655BD-DF17-4DD5-B10B-00C95495D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B7F18-5F4A-4A0F-83D8-55C637B84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425" y="55563"/>
            <a:ext cx="2055813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5563"/>
            <a:ext cx="6016625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0201A-3F1E-46B7-8FA8-1074C10CA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AFF44C37-BE38-41A2-BA40-8D53580A0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08FD-D979-486B-A64B-4E74EB250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A14D8-621A-4B5D-BEFF-EBEAF30CBC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A32E2-F8D3-490C-B961-7AC702E85A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4F5C6-BF17-4331-9B6F-4993D4A4C8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06E80-68A4-46E7-8B1F-4502DF271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5A7E-3E82-4A01-91EA-3607F4A418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FDEA-BD84-47C8-ADE0-1F046F3C22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0D79-8379-4103-BA6C-C4AC91F90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8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1875D-5937-4DD3-95D3-8324C1BC2A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8326D-22E1-42EC-A003-998C21BD54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DC8DF-B3B0-4FA4-817F-8C8865C53B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44C37-BE38-41A2-BA40-8D53580A0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486DB-9602-42BD-AB1C-781BF16CA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6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0025" cy="4167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885950"/>
            <a:ext cx="4011613" cy="4167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2BD17-DD79-4C4A-98E2-DBF150B5F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03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D6C38-3BB3-49B9-B057-BD8C9DE1B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24D9-D7C1-4B22-94CB-96B1C77F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777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1042F-031C-4999-B155-6CD073767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31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1E26-52E6-48CF-BEAF-871779C1C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716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843C3-B148-4116-A5FB-A031B4E98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1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5563"/>
            <a:ext cx="77676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4038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31800" y="622617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2617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31000" y="6229350"/>
            <a:ext cx="1900238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9860BA7-1A23-412A-B804-7B5A45311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4" charset="0"/>
          <a:ea typeface="DejaVu Sans" charset="0"/>
          <a:cs typeface="DejaVu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4" charset="0"/>
          <a:ea typeface="DejaVu Sans" charset="0"/>
          <a:cs typeface="DejaVu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4" charset="0"/>
          <a:ea typeface="DejaVu Sans" charset="0"/>
          <a:cs typeface="DejaVu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4" charset="0"/>
          <a:ea typeface="DejaVu Sans" charset="0"/>
          <a:cs typeface="DejaVu Sans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4" charset="0"/>
          <a:ea typeface="DejaVu Sans" charset="0"/>
          <a:cs typeface="DejaVu Sans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4" charset="0"/>
          <a:ea typeface="DejaVu Sans" charset="0"/>
          <a:cs typeface="DejaVu Sans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4" charset="0"/>
          <a:ea typeface="DejaVu Sans" charset="0"/>
          <a:cs typeface="DejaVu Sans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4" charset="0"/>
          <a:ea typeface="DejaVu Sans" charset="0"/>
          <a:cs typeface="DejaVu Sans" charset="0"/>
        </a:defRPr>
      </a:lvl9pPr>
    </p:titleStyle>
    <p:bodyStyle>
      <a:lvl1pPr marL="338138" indent="-338138" algn="l" defTabSz="457200" rtl="0" eaLnBrk="0" fontAlgn="base" hangingPunct="0">
        <a:spcBef>
          <a:spcPts val="800"/>
        </a:spcBef>
        <a:spcAft>
          <a:spcPct val="0"/>
        </a:spcAft>
        <a:buClr>
          <a:srgbClr val="FFCC00"/>
        </a:buClr>
        <a:buSzPct val="100000"/>
        <a:buFont typeface="Monotype Sorts" pitchFamily="2" charset="2"/>
        <a:buChar char="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57200" rtl="0" eaLnBrk="0" fontAlgn="base" hangingPunct="0">
        <a:spcBef>
          <a:spcPts val="700"/>
        </a:spcBef>
        <a:spcAft>
          <a:spcPct val="0"/>
        </a:spcAft>
        <a:buClr>
          <a:srgbClr val="FFCC00"/>
        </a:buClr>
        <a:buSzPct val="100000"/>
        <a:buFont typeface="Monotype Sorts" pitchFamily="2" charset="2"/>
        <a:buChar char="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FFCC00"/>
        </a:buClr>
        <a:buSzPct val="100000"/>
        <a:buFont typeface="Monotype Sorts" pitchFamily="2" charset="2"/>
        <a:buChar char="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A9860BA7-1A23-412A-B804-7B5A453118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>
                <a:srgbClr val="5E574E"/>
              </a:buClr>
              <a:buFont typeface="Arial" charset="0"/>
              <a:buNone/>
            </a:pPr>
            <a:fld id="{BF42F505-7277-4EEE-AEE3-FB256153B199}" type="slidenum">
              <a:rPr lang="en-US" sz="1400">
                <a:solidFill>
                  <a:srgbClr val="5E574E"/>
                </a:solidFill>
                <a:latin typeface="Arial" charset="0"/>
              </a:rPr>
              <a:pPr algn="r">
                <a:spcBef>
                  <a:spcPts val="875"/>
                </a:spcBef>
                <a:buClr>
                  <a:srgbClr val="5E574E"/>
                </a:buClr>
                <a:buFont typeface="Arial" charset="0"/>
                <a:buNone/>
              </a:pPr>
              <a:t>1</a:t>
            </a:fld>
            <a:endParaRPr lang="en-US" sz="140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3000" y="2819400"/>
            <a:ext cx="7010400" cy="2514600"/>
          </a:xfrm>
        </p:spPr>
        <p:txBody>
          <a:bodyPr/>
          <a:lstStyle/>
          <a:p>
            <a:r>
              <a:rPr lang="en-US" dirty="0" smtClean="0"/>
              <a:t>Class 4</a:t>
            </a:r>
          </a:p>
          <a:p>
            <a:pPr marL="457200" lvl="1" indent="0" algn="ctr">
              <a:buNone/>
            </a:pPr>
            <a:r>
              <a:rPr lang="en-US" dirty="0" smtClean="0"/>
              <a:t>Source File Formatting</a:t>
            </a:r>
          </a:p>
          <a:p>
            <a:pPr marL="457200" lvl="1" indent="0" algn="ctr">
              <a:buNone/>
            </a:pPr>
            <a:r>
              <a:rPr lang="en-US" dirty="0" smtClean="0"/>
              <a:t>Functions &amp; Function Prototypes</a:t>
            </a:r>
          </a:p>
          <a:p>
            <a:pPr marL="457200" lvl="1" indent="0" algn="ctr">
              <a:buNone/>
            </a:pPr>
            <a:r>
              <a:rPr lang="en-US" sz="2400" dirty="0" smtClean="0"/>
              <a:t>Thanks to Prof. Lauer for some of these slides.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Copyright 2005-2017, Michael J. Ciaraldi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87DD5569-CE72-4A5F-AE57-E62A444A3071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0"/>
            <a:ext cx="7769225" cy="1447800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Functions and </a:t>
            </a:r>
            <a:br>
              <a:rPr lang="en-US" smtClean="0"/>
            </a:br>
            <a:r>
              <a:rPr lang="en-US" smtClean="0"/>
              <a:t>Function Prototypes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114800"/>
            <a:ext cx="8175625" cy="1851025"/>
          </a:xfrm>
        </p:spPr>
        <p:txBody>
          <a:bodyPr lIns="0" tIns="0" rIns="0" bIns="0"/>
          <a:lstStyle/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in C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to a method in Java but without the surrounding class.</a:t>
            </a:r>
          </a:p>
          <a:p>
            <a:r>
              <a:rPr lang="en-US" dirty="0" smtClean="0"/>
              <a:t>May be invoked by any other function</a:t>
            </a:r>
          </a:p>
          <a:p>
            <a:pPr lvl="1"/>
            <a:r>
              <a:rPr lang="en-US" dirty="0" smtClean="0"/>
              <a:t>Without reference to any “object”.</a:t>
            </a:r>
          </a:p>
          <a:p>
            <a:r>
              <a:rPr lang="en-US" dirty="0" smtClean="0"/>
              <a:t>May have zero or more parameters.</a:t>
            </a:r>
          </a:p>
          <a:p>
            <a:r>
              <a:rPr lang="en-US" dirty="0" smtClean="0"/>
              <a:t>(Usually) returns a value.</a:t>
            </a:r>
          </a:p>
          <a:p>
            <a:r>
              <a:rPr lang="en-US" dirty="0" smtClean="0"/>
              <a:t>Defined in a .c file.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DACF3-84E2-4791-BF37-330BB11BCA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C do </a:t>
            </a:r>
            <a:r>
              <a:rPr lang="en-US" u="sng" dirty="0" smtClean="0"/>
              <a:t>not</a:t>
            </a:r>
            <a:r>
              <a:rPr lang="en-US" dirty="0" smtClean="0"/>
              <a:t> allow other functions to be </a:t>
            </a:r>
            <a:r>
              <a:rPr lang="en-US" u="sng" dirty="0" smtClean="0"/>
              <a:t>declared</a:t>
            </a:r>
            <a:r>
              <a:rPr lang="en-US" dirty="0" smtClean="0"/>
              <a:t> within them.</a:t>
            </a:r>
          </a:p>
          <a:p>
            <a:pPr lvl="1"/>
            <a:r>
              <a:rPr lang="en-US" dirty="0" smtClean="0"/>
              <a:t>Like C++, Java. </a:t>
            </a:r>
          </a:p>
          <a:p>
            <a:pPr lvl="1"/>
            <a:r>
              <a:rPr lang="en-US" dirty="0" smtClean="0"/>
              <a:t>Unlike Algol, Pascal.</a:t>
            </a:r>
          </a:p>
          <a:p>
            <a:pPr lvl="1"/>
            <a:r>
              <a:rPr lang="en-US" dirty="0" smtClean="0"/>
              <a:t>But, you can certainly </a:t>
            </a:r>
            <a:r>
              <a:rPr lang="en-US" u="sng" dirty="0" smtClean="0"/>
              <a:t>use</a:t>
            </a:r>
            <a:r>
              <a:rPr lang="en-US" dirty="0" smtClean="0"/>
              <a:t> (a.k.a. invoke, call) one function from inside another.</a:t>
            </a: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6893-DD81-485C-9824-87D900D870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functions are defined at the “top level” of C programs.</a:t>
            </a:r>
          </a:p>
          <a:p>
            <a:pPr lvl="1"/>
            <a:r>
              <a:rPr lang="en-US" dirty="0" smtClean="0"/>
              <a:t>(Usually) visible to linker.</a:t>
            </a:r>
          </a:p>
          <a:p>
            <a:pPr lvl="1"/>
            <a:r>
              <a:rPr lang="en-US" dirty="0" smtClean="0"/>
              <a:t>Can be linked by any other program that knows the function prototype.</a:t>
            </a:r>
          </a:p>
          <a:p>
            <a:pPr lvl="1"/>
            <a:r>
              <a:rPr lang="en-US" dirty="0" smtClean="0"/>
              <a:t>Can “see” anything declared previously in same program (or in an included interface).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6893-DD81-485C-9824-87D900D870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452938"/>
          </a:xfrm>
        </p:spPr>
        <p:txBody>
          <a:bodyPr/>
          <a:lstStyle/>
          <a:p>
            <a:r>
              <a:rPr lang="en-US" dirty="0" smtClean="0"/>
              <a:t>In C/C++, a function has: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Return type (void if none).</a:t>
            </a:r>
          </a:p>
          <a:p>
            <a:pPr lvl="1"/>
            <a:r>
              <a:rPr lang="en-US" dirty="0" smtClean="0"/>
              <a:t>Parameters with </a:t>
            </a:r>
            <a:r>
              <a:rPr lang="en-US" dirty="0" smtClean="0"/>
              <a:t>types (preferably: void if none).</a:t>
            </a:r>
            <a:endParaRPr lang="en-US" dirty="0" smtClean="0"/>
          </a:p>
          <a:p>
            <a:r>
              <a:rPr lang="en-US" dirty="0" smtClean="0"/>
              <a:t>In C, every function in a program must have a unique name.</a:t>
            </a:r>
          </a:p>
          <a:p>
            <a:pPr lvl="1"/>
            <a:r>
              <a:rPr lang="en-US" dirty="0" smtClean="0"/>
              <a:t>C++ allows function name </a:t>
            </a:r>
            <a:r>
              <a:rPr lang="en-US" i="1" dirty="0" smtClean="0"/>
              <a:t>overloading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Overloading means a symbol can have multiple meanings.</a:t>
            </a:r>
          </a:p>
          <a:p>
            <a:r>
              <a:rPr lang="en-US" dirty="0" smtClean="0"/>
              <a:t>All executable code must be inside a function.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Declaration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type name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…) {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[Body goes here.]</a:t>
            </a:r>
          </a:p>
          <a:p>
            <a:pPr>
              <a:buFont typeface="Monotype Sorts" pitchFamily="2" charset="2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// Comment with function name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3886200"/>
            <a:ext cx="8174038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defRPr/>
            </a:pPr>
            <a:r>
              <a:rPr lang="en-US" sz="3200" kern="0" dirty="0">
                <a:solidFill>
                  <a:srgbClr val="000000"/>
                </a:solidFill>
                <a:latin typeface="+mn-lt"/>
              </a:rPr>
              <a:t>If return type is not void, </a:t>
            </a:r>
            <a:r>
              <a:rPr lang="en-US" sz="3200" kern="0" dirty="0" smtClean="0">
                <a:solidFill>
                  <a:srgbClr val="000000"/>
                </a:solidFill>
                <a:latin typeface="+mn-lt"/>
              </a:rPr>
              <a:t>function must </a:t>
            </a:r>
            <a:r>
              <a:rPr lang="en-US" sz="3200" kern="0" dirty="0">
                <a:solidFill>
                  <a:srgbClr val="000000"/>
                </a:solidFill>
                <a:latin typeface="+mn-lt"/>
              </a:rPr>
              <a:t>have a return statement with a value.</a:t>
            </a:r>
          </a:p>
          <a:p>
            <a:pPr marL="338138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defRPr/>
            </a:pPr>
            <a:r>
              <a:rPr lang="en-US" sz="3200" kern="0" dirty="0">
                <a:solidFill>
                  <a:srgbClr val="000000"/>
                </a:solidFill>
                <a:latin typeface="+mn-lt"/>
              </a:rPr>
              <a:t>OK to have multiple returns, if that improves readability</a:t>
            </a:r>
            <a:r>
              <a:rPr lang="en-US" sz="3200" kern="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338138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+mn-lt"/>
              </a:rPr>
              <a:t>If no parameters, use </a:t>
            </a:r>
            <a:r>
              <a:rPr lang="en-US" sz="32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sz="32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kern="0" dirty="0" smtClean="0">
                <a:solidFill>
                  <a:srgbClr val="000000"/>
                </a:solidFill>
                <a:latin typeface="+mn-lt"/>
              </a:rPr>
              <a:t>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569D825A-B498-47BA-A556-EAA27045C76F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16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00013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Function Prototypes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175625" cy="5105400"/>
          </a:xfrm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Compilation proceeds top-to-bottom through the source file.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When a function is </a:t>
            </a:r>
            <a:r>
              <a:rPr lang="en-US" u="sng" dirty="0" smtClean="0"/>
              <a:t>used</a:t>
            </a:r>
            <a:r>
              <a:rPr lang="en-US" dirty="0" smtClean="0"/>
              <a:t> (</a:t>
            </a:r>
            <a:r>
              <a:rPr lang="en-US" i="1" dirty="0" smtClean="0"/>
              <a:t>invoked</a:t>
            </a:r>
            <a:r>
              <a:rPr lang="en-US" dirty="0" smtClean="0"/>
              <a:t>), the compiler needs to </a:t>
            </a:r>
            <a:r>
              <a:rPr lang="en-US" u="sng" dirty="0" smtClean="0"/>
              <a:t>already</a:t>
            </a:r>
            <a:r>
              <a:rPr lang="en-US" dirty="0" smtClean="0"/>
              <a:t> know: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Name.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Number and type of parameters.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Type of return value.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How to know?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Defined earlier in the same source file.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Or, by using a </a:t>
            </a:r>
            <a:r>
              <a:rPr lang="en-US" i="1" dirty="0" smtClean="0"/>
              <a:t>function prototype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7EDF62C5-1291-4A0D-96FB-BD63230BC225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17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00013"/>
            <a:ext cx="7769225" cy="1222375"/>
          </a:xfrm>
        </p:spPr>
        <p:txBody>
          <a:bodyPr lIns="0" tIns="0" rIns="0" bIns="0" anchor="ctr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Function Prototypes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75625" cy="5029200"/>
          </a:xfrm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Prototype looks just like the header of a function, but with no body.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Examples: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 mean(double x, double y);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cs typeface="Courier New" pitchFamily="49" charset="0"/>
              </a:rPr>
              <a:t>So, a function prototype is needed: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cs typeface="Courier New" pitchFamily="49" charset="0"/>
              </a:rPr>
              <a:t>If the function is defined later in the source file than where it is used.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cs typeface="Courier New" pitchFamily="49" charset="0"/>
              </a:rPr>
              <a:t>If the function is defined in a separate source file.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Functions</a:t>
            </a:r>
            <a:endParaRPr lang="en-US"/>
          </a:p>
        </p:txBody>
      </p:sp>
      <p:sp>
        <p:nvSpPr>
          <p:cNvPr id="423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this is (the beginning of) a declaration of a function.</a:t>
            </a:r>
          </a:p>
          <a:p>
            <a:pPr marL="914400" lvl="2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f(double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</a:p>
          <a:p>
            <a:r>
              <a:rPr lang="en-US" dirty="0" smtClean="0"/>
              <a:t>Then f(expr1, expr2) can be used in any expression where a value of type </a:t>
            </a:r>
            <a:r>
              <a:rPr lang="en-US" dirty="0" err="1" smtClean="0"/>
              <a:t>int</a:t>
            </a:r>
            <a:r>
              <a:rPr lang="en-US" dirty="0" smtClean="0"/>
              <a:t> can be used – e.g.,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f(pi*pow(r,2),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d;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B319-AB34-4D7D-AB93-D26879A52B1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Functions</a:t>
            </a:r>
            <a:endParaRPr lang="en-US"/>
          </a:p>
        </p:txBody>
      </p:sp>
      <p:sp>
        <p:nvSpPr>
          <p:cNvPr id="423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that point, the function will be evaluated with the current value of the parameters, and its return value inserted into the expression.</a:t>
            </a:r>
          </a:p>
          <a:p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4B319-AB34-4D7D-AB93-D26879A52B1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Font typeface="Arial" charset="0"/>
              <a:buNone/>
            </a:pPr>
            <a:fld id="{E811F490-5E10-496B-A2CF-6012254B4611}" type="slidenum">
              <a:rPr lang="en-US" sz="1400">
                <a:solidFill>
                  <a:srgbClr val="000000"/>
                </a:solidFill>
                <a:latin typeface="Arial" charset="0"/>
              </a:rPr>
              <a:pPr algn="r">
                <a:spcBef>
                  <a:spcPts val="875"/>
                </a:spcBef>
                <a:buFont typeface="Arial" charset="0"/>
                <a:buNone/>
              </a:pPr>
              <a:t>2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pPr>
              <a:buFont typeface="Arial Black" pitchFamily="34" charset="0"/>
              <a:buNone/>
            </a:pPr>
            <a:r>
              <a:rPr lang="en-US" sz="4000">
                <a:solidFill>
                  <a:srgbClr val="000000"/>
                </a:solidFill>
                <a:latin typeface="Arial Black" pitchFamily="34" charset="0"/>
              </a:rPr>
              <a:t>But First…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686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</a:pPr>
            <a:r>
              <a:rPr lang="en-US" sz="3200">
                <a:solidFill>
                  <a:srgbClr val="000000"/>
                </a:solidFill>
                <a:latin typeface="Tahoma" pitchFamily="34" charset="0"/>
              </a:rPr>
              <a:t>The two biggest secrets in computer science and software engineering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</a:pPr>
            <a:r>
              <a:rPr lang="en-US" sz="2800">
                <a:solidFill>
                  <a:srgbClr val="000000"/>
                </a:solidFill>
                <a:latin typeface="Tahoma" pitchFamily="34" charset="0"/>
              </a:rPr>
              <a:t>Coding is the most important part of your job.</a:t>
            </a:r>
          </a:p>
          <a:p>
            <a:pPr lvl="1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</a:pPr>
            <a:r>
              <a:rPr lang="en-US" sz="2800">
                <a:solidFill>
                  <a:srgbClr val="000000"/>
                </a:solidFill>
                <a:latin typeface="Tahoma" pitchFamily="34" charset="0"/>
              </a:rPr>
              <a:t>Coding is the least important part of your job.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(One Version)</a:t>
            </a:r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74038" cy="4529138"/>
          </a:xfrm>
        </p:spPr>
        <p:txBody>
          <a:bodyPr/>
          <a:lstStyle/>
          <a:p>
            <a:r>
              <a:rPr lang="en-US" sz="2800" i="1" dirty="0">
                <a:solidFill>
                  <a:schemeClr val="tx1"/>
                </a:solidFill>
                <a:latin typeface="+mn-lt"/>
              </a:rPr>
              <a:t>Parameter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800" dirty="0">
                <a:latin typeface="+mn-lt"/>
              </a:rPr>
              <a:t>a declaration of an identifier within the </a:t>
            </a:r>
            <a:r>
              <a:rPr lang="en-US" sz="2400" b="1" dirty="0">
                <a:latin typeface="+mn-lt"/>
                <a:cs typeface="Courier New" pitchFamily="49" charset="0"/>
              </a:rPr>
              <a:t>'</a:t>
            </a:r>
            <a:r>
              <a:rPr lang="en-US" sz="2400" b="1" dirty="0">
                <a:latin typeface="+mn-lt"/>
              </a:rPr>
              <a:t>()</a:t>
            </a:r>
            <a:r>
              <a:rPr lang="en-US" sz="2400" b="1" dirty="0">
                <a:latin typeface="+mn-lt"/>
                <a:cs typeface="Courier New" pitchFamily="49" charset="0"/>
              </a:rPr>
              <a:t>'</a:t>
            </a:r>
            <a:r>
              <a:rPr lang="en-US" sz="2800" dirty="0">
                <a:latin typeface="+mn-lt"/>
              </a:rPr>
              <a:t> of a function </a:t>
            </a:r>
            <a:r>
              <a:rPr lang="en-US" sz="2800" dirty="0" smtClean="0">
                <a:latin typeface="+mn-lt"/>
              </a:rPr>
              <a:t>declaration.</a:t>
            </a:r>
            <a:endParaRPr lang="en-US" sz="28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Used within the body of the function as a </a:t>
            </a:r>
            <a:r>
              <a:rPr lang="en-US" sz="2000" i="1" dirty="0">
                <a:latin typeface="+mn-lt"/>
              </a:rPr>
              <a:t>variable</a:t>
            </a:r>
            <a:r>
              <a:rPr lang="en-US" sz="2000" dirty="0">
                <a:latin typeface="+mn-lt"/>
              </a:rPr>
              <a:t> of that </a:t>
            </a:r>
            <a:r>
              <a:rPr lang="en-US" sz="2000" dirty="0" smtClean="0">
                <a:latin typeface="+mn-lt"/>
              </a:rPr>
              <a:t>function.</a:t>
            </a:r>
            <a:endParaRPr lang="en-US" sz="20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Initialized </a:t>
            </a:r>
            <a:r>
              <a:rPr lang="en-US" sz="2000" i="1" dirty="0">
                <a:latin typeface="+mn-lt"/>
              </a:rPr>
              <a:t>by the caller </a:t>
            </a:r>
            <a:r>
              <a:rPr lang="en-US" sz="2000" dirty="0">
                <a:latin typeface="+mn-lt"/>
              </a:rPr>
              <a:t>to the value of the corresponding </a:t>
            </a:r>
            <a:r>
              <a:rPr lang="en-US" sz="2000" i="1" dirty="0">
                <a:latin typeface="+mn-lt"/>
              </a:rPr>
              <a:t>argument</a:t>
            </a:r>
            <a:r>
              <a:rPr lang="en-US" sz="2000" dirty="0">
                <a:latin typeface="+mn-lt"/>
              </a:rPr>
              <a:t>.</a:t>
            </a:r>
          </a:p>
          <a:p>
            <a:r>
              <a:rPr lang="en-US" sz="2800" i="1" dirty="0">
                <a:solidFill>
                  <a:schemeClr val="tx1"/>
                </a:solidFill>
                <a:latin typeface="+mn-lt"/>
              </a:rPr>
              <a:t>Argument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an expression passed when a function is </a:t>
            </a:r>
            <a:r>
              <a:rPr lang="en-US" sz="2800" i="1" dirty="0">
                <a:latin typeface="+mn-lt"/>
              </a:rPr>
              <a:t>called</a:t>
            </a:r>
            <a:r>
              <a:rPr lang="en-US" sz="2800" dirty="0">
                <a:latin typeface="+mn-lt"/>
              </a:rPr>
              <a:t>; becomes the initial value of the corresponding </a:t>
            </a:r>
            <a:r>
              <a:rPr lang="en-US" sz="2800" dirty="0" smtClean="0">
                <a:latin typeface="+mn-lt"/>
              </a:rPr>
              <a:t>parameter.</a:t>
            </a:r>
            <a:endParaRPr lang="en-US" sz="2800" i="1" dirty="0"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4D519FCB-A8C3-4B37-BC1C-19212A77285C}" type="slidenum">
              <a:rPr lang="en-US"/>
              <a:pPr/>
              <a:t>20</a:t>
            </a:fld>
            <a:endParaRPr lang="en-US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1981200" y="5181600"/>
            <a:ext cx="6172200" cy="1569660"/>
          </a:xfrm>
          <a:prstGeom prst="rect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Note: Changes to parameters within the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function do </a:t>
            </a:r>
            <a:r>
              <a:rPr lang="en-US" sz="2400" i="1" dirty="0">
                <a:latin typeface="+mn-lt"/>
              </a:rPr>
              <a:t>not</a:t>
            </a:r>
            <a:r>
              <a:rPr lang="en-US" sz="2400" dirty="0">
                <a:latin typeface="+mn-lt"/>
              </a:rPr>
              <a:t> propagate back to caller!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All parameters </a:t>
            </a:r>
            <a:r>
              <a:rPr lang="en-US" sz="2400" dirty="0" smtClean="0">
                <a:latin typeface="+mn-lt"/>
              </a:rPr>
              <a:t>“</a:t>
            </a:r>
            <a:r>
              <a:rPr lang="en-US" sz="2400" dirty="0">
                <a:latin typeface="+mn-lt"/>
              </a:rPr>
              <a:t>call by </a:t>
            </a:r>
            <a:r>
              <a:rPr lang="en-US" sz="2400" dirty="0" smtClean="0">
                <a:latin typeface="+mn-lt"/>
              </a:rPr>
              <a:t>value,” — as in </a:t>
            </a:r>
            <a:r>
              <a:rPr lang="en-US" sz="2400" i="1" dirty="0" smtClean="0">
                <a:latin typeface="+mn-lt"/>
              </a:rPr>
              <a:t>Java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12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 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are </a:t>
            </a:r>
            <a:r>
              <a:rPr lang="en-US" u="sng" dirty="0" smtClean="0"/>
              <a:t>variables</a:t>
            </a:r>
            <a:r>
              <a:rPr lang="en-US" dirty="0" smtClean="0"/>
              <a:t> (or constants) that can be used inside of functions</a:t>
            </a:r>
          </a:p>
          <a:p>
            <a:pPr lvl="1"/>
            <a:r>
              <a:rPr lang="en-US" dirty="0" smtClean="0"/>
              <a:t>Parameters go away after function returns!</a:t>
            </a:r>
          </a:p>
          <a:p>
            <a:pPr lvl="1"/>
            <a:r>
              <a:rPr lang="en-US" dirty="0" smtClean="0"/>
              <a:t>They are only visible inside the function, just like local variables.</a:t>
            </a:r>
          </a:p>
          <a:p>
            <a:pPr lvl="1"/>
            <a:r>
              <a:rPr lang="en-US" dirty="0" smtClean="0"/>
              <a:t>Changes inside the function do not affect the variables in the calling function.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in C and C++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 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are </a:t>
            </a:r>
            <a:r>
              <a:rPr lang="en-US" u="sng" dirty="0" smtClean="0"/>
              <a:t>expressions</a:t>
            </a:r>
            <a:r>
              <a:rPr lang="en-US" dirty="0" smtClean="0"/>
              <a:t> that are evaluated at call time and used to initialize parameters.</a:t>
            </a:r>
          </a:p>
          <a:p>
            <a:pPr lvl="1"/>
            <a:r>
              <a:rPr lang="en-US" dirty="0" smtClean="0"/>
              <a:t>Arguments are evaluated before the function starts!</a:t>
            </a:r>
          </a:p>
          <a:p>
            <a:pPr lvl="1"/>
            <a:r>
              <a:rPr lang="en-US" dirty="0" smtClean="0"/>
              <a:t>All the function gets is the value, with no information on how it was computed.</a:t>
            </a:r>
          </a:p>
          <a:p>
            <a:pPr lvl="1"/>
            <a:r>
              <a:rPr lang="en-US" dirty="0"/>
              <a:t>Changes inside the function do not affect the variables in the calling function.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in C and C++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CS-2303, C-Term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parameter defined in the function header is a </a:t>
            </a:r>
            <a:r>
              <a:rPr lang="en-US" i="1" dirty="0" smtClean="0"/>
              <a:t>formal 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expression used when calling the function is an </a:t>
            </a:r>
            <a:r>
              <a:rPr lang="en-US" i="1" dirty="0" smtClean="0"/>
              <a:t>actual parameter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425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Note on </a:t>
            </a:r>
            <a:r>
              <a:rPr lang="en-US" i="1" dirty="0" err="1"/>
              <a:t>printf</a:t>
            </a:r>
            <a:r>
              <a:rPr lang="en-US" dirty="0"/>
              <a:t>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</a:t>
            </a:r>
            <a:r>
              <a:rPr lang="en-US" b="1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*s,</a:t>
            </a:r>
            <a:r>
              <a:rPr lang="en-US" b="1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//	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lnSpc>
                <a:spcPct val="80000"/>
              </a:lnSpc>
            </a:pPr>
            <a:endParaRPr lang="en-US" sz="1600" i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In this function header,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"…"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is </a:t>
            </a:r>
            <a:r>
              <a:rPr lang="en-US" sz="2800" i="1" dirty="0">
                <a:latin typeface="+mn-lt"/>
              </a:rPr>
              <a:t>not</a:t>
            </a:r>
            <a:r>
              <a:rPr lang="en-US" sz="2800" dirty="0">
                <a:latin typeface="+mn-lt"/>
              </a:rPr>
              <a:t> a professor’s shorthand </a:t>
            </a:r>
          </a:p>
          <a:p>
            <a:pPr lvl="2"/>
            <a:r>
              <a:rPr lang="en-US" dirty="0">
                <a:latin typeface="+mn-lt"/>
              </a:rPr>
              <a:t>(as often used in these slides)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+mn-lt"/>
              </a:rPr>
              <a:t>…but an actual sequence of three dots </a:t>
            </a:r>
            <a:r>
              <a:rPr lang="en-US" sz="2000" dirty="0">
                <a:latin typeface="+mn-lt"/>
              </a:rPr>
              <a:t>(no spaces between)</a:t>
            </a:r>
            <a:endParaRPr lang="en-US" sz="2800" dirty="0">
              <a:latin typeface="+mn-lt"/>
            </a:endParaRPr>
          </a:p>
          <a:p>
            <a:pPr lvl="2"/>
            <a:r>
              <a:rPr lang="en-US" sz="2000" dirty="0">
                <a:latin typeface="+mn-lt"/>
              </a:rPr>
              <a:t>Meaning:– the number and types of arguments is indeterminate</a:t>
            </a:r>
          </a:p>
          <a:p>
            <a:pPr lvl="2"/>
            <a:r>
              <a:rPr lang="en-US" sz="2000" dirty="0">
                <a:latin typeface="+mn-lt"/>
              </a:rPr>
              <a:t>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stdarg.h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+mn-lt"/>
              </a:rPr>
              <a:t> to extract the arguments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A26F8B80-9846-4FE3-A7C1-E209DEA4A2A3}" type="slidenum">
              <a:rPr lang="en-US"/>
              <a:pPr/>
              <a:t>24</a:t>
            </a:fld>
            <a:endParaRPr lang="en-US"/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4800600" y="2514600"/>
            <a:ext cx="3894015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Also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*s,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</a:p>
        </p:txBody>
      </p:sp>
    </p:spTree>
    <p:extLst>
      <p:ext uri="{BB962C8B-B14F-4D97-AF65-F5344CB8AC3E}">
        <p14:creationId xmlns:p14="http://schemas.microsoft.com/office/powerpoint/2010/main" val="39577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Function Prototypes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sz="2800" dirty="0"/>
              <a:t>There are </a:t>
            </a:r>
            <a:r>
              <a:rPr lang="en-US" sz="2800" i="1" dirty="0"/>
              <a:t>many, many</a:t>
            </a:r>
            <a:r>
              <a:rPr lang="en-US" sz="2800" dirty="0"/>
              <a:t> situations in which a function must be used separate from where it is defined –</a:t>
            </a:r>
          </a:p>
          <a:p>
            <a:pPr lvl="1"/>
            <a:r>
              <a:rPr lang="en-US" sz="2400" i="1" dirty="0"/>
              <a:t>before</a:t>
            </a:r>
            <a:r>
              <a:rPr lang="en-US" sz="2400" dirty="0"/>
              <a:t> its definition in the same </a:t>
            </a:r>
            <a:r>
              <a:rPr lang="en-US" sz="2400" i="1" dirty="0"/>
              <a:t>C</a:t>
            </a:r>
            <a:r>
              <a:rPr lang="en-US" sz="2400" dirty="0"/>
              <a:t> program</a:t>
            </a:r>
          </a:p>
          <a:p>
            <a:pPr lvl="1"/>
            <a:r>
              <a:rPr lang="en-US" sz="2400" dirty="0"/>
              <a:t>In one or more completely separate </a:t>
            </a:r>
            <a:r>
              <a:rPr lang="en-US" sz="2400" i="1" dirty="0"/>
              <a:t>C</a:t>
            </a:r>
            <a:r>
              <a:rPr lang="en-US" sz="2400" dirty="0"/>
              <a:t> programs</a:t>
            </a:r>
          </a:p>
          <a:p>
            <a:r>
              <a:rPr lang="en-US" sz="2800" dirty="0"/>
              <a:t>This is actually the normal case!</a:t>
            </a:r>
          </a:p>
          <a:p>
            <a:r>
              <a:rPr lang="en-US" sz="2800" dirty="0"/>
              <a:t>Therefore, we need some way to </a:t>
            </a:r>
            <a:r>
              <a:rPr lang="en-US" sz="2800" i="1" dirty="0"/>
              <a:t>declare</a:t>
            </a:r>
            <a:r>
              <a:rPr lang="en-US" sz="2800" dirty="0"/>
              <a:t> a function separate from </a:t>
            </a:r>
            <a:r>
              <a:rPr lang="en-US" sz="2800" i="1" dirty="0"/>
              <a:t>defining</a:t>
            </a:r>
            <a:r>
              <a:rPr lang="en-US" sz="2800" dirty="0"/>
              <a:t> its body.</a:t>
            </a:r>
          </a:p>
          <a:p>
            <a:pPr lvl="1"/>
            <a:r>
              <a:rPr lang="en-US" sz="2400" dirty="0"/>
              <a:t>Called a </a:t>
            </a:r>
            <a:r>
              <a:rPr lang="en-US" sz="2400" i="1" dirty="0"/>
              <a:t>Function Prototype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233C383C-DB20-4035-BA77-9651FC7FC400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Function Prototypes </a:t>
            </a:r>
            <a:r>
              <a:rPr lang="en-US" sz="3600" dirty="0"/>
              <a:t> </a:t>
            </a: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310517" y="1981200"/>
            <a:ext cx="8376283" cy="4505325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Function Prototype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in C</a:t>
            </a:r>
            <a:r>
              <a:rPr lang="en-US" sz="2800" i="1" dirty="0"/>
              <a:t> </a:t>
            </a:r>
            <a:r>
              <a:rPr lang="en-US" sz="2800" dirty="0"/>
              <a:t>is a language construct of the form</a:t>
            </a:r>
            <a:r>
              <a:rPr lang="en-US" sz="2800" dirty="0" smtClean="0"/>
              <a:t>:</a:t>
            </a:r>
            <a:endParaRPr lang="en-US" sz="2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return-type function-name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declarations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I.e., exactly like a function definition, except with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</a:rPr>
              <a:t>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/>
              <a:t> instead of a </a:t>
            </a:r>
            <a:r>
              <a:rPr lang="en-US" sz="2800" i="1" dirty="0"/>
              <a:t>body</a:t>
            </a:r>
            <a:r>
              <a:rPr lang="en-US" sz="2800" dirty="0"/>
              <a:t> in curly </a:t>
            </a:r>
            <a:r>
              <a:rPr lang="en-US" sz="2800" dirty="0" smtClean="0"/>
              <a:t>brackets.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Essentially, the </a:t>
            </a:r>
            <a:r>
              <a:rPr lang="en-US" sz="2800" i="1" dirty="0"/>
              <a:t>method</a:t>
            </a:r>
            <a:r>
              <a:rPr lang="en-US" sz="2800" dirty="0"/>
              <a:t> </a:t>
            </a:r>
            <a:r>
              <a:rPr lang="en-US" sz="2800" dirty="0" smtClean="0"/>
              <a:t>declaration in </a:t>
            </a:r>
            <a:r>
              <a:rPr lang="en-US" sz="2800" dirty="0"/>
              <a:t>a Java interface</a:t>
            </a:r>
            <a:r>
              <a:rPr lang="en-US" sz="28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Function prototypes </a:t>
            </a:r>
            <a:r>
              <a:rPr lang="en-US" sz="2800" i="1" dirty="0" smtClean="0"/>
              <a:t>often</a:t>
            </a:r>
            <a:r>
              <a:rPr lang="en-US" sz="2800" dirty="0" smtClean="0"/>
              <a:t> live in .h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not always!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if only used earlier in the same source file.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7CD057C7-A6FD-42B9-8237-2B201ECA1E46}" type="slidenum">
              <a:rPr lang="en-US"/>
              <a:pPr/>
              <a:t>26</a:t>
            </a:fld>
            <a:endParaRPr lang="en-US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5410200" y="2362200"/>
            <a:ext cx="3200400" cy="461665"/>
          </a:xfrm>
          <a:prstGeom prst="rect">
            <a:avLst/>
          </a:prstGeom>
          <a:solidFill>
            <a:srgbClr val="ADADE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A.k.a. </a:t>
            </a:r>
            <a:r>
              <a:rPr lang="en-US" sz="2400" i="1" dirty="0">
                <a:latin typeface="+mn-lt"/>
              </a:rPr>
              <a:t>function header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1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</a:t>
            </a:r>
            <a:br>
              <a:rPr lang="en-US" dirty="0" smtClean="0"/>
            </a:br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compiler knows how to compile calls to that function, i.e.,</a:t>
            </a:r>
          </a:p>
          <a:p>
            <a:pPr lvl="1"/>
            <a:r>
              <a:rPr lang="en-US" dirty="0" smtClean="0"/>
              <a:t>number and types of parameters.</a:t>
            </a:r>
          </a:p>
          <a:p>
            <a:pPr lvl="1"/>
            <a:r>
              <a:rPr lang="en-US" dirty="0" smtClean="0"/>
              <a:t>type of result.</a:t>
            </a:r>
          </a:p>
          <a:p>
            <a:r>
              <a:rPr lang="en-US" dirty="0" smtClean="0"/>
              <a:t>… without knowing anything about how it is defined!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71274-7CBA-4CC5-9622-48F58F68ECB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Purposes of </a:t>
            </a:r>
            <a:br>
              <a:rPr lang="en-US" smtClean="0"/>
            </a:br>
            <a:r>
              <a:rPr lang="en-US" smtClean="0"/>
              <a:t>Function Prototype (cont.)</a:t>
            </a:r>
            <a:endParaRPr lang="en-US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part of a “contract” between developer and programmer who uses the function.</a:t>
            </a:r>
          </a:p>
          <a:p>
            <a:r>
              <a:rPr lang="en-US" dirty="0" smtClean="0"/>
              <a:t>As part of hiding details of how it works and exposing what it does.</a:t>
            </a:r>
          </a:p>
          <a:p>
            <a:r>
              <a:rPr lang="en-US" dirty="0" smtClean="0"/>
              <a:t>A function header serves as a “black box.”</a:t>
            </a:r>
          </a:p>
          <a:p>
            <a:pPr lvl="1"/>
            <a:r>
              <a:rPr lang="en-US" dirty="0" smtClean="0"/>
              <a:t>This is important for abstraction, including looking at a program at different levels.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71274-7CBA-4CC5-9622-48F58F68ECB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4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5563"/>
            <a:ext cx="8839200" cy="1311275"/>
          </a:xfrm>
        </p:spPr>
        <p:txBody>
          <a:bodyPr lIns="91440" tIns="45720" rIns="91440" bIns="45720"/>
          <a:lstStyle/>
          <a:p>
            <a:r>
              <a:rPr lang="en-US" sz="4000" dirty="0"/>
              <a:t>“Contract” between Developer and User of a Function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74038" cy="4648200"/>
          </a:xfrm>
        </p:spPr>
        <p:txBody>
          <a:bodyPr lIns="91440" tIns="45720" rIns="91440" bIns="45720"/>
          <a:lstStyle/>
          <a:p>
            <a:pPr marL="609600" indent="-609600">
              <a:buFontTx/>
              <a:buAutoNum type="arabicPeriod"/>
            </a:pPr>
            <a:r>
              <a:rPr lang="en-US" dirty="0"/>
              <a:t>Function </a:t>
            </a:r>
            <a:r>
              <a:rPr lang="en-US" dirty="0" smtClean="0"/>
              <a:t>Prototype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The </a:t>
            </a:r>
            <a:r>
              <a:rPr lang="en-US" i="1" dirty="0"/>
              <a:t>pre-</a:t>
            </a:r>
            <a:r>
              <a:rPr lang="en-US" dirty="0"/>
              <a:t> and </a:t>
            </a:r>
            <a:r>
              <a:rPr lang="en-US" i="1" dirty="0"/>
              <a:t>post-conditions</a:t>
            </a:r>
          </a:p>
          <a:p>
            <a:pPr marL="990600" lvl="1" indent="-533400"/>
            <a:r>
              <a:rPr lang="en-US" dirty="0"/>
              <a:t>I.e., assertions about what is true before the function is called and what is true after it returns</a:t>
            </a:r>
            <a:r>
              <a:rPr lang="en-US" dirty="0" smtClean="0"/>
              <a:t>.</a:t>
            </a:r>
          </a:p>
          <a:p>
            <a:pPr marL="1395412" lvl="2" indent="-533400"/>
            <a:r>
              <a:rPr lang="en-US" dirty="0" smtClean="0"/>
              <a:t>Including the </a:t>
            </a:r>
            <a:r>
              <a:rPr lang="en-US" u="sng" dirty="0"/>
              <a:t>meaning</a:t>
            </a:r>
            <a:r>
              <a:rPr lang="en-US" dirty="0"/>
              <a:t> of the </a:t>
            </a:r>
            <a:r>
              <a:rPr lang="en-US" dirty="0" smtClean="0"/>
              <a:t>parameters.</a:t>
            </a:r>
            <a:endParaRPr lang="en-US" dirty="0"/>
          </a:p>
          <a:p>
            <a:pPr marL="990600" lvl="1" indent="-533400"/>
            <a:r>
              <a:rPr lang="en-US" dirty="0"/>
              <a:t>A logical way of explaining what the function </a:t>
            </a:r>
            <a:r>
              <a:rPr lang="en-US" i="1" dirty="0" smtClean="0"/>
              <a:t>does.</a:t>
            </a:r>
          </a:p>
          <a:p>
            <a:pPr marL="1395412" lvl="2" indent="-533400"/>
            <a:r>
              <a:rPr lang="en-US" dirty="0" smtClean="0"/>
              <a:t>Including the return value.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0EA9439E-E55C-4E6A-8C82-499A76387C41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 of K&amp;R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CC4123D3-C0A1-4759-BA23-B46B1C1F753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Definitions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400" i="1" dirty="0"/>
              <a:t>Pre-condition</a:t>
            </a:r>
            <a:r>
              <a:rPr lang="en-US" sz="2400" i="1" dirty="0" smtClean="0"/>
              <a:t>: </a:t>
            </a:r>
            <a:r>
              <a:rPr lang="en-US" sz="2400" dirty="0" smtClean="0"/>
              <a:t>a </a:t>
            </a:r>
            <a:r>
              <a:rPr lang="en-US" sz="2400" dirty="0"/>
              <a:t>characterization or logical statement about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i="1" dirty="0"/>
              <a:t>values</a:t>
            </a:r>
            <a:r>
              <a:rPr lang="en-US" sz="1800" dirty="0"/>
              <a:t> of the parameters, and </a:t>
            </a:r>
          </a:p>
          <a:p>
            <a:pPr lvl="2">
              <a:lnSpc>
                <a:spcPct val="90000"/>
              </a:lnSpc>
            </a:pPr>
            <a:r>
              <a:rPr lang="en-US" sz="1800" i="1" dirty="0"/>
              <a:t>values</a:t>
            </a:r>
            <a:r>
              <a:rPr lang="en-US" sz="1800" dirty="0"/>
              <a:t> of relevant variables outside the 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prior to calling the </a:t>
            </a:r>
            <a:r>
              <a:rPr lang="en-US" sz="2400" dirty="0" smtClean="0"/>
              <a:t>function.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Post-condition: </a:t>
            </a:r>
            <a:r>
              <a:rPr lang="en-US" sz="2400" dirty="0" smtClean="0"/>
              <a:t>a </a:t>
            </a:r>
            <a:r>
              <a:rPr lang="en-US" sz="2400" dirty="0"/>
              <a:t>logical statement or characterization about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i="1" dirty="0"/>
              <a:t>result</a:t>
            </a:r>
            <a:r>
              <a:rPr lang="en-US" sz="1800" dirty="0"/>
              <a:t> of the function in relation to the </a:t>
            </a:r>
            <a:r>
              <a:rPr lang="en-US" sz="1800" i="1" dirty="0"/>
              <a:t>values</a:t>
            </a:r>
            <a:r>
              <a:rPr lang="en-US" sz="1800" dirty="0"/>
              <a:t> of the parameters and pre-conditions, and </a:t>
            </a:r>
          </a:p>
          <a:p>
            <a:pPr lvl="2">
              <a:lnSpc>
                <a:spcPct val="90000"/>
              </a:lnSpc>
            </a:pPr>
            <a:r>
              <a:rPr lang="en-US" sz="1800" i="1" dirty="0"/>
              <a:t>changes</a:t>
            </a:r>
            <a:r>
              <a:rPr lang="en-US" sz="1800" dirty="0"/>
              <a:t> to values of variables outside the 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after the function </a:t>
            </a:r>
            <a:r>
              <a:rPr lang="en-US" sz="2400" dirty="0" smtClean="0"/>
              <a:t>returns.</a:t>
            </a:r>
            <a:endParaRPr lang="en-US" sz="2400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D16E787D-5F37-45A7-9F41-7867CA32913B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Example 1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sin(double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angle);</a:t>
            </a:r>
          </a:p>
          <a:p>
            <a:pPr lvl="1"/>
            <a:r>
              <a:rPr lang="en-US" sz="2400" i="1" dirty="0">
                <a:latin typeface="+mn-lt"/>
              </a:rPr>
              <a:t>Pre:–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angle</a:t>
            </a:r>
            <a:r>
              <a:rPr lang="en-US" sz="2400" dirty="0">
                <a:latin typeface="+mn-lt"/>
              </a:rPr>
              <a:t> is expressed in radians</a:t>
            </a:r>
          </a:p>
          <a:p>
            <a:pPr lvl="1"/>
            <a:r>
              <a:rPr lang="en-US" sz="2400" i="1" dirty="0">
                <a:latin typeface="+mn-lt"/>
              </a:rPr>
              <a:t>Post:– </a:t>
            </a:r>
            <a:r>
              <a:rPr lang="en-US" sz="2400" dirty="0">
                <a:latin typeface="+mn-lt"/>
              </a:rPr>
              <a:t>result is the familiar </a:t>
            </a:r>
            <a:r>
              <a:rPr lang="en-US" sz="2400" i="1" dirty="0">
                <a:latin typeface="+mn-lt"/>
              </a:rPr>
              <a:t>sine</a:t>
            </a:r>
            <a:r>
              <a:rPr lang="en-US" sz="2400" dirty="0">
                <a:latin typeface="+mn-lt"/>
              </a:rPr>
              <a:t> of </a:t>
            </a:r>
            <a:r>
              <a:rPr lang="en-US" sz="2400" i="1" dirty="0">
                <a:latin typeface="+mn-lt"/>
              </a:rPr>
              <a:t>angle</a:t>
            </a:r>
          </a:p>
          <a:p>
            <a:pPr lvl="1"/>
            <a:r>
              <a:rPr lang="en-US" sz="2400" dirty="0">
                <a:latin typeface="+mn-lt"/>
              </a:rPr>
              <a:t>Note: this function does not use or change any other variables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E02E000C-684B-4F27-B606-7A9B2E3A0073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Example 2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(string, arg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arg</a:t>
            </a:r>
            <a:r>
              <a:rPr 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Pre:–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string</a:t>
            </a:r>
            <a:r>
              <a:rPr lang="en-US" sz="2400" dirty="0">
                <a:latin typeface="+mn-lt"/>
              </a:rPr>
              <a:t> is terminated with 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i="1" dirty="0">
                <a:latin typeface="+mn-lt"/>
              </a:rPr>
              <a:t>\0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dirty="0">
                <a:latin typeface="+mn-lt"/>
              </a:rPr>
              <a:t> and </a:t>
            </a:r>
            <a:r>
              <a:rPr lang="en-US" sz="2400" dirty="0" smtClean="0">
                <a:latin typeface="+mn-lt"/>
              </a:rPr>
              <a:t>contains </a:t>
            </a:r>
            <a:r>
              <a:rPr lang="en-US" sz="2400" i="1" dirty="0">
                <a:latin typeface="+mn-lt"/>
              </a:rPr>
              <a:t>conversion </a:t>
            </a:r>
            <a:r>
              <a:rPr lang="en-US" sz="2400" i="1" dirty="0" err="1">
                <a:latin typeface="+mn-lt"/>
              </a:rPr>
              <a:t>specifiers</a:t>
            </a:r>
            <a:endParaRPr lang="en-US" sz="2400" i="1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Pre:–</a:t>
            </a:r>
            <a:r>
              <a:rPr lang="en-US" sz="2400" dirty="0">
                <a:latin typeface="+mn-lt"/>
              </a:rPr>
              <a:t> a </a:t>
            </a:r>
            <a:r>
              <a:rPr lang="en-US" sz="2400" i="1" dirty="0">
                <a:latin typeface="+mn-lt"/>
              </a:rPr>
              <a:t>buffer</a:t>
            </a:r>
            <a:r>
              <a:rPr lang="en-US" sz="2400" dirty="0">
                <a:latin typeface="+mn-lt"/>
              </a:rPr>
              <a:t> maintained by the file system contains zero or more unprinted characters from previous calls.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Post:– </a:t>
            </a:r>
            <a:r>
              <a:rPr lang="en-US" sz="2400" i="1" dirty="0" err="1">
                <a:latin typeface="+mn-lt"/>
              </a:rPr>
              <a:t>args</a:t>
            </a:r>
            <a:r>
              <a:rPr lang="en-US" sz="2400" dirty="0">
                <a:latin typeface="+mn-lt"/>
              </a:rPr>
              <a:t> are substituted for conversion codes in copy of </a:t>
            </a:r>
            <a:r>
              <a:rPr lang="en-US" sz="2400" i="1" dirty="0">
                <a:latin typeface="+mn-lt"/>
              </a:rPr>
              <a:t>string</a:t>
            </a:r>
            <a:r>
              <a:rPr lang="en-US" sz="2400" dirty="0">
                <a:latin typeface="+mn-lt"/>
              </a:rPr>
              <a:t>; resulting string is added to </a:t>
            </a:r>
            <a:r>
              <a:rPr lang="en-US" sz="2400" i="1" dirty="0">
                <a:latin typeface="+mn-lt"/>
              </a:rPr>
              <a:t>buffer</a:t>
            </a:r>
            <a:endParaRPr lang="en-US" sz="24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Post:– </a:t>
            </a:r>
            <a:r>
              <a:rPr lang="en-US" sz="2400" dirty="0">
                <a:latin typeface="+mn-lt"/>
              </a:rPr>
              <a:t>if 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i="1" dirty="0">
                <a:latin typeface="+mn-lt"/>
              </a:rPr>
              <a:t>\n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dirty="0">
                <a:latin typeface="+mn-lt"/>
              </a:rPr>
              <a:t> is anywhere in buffer, line is “printed” up to 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i="1" dirty="0">
                <a:latin typeface="+mn-lt"/>
              </a:rPr>
              <a:t>\n</a:t>
            </a:r>
            <a:r>
              <a:rPr lang="en-US" sz="2400" i="1" dirty="0">
                <a:latin typeface="+mn-lt"/>
                <a:cs typeface="Courier New" pitchFamily="49" charset="0"/>
              </a:rPr>
              <a:t>'</a:t>
            </a:r>
            <a:r>
              <a:rPr lang="en-US" sz="2400" i="1" dirty="0">
                <a:latin typeface="+mn-lt"/>
              </a:rPr>
              <a:t>;</a:t>
            </a:r>
            <a:r>
              <a:rPr lang="en-US" sz="2400" dirty="0">
                <a:latin typeface="+mn-lt"/>
              </a:rPr>
              <a:t> printed characters are cleared from buffer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+mn-lt"/>
              </a:rPr>
              <a:t>Post:–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result</a:t>
            </a:r>
            <a:r>
              <a:rPr lang="en-US" sz="2400" dirty="0">
                <a:latin typeface="+mn-lt"/>
              </a:rPr>
              <a:t> is number of characters added to buffer by </a:t>
            </a:r>
            <a:r>
              <a:rPr lang="en-US" sz="2400" i="1" dirty="0" err="1">
                <a:latin typeface="+mn-lt"/>
              </a:rPr>
              <a:t>printf</a:t>
            </a:r>
            <a:endParaRPr lang="en-US" sz="2400" i="1" dirty="0">
              <a:latin typeface="+mn-lt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12C76C07-D937-4416-B9E1-3279758F840F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Example 3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>
            <a:normAutofit fontScale="475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total = 0;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input;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next item:- ");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&amp;input)) != EOF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&amp;&amp;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0))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input;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	// if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	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GetNewItem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32154F05-E1F5-4C02-9655-5D56D8C9282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dirty="0"/>
              <a:t>Example 3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>
            <a:normAutofit fontScale="700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total = 0;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	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input;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next item:- ");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&amp;input)) != EOF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&amp;&amp;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input;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count++;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	// if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	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GetNewItem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32154F05-E1F5-4C02-9655-5D56D8C92820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4233144" y="838200"/>
            <a:ext cx="4648200" cy="2468563"/>
            <a:chOff x="2688" y="868"/>
            <a:chExt cx="2928" cy="1555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2688" y="1643"/>
              <a:ext cx="56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242" y="868"/>
              <a:ext cx="2374" cy="1555"/>
            </a:xfrm>
            <a:prstGeom prst="rect">
              <a:avLst/>
            </a:prstGeom>
            <a:solidFill>
              <a:srgbClr val="D9D9D9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Aft>
                  <a:spcPct val="15000"/>
                </a:spcAft>
              </a:pPr>
              <a:r>
                <a:rPr lang="en-US" sz="2000" i="1" dirty="0">
                  <a:latin typeface="+mn-lt"/>
                </a:rPr>
                <a:t>Pre</a:t>
              </a:r>
              <a:r>
                <a:rPr lang="en-US" sz="2000" dirty="0">
                  <a:latin typeface="+mn-lt"/>
                </a:rPr>
                <a:t>:– 	</a:t>
              </a:r>
              <a:r>
                <a:rPr lang="en-US" sz="2000" i="1" dirty="0">
                  <a:latin typeface="+mn-lt"/>
                </a:rPr>
                <a:t>total</a:t>
              </a:r>
              <a:r>
                <a:rPr lang="en-US" sz="2000" dirty="0">
                  <a:latin typeface="+mn-lt"/>
                </a:rPr>
                <a:t> is sum of all previous inputs, or </a:t>
              </a:r>
              <a:r>
                <a:rPr lang="en-US" sz="2000" i="1" dirty="0">
                  <a:latin typeface="+mn-lt"/>
                </a:rPr>
                <a:t>zero</a:t>
              </a:r>
              <a:r>
                <a:rPr lang="en-US" sz="2000" dirty="0">
                  <a:latin typeface="+mn-lt"/>
                </a:rPr>
                <a:t> if none</a:t>
              </a:r>
            </a:p>
            <a:p>
              <a:pPr>
                <a:spcAft>
                  <a:spcPct val="15000"/>
                </a:spcAft>
              </a:pPr>
              <a:r>
                <a:rPr lang="en-US" sz="2000" i="1" dirty="0">
                  <a:latin typeface="+mn-lt"/>
                </a:rPr>
                <a:t>Pre:– count</a:t>
              </a:r>
              <a:r>
                <a:rPr lang="en-US" sz="2000" dirty="0">
                  <a:latin typeface="+mn-lt"/>
                </a:rPr>
                <a:t> is number of previous inputs, or </a:t>
              </a:r>
              <a:r>
                <a:rPr lang="en-US" sz="2000" i="1" dirty="0">
                  <a:latin typeface="+mn-lt"/>
                </a:rPr>
                <a:t>zero</a:t>
              </a:r>
              <a:r>
                <a:rPr lang="en-US" sz="2000" dirty="0">
                  <a:latin typeface="+mn-lt"/>
                </a:rPr>
                <a:t> if none </a:t>
              </a:r>
              <a:endParaRPr lang="en-US" sz="2000" b="1" dirty="0">
                <a:latin typeface="+mn-lt"/>
              </a:endParaRPr>
            </a:p>
            <a:p>
              <a:pPr>
                <a:spcAft>
                  <a:spcPct val="15000"/>
                </a:spcAft>
              </a:pPr>
              <a:r>
                <a:rPr lang="en-US" sz="800" dirty="0">
                  <a:latin typeface="+mn-lt"/>
                </a:rPr>
                <a:t>	</a:t>
              </a:r>
            </a:p>
            <a:p>
              <a:pPr>
                <a:spcAft>
                  <a:spcPct val="15000"/>
                </a:spcAft>
              </a:pPr>
              <a:r>
                <a:rPr lang="en-US" sz="2000" i="1" dirty="0">
                  <a:latin typeface="+mn-lt"/>
                </a:rPr>
                <a:t>Post</a:t>
              </a:r>
              <a:r>
                <a:rPr lang="en-US" sz="2000" dirty="0">
                  <a:latin typeface="+mn-lt"/>
                </a:rPr>
                <a:t>:– if valid input is received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	 </a:t>
              </a:r>
              <a:r>
                <a:rPr lang="en-US" sz="2000" i="1" dirty="0">
                  <a:latin typeface="+mn-lt"/>
                </a:rPr>
                <a:t>total</a:t>
              </a:r>
              <a:r>
                <a:rPr lang="en-US" sz="2000" dirty="0">
                  <a:latin typeface="+mn-lt"/>
                </a:rPr>
                <a:t> = </a:t>
              </a:r>
              <a:r>
                <a:rPr lang="en-US" sz="2000" i="1" dirty="0" err="1">
                  <a:latin typeface="+mn-lt"/>
                </a:rPr>
                <a:t>total</a:t>
              </a:r>
              <a:r>
                <a:rPr lang="en-US" sz="2000" i="1" baseline="-25000" dirty="0" err="1">
                  <a:latin typeface="+mn-lt"/>
                </a:rPr>
                <a:t>prev</a:t>
              </a:r>
              <a:r>
                <a:rPr lang="en-US" sz="2000" i="1" dirty="0">
                  <a:latin typeface="+mn-lt"/>
                </a:rPr>
                <a:t> + input</a:t>
              </a:r>
              <a:r>
                <a:rPr lang="en-US" sz="2000" dirty="0">
                  <a:latin typeface="+mn-lt"/>
                </a:rPr>
                <a:t>, 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	 </a:t>
              </a:r>
              <a:r>
                <a:rPr lang="en-US" sz="2000" i="1" dirty="0">
                  <a:latin typeface="+mn-lt"/>
                </a:rPr>
                <a:t>count</a:t>
              </a:r>
              <a:r>
                <a:rPr lang="en-US" sz="2000" dirty="0">
                  <a:latin typeface="+mn-lt"/>
                </a:rPr>
                <a:t> = </a:t>
              </a:r>
              <a:r>
                <a:rPr lang="en-US" sz="2000" i="1" dirty="0" err="1">
                  <a:latin typeface="+mn-lt"/>
                </a:rPr>
                <a:t>count</a:t>
              </a:r>
              <a:r>
                <a:rPr lang="en-US" sz="2000" i="1" baseline="-25000" dirty="0" err="1">
                  <a:latin typeface="+mn-lt"/>
                </a:rPr>
                <a:t>prev</a:t>
              </a:r>
              <a:r>
                <a:rPr lang="en-US" sz="2000" dirty="0">
                  <a:latin typeface="+mn-lt"/>
                </a:rPr>
                <a:t> + </a:t>
              </a:r>
              <a:r>
                <a:rPr lang="en-US" sz="2000" i="1" dirty="0">
                  <a:latin typeface="+mn-lt"/>
                </a:rPr>
                <a:t>1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3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/>
              <a:t>Important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r>
              <a:rPr lang="en-US" sz="2800" i="1"/>
              <a:t>Pre-</a:t>
            </a:r>
            <a:r>
              <a:rPr lang="en-US" sz="2800"/>
              <a:t> and </a:t>
            </a:r>
            <a:r>
              <a:rPr lang="en-US" sz="2800" i="1"/>
              <a:t>post-conditions</a:t>
            </a:r>
            <a:r>
              <a:rPr lang="en-US" sz="2800"/>
              <a:t> are analogous to </a:t>
            </a:r>
            <a:r>
              <a:rPr lang="en-US" sz="2800" i="1"/>
              <a:t>loop invariants</a:t>
            </a:r>
            <a:r>
              <a:rPr lang="en-US" sz="2800"/>
              <a:t> </a:t>
            </a:r>
          </a:p>
          <a:p>
            <a:pPr lvl="2"/>
            <a:r>
              <a:rPr lang="en-US" sz="2000"/>
              <a:t>I.e., they describe something about the data before and after a function is called and the relationship that the function preserves</a:t>
            </a:r>
          </a:p>
          <a:p>
            <a:pPr lvl="2"/>
            <a:endParaRPr lang="en-US" sz="2000"/>
          </a:p>
          <a:p>
            <a:r>
              <a:rPr lang="en-US" sz="2800"/>
              <a:t>Often are used together with loop invariants</a:t>
            </a:r>
          </a:p>
          <a:p>
            <a:pPr lvl="2"/>
            <a:r>
              <a:rPr lang="en-US" sz="2000"/>
              <a:t>… to show that loop invariant is preserved from one iteration to the next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Functions in C and C++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CS-2303, C-Term 2017 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fld id="{A343A97C-F46D-40A9-9405-A349831434DE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Quick scanf()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4038" cy="47434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Number we will be inputting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rstat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Return status of the input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rstat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The format string tells </a:t>
            </a:r>
            <a:r>
              <a:rPr lang="en-US" dirty="0" err="1" smtClean="0"/>
              <a:t>scanf</a:t>
            </a:r>
            <a:r>
              <a:rPr lang="en-US" dirty="0" smtClean="0"/>
              <a:t>() to look for a decimal integer.</a:t>
            </a:r>
          </a:p>
          <a:p>
            <a:pPr lvl="1"/>
            <a:r>
              <a:rPr lang="en-US" dirty="0" smtClean="0"/>
              <a:t>Rather than octal or hex.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 tells the compiler to generate the address in memory of the variable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the </a:t>
            </a:r>
            <a:r>
              <a:rPr lang="en-US" u="sng" dirty="0" smtClean="0">
                <a:solidFill>
                  <a:schemeClr val="tx1"/>
                </a:solidFill>
              </a:rPr>
              <a:t>pointer to </a:t>
            </a:r>
            <a:r>
              <a:rPr lang="en-US" b="1" u="sng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1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00A74492-EFA4-4070-A487-95712C773FEC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5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436813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Source Code Formatting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724400"/>
            <a:ext cx="8178800" cy="1336675"/>
          </a:xfrm>
        </p:spPr>
        <p:txBody>
          <a:bodyPr lIns="0" tIns="0" rIns="0" bIns="0"/>
          <a:lstStyle/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D46DDACE-46E8-4D2F-B068-1D71DC25714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Line Length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178800" cy="511968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Keep your source code lines &lt; 80 characters (or even less).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Even if </a:t>
            </a:r>
            <a:r>
              <a:rPr lang="en-US" u="sng" dirty="0" smtClean="0"/>
              <a:t>you</a:t>
            </a:r>
            <a:r>
              <a:rPr lang="en-US" dirty="0" smtClean="0"/>
              <a:t> can make the window bigger.</a:t>
            </a:r>
          </a:p>
          <a:p>
            <a:pPr lvl="2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What if you want to print?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C/C++ ignores line breaks (with certain exceptions).</a:t>
            </a:r>
          </a:p>
          <a:p>
            <a:pPr lvl="2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Better to choose the line breaks than let the text wrap.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Can continue a line by putting ‘\’ at end.</a:t>
            </a:r>
          </a:p>
          <a:p>
            <a:pPr lvl="2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Nothing after it!</a:t>
            </a:r>
          </a:p>
          <a:p>
            <a:pPr lvl="2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u="sng" dirty="0" smtClean="0"/>
              <a:t>Very rarely needed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White Space</a:t>
            </a:r>
            <a:endParaRPr lang="en-US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C/C++ generally ignores </a:t>
            </a:r>
            <a:r>
              <a:rPr lang="en-US" i="1" dirty="0" smtClean="0"/>
              <a:t>white 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Blank, tab, etc.</a:t>
            </a:r>
          </a:p>
          <a:p>
            <a:r>
              <a:rPr lang="en-US" dirty="0" smtClean="0"/>
              <a:t>Put blanks around operators.</a:t>
            </a:r>
          </a:p>
          <a:p>
            <a:pPr lvl="1"/>
            <a:endParaRPr lang="en-US" dirty="0" smtClean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DA61C9C1-F92B-428F-BA61-A3CAA59D3F9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9pPr>
          </a:lstStyle>
          <a:p>
            <a:fld id="{DA61C9C1-F92B-428F-BA61-A3CAA59D3F9C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en-US" sz="1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Indenting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Use a consistent indenting style.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It really makes the code more readable.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Use blanks instead of tabs to improve portability.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Emacs</a:t>
            </a:r>
            <a:r>
              <a:rPr lang="en-US" dirty="0"/>
              <a:t>,</a:t>
            </a:r>
            <a:r>
              <a:rPr lang="en-US" dirty="0" smtClean="0"/>
              <a:t> Atom, and some other editors put them in automatically and can fix indentation.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Use two or four spaces per level.</a:t>
            </a:r>
            <a:endParaRPr lang="en-US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In Atom: Select all (ctrl-A), then Edit -&gt; Lines -&gt; Auto-indent.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In </a:t>
            </a:r>
            <a:r>
              <a:rPr lang="en-US" dirty="0" err="1"/>
              <a:t>E</a:t>
            </a:r>
            <a:r>
              <a:rPr lang="en-US" dirty="0" err="1" smtClean="0"/>
              <a:t>macs</a:t>
            </a:r>
            <a:r>
              <a:rPr lang="en-US" dirty="0" smtClean="0"/>
              <a:t>: Edit-&gt;Select All, then C-&gt;Indent Line or Region. </a:t>
            </a:r>
          </a:p>
        </p:txBody>
      </p:sp>
    </p:spTree>
    <p:extLst>
      <p:ext uri="{BB962C8B-B14F-4D97-AF65-F5344CB8AC3E}">
        <p14:creationId xmlns:p14="http://schemas.microsoft.com/office/powerpoint/2010/main" val="3514084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&amp; C++ have block comments.</a:t>
            </a:r>
          </a:p>
          <a:p>
            <a:r>
              <a:rPr lang="en-US" dirty="0" smtClean="0"/>
              <a:t>Start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 smtClean="0"/>
              <a:t>, end with first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*/</a:t>
            </a:r>
            <a:r>
              <a:rPr lang="en-US" dirty="0" smtClean="0"/>
              <a:t>.</a:t>
            </a:r>
          </a:p>
          <a:p>
            <a:r>
              <a:rPr lang="en-US" dirty="0" smtClean="0"/>
              <a:t>C++ added comments which start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 smtClean="0"/>
              <a:t> and end with the end of the line.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dded to later C standards and therefore to most C compilers.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Tahom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1875</Words>
  <Application>Microsoft Office PowerPoint</Application>
  <PresentationFormat>On-screen Show (4:3)</PresentationFormat>
  <Paragraphs>333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</vt:lpstr>
      <vt:lpstr>Arial Black</vt:lpstr>
      <vt:lpstr>Courier New</vt:lpstr>
      <vt:lpstr>DejaVu Sans</vt:lpstr>
      <vt:lpstr>Monotype Sorts</vt:lpstr>
      <vt:lpstr>Tahoma</vt:lpstr>
      <vt:lpstr>Times New Roman</vt:lpstr>
      <vt:lpstr>Wingdings</vt:lpstr>
      <vt:lpstr>Office Theme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PowerPoint Presentation</vt:lpstr>
      <vt:lpstr>Reading Assignment</vt:lpstr>
      <vt:lpstr>A Quick scanf() Example</vt:lpstr>
      <vt:lpstr>Source Code Formatting</vt:lpstr>
      <vt:lpstr>Line Length</vt:lpstr>
      <vt:lpstr>White Space</vt:lpstr>
      <vt:lpstr>Indenting</vt:lpstr>
      <vt:lpstr>Comments</vt:lpstr>
      <vt:lpstr>Functions and  Function Prototypes</vt:lpstr>
      <vt:lpstr>Function in C</vt:lpstr>
      <vt:lpstr>Note</vt:lpstr>
      <vt:lpstr>Note</vt:lpstr>
      <vt:lpstr>Functions</vt:lpstr>
      <vt:lpstr>Function Declaration</vt:lpstr>
      <vt:lpstr>Function Prototypes</vt:lpstr>
      <vt:lpstr>Function Prototypes</vt:lpstr>
      <vt:lpstr>Using Functions</vt:lpstr>
      <vt:lpstr>Using Functions</vt:lpstr>
      <vt:lpstr>Definitions (One Version)</vt:lpstr>
      <vt:lpstr>Parameters and Arguments</vt:lpstr>
      <vt:lpstr>Parameters and Arguments</vt:lpstr>
      <vt:lpstr>Alternate Terminology</vt:lpstr>
      <vt:lpstr>Note on printf parameters</vt:lpstr>
      <vt:lpstr>Function Prototypes</vt:lpstr>
      <vt:lpstr>Function Prototypes  (continued)</vt:lpstr>
      <vt:lpstr>Purposes of  Function Prototype</vt:lpstr>
      <vt:lpstr>Purposes of  Function Prototype (cont.)</vt:lpstr>
      <vt:lpstr>“Contract” between Developer and User of a Function</vt:lpstr>
      <vt:lpstr>Definitions</vt:lpstr>
      <vt:lpstr>Example 1</vt:lpstr>
      <vt:lpstr>Example 2</vt:lpstr>
      <vt:lpstr>Example 3</vt:lpstr>
      <vt:lpstr>Example 3</vt:lpstr>
      <vt:lpstr>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Mike Ciaraldi</cp:lastModifiedBy>
  <cp:revision>41</cp:revision>
  <dcterms:modified xsi:type="dcterms:W3CDTF">2017-08-25T13:24:34Z</dcterms:modified>
</cp:coreProperties>
</file>