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4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6.xml" ContentType="application/vnd.openxmlformats-officedocument.theme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3" r:id="rId1"/>
    <p:sldMasterId id="2147483687" r:id="rId2"/>
    <p:sldMasterId id="2147483699" r:id="rId3"/>
    <p:sldMasterId id="2147483711" r:id="rId4"/>
    <p:sldMasterId id="2147483723" r:id="rId5"/>
    <p:sldMasterId id="2147483735" r:id="rId6"/>
    <p:sldMasterId id="2147483747" r:id="rId7"/>
  </p:sldMasterIdLst>
  <p:notesMasterIdLst>
    <p:notesMasterId r:id="rId26"/>
  </p:notesMasterIdLst>
  <p:sldIdLst>
    <p:sldId id="256" r:id="rId8"/>
    <p:sldId id="264" r:id="rId9"/>
    <p:sldId id="269" r:id="rId10"/>
    <p:sldId id="257" r:id="rId11"/>
    <p:sldId id="258" r:id="rId12"/>
    <p:sldId id="259" r:id="rId13"/>
    <p:sldId id="261" r:id="rId14"/>
    <p:sldId id="263" r:id="rId15"/>
    <p:sldId id="260" r:id="rId16"/>
    <p:sldId id="266" r:id="rId17"/>
    <p:sldId id="262" r:id="rId18"/>
    <p:sldId id="265" r:id="rId19"/>
    <p:sldId id="267" r:id="rId20"/>
    <p:sldId id="270" r:id="rId21"/>
    <p:sldId id="271" r:id="rId22"/>
    <p:sldId id="272" r:id="rId23"/>
    <p:sldId id="273" r:id="rId24"/>
    <p:sldId id="274" r:id="rId25"/>
  </p:sldIdLst>
  <p:sldSz cx="9144000" cy="6858000" type="screen4x3"/>
  <p:notesSz cx="6997700" cy="9269413"/>
  <p:defaultTextStyle>
    <a:defPPr>
      <a:defRPr lang="en-GB"/>
    </a:defPPr>
    <a:lvl1pPr algn="l" defTabSz="457200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sz="2400" kern="1200">
        <a:solidFill>
          <a:schemeClr val="bg1"/>
        </a:solidFill>
        <a:latin typeface="Times New Roman" pitchFamily="18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sz="2400" kern="1200">
        <a:solidFill>
          <a:schemeClr val="bg1"/>
        </a:solidFill>
        <a:latin typeface="Times New Roman" pitchFamily="18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sz="2400" kern="1200">
        <a:solidFill>
          <a:schemeClr val="bg1"/>
        </a:solidFill>
        <a:latin typeface="Times New Roman" pitchFamily="18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sz="2400" kern="1200">
        <a:solidFill>
          <a:schemeClr val="bg1"/>
        </a:solidFill>
        <a:latin typeface="Times New Roman" pitchFamily="18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sz="2400" kern="1200">
        <a:solidFill>
          <a:schemeClr val="bg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706" y="48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2784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viewProps" Target="viewProp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6997700" cy="92694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Times New Roman" pitchFamily="16" charset="0"/>
            </a:endParaRPr>
          </a:p>
        </p:txBody>
      </p:sp>
      <p:sp>
        <p:nvSpPr>
          <p:cNvPr id="3074" name="AutoShape 2"/>
          <p:cNvSpPr>
            <a:spLocks noChangeArrowheads="1"/>
          </p:cNvSpPr>
          <p:nvPr/>
        </p:nvSpPr>
        <p:spPr bwMode="auto">
          <a:xfrm>
            <a:off x="0" y="0"/>
            <a:ext cx="6997700" cy="92694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Times New Roman" pitchFamily="16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030538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2880" tIns="46440" rIns="92880" bIns="46440" numCol="1" anchor="t" anchorCtr="0" compatLnSpc="1">
            <a:prstTxWarp prst="textNoShape">
              <a:avLst/>
            </a:prstTxWarp>
          </a:bodyPr>
          <a:lstStyle>
            <a:lvl1pPr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3963988" y="0"/>
            <a:ext cx="3030537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2880" tIns="46440" rIns="92880" bIns="46440" numCol="1" anchor="t" anchorCtr="0" compatLnSpc="1">
            <a:prstTxWarp prst="textNoShape">
              <a:avLst/>
            </a:prstTxWarp>
          </a:bodyPr>
          <a:lstStyle>
            <a:lvl1pPr algn="r"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30" name="Rectangle 5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81100" y="695325"/>
            <a:ext cx="4632325" cy="34734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8" name="Rectangle 6"/>
          <p:cNvSpPr>
            <a:spLocks noGrp="1" noChangeArrowheads="1"/>
          </p:cNvSpPr>
          <p:nvPr>
            <p:ph type="body"/>
          </p:nvPr>
        </p:nvSpPr>
        <p:spPr bwMode="auto">
          <a:xfrm>
            <a:off x="931863" y="4402138"/>
            <a:ext cx="5130800" cy="41703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2880" tIns="46440" rIns="92880" bIns="4644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ftr"/>
          </p:nvPr>
        </p:nvSpPr>
        <p:spPr bwMode="auto">
          <a:xfrm>
            <a:off x="0" y="8807450"/>
            <a:ext cx="3030538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2880" tIns="46440" rIns="92880" bIns="46440" numCol="1" anchor="b" anchorCtr="0" compatLnSpc="1">
            <a:prstTxWarp prst="textNoShape">
              <a:avLst/>
            </a:prstTxWarp>
          </a:bodyPr>
          <a:lstStyle>
            <a:lvl1pPr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sldNum"/>
          </p:nvPr>
        </p:nvSpPr>
        <p:spPr bwMode="auto">
          <a:xfrm>
            <a:off x="3963988" y="8807450"/>
            <a:ext cx="3030537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2880" tIns="46440" rIns="92880" bIns="46440" numCol="1" anchor="b" anchorCtr="0" compatLnSpc="1">
            <a:prstTxWarp prst="textNoShape">
              <a:avLst/>
            </a:prstTxWarp>
          </a:bodyPr>
          <a:lstStyle>
            <a:lvl1pPr algn="r"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fld id="{E915F72B-9D8A-4E76-BB0D-61FE3747F5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0958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9pPr>
          </a:lstStyle>
          <a:p>
            <a:fld id="{956DAD9E-B799-4467-A444-6E987A38A992}" type="slidenum">
              <a:rPr lang="en-US" sz="1200" smtClean="0">
                <a:solidFill>
                  <a:srgbClr val="000000"/>
                </a:solidFill>
              </a:rPr>
              <a:pPr/>
              <a:t>1</a:t>
            </a:fld>
            <a:endParaRPr lang="en-US" sz="1200" smtClean="0">
              <a:solidFill>
                <a:srgbClr val="000000"/>
              </a:solidFill>
            </a:endParaRPr>
          </a:p>
        </p:txBody>
      </p:sp>
      <p:sp>
        <p:nvSpPr>
          <p:cNvPr id="27651" name="Text Box 1"/>
          <p:cNvSpPr txBox="1">
            <a:spLocks noChangeArrowheads="1"/>
          </p:cNvSpPr>
          <p:nvPr/>
        </p:nvSpPr>
        <p:spPr bwMode="auto">
          <a:xfrm>
            <a:off x="1181100" y="695325"/>
            <a:ext cx="4635500" cy="34766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9pPr>
          </a:lstStyle>
          <a:p>
            <a:endParaRPr lang="en-US"/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body"/>
          </p:nvPr>
        </p:nvSpPr>
        <p:spPr>
          <a:xfrm>
            <a:off x="931863" y="4402138"/>
            <a:ext cx="5132387" cy="41735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84807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3F7C43-C716-41BC-8846-83E29A59F54A}" type="slidenum">
              <a:rPr lang="en-US"/>
              <a:pPr/>
              <a:t>17</a:t>
            </a:fld>
            <a:endParaRPr lang="en-US"/>
          </a:p>
        </p:txBody>
      </p:sp>
      <p:sp>
        <p:nvSpPr>
          <p:cNvPr id="394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4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7613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7E078E-A307-43F6-848B-43E8ED3824D5}" type="slidenum">
              <a:rPr lang="en-US"/>
              <a:pPr/>
              <a:t>18</a:t>
            </a:fld>
            <a:endParaRPr lang="en-US"/>
          </a:p>
        </p:txBody>
      </p:sp>
      <p:sp>
        <p:nvSpPr>
          <p:cNvPr id="396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6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5388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B8FC91-7F3D-4BE8-9B83-0BEEE10136BB}" type="slidenum">
              <a:rPr lang="en-US"/>
              <a:pPr/>
              <a:t>3</a:t>
            </a:fld>
            <a:endParaRPr lang="en-US"/>
          </a:p>
        </p:txBody>
      </p:sp>
      <p:sp>
        <p:nvSpPr>
          <p:cNvPr id="375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5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1323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EAE0D4-231B-4906-8740-72A8A21578A9}" type="slidenum">
              <a:rPr lang="en-US"/>
              <a:pPr/>
              <a:t>8</a:t>
            </a:fld>
            <a:endParaRPr lang="en-US"/>
          </a:p>
        </p:txBody>
      </p:sp>
      <p:sp>
        <p:nvSpPr>
          <p:cNvPr id="381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1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21C4A4-9E00-470A-A4D5-65092BD907CB}" type="slidenum">
              <a:rPr lang="en-US"/>
              <a:pPr/>
              <a:t>10</a:t>
            </a:fld>
            <a:endParaRPr lang="en-US"/>
          </a:p>
        </p:txBody>
      </p:sp>
      <p:sp>
        <p:nvSpPr>
          <p:cNvPr id="406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6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BA72001-AB83-4A51-AAB0-CD8951D05144}" type="slidenum">
              <a:rPr lang="en-US"/>
              <a:pPr/>
              <a:t>12</a:t>
            </a:fld>
            <a:endParaRPr lang="en-US"/>
          </a:p>
        </p:txBody>
      </p:sp>
      <p:sp>
        <p:nvSpPr>
          <p:cNvPr id="384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4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BA72001-AB83-4A51-AAB0-CD8951D05144}" type="slidenum">
              <a:rPr lang="en-US"/>
              <a:pPr/>
              <a:t>13</a:t>
            </a:fld>
            <a:endParaRPr lang="en-US"/>
          </a:p>
        </p:txBody>
      </p:sp>
      <p:sp>
        <p:nvSpPr>
          <p:cNvPr id="384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4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A36D7B-46C4-42D8-98D0-D1E61DFDA033}" type="slidenum">
              <a:rPr lang="en-US"/>
              <a:pPr/>
              <a:t>14</a:t>
            </a:fld>
            <a:endParaRPr lang="en-US"/>
          </a:p>
        </p:txBody>
      </p:sp>
      <p:sp>
        <p:nvSpPr>
          <p:cNvPr id="402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2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1673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486E20-7985-4E79-94DD-2B4635484BB4}" type="slidenum">
              <a:rPr lang="en-US"/>
              <a:pPr/>
              <a:t>15</a:t>
            </a:fld>
            <a:endParaRPr lang="en-US"/>
          </a:p>
        </p:txBody>
      </p:sp>
      <p:sp>
        <p:nvSpPr>
          <p:cNvPr id="386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6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9245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486E20-7985-4E79-94DD-2B4635484BB4}" type="slidenum">
              <a:rPr lang="en-US"/>
              <a:pPr/>
              <a:t>16</a:t>
            </a:fld>
            <a:endParaRPr lang="en-US"/>
          </a:p>
        </p:txBody>
      </p:sp>
      <p:sp>
        <p:nvSpPr>
          <p:cNvPr id="386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6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6255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aint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828800"/>
            <a:ext cx="82296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685800"/>
            <a:ext cx="7721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00200" y="2819400"/>
            <a:ext cx="6400800" cy="2514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>
                <a:latin typeface="Arial Black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49600" y="6229350"/>
            <a:ext cx="2844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04000" y="6229350"/>
            <a:ext cx="1828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fld id="{69B625A3-BDB0-41DA-8D94-35AA2423D91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1600200" y="5486400"/>
            <a:ext cx="6400800" cy="457200"/>
          </a:xfrm>
        </p:spPr>
        <p:txBody>
          <a:bodyPr/>
          <a:lstStyle>
            <a:lvl1pPr marL="0" indent="0" algn="ctr">
              <a:buFontTx/>
              <a:buNone/>
              <a:defRPr sz="1600" baseline="0"/>
            </a:lvl1pPr>
          </a:lstStyle>
          <a:p>
            <a:pPr lvl="0"/>
            <a:r>
              <a:rPr lang="en-US" dirty="0" smtClean="0"/>
              <a:t>Click to edit copyright text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753222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31800" y="622935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9D7E3B-4AA4-44AE-82C9-7ABD12DEA04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428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8600" y="228600"/>
            <a:ext cx="2057400" cy="5829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6400" y="228600"/>
            <a:ext cx="6019800" cy="5829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31800" y="622935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C7064D-4787-4313-BE89-0551F345AC0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950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228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885950"/>
            <a:ext cx="4013200" cy="41719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2800" y="1885950"/>
            <a:ext cx="4013200" cy="41719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31800" y="622935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B625A3-BDB0-41DA-8D94-35AA2423D91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557515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0"/>
            <a:ext cx="7718425" cy="13112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 noChangeArrowheads="1"/>
          </p:cNvSpPr>
          <p:nvPr>
            <p:ph type="dt" idx="10"/>
          </p:nvPr>
        </p:nvSpPr>
        <p:spPr>
          <a:xfrm>
            <a:off x="711200" y="6229350"/>
            <a:ext cx="1927225" cy="5111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650531-0661-4627-93E0-77A15671D3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0108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aint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828800"/>
            <a:ext cx="82296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685800"/>
            <a:ext cx="7721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3886200"/>
            <a:ext cx="6400800" cy="1771650"/>
          </a:xfrm>
        </p:spPr>
        <p:txBody>
          <a:bodyPr/>
          <a:lstStyle>
            <a:lvl1pPr marL="0" indent="0">
              <a:buFont typeface="Monotype Sorts" pitchFamily="2" charset="2"/>
              <a:buNone/>
              <a:defRPr>
                <a:latin typeface="Arial Black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11200" y="6229350"/>
            <a:ext cx="19304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49600" y="6229350"/>
            <a:ext cx="2844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04000" y="6229350"/>
            <a:ext cx="1828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fld id="{7F6D0AD3-A31B-4C0E-AF1A-3329D4EB4F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6709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9F06E2-E30B-4ED1-867D-5A27CC4DF2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2460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AB0733-A431-4C1E-8046-2DF9BD532F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4942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28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BD0F42-64AA-4643-BEAF-993786E576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6423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83A722-8FC9-4B0B-890F-51CAADFBC4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6431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48B615-63D0-4AE7-9FEC-CC36E2D117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675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DA455B-B278-4C7E-B4BE-06FA5580C82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6850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A32BE2-EFD2-4B04-AEBE-4DCA918F35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29776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8C7A63-99D0-4F18-A6B5-112AEC973D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94867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E2571D-695A-481F-9DF8-E5C00F4EE8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28862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8444CE-125A-4E56-8AF8-C4257AE99B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54209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8600" y="228600"/>
            <a:ext cx="2057400" cy="5829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6400" y="228600"/>
            <a:ext cx="6019800" cy="5829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6A7CE0-52E0-4895-825C-0FE70AAC45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87530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aint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828800"/>
            <a:ext cx="82296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685800"/>
            <a:ext cx="7721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3886200"/>
            <a:ext cx="6400800" cy="1771650"/>
          </a:xfrm>
        </p:spPr>
        <p:txBody>
          <a:bodyPr/>
          <a:lstStyle>
            <a:lvl1pPr marL="0" indent="0">
              <a:buFont typeface="Monotype Sorts" pitchFamily="2" charset="2"/>
              <a:buNone/>
              <a:defRPr>
                <a:latin typeface="Arial Black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11200" y="6229350"/>
            <a:ext cx="19304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49600" y="6229350"/>
            <a:ext cx="2844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04000" y="6229350"/>
            <a:ext cx="1828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fld id="{7F6D0AD3-A31B-4C0E-AF1A-3329D4EB4F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67096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9F06E2-E30B-4ED1-867D-5A27CC4DF2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24600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AB0733-A431-4C1E-8046-2DF9BD532F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49425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28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BD0F42-64AA-4643-BEAF-993786E576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6423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83A722-8FC9-4B0B-890F-51CAADFBC4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643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31800" y="622935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70525F-D107-4F7D-813B-FAB9DD497A5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17303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48B615-63D0-4AE7-9FEC-CC36E2D117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67546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A32BE2-EFD2-4B04-AEBE-4DCA918F35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29776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8C7A63-99D0-4F18-A6B5-112AEC973D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94867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E2571D-695A-481F-9DF8-E5C00F4EE8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28862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8444CE-125A-4E56-8AF8-C4257AE99B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54209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8600" y="228600"/>
            <a:ext cx="2057400" cy="5829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6400" y="228600"/>
            <a:ext cx="6019800" cy="5829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6A7CE0-52E0-4895-825C-0FE70AAC45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87530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aint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828800"/>
            <a:ext cx="82296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685800"/>
            <a:ext cx="7721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3886200"/>
            <a:ext cx="6400800" cy="1771650"/>
          </a:xfrm>
        </p:spPr>
        <p:txBody>
          <a:bodyPr/>
          <a:lstStyle>
            <a:lvl1pPr marL="0" indent="0">
              <a:buFont typeface="Monotype Sorts" pitchFamily="2" charset="2"/>
              <a:buNone/>
              <a:defRPr>
                <a:latin typeface="Arial Black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11200" y="6229350"/>
            <a:ext cx="19304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49600" y="6229350"/>
            <a:ext cx="2844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04000" y="6229350"/>
            <a:ext cx="1828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fld id="{7F6D0AD3-A31B-4C0E-AF1A-3329D4EB4F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67096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9F06E2-E30B-4ED1-867D-5A27CC4DF2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24600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AB0733-A431-4C1E-8046-2DF9BD532F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49425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28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BD0F42-64AA-4643-BEAF-993786E576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64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28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3C6579-B922-45B2-9ADF-3622E1EB1B1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99347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83A722-8FC9-4B0B-890F-51CAADFBC4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64317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48B615-63D0-4AE7-9FEC-CC36E2D117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67546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A32BE2-EFD2-4B04-AEBE-4DCA918F35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29776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8C7A63-99D0-4F18-A6B5-112AEC973D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94867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E2571D-695A-481F-9DF8-E5C00F4EE8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28862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8444CE-125A-4E56-8AF8-C4257AE99B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54209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8600" y="228600"/>
            <a:ext cx="2057400" cy="5829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6400" y="228600"/>
            <a:ext cx="6019800" cy="5829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6A7CE0-52E0-4895-825C-0FE70AAC45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87530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aint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828800"/>
            <a:ext cx="82296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685800"/>
            <a:ext cx="7721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3886200"/>
            <a:ext cx="6400800" cy="1771650"/>
          </a:xfrm>
        </p:spPr>
        <p:txBody>
          <a:bodyPr/>
          <a:lstStyle>
            <a:lvl1pPr marL="0" indent="0">
              <a:buFont typeface="Monotype Sorts" pitchFamily="2" charset="2"/>
              <a:buNone/>
              <a:defRPr>
                <a:latin typeface="Arial Black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11200" y="6229350"/>
            <a:ext cx="19304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49600" y="6229350"/>
            <a:ext cx="2844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04000" y="6229350"/>
            <a:ext cx="1828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fld id="{7F6D0AD3-A31B-4C0E-AF1A-3329D4EB4F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67096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9F06E2-E30B-4ED1-867D-5A27CC4DF2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24600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AB0733-A431-4C1E-8046-2DF9BD532F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494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31800" y="622935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1538F1-8BD8-4CEB-B9BA-C6640C2927C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292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28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BD0F42-64AA-4643-BEAF-993786E576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6423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83A722-8FC9-4B0B-890F-51CAADFBC4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64317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48B615-63D0-4AE7-9FEC-CC36E2D117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67546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A32BE2-EFD2-4B04-AEBE-4DCA918F35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29776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8C7A63-99D0-4F18-A6B5-112AEC973D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94867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E2571D-695A-481F-9DF8-E5C00F4EE8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288623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8444CE-125A-4E56-8AF8-C4257AE99B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54209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8600" y="228600"/>
            <a:ext cx="2057400" cy="5829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6400" y="228600"/>
            <a:ext cx="6019800" cy="5829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6A7CE0-52E0-4895-825C-0FE70AAC45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875308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aint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828800"/>
            <a:ext cx="82296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685800"/>
            <a:ext cx="7721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3886200"/>
            <a:ext cx="6400800" cy="1771650"/>
          </a:xfrm>
        </p:spPr>
        <p:txBody>
          <a:bodyPr/>
          <a:lstStyle>
            <a:lvl1pPr marL="0" indent="0">
              <a:buFont typeface="Monotype Sorts" pitchFamily="2" charset="2"/>
              <a:buNone/>
              <a:defRPr>
                <a:latin typeface="Arial Black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11200" y="6229350"/>
            <a:ext cx="19304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49600" y="6229350"/>
            <a:ext cx="2844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04000" y="6229350"/>
            <a:ext cx="1828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fld id="{7F6D0AD3-A31B-4C0E-AF1A-3329D4EB4F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670965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9F06E2-E30B-4ED1-867D-5A27CC4DF2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246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31800" y="622935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42A3D9-D5FF-4578-9804-677FF4C211B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52904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AB0733-A431-4C1E-8046-2DF9BD532F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494255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28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BD0F42-64AA-4643-BEAF-993786E576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64233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83A722-8FC9-4B0B-890F-51CAADFBC4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643176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48B615-63D0-4AE7-9FEC-CC36E2D117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675468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A32BE2-EFD2-4B04-AEBE-4DCA918F35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297763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8C7A63-99D0-4F18-A6B5-112AEC973D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948675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E2571D-695A-481F-9DF8-E5C00F4EE8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288623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8444CE-125A-4E56-8AF8-C4257AE99B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542099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8600" y="228600"/>
            <a:ext cx="2057400" cy="5829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6400" y="228600"/>
            <a:ext cx="6019800" cy="5829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6A7CE0-52E0-4895-825C-0FE70AAC45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875308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aint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828800"/>
            <a:ext cx="82296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685800"/>
            <a:ext cx="7721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3886200"/>
            <a:ext cx="6400800" cy="1771650"/>
          </a:xfrm>
        </p:spPr>
        <p:txBody>
          <a:bodyPr/>
          <a:lstStyle>
            <a:lvl1pPr marL="0" indent="0">
              <a:buFont typeface="Monotype Sorts" pitchFamily="2" charset="2"/>
              <a:buNone/>
              <a:defRPr>
                <a:latin typeface="Arial Black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11200" y="6229350"/>
            <a:ext cx="19304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49600" y="6229350"/>
            <a:ext cx="2844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04000" y="6229350"/>
            <a:ext cx="1828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fld id="{7F6D0AD3-A31B-4C0E-AF1A-3329D4EB4F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670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DA9402-49EF-477C-B85D-4C357A274F0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9058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9F06E2-E30B-4ED1-867D-5A27CC4DF2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246004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AB0733-A431-4C1E-8046-2DF9BD532F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494255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28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BD0F42-64AA-4643-BEAF-993786E576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64233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83A722-8FC9-4B0B-890F-51CAADFBC4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643176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48B615-63D0-4AE7-9FEC-CC36E2D117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675468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A32BE2-EFD2-4B04-AEBE-4DCA918F35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297763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8C7A63-99D0-4F18-A6B5-112AEC973D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948675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E2571D-695A-481F-9DF8-E5C00F4EE8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288623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8444CE-125A-4E56-8AF8-C4257AE99B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542099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8600" y="228600"/>
            <a:ext cx="2057400" cy="5829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6400" y="228600"/>
            <a:ext cx="6019800" cy="5829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6A7CE0-52E0-4895-825C-0FE70AAC45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875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31800" y="622935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1ED34D-9CF9-422B-A10A-8449400FA94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263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31800" y="622935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BEEE36-6715-4C5E-B092-ED7898F3D9D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48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4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49.xml"/><Relationship Id="rId7" Type="http://schemas.openxmlformats.org/officeDocument/2006/relationships/slideLayout" Target="../slideLayouts/slideLayout53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47.xml"/><Relationship Id="rId6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57.xml"/><Relationship Id="rId5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56.xml"/><Relationship Id="rId4" Type="http://schemas.openxmlformats.org/officeDocument/2006/relationships/slideLayout" Target="../slideLayouts/slideLayout50.xml"/><Relationship Id="rId9" Type="http://schemas.openxmlformats.org/officeDocument/2006/relationships/slideLayout" Target="../slideLayouts/slideLayout5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5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60.xml"/><Relationship Id="rId7" Type="http://schemas.openxmlformats.org/officeDocument/2006/relationships/slideLayout" Target="../slideLayouts/slideLayout64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9.xml"/><Relationship Id="rId1" Type="http://schemas.openxmlformats.org/officeDocument/2006/relationships/slideLayout" Target="../slideLayouts/slideLayout58.xml"/><Relationship Id="rId6" Type="http://schemas.openxmlformats.org/officeDocument/2006/relationships/slideLayout" Target="../slideLayouts/slideLayout63.xml"/><Relationship Id="rId11" Type="http://schemas.openxmlformats.org/officeDocument/2006/relationships/slideLayout" Target="../slideLayouts/slideLayout68.xml"/><Relationship Id="rId5" Type="http://schemas.openxmlformats.org/officeDocument/2006/relationships/slideLayout" Target="../slideLayouts/slideLayout62.xml"/><Relationship Id="rId10" Type="http://schemas.openxmlformats.org/officeDocument/2006/relationships/slideLayout" Target="../slideLayouts/slideLayout67.xml"/><Relationship Id="rId4" Type="http://schemas.openxmlformats.org/officeDocument/2006/relationships/slideLayout" Target="../slideLayouts/slideLayout61.xml"/><Relationship Id="rId9" Type="http://schemas.openxmlformats.org/officeDocument/2006/relationships/slideLayout" Target="../slideLayouts/slideLayout66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6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71.xml"/><Relationship Id="rId7" Type="http://schemas.openxmlformats.org/officeDocument/2006/relationships/slideLayout" Target="../slideLayouts/slideLayout75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70.xml"/><Relationship Id="rId1" Type="http://schemas.openxmlformats.org/officeDocument/2006/relationships/slideLayout" Target="../slideLayouts/slideLayout69.xml"/><Relationship Id="rId6" Type="http://schemas.openxmlformats.org/officeDocument/2006/relationships/slideLayout" Target="../slideLayouts/slideLayout74.xml"/><Relationship Id="rId11" Type="http://schemas.openxmlformats.org/officeDocument/2006/relationships/slideLayout" Target="../slideLayouts/slideLayout79.xml"/><Relationship Id="rId5" Type="http://schemas.openxmlformats.org/officeDocument/2006/relationships/slideLayout" Target="../slideLayouts/slideLayout73.xml"/><Relationship Id="rId10" Type="http://schemas.openxmlformats.org/officeDocument/2006/relationships/slideLayout" Target="../slideLayouts/slideLayout78.xml"/><Relationship Id="rId4" Type="http://schemas.openxmlformats.org/officeDocument/2006/relationships/slideLayout" Target="../slideLayouts/slideLayout72.xml"/><Relationship Id="rId9" Type="http://schemas.openxmlformats.org/officeDocument/2006/relationships/slideLayout" Target="../slideLayouts/slideLayout7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85950"/>
            <a:ext cx="8178800" cy="417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10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fld id="{0886D2C4-75E1-4923-BDBE-2195666F36D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1" name="Picture 7" descr="paint"/>
          <p:cNvPicPr>
            <a:picLocks noChangeAspect="1" noChangeArrowheads="1"/>
          </p:cNvPicPr>
          <p:nvPr/>
        </p:nvPicPr>
        <p:blipFill>
          <a:blip r:embed="rId15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314450"/>
            <a:ext cx="82296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v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Courier New" pitchFamily="49" charset="0"/>
        <a:buChar char="o"/>
        <a:defRPr kumimoji="1"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Ø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85950"/>
            <a:ext cx="8178800" cy="417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10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fld id="{5CAD6A3C-B888-4CB3-A8C4-17351031CA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2055" name="Picture 7" descr="paint"/>
          <p:cNvPicPr>
            <a:picLocks noChangeAspect="1" noChangeArrowheads="1"/>
          </p:cNvPicPr>
          <p:nvPr/>
        </p:nvPicPr>
        <p:blipFill>
          <a:blip r:embed="rId13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314450"/>
            <a:ext cx="82296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z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y"/>
        <a:defRPr kumimoji="1"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x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85950"/>
            <a:ext cx="8178800" cy="417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10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fld id="{5CAD6A3C-B888-4CB3-A8C4-17351031CA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2055" name="Picture 7" descr="paint"/>
          <p:cNvPicPr>
            <a:picLocks noChangeAspect="1" noChangeArrowheads="1"/>
          </p:cNvPicPr>
          <p:nvPr/>
        </p:nvPicPr>
        <p:blipFill>
          <a:blip r:embed="rId13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314450"/>
            <a:ext cx="82296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z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y"/>
        <a:defRPr kumimoji="1"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x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85950"/>
            <a:ext cx="8178800" cy="417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10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fld id="{5CAD6A3C-B888-4CB3-A8C4-17351031CA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2055" name="Picture 7" descr="paint"/>
          <p:cNvPicPr>
            <a:picLocks noChangeAspect="1" noChangeArrowheads="1"/>
          </p:cNvPicPr>
          <p:nvPr/>
        </p:nvPicPr>
        <p:blipFill>
          <a:blip r:embed="rId13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314450"/>
            <a:ext cx="82296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z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y"/>
        <a:defRPr kumimoji="1"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x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85950"/>
            <a:ext cx="8178800" cy="417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10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fld id="{5CAD6A3C-B888-4CB3-A8C4-17351031CA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2055" name="Picture 7" descr="paint"/>
          <p:cNvPicPr>
            <a:picLocks noChangeAspect="1" noChangeArrowheads="1"/>
          </p:cNvPicPr>
          <p:nvPr/>
        </p:nvPicPr>
        <p:blipFill>
          <a:blip r:embed="rId13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314450"/>
            <a:ext cx="82296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z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y"/>
        <a:defRPr kumimoji="1"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x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85950"/>
            <a:ext cx="8178800" cy="417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10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fld id="{5CAD6A3C-B888-4CB3-A8C4-17351031CA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2055" name="Picture 7" descr="paint"/>
          <p:cNvPicPr>
            <a:picLocks noChangeAspect="1" noChangeArrowheads="1"/>
          </p:cNvPicPr>
          <p:nvPr/>
        </p:nvPicPr>
        <p:blipFill>
          <a:blip r:embed="rId13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314450"/>
            <a:ext cx="82296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z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y"/>
        <a:defRPr kumimoji="1"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x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85950"/>
            <a:ext cx="8178800" cy="417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10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fld id="{5CAD6A3C-B888-4CB3-A8C4-17351031CA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2055" name="Picture 7" descr="paint"/>
          <p:cNvPicPr>
            <a:picLocks noChangeAspect="1" noChangeArrowheads="1"/>
          </p:cNvPicPr>
          <p:nvPr/>
        </p:nvPicPr>
        <p:blipFill>
          <a:blip r:embed="rId13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314450"/>
            <a:ext cx="82296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z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y"/>
        <a:defRPr kumimoji="1"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x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CS2303: Systems Programming Concepts</a:t>
            </a:r>
            <a:endParaRPr lang="en-US" smtClean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685800" y="2819400"/>
            <a:ext cx="7950200" cy="2514600"/>
          </a:xfrm>
        </p:spPr>
        <p:txBody>
          <a:bodyPr/>
          <a:lstStyle/>
          <a:p>
            <a:r>
              <a:rPr lang="en-US" dirty="0" smtClean="0"/>
              <a:t>Class 5</a:t>
            </a:r>
          </a:p>
          <a:p>
            <a:r>
              <a:rPr lang="en-US" dirty="0" smtClean="0"/>
              <a:t>Kind and Scope of Variables</a:t>
            </a:r>
          </a:p>
          <a:p>
            <a:r>
              <a:rPr lang="en-US" dirty="0" smtClean="0"/>
              <a:t>Xxx</a:t>
            </a:r>
            <a:endParaRPr lang="en-US" dirty="0"/>
          </a:p>
          <a:p>
            <a:r>
              <a:rPr lang="en-US" sz="1600" dirty="0"/>
              <a:t>Thanks to Prof. Lauer for an earlier version of </a:t>
            </a:r>
            <a:r>
              <a:rPr lang="en-US" sz="1600" dirty="0" smtClean="0"/>
              <a:t>some of these </a:t>
            </a:r>
            <a:r>
              <a:rPr lang="en-US" sz="1600" dirty="0"/>
              <a:t>slides.</a:t>
            </a:r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307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9pPr>
          </a:lstStyle>
          <a:p>
            <a:fld id="{89547CA2-1742-48EE-94D9-F4F305999685}" type="slidenum">
              <a:rPr lang="en-US" smtClean="0"/>
              <a:pPr/>
              <a:t>1</a:t>
            </a:fld>
            <a:endParaRPr lang="en-US" dirty="0" smtClean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mtClean="0"/>
              <a:t>Copyright 2005-2017, Michael J. Ciaraldi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memory organization</a:t>
            </a:r>
            <a:endParaRPr lang="en-US" sz="3600" dirty="0"/>
          </a:p>
        </p:txBody>
      </p:sp>
      <p:grpSp>
        <p:nvGrpSpPr>
          <p:cNvPr id="405507" name="Group 3"/>
          <p:cNvGrpSpPr>
            <a:grpSpLocks/>
          </p:cNvGrpSpPr>
          <p:nvPr/>
        </p:nvGrpSpPr>
        <p:grpSpPr bwMode="auto">
          <a:xfrm>
            <a:off x="2119313" y="1995488"/>
            <a:ext cx="6591301" cy="3954462"/>
            <a:chOff x="639" y="672"/>
            <a:chExt cx="4152" cy="2491"/>
          </a:xfrm>
        </p:grpSpPr>
        <p:sp>
          <p:nvSpPr>
            <p:cNvPr id="405508" name="Rectangle 4"/>
            <p:cNvSpPr>
              <a:spLocks noChangeArrowheads="1"/>
            </p:cNvSpPr>
            <p:nvPr/>
          </p:nvSpPr>
          <p:spPr bwMode="auto">
            <a:xfrm>
              <a:off x="639" y="2872"/>
              <a:ext cx="116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dirty="0" smtClean="0">
                  <a:solidFill>
                    <a:schemeClr val="tx1"/>
                  </a:solidFill>
                  <a:latin typeface="+mn-lt"/>
                </a:rPr>
                <a:t>0x00000000</a:t>
              </a:r>
              <a:endParaRPr lang="en-US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405509" name="Rectangle 5"/>
            <p:cNvSpPr>
              <a:spLocks noChangeArrowheads="1"/>
            </p:cNvSpPr>
            <p:nvPr/>
          </p:nvSpPr>
          <p:spPr bwMode="auto">
            <a:xfrm>
              <a:off x="659" y="672"/>
              <a:ext cx="1189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dirty="0">
                  <a:solidFill>
                    <a:schemeClr val="tx1"/>
                  </a:solidFill>
                  <a:latin typeface="+mn-lt"/>
                </a:rPr>
                <a:t>0xFFFFFFFF</a:t>
              </a:r>
            </a:p>
          </p:txBody>
        </p:sp>
        <p:sp>
          <p:nvSpPr>
            <p:cNvPr id="405510" name="Rectangle 6"/>
            <p:cNvSpPr>
              <a:spLocks noChangeArrowheads="1"/>
            </p:cNvSpPr>
            <p:nvPr/>
          </p:nvSpPr>
          <p:spPr bwMode="auto">
            <a:xfrm>
              <a:off x="696" y="1712"/>
              <a:ext cx="1052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dirty="0">
                  <a:solidFill>
                    <a:schemeClr val="tx1"/>
                  </a:solidFill>
                  <a:latin typeface="+mn-lt"/>
                </a:rPr>
                <a:t>address</a:t>
              </a:r>
              <a:r>
                <a:rPr lang="en-US" dirty="0">
                  <a:latin typeface="+mn-lt"/>
                </a:rPr>
                <a:t> </a:t>
              </a:r>
              <a:r>
                <a:rPr lang="en-US" dirty="0">
                  <a:solidFill>
                    <a:schemeClr val="tx1"/>
                  </a:solidFill>
                  <a:latin typeface="+mn-lt"/>
                </a:rPr>
                <a:t>space</a:t>
              </a:r>
            </a:p>
          </p:txBody>
        </p:sp>
        <p:sp>
          <p:nvSpPr>
            <p:cNvPr id="405511" name="Line 7"/>
            <p:cNvSpPr>
              <a:spLocks noChangeShapeType="1"/>
            </p:cNvSpPr>
            <p:nvPr/>
          </p:nvSpPr>
          <p:spPr bwMode="auto">
            <a:xfrm flipV="1">
              <a:off x="1200" y="960"/>
              <a:ext cx="0" cy="7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405512" name="Line 8"/>
            <p:cNvSpPr>
              <a:spLocks noChangeShapeType="1"/>
            </p:cNvSpPr>
            <p:nvPr/>
          </p:nvSpPr>
          <p:spPr bwMode="auto">
            <a:xfrm flipV="1">
              <a:off x="1200" y="2352"/>
              <a:ext cx="0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405513" name="Rectangle 9"/>
            <p:cNvSpPr>
              <a:spLocks noChangeArrowheads="1"/>
            </p:cNvSpPr>
            <p:nvPr/>
          </p:nvSpPr>
          <p:spPr bwMode="auto">
            <a:xfrm>
              <a:off x="2400" y="2640"/>
              <a:ext cx="1728" cy="480"/>
            </a:xfrm>
            <a:prstGeom prst="rect">
              <a:avLst/>
            </a:prstGeom>
            <a:solidFill>
              <a:srgbClr val="E0E0E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10000"/>
                </a:spcBef>
              </a:pPr>
              <a:r>
                <a:rPr lang="en-US" dirty="0">
                  <a:latin typeface="+mn-lt"/>
                </a:rPr>
                <a:t>program code</a:t>
              </a:r>
            </a:p>
            <a:p>
              <a:pPr algn="ctr">
                <a:spcBef>
                  <a:spcPct val="10000"/>
                </a:spcBef>
              </a:pPr>
              <a:r>
                <a:rPr lang="en-US" sz="2000" dirty="0">
                  <a:latin typeface="+mn-lt"/>
                </a:rPr>
                <a:t>(text)</a:t>
              </a:r>
              <a:endParaRPr lang="en-US" sz="2200" dirty="0">
                <a:latin typeface="+mn-lt"/>
              </a:endParaRPr>
            </a:p>
          </p:txBody>
        </p:sp>
        <p:sp>
          <p:nvSpPr>
            <p:cNvPr id="405514" name="Rectangle 10"/>
            <p:cNvSpPr>
              <a:spLocks noChangeArrowheads="1"/>
            </p:cNvSpPr>
            <p:nvPr/>
          </p:nvSpPr>
          <p:spPr bwMode="auto">
            <a:xfrm>
              <a:off x="2400" y="2160"/>
              <a:ext cx="1728" cy="48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10000"/>
                </a:spcBef>
              </a:pPr>
              <a:r>
                <a:rPr lang="en-US" dirty="0">
                  <a:latin typeface="+mn-lt"/>
                </a:rPr>
                <a:t>global and static</a:t>
              </a:r>
              <a:br>
                <a:rPr lang="en-US" dirty="0">
                  <a:latin typeface="+mn-lt"/>
                </a:rPr>
              </a:br>
              <a:r>
                <a:rPr lang="en-US" dirty="0">
                  <a:latin typeface="+mn-lt"/>
                </a:rPr>
                <a:t>data</a:t>
              </a:r>
            </a:p>
          </p:txBody>
        </p:sp>
        <p:sp>
          <p:nvSpPr>
            <p:cNvPr id="405515" name="Rectangle 11"/>
            <p:cNvSpPr>
              <a:spLocks noChangeArrowheads="1"/>
            </p:cNvSpPr>
            <p:nvPr/>
          </p:nvSpPr>
          <p:spPr bwMode="auto">
            <a:xfrm>
              <a:off x="2400" y="1680"/>
              <a:ext cx="1728" cy="48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10000"/>
                </a:spcBef>
              </a:pPr>
              <a:r>
                <a:rPr lang="en-US" dirty="0">
                  <a:latin typeface="+mn-lt"/>
                </a:rPr>
                <a:t>heap</a:t>
              </a:r>
            </a:p>
            <a:p>
              <a:pPr algn="ctr">
                <a:spcBef>
                  <a:spcPct val="10000"/>
                </a:spcBef>
              </a:pPr>
              <a:r>
                <a:rPr lang="en-US" sz="2000" dirty="0" smtClean="0">
                  <a:latin typeface="+mn-lt"/>
                </a:rPr>
                <a:t>(next week!)</a:t>
              </a:r>
              <a:endParaRPr lang="en-US" sz="2000" dirty="0">
                <a:latin typeface="+mn-lt"/>
              </a:endParaRPr>
            </a:p>
          </p:txBody>
        </p:sp>
        <p:sp>
          <p:nvSpPr>
            <p:cNvPr id="405516" name="Rectangle 12"/>
            <p:cNvSpPr>
              <a:spLocks noChangeArrowheads="1"/>
            </p:cNvSpPr>
            <p:nvPr/>
          </p:nvSpPr>
          <p:spPr bwMode="auto">
            <a:xfrm>
              <a:off x="2400" y="1200"/>
              <a:ext cx="1728" cy="4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10000"/>
                </a:spcBef>
              </a:pPr>
              <a:endParaRPr lang="en-US">
                <a:latin typeface="Arial" charset="0"/>
              </a:endParaRPr>
            </a:p>
          </p:txBody>
        </p:sp>
        <p:sp>
          <p:nvSpPr>
            <p:cNvPr id="405517" name="Rectangle 13"/>
            <p:cNvSpPr>
              <a:spLocks noChangeArrowheads="1"/>
            </p:cNvSpPr>
            <p:nvPr/>
          </p:nvSpPr>
          <p:spPr bwMode="auto">
            <a:xfrm>
              <a:off x="2400" y="720"/>
              <a:ext cx="1728" cy="480"/>
            </a:xfrm>
            <a:prstGeom prst="rect">
              <a:avLst/>
            </a:prstGeom>
            <a:solidFill>
              <a:srgbClr val="D6D6F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10000"/>
                </a:spcBef>
              </a:pPr>
              <a:r>
                <a:rPr lang="en-US" dirty="0">
                  <a:latin typeface="+mn-lt"/>
                </a:rPr>
                <a:t>stack</a:t>
              </a:r>
            </a:p>
            <a:p>
              <a:pPr algn="ctr">
                <a:spcBef>
                  <a:spcPct val="10000"/>
                </a:spcBef>
              </a:pPr>
              <a:r>
                <a:rPr lang="en-US" sz="2000" dirty="0">
                  <a:latin typeface="+mn-lt"/>
                </a:rPr>
                <a:t>(dynamically allocated)</a:t>
              </a:r>
            </a:p>
          </p:txBody>
        </p:sp>
        <p:sp>
          <p:nvSpPr>
            <p:cNvPr id="405518" name="Line 14"/>
            <p:cNvSpPr>
              <a:spLocks noChangeShapeType="1"/>
            </p:cNvSpPr>
            <p:nvPr/>
          </p:nvSpPr>
          <p:spPr bwMode="auto">
            <a:xfrm>
              <a:off x="3264" y="1200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5519" name="Line 15"/>
            <p:cNvSpPr>
              <a:spLocks noChangeShapeType="1"/>
            </p:cNvSpPr>
            <p:nvPr/>
          </p:nvSpPr>
          <p:spPr bwMode="auto">
            <a:xfrm>
              <a:off x="3264" y="1536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5520" name="Line 16"/>
            <p:cNvSpPr>
              <a:spLocks noChangeShapeType="1"/>
            </p:cNvSpPr>
            <p:nvPr/>
          </p:nvSpPr>
          <p:spPr bwMode="auto">
            <a:xfrm flipH="1">
              <a:off x="4224" y="1192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5521" name="Line 17"/>
            <p:cNvSpPr>
              <a:spLocks noChangeShapeType="1"/>
            </p:cNvSpPr>
            <p:nvPr/>
          </p:nvSpPr>
          <p:spPr bwMode="auto">
            <a:xfrm flipH="1">
              <a:off x="4224" y="2890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5522" name="Rectangle 18"/>
            <p:cNvSpPr>
              <a:spLocks noChangeArrowheads="1"/>
            </p:cNvSpPr>
            <p:nvPr/>
          </p:nvSpPr>
          <p:spPr bwMode="auto">
            <a:xfrm>
              <a:off x="4452" y="2745"/>
              <a:ext cx="339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BEB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10000"/>
                </a:spcBef>
              </a:pPr>
              <a:r>
                <a:rPr lang="en-US" dirty="0">
                  <a:solidFill>
                    <a:schemeClr val="tx1"/>
                  </a:solidFill>
                  <a:latin typeface="+mn-lt"/>
                </a:rPr>
                <a:t>PC</a:t>
              </a:r>
            </a:p>
          </p:txBody>
        </p:sp>
        <p:sp>
          <p:nvSpPr>
            <p:cNvPr id="405523" name="Rectangle 19"/>
            <p:cNvSpPr>
              <a:spLocks noChangeArrowheads="1"/>
            </p:cNvSpPr>
            <p:nvPr/>
          </p:nvSpPr>
          <p:spPr bwMode="auto">
            <a:xfrm>
              <a:off x="4452" y="1047"/>
              <a:ext cx="33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BEB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10000"/>
                </a:spcBef>
              </a:pPr>
              <a:r>
                <a:rPr lang="en-US" dirty="0">
                  <a:solidFill>
                    <a:schemeClr val="tx1"/>
                  </a:solidFill>
                  <a:latin typeface="+mn-lt"/>
                </a:rPr>
                <a:t>SP</a:t>
              </a:r>
            </a:p>
          </p:txBody>
        </p:sp>
      </p:grpSp>
      <p:sp>
        <p:nvSpPr>
          <p:cNvPr id="405525" name="Text Box 21"/>
          <p:cNvSpPr txBox="1">
            <a:spLocks noChangeArrowheads="1"/>
          </p:cNvSpPr>
          <p:nvPr/>
        </p:nvSpPr>
        <p:spPr bwMode="auto">
          <a:xfrm>
            <a:off x="5762626" y="304800"/>
            <a:ext cx="2971800" cy="949325"/>
          </a:xfrm>
          <a:prstGeom prst="rect">
            <a:avLst/>
          </a:prstGeom>
          <a:solidFill>
            <a:srgbClr val="C0EAB8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2700" tIns="12700" rIns="12700" bIns="12700" anchor="ctr">
            <a:spAutoFit/>
          </a:bodyPr>
          <a:lstStyle>
            <a:lvl1pPr marL="230188" indent="-230188">
              <a:defRPr>
                <a:solidFill>
                  <a:schemeClr val="tx1"/>
                </a:solidFill>
                <a:latin typeface="Arial" charset="0"/>
              </a:defRPr>
            </a:lvl1pPr>
            <a:lvl2pPr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 i="1" dirty="0" smtClean="0">
                <a:latin typeface="+mn-lt"/>
              </a:rPr>
              <a:t>Automatic</a:t>
            </a:r>
            <a:r>
              <a:rPr lang="en-US" sz="2000" dirty="0" smtClean="0">
                <a:latin typeface="+mn-lt"/>
              </a:rPr>
              <a:t> data lives here — allocated last-in, first-out</a:t>
            </a:r>
            <a:endParaRPr lang="en-US" sz="2000" dirty="0">
              <a:latin typeface="+mn-lt"/>
            </a:endParaRPr>
          </a:p>
        </p:txBody>
      </p:sp>
      <p:sp>
        <p:nvSpPr>
          <p:cNvPr id="405526" name="Line 22"/>
          <p:cNvSpPr>
            <a:spLocks noChangeShapeType="1"/>
          </p:cNvSpPr>
          <p:nvPr/>
        </p:nvSpPr>
        <p:spPr bwMode="auto">
          <a:xfrm flipH="1">
            <a:off x="6400800" y="1101724"/>
            <a:ext cx="533400" cy="9699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1000" y="622935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4763BD4-D10A-4641-AC39-51F2B9F683D3}" type="slidenum">
              <a:rPr lang="en-US" sz="1400" smtClean="0">
                <a:solidFill>
                  <a:schemeClr val="bg2"/>
                </a:solidFill>
                <a:latin typeface="Arial" charset="0"/>
              </a:rPr>
              <a:pPr/>
              <a:t>10</a:t>
            </a:fld>
            <a:endParaRPr lang="en-US" sz="1400" dirty="0" smtClean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29" name="Text Box 21"/>
          <p:cNvSpPr txBox="1">
            <a:spLocks noChangeArrowheads="1"/>
          </p:cNvSpPr>
          <p:nvPr/>
        </p:nvSpPr>
        <p:spPr bwMode="auto">
          <a:xfrm>
            <a:off x="534988" y="5871370"/>
            <a:ext cx="3733800" cy="949325"/>
          </a:xfrm>
          <a:prstGeom prst="rect">
            <a:avLst/>
          </a:prstGeom>
          <a:solidFill>
            <a:srgbClr val="F0C2C2"/>
          </a:solidFill>
          <a:ln w="9525" algn="ctr">
            <a:solidFill>
              <a:srgbClr val="D55757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2700" tIns="12700" rIns="12700" bIns="12700" anchor="ctr">
            <a:spAutoFit/>
          </a:bodyPr>
          <a:lstStyle>
            <a:lvl1pPr marL="230188" indent="-230188">
              <a:defRPr>
                <a:solidFill>
                  <a:schemeClr val="tx1"/>
                </a:solidFill>
                <a:latin typeface="Arial" charset="0"/>
              </a:defRPr>
            </a:lvl1pPr>
            <a:lvl2pPr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 i="1" dirty="0" smtClean="0">
                <a:latin typeface="+mn-lt"/>
              </a:rPr>
              <a:t>Global </a:t>
            </a:r>
            <a:r>
              <a:rPr lang="en-US" sz="2000" dirty="0" smtClean="0">
                <a:latin typeface="+mn-lt"/>
              </a:rPr>
              <a:t>and </a:t>
            </a:r>
            <a:r>
              <a:rPr lang="en-US" sz="2000" i="1" dirty="0" smtClean="0">
                <a:latin typeface="+mn-lt"/>
              </a:rPr>
              <a:t>static </a:t>
            </a:r>
            <a:r>
              <a:rPr lang="en-US" sz="2000" dirty="0" smtClean="0">
                <a:latin typeface="+mn-lt"/>
              </a:rPr>
              <a:t>data lives here. Allocated by linker. Survives till end program.</a:t>
            </a:r>
            <a:endParaRPr lang="en-US" sz="2000" dirty="0">
              <a:latin typeface="+mn-lt"/>
            </a:endParaRPr>
          </a:p>
        </p:txBody>
      </p:sp>
      <p:sp>
        <p:nvSpPr>
          <p:cNvPr id="30" name="Line 22"/>
          <p:cNvSpPr>
            <a:spLocks noChangeShapeType="1"/>
          </p:cNvSpPr>
          <p:nvPr/>
        </p:nvSpPr>
        <p:spPr bwMode="auto">
          <a:xfrm flipV="1">
            <a:off x="4268788" y="4731544"/>
            <a:ext cx="646113" cy="128825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630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 time a function is called, it gets a fresh set of local variables.</a:t>
            </a:r>
          </a:p>
          <a:p>
            <a:pPr lvl="1"/>
            <a:r>
              <a:rPr lang="en-US" dirty="0" smtClean="0"/>
              <a:t>If it gets called again later, it is still a fresh set.</a:t>
            </a:r>
          </a:p>
          <a:p>
            <a:pPr lvl="1"/>
            <a:r>
              <a:rPr lang="en-US" dirty="0" smtClean="0"/>
              <a:t>If it gets called recursively, each level gets its own separate set.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DA455B-B278-4C7E-B4BE-06FA5580C829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85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97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Static Data – Very different</a:t>
            </a:r>
            <a:endParaRPr lang="en-US"/>
          </a:p>
        </p:txBody>
      </p:sp>
      <p:sp>
        <p:nvSpPr>
          <p:cNvPr id="382978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Variables may be declared within or outside of functions</a:t>
            </a:r>
          </a:p>
          <a:p>
            <a:pPr lvl="1"/>
            <a:r>
              <a:rPr lang="en-US" smtClean="0"/>
              <a:t>Storage allocated when program is initialized</a:t>
            </a:r>
          </a:p>
          <a:p>
            <a:pPr lvl="1"/>
            <a:r>
              <a:rPr lang="en-US" smtClean="0"/>
              <a:t>Storage is released when program exits</a:t>
            </a:r>
          </a:p>
          <a:p>
            <a:r>
              <a:rPr lang="en-US" smtClean="0"/>
              <a:t>Variables outside of functions are usually visible to linker</a:t>
            </a:r>
          </a:p>
          <a:p>
            <a:pPr lvl="1"/>
            <a:r>
              <a:rPr lang="en-US" smtClean="0"/>
              <a:t>Unless you specify otherwise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5E18F-B4B8-44F5-B35A-96D81550447D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922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97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Static Data – Very different</a:t>
            </a:r>
            <a:endParaRPr lang="en-US"/>
          </a:p>
        </p:txBody>
      </p:sp>
      <p:sp>
        <p:nvSpPr>
          <p:cNvPr id="382978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Compiler sets aside storage for all static variables at compile- or link-time</a:t>
            </a:r>
          </a:p>
          <a:p>
            <a:r>
              <a:rPr lang="en-US" dirty="0" smtClean="0"/>
              <a:t>Values retained across function calls</a:t>
            </a:r>
          </a:p>
          <a:p>
            <a:r>
              <a:rPr lang="en-US" dirty="0" smtClean="0"/>
              <a:t>Initializations must evaluate to compile-time constants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5E18F-B4B8-44F5-B35A-96D81550447D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50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Confusion in terminology</a:t>
            </a:r>
            <a:endParaRPr lang="en-US" dirty="0"/>
          </a:p>
        </p:txBody>
      </p:sp>
      <p:sp>
        <p:nvSpPr>
          <p:cNvPr id="40141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52600"/>
            <a:ext cx="8178800" cy="4171950"/>
          </a:xfrm>
        </p:spPr>
        <p:txBody>
          <a:bodyPr/>
          <a:lstStyle/>
          <a:p>
            <a:pPr marL="609600" indent="-609600"/>
            <a:r>
              <a:rPr lang="en-US" sz="2800" dirty="0">
                <a:latin typeface="+mn-lt"/>
              </a:rPr>
              <a:t>Reserved word </a:t>
            </a:r>
            <a:r>
              <a:rPr lang="en-US" sz="2800" i="1" dirty="0">
                <a:latin typeface="+mn-lt"/>
              </a:rPr>
              <a:t>static</a:t>
            </a:r>
            <a:r>
              <a:rPr lang="en-US" sz="2800" dirty="0">
                <a:latin typeface="+mn-lt"/>
              </a:rPr>
              <a:t> in </a:t>
            </a:r>
            <a:r>
              <a:rPr lang="en-US" sz="2800" i="1" dirty="0">
                <a:latin typeface="+mn-lt"/>
              </a:rPr>
              <a:t>C &amp; C++ </a:t>
            </a:r>
            <a:r>
              <a:rPr lang="en-US" sz="2800" dirty="0">
                <a:latin typeface="+mn-lt"/>
              </a:rPr>
              <a:t>programs does </a:t>
            </a:r>
            <a:r>
              <a:rPr lang="en-US" sz="2800" u="sng" dirty="0">
                <a:latin typeface="+mn-lt"/>
              </a:rPr>
              <a:t>two things</a:t>
            </a:r>
            <a:r>
              <a:rPr lang="en-US" sz="2800" dirty="0" smtClean="0">
                <a:latin typeface="+mn-lt"/>
              </a:rPr>
              <a:t>:</a:t>
            </a:r>
            <a:endParaRPr lang="en-US" sz="2800" dirty="0">
              <a:latin typeface="+mn-lt"/>
            </a:endParaRPr>
          </a:p>
          <a:p>
            <a:pPr marL="990600" lvl="1" indent="-533400">
              <a:buFontTx/>
              <a:buAutoNum type="alphaLcParenR"/>
            </a:pPr>
            <a:r>
              <a:rPr lang="en-US" sz="2400" dirty="0"/>
              <a:t>It makes the data </a:t>
            </a:r>
            <a:r>
              <a:rPr lang="en-US" sz="2400" i="1" dirty="0"/>
              <a:t>static</a:t>
            </a:r>
          </a:p>
          <a:p>
            <a:pPr marL="1752600" lvl="3" indent="-381000"/>
            <a:r>
              <a:rPr lang="en-US" sz="2400" dirty="0"/>
              <a:t>According to previous </a:t>
            </a:r>
            <a:r>
              <a:rPr lang="en-US" sz="2400" dirty="0" smtClean="0"/>
              <a:t>definition (not auto)</a:t>
            </a:r>
            <a:endParaRPr lang="en-US" sz="2400" dirty="0"/>
          </a:p>
          <a:p>
            <a:pPr marL="1752600" lvl="3" indent="-381000"/>
            <a:r>
              <a:rPr lang="en-US" sz="2400" dirty="0"/>
              <a:t>Even if it already was </a:t>
            </a:r>
            <a:r>
              <a:rPr lang="en-US" sz="2400" i="1" dirty="0"/>
              <a:t>static</a:t>
            </a:r>
          </a:p>
          <a:p>
            <a:pPr marL="990600" lvl="1" indent="-533400">
              <a:buFontTx/>
              <a:buAutoNum type="alphaLcParenR"/>
            </a:pPr>
            <a:r>
              <a:rPr lang="en-US" sz="2400" dirty="0"/>
              <a:t>It hides it from </a:t>
            </a:r>
            <a:r>
              <a:rPr lang="en-US" sz="2400" dirty="0" smtClean="0"/>
              <a:t>linker, …</a:t>
            </a:r>
          </a:p>
          <a:p>
            <a:pPr marL="1752600" lvl="3" indent="-381000">
              <a:buFontTx/>
              <a:buChar char="–"/>
            </a:pPr>
            <a:r>
              <a:rPr lang="en-US" sz="2400" dirty="0" smtClean="0"/>
              <a:t>… thereby making it invisible to other modules</a:t>
            </a:r>
            <a:r>
              <a:rPr lang="en-US" sz="2400" dirty="0"/>
              <a:t>.</a:t>
            </a:r>
            <a:endParaRPr lang="en-US" dirty="0"/>
          </a:p>
          <a:p>
            <a:pPr marL="609600" lvl="1" indent="-609600">
              <a:buSzPct val="60000"/>
              <a:buFont typeface="Wingdings 2" pitchFamily="18" charset="2"/>
              <a:buChar char="¢"/>
            </a:pPr>
            <a:r>
              <a:rPr lang="en-US" sz="2800" b="1" dirty="0" smtClean="0">
                <a:latin typeface="+mn-lt"/>
                <a:ea typeface="+mn-ea"/>
                <a:cs typeface="+mn-cs"/>
              </a:rPr>
              <a:t>Variables declared </a:t>
            </a:r>
            <a:r>
              <a:rPr lang="en-US" sz="2800" b="1" i="1" dirty="0" smtClean="0">
                <a:latin typeface="+mn-lt"/>
                <a:ea typeface="+mn-ea"/>
                <a:cs typeface="+mn-cs"/>
              </a:rPr>
              <a:t>outside</a:t>
            </a:r>
            <a:r>
              <a:rPr lang="en-US" sz="2800" b="1" dirty="0" smtClean="0">
                <a:latin typeface="+mn-lt"/>
                <a:ea typeface="+mn-ea"/>
                <a:cs typeface="+mn-cs"/>
              </a:rPr>
              <a:t> of any function are called </a:t>
            </a:r>
            <a:r>
              <a:rPr lang="en-US" sz="2800" b="1" i="1" dirty="0" smtClean="0">
                <a:latin typeface="+mn-lt"/>
                <a:ea typeface="+mn-ea"/>
                <a:cs typeface="+mn-cs"/>
              </a:rPr>
              <a:t>global</a:t>
            </a:r>
          </a:p>
          <a:p>
            <a:pPr marL="1466850" lvl="3" indent="-609600">
              <a:buSzPct val="60000"/>
              <a:buFont typeface="Wingdings 2" pitchFamily="18" charset="2"/>
              <a:buChar char="¢"/>
            </a:pPr>
            <a:r>
              <a:rPr lang="en-US" dirty="0"/>
              <a:t>They are </a:t>
            </a:r>
            <a:r>
              <a:rPr lang="en-US" i="1" dirty="0"/>
              <a:t>static</a:t>
            </a:r>
            <a:r>
              <a:rPr lang="en-US" dirty="0"/>
              <a:t> variables without the word “static</a:t>
            </a:r>
            <a:r>
              <a:rPr lang="en-US" dirty="0" smtClean="0"/>
              <a:t>”!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902616" y="6615856"/>
            <a:ext cx="153888" cy="153888"/>
          </a:xfrm>
          <a:prstGeom prst="rect">
            <a:avLst/>
          </a:prstGeom>
        </p:spPr>
        <p:txBody>
          <a:bodyPr/>
          <a:lstStyle/>
          <a:p>
            <a:fld id="{8ED7E9C3-4705-4922-ACFC-3363271F9BB9}" type="slidenum">
              <a:rPr lang="en-US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521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1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1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Variable Examples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902616" y="6615856"/>
            <a:ext cx="153888" cy="153888"/>
          </a:xfrm>
          <a:prstGeom prst="rect">
            <a:avLst/>
          </a:prstGeom>
        </p:spPr>
        <p:txBody>
          <a:bodyPr/>
          <a:lstStyle/>
          <a:p>
            <a:fld id="{24111171-9A6B-48C6-81FF-952EDF426AA5}" type="slidenum">
              <a:rPr lang="en-US"/>
              <a:pPr/>
              <a:t>15</a:t>
            </a:fld>
            <a:endParaRPr lang="en-US"/>
          </a:p>
        </p:txBody>
      </p:sp>
      <p:sp>
        <p:nvSpPr>
          <p:cNvPr id="385029" name="Rectangle 5"/>
          <p:cNvSpPr>
            <a:spLocks noGrp="1" noChangeArrowheads="1"/>
          </p:cNvSpPr>
          <p:nvPr>
            <p:ph idx="1"/>
          </p:nvPr>
        </p:nvSpPr>
        <p:spPr>
          <a:xfrm>
            <a:off x="228600" y="1676400"/>
            <a:ext cx="8351809" cy="4972050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10000"/>
              </a:lnSpc>
              <a:buClr>
                <a:schemeClr val="tx1"/>
              </a:buClr>
              <a:buFontTx/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j;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//global,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visible to linker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</a:p>
          <a:p>
            <a:pPr>
              <a:lnSpc>
                <a:spcPct val="110000"/>
              </a:lnSpc>
              <a:buClr>
                <a:schemeClr val="tx1"/>
              </a:buClr>
              <a:buFontTx/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// all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functions in this program</a:t>
            </a:r>
          </a:p>
          <a:p>
            <a:pPr>
              <a:lnSpc>
                <a:spcPct val="110000"/>
              </a:lnSpc>
              <a:buClr>
                <a:schemeClr val="tx1"/>
              </a:buClr>
              <a:buFontTx/>
              <a:buNone/>
            </a:pPr>
            <a:r>
              <a:rPr lang="en-US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float f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//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not visible to linker, visible to</a:t>
            </a:r>
          </a:p>
          <a:p>
            <a:pPr>
              <a:lnSpc>
                <a:spcPct val="110000"/>
              </a:lnSpc>
              <a:buClr>
                <a:schemeClr val="tx1"/>
              </a:buClr>
              <a:buFontTx/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	// to all functions in </a:t>
            </a:r>
            <a:r>
              <a:rPr lang="en-US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program</a:t>
            </a:r>
          </a:p>
          <a:p>
            <a:pPr>
              <a:lnSpc>
                <a:spcPct val="110000"/>
              </a:lnSpc>
              <a:buClr>
                <a:schemeClr val="tx1"/>
              </a:buClr>
              <a:buFontTx/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10000"/>
              </a:lnSpc>
              <a:buClr>
                <a:schemeClr val="tx1"/>
              </a:buClr>
              <a:buFontTx/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fcn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(float a,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b) {</a:t>
            </a:r>
          </a:p>
          <a:p>
            <a:pPr>
              <a:lnSpc>
                <a:spcPct val="110000"/>
              </a:lnSpc>
              <a:buClr>
                <a:schemeClr val="tx1"/>
              </a:buClr>
              <a:buFontTx/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// nothing inside of {} is visible to linker</a:t>
            </a:r>
          </a:p>
          <a:p>
            <a:pPr>
              <a:lnSpc>
                <a:spcPct val="110000"/>
              </a:lnSpc>
              <a:buClr>
                <a:schemeClr val="tx1"/>
              </a:buClr>
              <a:buFontTx/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b;		//automatic</a:t>
            </a:r>
          </a:p>
          <a:p>
            <a:pPr>
              <a:lnSpc>
                <a:spcPct val="110000"/>
              </a:lnSpc>
              <a:buClr>
                <a:schemeClr val="tx1"/>
              </a:buClr>
              <a:buFontTx/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double g;		//automatic</a:t>
            </a:r>
          </a:p>
          <a:p>
            <a:pPr>
              <a:lnSpc>
                <a:spcPct val="110000"/>
              </a:lnSpc>
              <a:buClr>
                <a:schemeClr val="tx1"/>
              </a:buClr>
              <a:buFontTx/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double h;	//static, not visible to</a:t>
            </a:r>
          </a:p>
          <a:p>
            <a:pPr>
              <a:lnSpc>
                <a:spcPct val="110000"/>
              </a:lnSpc>
              <a:buClr>
                <a:schemeClr val="tx1"/>
              </a:buClr>
              <a:buFontTx/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//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linker; value retained from call to call</a:t>
            </a:r>
          </a:p>
          <a:p>
            <a:pPr>
              <a:lnSpc>
                <a:spcPct val="110000"/>
              </a:lnSpc>
              <a:buClr>
                <a:schemeClr val="tx1"/>
              </a:buClr>
              <a:buFontTx/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10000"/>
              </a:lnSpc>
              <a:buClr>
                <a:schemeClr val="tx1"/>
              </a:buClr>
              <a:buFontTx/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…body 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– may access j, f, a, b, </a:t>
            </a:r>
            <a:r>
              <a:rPr lang="en-US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g, </a:t>
            </a:r>
            <a:r>
              <a:rPr lang="en-US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h…</a:t>
            </a:r>
            <a:endParaRPr lang="en-US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10000"/>
              </a:lnSpc>
              <a:buClr>
                <a:schemeClr val="tx1"/>
              </a:buClr>
              <a:buFontTx/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10000"/>
              </a:lnSpc>
              <a:buClr>
                <a:schemeClr val="tx1"/>
              </a:buClr>
              <a:buFontTx/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	//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fcn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 … )</a:t>
            </a:r>
          </a:p>
        </p:txBody>
      </p:sp>
      <p:sp>
        <p:nvSpPr>
          <p:cNvPr id="385027" name="Rectangle 3"/>
          <p:cNvSpPr>
            <a:spLocks noChangeArrowheads="1"/>
          </p:cNvSpPr>
          <p:nvPr/>
        </p:nvSpPr>
        <p:spPr bwMode="auto">
          <a:xfrm>
            <a:off x="228600" y="1600200"/>
            <a:ext cx="7894609" cy="1371600"/>
          </a:xfrm>
          <a:prstGeom prst="rect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5026" name="Rectangle 2"/>
          <p:cNvSpPr>
            <a:spLocks noChangeArrowheads="1"/>
          </p:cNvSpPr>
          <p:nvPr/>
        </p:nvSpPr>
        <p:spPr bwMode="auto">
          <a:xfrm>
            <a:off x="533400" y="4419600"/>
            <a:ext cx="7894608" cy="685800"/>
          </a:xfrm>
          <a:prstGeom prst="rect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846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5027" grpId="0" animBg="1"/>
      <p:bldP spid="38502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7" name="Rectangle 3"/>
          <p:cNvSpPr>
            <a:spLocks noChangeArrowheads="1"/>
          </p:cNvSpPr>
          <p:nvPr/>
        </p:nvSpPr>
        <p:spPr bwMode="auto">
          <a:xfrm>
            <a:off x="228600" y="1600200"/>
            <a:ext cx="7894609" cy="1371600"/>
          </a:xfrm>
          <a:prstGeom prst="rect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5026" name="Rectangle 2"/>
          <p:cNvSpPr>
            <a:spLocks noChangeArrowheads="1"/>
          </p:cNvSpPr>
          <p:nvPr/>
        </p:nvSpPr>
        <p:spPr bwMode="auto">
          <a:xfrm>
            <a:off x="228601" y="4419600"/>
            <a:ext cx="7894608" cy="685800"/>
          </a:xfrm>
          <a:prstGeom prst="rect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502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Variable Examples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902616" y="6615856"/>
            <a:ext cx="153888" cy="153888"/>
          </a:xfrm>
          <a:prstGeom prst="rect">
            <a:avLst/>
          </a:prstGeom>
        </p:spPr>
        <p:txBody>
          <a:bodyPr/>
          <a:lstStyle/>
          <a:p>
            <a:fld id="{24111171-9A6B-48C6-81FF-952EDF426AA5}" type="slidenum">
              <a:rPr lang="en-US"/>
              <a:pPr/>
              <a:t>16</a:t>
            </a:fld>
            <a:endParaRPr lang="en-US"/>
          </a:p>
        </p:txBody>
      </p:sp>
      <p:sp>
        <p:nvSpPr>
          <p:cNvPr id="385029" name="Rectangle 5"/>
          <p:cNvSpPr>
            <a:spLocks noGrp="1" noChangeArrowheads="1"/>
          </p:cNvSpPr>
          <p:nvPr>
            <p:ph idx="1"/>
          </p:nvPr>
        </p:nvSpPr>
        <p:spPr>
          <a:xfrm>
            <a:off x="228600" y="1676400"/>
            <a:ext cx="8351809" cy="4972050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10000"/>
              </a:lnSpc>
              <a:buClr>
                <a:schemeClr val="tx1"/>
              </a:buClr>
              <a:buFontTx/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j;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//global,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visible to linker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</a:p>
          <a:p>
            <a:pPr>
              <a:lnSpc>
                <a:spcPct val="110000"/>
              </a:lnSpc>
              <a:buClr>
                <a:schemeClr val="tx1"/>
              </a:buClr>
              <a:buFontTx/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// all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functions in this program</a:t>
            </a:r>
          </a:p>
          <a:p>
            <a:pPr>
              <a:lnSpc>
                <a:spcPct val="110000"/>
              </a:lnSpc>
              <a:buClr>
                <a:schemeClr val="tx1"/>
              </a:buClr>
              <a:buFontTx/>
              <a:buNone/>
            </a:pPr>
            <a:r>
              <a:rPr lang="en-US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float f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//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not visible to linker, visible to</a:t>
            </a:r>
          </a:p>
          <a:p>
            <a:pPr>
              <a:lnSpc>
                <a:spcPct val="110000"/>
              </a:lnSpc>
              <a:buClr>
                <a:schemeClr val="tx1"/>
              </a:buClr>
              <a:buFontTx/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	// to all functions in </a:t>
            </a:r>
            <a:r>
              <a:rPr lang="en-US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program</a:t>
            </a:r>
          </a:p>
          <a:p>
            <a:pPr>
              <a:lnSpc>
                <a:spcPct val="110000"/>
              </a:lnSpc>
              <a:buClr>
                <a:schemeClr val="tx1"/>
              </a:buClr>
              <a:buFontTx/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10000"/>
              </a:lnSpc>
              <a:buClr>
                <a:schemeClr val="tx1"/>
              </a:buClr>
              <a:buFontTx/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fcn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(float a,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b) {</a:t>
            </a:r>
          </a:p>
          <a:p>
            <a:pPr>
              <a:lnSpc>
                <a:spcPct val="110000"/>
              </a:lnSpc>
              <a:buClr>
                <a:schemeClr val="tx1"/>
              </a:buClr>
              <a:buFontTx/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// nothing inside of {} is visible to linker</a:t>
            </a:r>
          </a:p>
          <a:p>
            <a:pPr>
              <a:lnSpc>
                <a:spcPct val="110000"/>
              </a:lnSpc>
              <a:buClr>
                <a:schemeClr val="tx1"/>
              </a:buClr>
              <a:buFontTx/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b;		//automatic</a:t>
            </a:r>
          </a:p>
          <a:p>
            <a:pPr>
              <a:lnSpc>
                <a:spcPct val="110000"/>
              </a:lnSpc>
              <a:buClr>
                <a:schemeClr val="tx1"/>
              </a:buClr>
              <a:buFontTx/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double g;		//automatic</a:t>
            </a:r>
          </a:p>
          <a:p>
            <a:pPr>
              <a:lnSpc>
                <a:spcPct val="110000"/>
              </a:lnSpc>
              <a:buClr>
                <a:schemeClr val="tx1"/>
              </a:buClr>
              <a:buFontTx/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double h;	//static, not visible to</a:t>
            </a:r>
          </a:p>
          <a:p>
            <a:pPr>
              <a:lnSpc>
                <a:spcPct val="110000"/>
              </a:lnSpc>
              <a:buClr>
                <a:schemeClr val="tx1"/>
              </a:buClr>
              <a:buFontTx/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//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linker; value retained from call to call</a:t>
            </a:r>
          </a:p>
          <a:p>
            <a:pPr>
              <a:lnSpc>
                <a:spcPct val="110000"/>
              </a:lnSpc>
              <a:buClr>
                <a:schemeClr val="tx1"/>
              </a:buClr>
              <a:buFontTx/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10000"/>
              </a:lnSpc>
              <a:buClr>
                <a:schemeClr val="tx1"/>
              </a:buClr>
              <a:buFontTx/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…body 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– may access j, f, a, b, </a:t>
            </a:r>
            <a:r>
              <a:rPr lang="en-US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g, </a:t>
            </a:r>
            <a:r>
              <a:rPr lang="en-US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h…</a:t>
            </a:r>
            <a:endParaRPr lang="en-US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10000"/>
              </a:lnSpc>
              <a:buClr>
                <a:schemeClr val="tx1"/>
              </a:buClr>
              <a:buFontTx/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10000"/>
              </a:lnSpc>
              <a:buClr>
                <a:schemeClr val="tx1"/>
              </a:buClr>
              <a:buFontTx/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	//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fcn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 … )</a:t>
            </a: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3079397" y="5641436"/>
            <a:ext cx="2682486" cy="1200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marL="230188" indent="-230188">
              <a:defRPr>
                <a:solidFill>
                  <a:schemeClr val="tx1"/>
                </a:solidFill>
                <a:latin typeface="Arial" charset="0"/>
              </a:defRPr>
            </a:lvl1pPr>
            <a:lvl2pPr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dirty="0">
                <a:latin typeface="+mn-lt"/>
              </a:rPr>
              <a:t>Value of </a:t>
            </a:r>
            <a:r>
              <a:rPr lang="en-US" i="1" dirty="0">
                <a:latin typeface="+mn-lt"/>
              </a:rPr>
              <a:t>h</a:t>
            </a:r>
            <a:r>
              <a:rPr lang="en-US" dirty="0">
                <a:latin typeface="+mn-lt"/>
              </a:rPr>
              <a:t> is also retained across recursions</a:t>
            </a:r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 rot="1569020" flipH="1" flipV="1">
            <a:off x="2368868" y="4868546"/>
            <a:ext cx="1087236" cy="5620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6096000" y="5334000"/>
            <a:ext cx="2971800" cy="1200150"/>
          </a:xfrm>
          <a:prstGeom prst="rect">
            <a:avLst/>
          </a:prstGeom>
          <a:solidFill>
            <a:srgbClr val="F1C7C7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marL="230188" indent="-230188">
              <a:defRPr>
                <a:solidFill>
                  <a:schemeClr val="tx1"/>
                </a:solidFill>
                <a:latin typeface="Arial" charset="0"/>
              </a:defRPr>
            </a:lvl1pPr>
            <a:lvl2pPr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dirty="0">
                <a:latin typeface="+mn-lt"/>
              </a:rPr>
              <a:t>Note: value of </a:t>
            </a:r>
            <a:r>
              <a:rPr lang="en-US" i="1" dirty="0">
                <a:latin typeface="+mn-lt"/>
              </a:rPr>
              <a:t>h</a:t>
            </a:r>
            <a:r>
              <a:rPr lang="en-US" dirty="0">
                <a:latin typeface="+mn-lt"/>
              </a:rPr>
              <a:t> is retained from one call to next</a:t>
            </a:r>
          </a:p>
        </p:txBody>
      </p:sp>
      <p:sp>
        <p:nvSpPr>
          <p:cNvPr id="13" name="Line 7"/>
          <p:cNvSpPr>
            <a:spLocks noChangeShapeType="1"/>
          </p:cNvSpPr>
          <p:nvPr/>
        </p:nvSpPr>
        <p:spPr bwMode="auto">
          <a:xfrm rot="1569020" flipH="1">
            <a:off x="2942350" y="4529135"/>
            <a:ext cx="3391261" cy="923147"/>
          </a:xfrm>
          <a:prstGeom prst="line">
            <a:avLst/>
          </a:prstGeom>
          <a:solidFill>
            <a:srgbClr val="F1C7C7"/>
          </a:solidFill>
          <a:ln w="952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900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5027" grpId="0" animBg="1"/>
      <p:bldP spid="38502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1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 </a:t>
            </a:r>
            <a:r>
              <a:rPr lang="en-US" dirty="0" smtClean="0"/>
              <a:t>(Global)</a:t>
            </a:r>
            <a:br>
              <a:rPr lang="en-US" dirty="0" smtClean="0"/>
            </a:br>
            <a:r>
              <a:rPr lang="en-US" dirty="0" smtClean="0"/>
              <a:t>Variables</a:t>
            </a:r>
            <a:endParaRPr lang="en-US" sz="3600" dirty="0"/>
          </a:p>
        </p:txBody>
      </p:sp>
      <p:sp>
        <p:nvSpPr>
          <p:cNvPr id="393220" name="Rectangle 4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80000"/>
              </a:lnSpc>
              <a:buClr>
                <a:schemeClr val="tx1"/>
              </a:buClr>
              <a:buFontTx/>
              <a:buNone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j;	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static, visible to linker &amp; all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functs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Clr>
                <a:schemeClr val="tx1"/>
              </a:buClr>
              <a:buFontTx/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static float f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;//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not visible to linker, visible to</a:t>
            </a:r>
          </a:p>
          <a:p>
            <a:pPr>
              <a:lnSpc>
                <a:spcPct val="80000"/>
              </a:lnSpc>
              <a:buClr>
                <a:schemeClr val="tx1"/>
              </a:buClr>
              <a:buFontTx/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 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to all functions in this program</a:t>
            </a:r>
          </a:p>
          <a:p>
            <a:pPr>
              <a:lnSpc>
                <a:spcPct val="80000"/>
              </a:lnSpc>
              <a:buClr>
                <a:schemeClr val="tx1"/>
              </a:buClr>
              <a:buFontTx/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extern float p;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global, defined in another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program;</a:t>
            </a:r>
          </a:p>
          <a:p>
            <a:pPr>
              <a:lnSpc>
                <a:spcPct val="80000"/>
              </a:lnSpc>
              <a:buClr>
                <a:schemeClr val="tx1"/>
              </a:buClr>
              <a:buFontTx/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// visible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to linker</a:t>
            </a:r>
          </a:p>
          <a:p>
            <a:pPr>
              <a:lnSpc>
                <a:spcPct val="80000"/>
              </a:lnSpc>
              <a:buClr>
                <a:schemeClr val="tx1"/>
              </a:buClr>
              <a:buFontTx/>
              <a:buNone/>
            </a:pP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Clr>
                <a:schemeClr val="tx1"/>
              </a:buClr>
              <a:buFontTx/>
              <a:buNone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fcn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(float a,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b) {</a:t>
            </a:r>
          </a:p>
          <a:p>
            <a:pPr>
              <a:lnSpc>
                <a:spcPct val="80000"/>
              </a:lnSpc>
              <a:buClr>
                <a:schemeClr val="tx1"/>
              </a:buClr>
              <a:buFontTx/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// nothing inside of {} is visible to linker</a:t>
            </a:r>
          </a:p>
          <a:p>
            <a:pPr>
              <a:lnSpc>
                <a:spcPct val="80000"/>
              </a:lnSpc>
              <a:buClr>
                <a:schemeClr val="tx1"/>
              </a:buClr>
              <a:buFontTx/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b;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//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automatic</a:t>
            </a:r>
          </a:p>
          <a:p>
            <a:pPr>
              <a:lnSpc>
                <a:spcPct val="80000"/>
              </a:lnSpc>
              <a:buClr>
                <a:schemeClr val="tx1"/>
              </a:buClr>
              <a:buFontTx/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double g;		//automatic</a:t>
            </a:r>
          </a:p>
          <a:p>
            <a:pPr>
              <a:lnSpc>
                <a:spcPct val="80000"/>
              </a:lnSpc>
              <a:buClr>
                <a:schemeClr val="tx1"/>
              </a:buClr>
              <a:buFontTx/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static double h;	//static, not visible to</a:t>
            </a:r>
          </a:p>
          <a:p>
            <a:pPr>
              <a:lnSpc>
                <a:spcPct val="80000"/>
              </a:lnSpc>
              <a:buClr>
                <a:schemeClr val="tx1"/>
              </a:buClr>
              <a:buFontTx/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// linker; value retained from call to call</a:t>
            </a:r>
          </a:p>
          <a:p>
            <a:pPr>
              <a:lnSpc>
                <a:spcPct val="80000"/>
              </a:lnSpc>
              <a:buClr>
                <a:schemeClr val="tx1"/>
              </a:buClr>
              <a:buFontTx/>
              <a:buNone/>
            </a:pP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Clr>
                <a:schemeClr val="tx1"/>
              </a:buClr>
              <a:buFontTx/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 – may access j, f, a, b, </a:t>
            </a:r>
            <a:r>
              <a:rPr lang="en-US" sz="20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g, h , p</a:t>
            </a:r>
          </a:p>
          <a:p>
            <a:pPr>
              <a:lnSpc>
                <a:spcPct val="80000"/>
              </a:lnSpc>
              <a:buClr>
                <a:schemeClr val="tx1"/>
              </a:buClr>
              <a:buFontTx/>
              <a:buNone/>
            </a:pP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Clr>
                <a:schemeClr val="tx1"/>
              </a:buClr>
              <a:buFontTx/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	//	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fcn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 … )</a:t>
            </a: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902616" y="6615856"/>
            <a:ext cx="153888" cy="153888"/>
          </a:xfrm>
          <a:prstGeom prst="rect">
            <a:avLst/>
          </a:prstGeom>
        </p:spPr>
        <p:txBody>
          <a:bodyPr/>
          <a:lstStyle/>
          <a:p>
            <a:fld id="{57CB0FB7-D55A-4CC8-8618-5F27EF3071D8}" type="slidenum">
              <a:rPr lang="en-US"/>
              <a:pPr/>
              <a:t>17</a:t>
            </a:fld>
            <a:endParaRPr lang="en-US"/>
          </a:p>
        </p:txBody>
      </p:sp>
      <p:grpSp>
        <p:nvGrpSpPr>
          <p:cNvPr id="393221" name="Group 5"/>
          <p:cNvGrpSpPr>
            <a:grpSpLocks/>
          </p:cNvGrpSpPr>
          <p:nvPr/>
        </p:nvGrpSpPr>
        <p:grpSpPr bwMode="auto">
          <a:xfrm>
            <a:off x="2286652" y="685798"/>
            <a:ext cx="6529390" cy="1828802"/>
            <a:chOff x="1303" y="-812"/>
            <a:chExt cx="4113" cy="1152"/>
          </a:xfrm>
        </p:grpSpPr>
        <p:sp>
          <p:nvSpPr>
            <p:cNvPr id="393222" name="Text Box 6"/>
            <p:cNvSpPr txBox="1">
              <a:spLocks noChangeArrowheads="1"/>
            </p:cNvSpPr>
            <p:nvPr/>
          </p:nvSpPr>
          <p:spPr bwMode="auto">
            <a:xfrm>
              <a:off x="3559" y="-812"/>
              <a:ext cx="1857" cy="714"/>
            </a:xfrm>
            <a:prstGeom prst="rect">
              <a:avLst/>
            </a:prstGeom>
            <a:solidFill>
              <a:srgbClr val="E0E0E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5400" tIns="12700" rIns="25400" bIns="12700" anchor="ctr">
              <a:spAutoFit/>
            </a:bodyPr>
            <a:lstStyle>
              <a:lvl1pPr marL="230188" indent="-230188">
                <a:defRPr>
                  <a:solidFill>
                    <a:schemeClr val="tx1"/>
                  </a:solidFill>
                  <a:latin typeface="Arial" charset="0"/>
                </a:defRPr>
              </a:lvl1pPr>
              <a:lvl2pPr>
                <a:defRPr>
                  <a:solidFill>
                    <a:schemeClr val="tx1"/>
                  </a:solidFill>
                  <a:latin typeface="Arial" charset="0"/>
                </a:defRPr>
              </a:lvl2pPr>
              <a:lvl3pPr>
                <a:defRPr>
                  <a:solidFill>
                    <a:schemeClr val="tx1"/>
                  </a:solidFill>
                  <a:latin typeface="Arial" charset="0"/>
                </a:defRPr>
              </a:lvl3pPr>
              <a:lvl4pPr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defRPr>
                  <a:solidFill>
                    <a:schemeClr val="tx1"/>
                  </a:solidFill>
                  <a:latin typeface="Arial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i="1" dirty="0">
                  <a:latin typeface="+mn-lt"/>
                </a:rPr>
                <a:t>extern</a:t>
              </a:r>
              <a:r>
                <a:rPr lang="en-US" dirty="0">
                  <a:latin typeface="+mn-lt"/>
                </a:rPr>
                <a:t> </a:t>
              </a:r>
              <a:r>
                <a:rPr lang="en-US" dirty="0" smtClean="0">
                  <a:latin typeface="+mn-lt"/>
                </a:rPr>
                <a:t>:– connected by</a:t>
              </a:r>
              <a:br>
                <a:rPr lang="en-US" dirty="0" smtClean="0">
                  <a:latin typeface="+mn-lt"/>
                </a:rPr>
              </a:br>
              <a:r>
                <a:rPr lang="en-US" dirty="0" smtClean="0">
                  <a:latin typeface="+mn-lt"/>
                </a:rPr>
                <a:t>linker to </a:t>
              </a:r>
              <a:r>
                <a:rPr lang="en-US" i="1" dirty="0" smtClean="0">
                  <a:latin typeface="+mn-lt"/>
                </a:rPr>
                <a:t>global</a:t>
              </a:r>
              <a:r>
                <a:rPr lang="en-US" dirty="0" smtClean="0">
                  <a:latin typeface="+mn-lt"/>
                </a:rPr>
                <a:t> of </a:t>
              </a:r>
              <a:br>
                <a:rPr lang="en-US" dirty="0" smtClean="0">
                  <a:latin typeface="+mn-lt"/>
                </a:rPr>
              </a:br>
              <a:r>
                <a:rPr lang="en-US" dirty="0" smtClean="0">
                  <a:latin typeface="+mn-lt"/>
                </a:rPr>
                <a:t>another program</a:t>
              </a:r>
              <a:endParaRPr lang="en-US" dirty="0">
                <a:latin typeface="+mn-lt"/>
              </a:endParaRPr>
            </a:p>
          </p:txBody>
        </p:sp>
        <p:sp>
          <p:nvSpPr>
            <p:cNvPr id="393223" name="Line 7"/>
            <p:cNvSpPr>
              <a:spLocks noChangeShapeType="1"/>
            </p:cNvSpPr>
            <p:nvPr/>
          </p:nvSpPr>
          <p:spPr bwMode="auto">
            <a:xfrm flipH="1">
              <a:off x="1303" y="-455"/>
              <a:ext cx="2256" cy="7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95463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3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3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 </a:t>
            </a:r>
            <a:r>
              <a:rPr lang="en-US" dirty="0" smtClean="0"/>
              <a:t>(Global)</a:t>
            </a:r>
            <a:br>
              <a:rPr lang="en-US" dirty="0" smtClean="0"/>
            </a:br>
            <a:r>
              <a:rPr lang="en-US" dirty="0" smtClean="0"/>
              <a:t>Variables </a:t>
            </a:r>
            <a:r>
              <a:rPr lang="en-US" sz="2800" dirty="0"/>
              <a:t>(continued)</a:t>
            </a:r>
            <a:endParaRPr lang="en-US" dirty="0"/>
          </a:p>
        </p:txBody>
      </p:sp>
      <p:sp>
        <p:nvSpPr>
          <p:cNvPr id="395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latin typeface="+mn-lt"/>
              </a:rPr>
              <a:t>Examples:–</a:t>
            </a:r>
          </a:p>
          <a:p>
            <a:pPr lvl="2"/>
            <a:r>
              <a:rPr lang="en-US" sz="2400" i="1" dirty="0" err="1">
                <a:latin typeface="+mn-lt"/>
              </a:rPr>
              <a:t>stdin</a:t>
            </a:r>
            <a:r>
              <a:rPr lang="en-US" sz="2400" dirty="0">
                <a:latin typeface="+mn-lt"/>
              </a:rPr>
              <a:t>, </a:t>
            </a:r>
            <a:r>
              <a:rPr lang="en-US" sz="2400" i="1" dirty="0" err="1">
                <a:latin typeface="+mn-lt"/>
              </a:rPr>
              <a:t>stdout</a:t>
            </a:r>
            <a:r>
              <a:rPr lang="en-US" sz="2400" dirty="0">
                <a:latin typeface="+mn-lt"/>
              </a:rPr>
              <a:t>, </a:t>
            </a:r>
            <a:r>
              <a:rPr lang="en-US" sz="2400" i="1" dirty="0" err="1">
                <a:latin typeface="+mn-lt"/>
              </a:rPr>
              <a:t>stderr</a:t>
            </a:r>
            <a:r>
              <a:rPr lang="en-US" sz="2400" dirty="0">
                <a:latin typeface="+mn-lt"/>
              </a:rPr>
              <a:t> are </a:t>
            </a:r>
            <a:r>
              <a:rPr lang="en-US" sz="2400" i="1" dirty="0">
                <a:latin typeface="+mn-lt"/>
              </a:rPr>
              <a:t>extern</a:t>
            </a:r>
            <a:r>
              <a:rPr lang="en-US" sz="2400" dirty="0">
                <a:latin typeface="+mn-lt"/>
              </a:rPr>
              <a:t> variables that </a:t>
            </a:r>
            <a:r>
              <a:rPr lang="en-US" sz="2400" dirty="0" smtClean="0">
                <a:latin typeface="+mn-lt"/>
              </a:rPr>
              <a:t>refer to </a:t>
            </a:r>
            <a:r>
              <a:rPr lang="en-US" sz="2400" dirty="0">
                <a:latin typeface="+mn-lt"/>
              </a:rPr>
              <a:t>standard input, output, and error streams.</a:t>
            </a:r>
          </a:p>
          <a:p>
            <a:pPr lvl="2"/>
            <a:endParaRPr lang="en-US" dirty="0">
              <a:latin typeface="+mn-lt"/>
            </a:endParaRPr>
          </a:p>
          <a:p>
            <a:r>
              <a:rPr lang="en-US" sz="2800" i="1" dirty="0">
                <a:latin typeface="+mn-lt"/>
              </a:rPr>
              <a:t>extern</a:t>
            </a:r>
            <a:r>
              <a:rPr lang="en-US" sz="2800" dirty="0">
                <a:latin typeface="+mn-lt"/>
              </a:rPr>
              <a:t> variables:–</a:t>
            </a:r>
          </a:p>
          <a:p>
            <a:pPr lvl="2"/>
            <a:r>
              <a:rPr lang="en-US" sz="2400" dirty="0">
                <a:latin typeface="+mn-lt"/>
              </a:rPr>
              <a:t>Frequently occur in </a:t>
            </a:r>
            <a:r>
              <a:rPr lang="en-US" sz="2400" i="1" dirty="0">
                <a:latin typeface="+mn-lt"/>
              </a:rPr>
              <a:t>.h</a:t>
            </a:r>
            <a:r>
              <a:rPr lang="en-US" sz="2400" dirty="0">
                <a:latin typeface="+mn-lt"/>
              </a:rPr>
              <a:t> files.</a:t>
            </a:r>
          </a:p>
          <a:p>
            <a:pPr lvl="2"/>
            <a:r>
              <a:rPr lang="en-US" sz="2400" dirty="0">
                <a:latin typeface="+mn-lt"/>
              </a:rPr>
              <a:t>Each must be actually declared outside any function in exactly one </a:t>
            </a:r>
            <a:r>
              <a:rPr lang="en-US" sz="2400" i="1" dirty="0">
                <a:latin typeface="+mn-lt"/>
              </a:rPr>
              <a:t>.c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smtClean="0">
                <a:latin typeface="+mn-lt"/>
              </a:rPr>
              <a:t>file.</a:t>
            </a:r>
          </a:p>
          <a:p>
            <a:pPr lvl="3"/>
            <a:r>
              <a:rPr lang="en-US" sz="2000" dirty="0" smtClean="0"/>
              <a:t>With </a:t>
            </a:r>
            <a:r>
              <a:rPr lang="en-US" sz="2000" u="sng" dirty="0" smtClean="0"/>
              <a:t>no special keyword</a:t>
            </a:r>
            <a:r>
              <a:rPr lang="en-US" sz="2000" dirty="0" smtClean="0"/>
              <a:t>, just the type.</a:t>
            </a:r>
            <a:endParaRPr lang="en-US" sz="2000" dirty="0"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902616" y="6615856"/>
            <a:ext cx="153888" cy="153888"/>
          </a:xfrm>
          <a:prstGeom prst="rect">
            <a:avLst/>
          </a:prstGeom>
        </p:spPr>
        <p:txBody>
          <a:bodyPr/>
          <a:lstStyle/>
          <a:p>
            <a:fld id="{A882C983-C3C6-4A6D-BB34-1A73E6A205CF}" type="slidenum">
              <a:rPr lang="en-US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892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95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95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228600"/>
            <a:ext cx="8509000" cy="1143000"/>
          </a:xfrm>
        </p:spPr>
        <p:txBody>
          <a:bodyPr/>
          <a:lstStyle/>
          <a:p>
            <a:r>
              <a:rPr lang="en-US" dirty="0" smtClean="0"/>
              <a:t>Importance of Proper Syntax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600200"/>
            <a:ext cx="6994734" cy="5027752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33D3FD-534C-435F-A3E6-F9802B86B43B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681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</a:t>
            </a:r>
            <a:r>
              <a:rPr lang="en-US" dirty="0" smtClean="0"/>
              <a:t>Assignment</a:t>
            </a:r>
            <a:endParaRPr lang="en-US" dirty="0"/>
          </a:p>
        </p:txBody>
      </p:sp>
      <p:sp>
        <p:nvSpPr>
          <p:cNvPr id="3747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2"/>
            <a:endParaRPr lang="en-US" dirty="0" smtClean="0"/>
          </a:p>
          <a:p>
            <a:r>
              <a:rPr lang="en-US" dirty="0" smtClean="0"/>
              <a:t>Chapter </a:t>
            </a:r>
            <a:r>
              <a:rPr lang="en-US" dirty="0"/>
              <a:t>5 of Kernighan &amp; </a:t>
            </a:r>
            <a:r>
              <a:rPr lang="en-US" dirty="0" smtClean="0"/>
              <a:t>Ritchie</a:t>
            </a:r>
            <a:endParaRPr lang="en-US" dirty="0"/>
          </a:p>
          <a:p>
            <a:r>
              <a:rPr lang="en-US" dirty="0" smtClean="0"/>
              <a:t>In </a:t>
            </a:r>
            <a:r>
              <a:rPr lang="en-US" i="1" dirty="0" smtClean="0"/>
              <a:t>Absolute C++</a:t>
            </a:r>
          </a:p>
          <a:p>
            <a:pPr lvl="1"/>
            <a:r>
              <a:rPr lang="en-US" dirty="0" smtClean="0"/>
              <a:t>Arrays are discussed in Chapter 5!</a:t>
            </a:r>
          </a:p>
          <a:p>
            <a:pPr lvl="1"/>
            <a:r>
              <a:rPr lang="en-US" dirty="0" smtClean="0"/>
              <a:t>Pointers are discussed in Chapter </a:t>
            </a:r>
            <a:r>
              <a:rPr lang="en-US" smtClean="0"/>
              <a:t>10!</a:t>
            </a:r>
            <a:endParaRPr lang="en-US" dirty="0"/>
          </a:p>
          <a:p>
            <a:pPr lvl="1"/>
            <a:r>
              <a:rPr lang="en-US" dirty="0" smtClean="0"/>
              <a:t>Underlying principles are </a:t>
            </a:r>
            <a:r>
              <a:rPr lang="en-US" i="1" dirty="0" smtClean="0"/>
              <a:t>exactly</a:t>
            </a:r>
            <a:r>
              <a:rPr lang="en-US" dirty="0" smtClean="0"/>
              <a:t> the same in C &amp; C++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4294967295"/>
          </p:nvPr>
        </p:nvSpPr>
        <p:spPr>
          <a:xfrm>
            <a:off x="76200" y="6615856"/>
            <a:ext cx="1171796" cy="15388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CS-2303, C-Term 2017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902616" y="6615856"/>
            <a:ext cx="153888" cy="153888"/>
          </a:xfrm>
          <a:prstGeom prst="rect">
            <a:avLst/>
          </a:prstGeom>
        </p:spPr>
        <p:txBody>
          <a:bodyPr/>
          <a:lstStyle/>
          <a:p>
            <a:fld id="{53568079-FCD4-49D1-B4BA-E4810A554511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695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47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47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2209800"/>
            <a:ext cx="8737600" cy="1143000"/>
          </a:xfrm>
        </p:spPr>
        <p:txBody>
          <a:bodyPr/>
          <a:lstStyle/>
          <a:p>
            <a:r>
              <a:rPr lang="en-US" dirty="0" smtClean="0"/>
              <a:t>Kind and Scope of Variables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4038600"/>
            <a:ext cx="8178800" cy="2019300"/>
          </a:xfrm>
        </p:spPr>
        <p:txBody>
          <a:bodyPr/>
          <a:lstStyle/>
          <a:p>
            <a:endParaRPr lang="en-US" smtClean="0"/>
          </a:p>
        </p:txBody>
      </p:sp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08DB8B2-6B1E-4FB4-979C-77A1F6C20FD5}" type="slidenum">
              <a:rPr lang="en-US" sz="1400" smtClean="0">
                <a:solidFill>
                  <a:schemeClr val="bg2"/>
                </a:solidFill>
                <a:latin typeface="Arial" charset="0"/>
              </a:rPr>
              <a:pPr/>
              <a:t>4</a:t>
            </a:fld>
            <a:endParaRPr lang="en-US" sz="1400" smtClean="0">
              <a:solidFill>
                <a:schemeClr val="bg2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4022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Kinds (Types) of Variables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153400" cy="5257800"/>
          </a:xfrm>
        </p:spPr>
        <p:txBody>
          <a:bodyPr/>
          <a:lstStyle/>
          <a:p>
            <a:r>
              <a:rPr lang="en-US" dirty="0" smtClean="0"/>
              <a:t>Not double, char, etc.</a:t>
            </a:r>
          </a:p>
          <a:p>
            <a:r>
              <a:rPr lang="en-US" dirty="0" smtClean="0"/>
              <a:t>What we are talking about now:</a:t>
            </a:r>
          </a:p>
          <a:p>
            <a:pPr lvl="1"/>
            <a:r>
              <a:rPr lang="en-US" dirty="0" smtClean="0"/>
              <a:t>Where they are visible. </a:t>
            </a:r>
          </a:p>
          <a:p>
            <a:pPr lvl="2"/>
            <a:r>
              <a:rPr lang="en-US" dirty="0" smtClean="0"/>
              <a:t>This is their </a:t>
            </a:r>
            <a:r>
              <a:rPr lang="en-US" i="1" u="sng" dirty="0" smtClean="0"/>
              <a:t>scope</a:t>
            </a:r>
            <a:r>
              <a:rPr lang="en-US" dirty="0" smtClean="0"/>
              <a:t>.</a:t>
            </a:r>
          </a:p>
          <a:p>
            <a:pPr lvl="2"/>
            <a:r>
              <a:rPr lang="en-US" dirty="0" smtClean="0"/>
              <a:t>C is </a:t>
            </a:r>
            <a:r>
              <a:rPr lang="en-US" i="1" dirty="0" smtClean="0"/>
              <a:t>lexically scoped</a:t>
            </a:r>
            <a:r>
              <a:rPr lang="en-US" dirty="0" smtClean="0"/>
              <a:t>, so you can tell just by reading the source code. </a:t>
            </a:r>
          </a:p>
          <a:p>
            <a:pPr lvl="1"/>
            <a:r>
              <a:rPr lang="en-US" dirty="0" smtClean="0"/>
              <a:t>Where they are stored in memory.</a:t>
            </a:r>
          </a:p>
          <a:p>
            <a:pPr lvl="1"/>
            <a:r>
              <a:rPr lang="en-US" dirty="0" smtClean="0"/>
              <a:t>When they come into existence, and when they go away.</a:t>
            </a:r>
          </a:p>
          <a:p>
            <a:pPr lvl="2"/>
            <a:r>
              <a:rPr lang="en-US" dirty="0" smtClean="0"/>
              <a:t>This is their </a:t>
            </a:r>
            <a:r>
              <a:rPr lang="en-US" i="1" dirty="0" smtClean="0"/>
              <a:t>lifetime</a:t>
            </a:r>
            <a:r>
              <a:rPr lang="en-US" dirty="0" smtClean="0"/>
              <a:t>.</a:t>
            </a:r>
          </a:p>
          <a:p>
            <a:pPr lvl="1"/>
            <a:endParaRPr lang="en-US" dirty="0" smtClean="0"/>
          </a:p>
        </p:txBody>
      </p:sp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71F5136-1A57-4F90-9760-564185200005}" type="slidenum">
              <a:rPr lang="en-US" sz="1400" smtClean="0">
                <a:solidFill>
                  <a:schemeClr val="bg2"/>
                </a:solidFill>
                <a:latin typeface="Arial" charset="0"/>
              </a:rPr>
              <a:pPr/>
              <a:t>5</a:t>
            </a:fld>
            <a:endParaRPr lang="en-US" sz="1400" smtClean="0">
              <a:solidFill>
                <a:schemeClr val="bg2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2657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7772400" cy="1524000"/>
          </a:xfrm>
        </p:spPr>
        <p:txBody>
          <a:bodyPr/>
          <a:lstStyle/>
          <a:p>
            <a:r>
              <a:rPr lang="en-US" dirty="0" smtClean="0"/>
              <a:t>Kinds of Variables:</a:t>
            </a:r>
            <a:br>
              <a:rPr lang="en-US" dirty="0" smtClean="0"/>
            </a:br>
            <a:r>
              <a:rPr lang="en-US" dirty="0" smtClean="0"/>
              <a:t>Where Visible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24000"/>
            <a:ext cx="8153400" cy="5334000"/>
          </a:xfrm>
        </p:spPr>
        <p:txBody>
          <a:bodyPr/>
          <a:lstStyle/>
          <a:p>
            <a:r>
              <a:rPr lang="en-US" i="1" dirty="0" smtClean="0"/>
              <a:t>Local</a:t>
            </a:r>
            <a:r>
              <a:rPr lang="en-US" dirty="0" smtClean="0"/>
              <a:t> variables</a:t>
            </a:r>
          </a:p>
          <a:p>
            <a:pPr lvl="1"/>
            <a:r>
              <a:rPr lang="en-US" dirty="0" smtClean="0"/>
              <a:t>Declared within a function or block.</a:t>
            </a:r>
          </a:p>
          <a:p>
            <a:pPr lvl="1"/>
            <a:r>
              <a:rPr lang="en-US" dirty="0" smtClean="0"/>
              <a:t>Visible there and (lexically) farther in.</a:t>
            </a:r>
          </a:p>
          <a:p>
            <a:pPr lvl="1"/>
            <a:r>
              <a:rPr lang="en-US" dirty="0" smtClean="0"/>
              <a:t>Makes development easier.</a:t>
            </a:r>
          </a:p>
          <a:p>
            <a:r>
              <a:rPr lang="en-US" i="1" dirty="0" smtClean="0"/>
              <a:t>Global</a:t>
            </a:r>
            <a:r>
              <a:rPr lang="en-US" dirty="0" smtClean="0"/>
              <a:t> variables</a:t>
            </a:r>
          </a:p>
          <a:p>
            <a:pPr lvl="1"/>
            <a:r>
              <a:rPr lang="en-US" dirty="0" smtClean="0"/>
              <a:t>Visible to all functions and blocks.</a:t>
            </a:r>
          </a:p>
          <a:p>
            <a:pPr lvl="1"/>
            <a:r>
              <a:rPr lang="en-US" dirty="0" smtClean="0"/>
              <a:t>Usually a </a:t>
            </a:r>
            <a:r>
              <a:rPr lang="en-US" u="sng" dirty="0" smtClean="0"/>
              <a:t>very bad</a:t>
            </a:r>
            <a:r>
              <a:rPr lang="en-US" dirty="0" smtClean="0"/>
              <a:t> idea!</a:t>
            </a:r>
          </a:p>
          <a:p>
            <a:r>
              <a:rPr lang="en-US" dirty="0" smtClean="0"/>
              <a:t>Somewhere in-between.</a:t>
            </a:r>
          </a:p>
          <a:p>
            <a:pPr lvl="1"/>
            <a:r>
              <a:rPr lang="en-US" dirty="0" smtClean="0"/>
              <a:t>Visible to some functions.</a:t>
            </a:r>
          </a:p>
          <a:p>
            <a:pPr lvl="1"/>
            <a:r>
              <a:rPr lang="en-US" dirty="0" smtClean="0"/>
              <a:t>“</a:t>
            </a:r>
            <a:r>
              <a:rPr lang="en-US" i="1" dirty="0" smtClean="0"/>
              <a:t>static</a:t>
            </a:r>
            <a:r>
              <a:rPr lang="en-US" dirty="0" smtClean="0"/>
              <a:t>” within a source file—more later.</a:t>
            </a:r>
          </a:p>
        </p:txBody>
      </p:sp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4763BD4-D10A-4641-AC39-51F2B9F683D3}" type="slidenum">
              <a:rPr lang="en-US" sz="1400" smtClean="0">
                <a:solidFill>
                  <a:schemeClr val="bg2"/>
                </a:solidFill>
                <a:latin typeface="Arial" charset="0"/>
              </a:rPr>
              <a:pPr/>
              <a:t>6</a:t>
            </a:fld>
            <a:endParaRPr lang="en-US" sz="1400" dirty="0" smtClean="0">
              <a:solidFill>
                <a:schemeClr val="bg2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9481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Scope of Variables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Visibility:</a:t>
            </a:r>
          </a:p>
          <a:p>
            <a:pPr lvl="1"/>
            <a:r>
              <a:rPr lang="en-US" dirty="0" err="1" smtClean="0"/>
              <a:t>Globals</a:t>
            </a:r>
            <a:r>
              <a:rPr lang="en-US" dirty="0" smtClean="0"/>
              <a:t> visible everywhere.</a:t>
            </a:r>
          </a:p>
          <a:p>
            <a:pPr lvl="1"/>
            <a:r>
              <a:rPr lang="en-US" dirty="0" smtClean="0"/>
              <a:t>Locals visible inside their defining block.</a:t>
            </a:r>
          </a:p>
          <a:p>
            <a:pPr lvl="2"/>
            <a:r>
              <a:rPr lang="en-US" dirty="0" smtClean="0"/>
              <a:t>Starting at the point each is defined.</a:t>
            </a:r>
          </a:p>
          <a:p>
            <a:pPr lvl="2"/>
            <a:r>
              <a:rPr lang="en-US" dirty="0" smtClean="0"/>
              <a:t>In case of name conflict—they mask outer blocks.</a:t>
            </a:r>
          </a:p>
          <a:p>
            <a:r>
              <a:rPr lang="en-US" dirty="0" smtClean="0"/>
              <a:t>Note: Return values get copied to the caller’s context.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1000" y="622935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4763BD4-D10A-4641-AC39-51F2B9F683D3}" type="slidenum">
              <a:rPr lang="en-US" sz="1400" smtClean="0">
                <a:solidFill>
                  <a:schemeClr val="bg2"/>
                </a:solidFill>
                <a:latin typeface="Arial" charset="0"/>
              </a:rPr>
              <a:pPr/>
              <a:t>7</a:t>
            </a:fld>
            <a:endParaRPr lang="en-US" sz="1400" dirty="0" smtClean="0">
              <a:solidFill>
                <a:schemeClr val="bg2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8741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Idiosyncrasies</a:t>
            </a:r>
          </a:p>
        </p:txBody>
      </p:sp>
      <p:sp>
        <p:nvSpPr>
          <p:cNvPr id="380931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600200"/>
            <a:ext cx="8178800" cy="4171950"/>
          </a:xfrm>
        </p:spPr>
        <p:txBody>
          <a:bodyPr/>
          <a:lstStyle/>
          <a:p>
            <a:r>
              <a:rPr lang="en-US" sz="2800" dirty="0"/>
              <a:t>In traditional </a:t>
            </a:r>
            <a:r>
              <a:rPr lang="en-US" sz="2800" i="1" dirty="0" smtClean="0"/>
              <a:t>C </a:t>
            </a:r>
            <a:r>
              <a:rPr lang="en-US" dirty="0" smtClean="0"/>
              <a:t>(&amp; </a:t>
            </a:r>
            <a:r>
              <a:rPr lang="en-US" i="1" dirty="0" smtClean="0"/>
              <a:t>Visual Studio</a:t>
            </a:r>
            <a:r>
              <a:rPr lang="en-US" dirty="0" smtClean="0"/>
              <a:t>)</a:t>
            </a:r>
            <a:endParaRPr lang="en-US" dirty="0"/>
          </a:p>
          <a:p>
            <a:pPr lvl="2"/>
            <a:r>
              <a:rPr lang="en-US" sz="2400" i="1" dirty="0"/>
              <a:t>All variables </a:t>
            </a:r>
            <a:r>
              <a:rPr lang="en-US" sz="2400" dirty="0"/>
              <a:t>must be declared at </a:t>
            </a:r>
            <a:r>
              <a:rPr lang="en-US" sz="2400" i="1" dirty="0"/>
              <a:t>beginning</a:t>
            </a:r>
            <a:r>
              <a:rPr lang="en-US" sz="2400" dirty="0"/>
              <a:t> of function or compound statement (i.e., before first </a:t>
            </a:r>
            <a:r>
              <a:rPr lang="en-US" sz="2400" i="1" dirty="0"/>
              <a:t>statement</a:t>
            </a:r>
            <a:r>
              <a:rPr lang="en-US" sz="2400" dirty="0"/>
              <a:t>); visible from that point </a:t>
            </a:r>
            <a:r>
              <a:rPr lang="en-US" sz="2400" dirty="0" smtClean="0"/>
              <a:t>on.</a:t>
            </a:r>
            <a:endParaRPr lang="en-US" sz="2400" i="1" dirty="0"/>
          </a:p>
          <a:p>
            <a:r>
              <a:rPr lang="en-US" sz="2800" dirty="0"/>
              <a:t>In </a:t>
            </a:r>
            <a:r>
              <a:rPr lang="en-US" sz="2800" i="1" dirty="0" err="1"/>
              <a:t>gcc</a:t>
            </a:r>
            <a:endParaRPr lang="en-US" sz="2800" i="1" dirty="0"/>
          </a:p>
          <a:p>
            <a:pPr lvl="2"/>
            <a:r>
              <a:rPr lang="en-US" sz="2400" i="1" dirty="0"/>
              <a:t>Variables </a:t>
            </a:r>
            <a:r>
              <a:rPr lang="en-US" sz="2400" dirty="0"/>
              <a:t>may be declared anywhere in function or compound statement; visible from that point to </a:t>
            </a:r>
            <a:r>
              <a:rPr lang="en-US" sz="2400" dirty="0" smtClean="0"/>
              <a:t>end of </a:t>
            </a:r>
            <a:r>
              <a:rPr lang="en-US" sz="2400" dirty="0"/>
              <a:t>immediately enclosing block or </a:t>
            </a:r>
            <a:r>
              <a:rPr lang="en-US" sz="2400" dirty="0" smtClean="0"/>
              <a:t>function — i.e., ‘}’.</a:t>
            </a:r>
          </a:p>
          <a:p>
            <a:r>
              <a:rPr lang="en-US" sz="2800" dirty="0" smtClean="0"/>
              <a:t>In </a:t>
            </a:r>
            <a:r>
              <a:rPr lang="en-US" sz="2800" i="1" dirty="0" smtClean="0"/>
              <a:t>C99</a:t>
            </a:r>
            <a:r>
              <a:rPr lang="en-US" sz="2800" dirty="0" smtClean="0"/>
              <a:t> &amp; </a:t>
            </a:r>
            <a:r>
              <a:rPr lang="en-US" sz="2800" i="1" dirty="0" smtClean="0"/>
              <a:t>C++</a:t>
            </a:r>
            <a:endParaRPr lang="en-US" sz="2400" b="1" dirty="0" smtClean="0">
              <a:latin typeface="Courier New" pitchFamily="49" charset="0"/>
            </a:endParaRPr>
          </a:p>
          <a:p>
            <a:pPr lvl="2"/>
            <a:r>
              <a:rPr lang="en-US" sz="2400" i="1" dirty="0" smtClean="0"/>
              <a:t>Loop </a:t>
            </a:r>
            <a:r>
              <a:rPr lang="en-US" sz="2400" i="1" dirty="0"/>
              <a:t>variables </a:t>
            </a:r>
            <a:r>
              <a:rPr lang="en-US" sz="2400" dirty="0"/>
              <a:t>may be declared in </a:t>
            </a:r>
            <a:r>
              <a:rPr lang="en-US" sz="2400" i="1" dirty="0">
                <a:latin typeface="+mn-lt"/>
              </a:rPr>
              <a:t>for</a:t>
            </a:r>
            <a:r>
              <a:rPr lang="en-US" sz="2400" dirty="0"/>
              <a:t> statement; visible only </a:t>
            </a:r>
            <a:r>
              <a:rPr lang="en-US" sz="2400" dirty="0" smtClean="0"/>
              <a:t>within loop </a:t>
            </a:r>
            <a:r>
              <a:rPr lang="en-US" sz="2400" dirty="0"/>
              <a:t>body, but not </a:t>
            </a:r>
            <a:r>
              <a:rPr lang="en-US" sz="2400" dirty="0" smtClean="0"/>
              <a:t>beyond.</a:t>
            </a:r>
            <a:endParaRPr lang="en-US" sz="2400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1000" y="622935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4763BD4-D10A-4641-AC39-51F2B9F683D3}" type="slidenum">
              <a:rPr lang="en-US" sz="1400" smtClean="0">
                <a:solidFill>
                  <a:schemeClr val="bg2"/>
                </a:solidFill>
                <a:latin typeface="Arial" charset="0"/>
              </a:rPr>
              <a:pPr/>
              <a:t>8</a:t>
            </a:fld>
            <a:endParaRPr lang="en-US" sz="1400" dirty="0" smtClean="0">
              <a:solidFill>
                <a:schemeClr val="bg2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2726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0"/>
            <a:ext cx="7772400" cy="1524000"/>
          </a:xfrm>
        </p:spPr>
        <p:txBody>
          <a:bodyPr/>
          <a:lstStyle/>
          <a:p>
            <a:r>
              <a:rPr lang="en-US" dirty="0" smtClean="0"/>
              <a:t>Kinds of Variables:</a:t>
            </a:r>
            <a:br>
              <a:rPr lang="en-US" dirty="0" smtClean="0"/>
            </a:br>
            <a:r>
              <a:rPr lang="en-US" dirty="0" smtClean="0"/>
              <a:t>Where From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76400"/>
            <a:ext cx="8153400" cy="4972050"/>
          </a:xfrm>
        </p:spPr>
        <p:txBody>
          <a:bodyPr/>
          <a:lstStyle/>
          <a:p>
            <a:pPr>
              <a:spcBef>
                <a:spcPts val="400"/>
              </a:spcBef>
            </a:pPr>
            <a:r>
              <a:rPr lang="en-US" i="1" dirty="0" smtClean="0"/>
              <a:t>Automatic</a:t>
            </a:r>
            <a:r>
              <a:rPr lang="en-US" dirty="0" smtClean="0"/>
              <a:t> variables</a:t>
            </a:r>
          </a:p>
          <a:p>
            <a:pPr lvl="1">
              <a:spcBef>
                <a:spcPts val="400"/>
              </a:spcBef>
            </a:pPr>
            <a:r>
              <a:rPr lang="en-US" dirty="0" smtClean="0"/>
              <a:t>Created when a function or block is entered.</a:t>
            </a:r>
          </a:p>
          <a:p>
            <a:pPr lvl="1">
              <a:spcBef>
                <a:spcPts val="400"/>
              </a:spcBef>
            </a:pPr>
            <a:r>
              <a:rPr lang="en-US" dirty="0" smtClean="0"/>
              <a:t>Destroyed on exit.</a:t>
            </a:r>
          </a:p>
          <a:p>
            <a:pPr lvl="1">
              <a:spcBef>
                <a:spcPts val="400"/>
              </a:spcBef>
            </a:pPr>
            <a:r>
              <a:rPr lang="en-US" dirty="0" smtClean="0"/>
              <a:t>Local variables and formal function parameters are automatic.</a:t>
            </a:r>
          </a:p>
          <a:p>
            <a:pPr lvl="1">
              <a:spcBef>
                <a:spcPts val="400"/>
              </a:spcBef>
            </a:pPr>
            <a:r>
              <a:rPr lang="en-US" dirty="0" smtClean="0"/>
              <a:t>Stored on the stack.</a:t>
            </a:r>
          </a:p>
          <a:p>
            <a:pPr>
              <a:spcBef>
                <a:spcPts val="400"/>
              </a:spcBef>
            </a:pPr>
            <a:r>
              <a:rPr lang="en-US" i="1" dirty="0" smtClean="0"/>
              <a:t>Static</a:t>
            </a:r>
            <a:r>
              <a:rPr lang="en-US" dirty="0" smtClean="0"/>
              <a:t> variables</a:t>
            </a:r>
          </a:p>
          <a:p>
            <a:pPr lvl="1">
              <a:spcBef>
                <a:spcPts val="400"/>
              </a:spcBef>
            </a:pPr>
            <a:r>
              <a:rPr lang="en-US" dirty="0" smtClean="0"/>
              <a:t>Always present.</a:t>
            </a:r>
          </a:p>
          <a:p>
            <a:pPr lvl="1">
              <a:spcBef>
                <a:spcPts val="400"/>
              </a:spcBef>
            </a:pPr>
            <a:r>
              <a:rPr lang="en-US" dirty="0" smtClean="0"/>
              <a:t>Preserved between function calls.</a:t>
            </a:r>
          </a:p>
          <a:p>
            <a:pPr lvl="1">
              <a:spcBef>
                <a:spcPts val="400"/>
              </a:spcBef>
            </a:pPr>
            <a:r>
              <a:rPr lang="en-US" dirty="0" smtClean="0"/>
              <a:t>In O-O, instance variables are preferred.</a:t>
            </a:r>
          </a:p>
        </p:txBody>
      </p:sp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B502862-612D-4DBE-BA56-BC1DE9519B4F}" type="slidenum">
              <a:rPr lang="en-US" sz="1400" smtClean="0">
                <a:solidFill>
                  <a:schemeClr val="bg2"/>
                </a:solidFill>
                <a:latin typeface="Arial" charset="0"/>
              </a:rPr>
              <a:pPr/>
              <a:t>9</a:t>
            </a:fld>
            <a:endParaRPr lang="en-US" sz="1400" smtClean="0">
              <a:solidFill>
                <a:schemeClr val="bg2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5976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iaraldiPortrait">
  <a:themeElements>
    <a:clrScheme name="Contemporary Portrait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Contemporary Portrait">
      <a:majorFont>
        <a:latin typeface="Arial Black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lnDef>
  </a:objectDefaults>
  <a:extraClrSchemeLst>
    <a:extraClrScheme>
      <a:clrScheme name="Contemporary Portrait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emporary Portrait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emporary Portrait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Contemporary Portrait">
  <a:themeElements>
    <a:clrScheme name="1_Contemporary Portrait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1_Contemporary Portrait">
      <a:majorFont>
        <a:latin typeface="Arial Black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lnDef>
  </a:objectDefaults>
  <a:extraClrSchemeLst>
    <a:extraClrScheme>
      <a:clrScheme name="1_Contemporary Portrait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ntemporary Portrait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ntemporary Portrait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Contemporary Portrait">
  <a:themeElements>
    <a:clrScheme name="1_Contemporary Portrait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1_Contemporary Portrait">
      <a:majorFont>
        <a:latin typeface="Arial Black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lnDef>
  </a:objectDefaults>
  <a:extraClrSchemeLst>
    <a:extraClrScheme>
      <a:clrScheme name="1_Contemporary Portrait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ntemporary Portrait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ntemporary Portrait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3_Contemporary Portrait">
  <a:themeElements>
    <a:clrScheme name="1_Contemporary Portrait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1_Contemporary Portrait">
      <a:majorFont>
        <a:latin typeface="Arial Black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lnDef>
  </a:objectDefaults>
  <a:extraClrSchemeLst>
    <a:extraClrScheme>
      <a:clrScheme name="1_Contemporary Portrait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ntemporary Portrait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ntemporary Portrait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4_Contemporary Portrait">
  <a:themeElements>
    <a:clrScheme name="1_Contemporary Portrait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1_Contemporary Portrait">
      <a:majorFont>
        <a:latin typeface="Arial Black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lnDef>
  </a:objectDefaults>
  <a:extraClrSchemeLst>
    <a:extraClrScheme>
      <a:clrScheme name="1_Contemporary Portrait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ntemporary Portrait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ntemporary Portrait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5_Contemporary Portrait">
  <a:themeElements>
    <a:clrScheme name="1_Contemporary Portrait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1_Contemporary Portrait">
      <a:majorFont>
        <a:latin typeface="Arial Black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lnDef>
  </a:objectDefaults>
  <a:extraClrSchemeLst>
    <a:extraClrScheme>
      <a:clrScheme name="1_Contemporary Portrait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ntemporary Portrait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ntemporary Portrait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6_Contemporary Portrait">
  <a:themeElements>
    <a:clrScheme name="1_Contemporary Portrait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1_Contemporary Portrait">
      <a:majorFont>
        <a:latin typeface="Arial Black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lnDef>
  </a:objectDefaults>
  <a:extraClrSchemeLst>
    <a:extraClrScheme>
      <a:clrScheme name="1_Contemporary Portrait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ntemporary Portrait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ntemporary Portrait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</TotalTime>
  <Words>760</Words>
  <Application>Microsoft Office PowerPoint</Application>
  <PresentationFormat>On-screen Show (4:3)</PresentationFormat>
  <Paragraphs>187</Paragraphs>
  <Slides>18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7</vt:i4>
      </vt:variant>
      <vt:variant>
        <vt:lpstr>Slide Titles</vt:lpstr>
      </vt:variant>
      <vt:variant>
        <vt:i4>18</vt:i4>
      </vt:variant>
    </vt:vector>
  </HeadingPairs>
  <TitlesOfParts>
    <vt:vector size="34" baseType="lpstr">
      <vt:lpstr>Arial</vt:lpstr>
      <vt:lpstr>Arial Black</vt:lpstr>
      <vt:lpstr>Courier New</vt:lpstr>
      <vt:lpstr>DejaVu Sans</vt:lpstr>
      <vt:lpstr>Monotype Sorts</vt:lpstr>
      <vt:lpstr>Tahoma</vt:lpstr>
      <vt:lpstr>Times New Roman</vt:lpstr>
      <vt:lpstr>Wingdings</vt:lpstr>
      <vt:lpstr>Wingdings 2</vt:lpstr>
      <vt:lpstr>CiaraldiPortrait</vt:lpstr>
      <vt:lpstr>1_Contemporary Portrait</vt:lpstr>
      <vt:lpstr>2_Contemporary Portrait</vt:lpstr>
      <vt:lpstr>3_Contemporary Portrait</vt:lpstr>
      <vt:lpstr>4_Contemporary Portrait</vt:lpstr>
      <vt:lpstr>5_Contemporary Portrait</vt:lpstr>
      <vt:lpstr>6_Contemporary Portrait</vt:lpstr>
      <vt:lpstr>CS2303: Systems Programming Concepts</vt:lpstr>
      <vt:lpstr>Importance of Proper Syntax</vt:lpstr>
      <vt:lpstr>Reading Assignment</vt:lpstr>
      <vt:lpstr>Kind and Scope of Variables</vt:lpstr>
      <vt:lpstr>Kinds (Types) of Variables</vt:lpstr>
      <vt:lpstr>Kinds of Variables: Where Visible</vt:lpstr>
      <vt:lpstr>Scope of Variables</vt:lpstr>
      <vt:lpstr>Idiosyncrasies</vt:lpstr>
      <vt:lpstr>Kinds of Variables: Where From</vt:lpstr>
      <vt:lpstr>Typical memory organization</vt:lpstr>
      <vt:lpstr>Recursion</vt:lpstr>
      <vt:lpstr>Static Data – Very different</vt:lpstr>
      <vt:lpstr>Static Data – Very different</vt:lpstr>
      <vt:lpstr>Confusion in terminology</vt:lpstr>
      <vt:lpstr>Static Variable Examples</vt:lpstr>
      <vt:lpstr>Static Variable Examples</vt:lpstr>
      <vt:lpstr>Extern (Global) Variables</vt:lpstr>
      <vt:lpstr>Extern (Global) Variables (continued)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CS525W: Webware</dc:title>
  <dc:creator>Mike Ciaraldi</dc:creator>
  <cp:lastModifiedBy>Mike Ciaraldi</cp:lastModifiedBy>
  <cp:revision>42</cp:revision>
  <dcterms:modified xsi:type="dcterms:W3CDTF">2017-08-25T13:42:34Z</dcterms:modified>
</cp:coreProperties>
</file>